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303" r:id="rId3"/>
    <p:sldId id="302" r:id="rId4"/>
    <p:sldId id="278" r:id="rId5"/>
    <p:sldId id="279" r:id="rId6"/>
    <p:sldId id="306" r:id="rId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11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9" tIns="45714" rIns="91429" bIns="45714"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29" tIns="45714" rIns="91429" bIns="45714" rtlCol="0"/>
          <a:lstStyle>
            <a:lvl1pPr algn="r">
              <a:defRPr sz="1200"/>
            </a:lvl1pPr>
          </a:lstStyle>
          <a:p>
            <a:pPr>
              <a:defRPr/>
            </a:pPr>
            <a:fld id="{A334FD37-325A-43AD-ADD0-2E01A2AA06F8}" type="datetimeFigureOut">
              <a:rPr lang="en-US"/>
              <a:pPr>
                <a:defRPr/>
              </a:pPr>
              <a:t>3/9/2011</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29" tIns="45714" rIns="91429"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29" tIns="45714" rIns="91429" bIns="4571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29" tIns="45714" rIns="91429" bIns="45714" rtlCol="0" anchor="b"/>
          <a:lstStyle>
            <a:lvl1pPr algn="r">
              <a:defRPr sz="1200"/>
            </a:lvl1pPr>
          </a:lstStyle>
          <a:p>
            <a:pPr>
              <a:defRPr/>
            </a:pPr>
            <a:fld id="{0293C43E-FD56-4E53-9088-0E6E3466DD5B}" type="slidenum">
              <a:rPr lang="en-US"/>
              <a:pPr>
                <a:defRPr/>
              </a:pPr>
              <a:t>‹#›</a:t>
            </a:fld>
            <a:endParaRPr lang="en-US"/>
          </a:p>
        </p:txBody>
      </p:sp>
    </p:spTree>
    <p:extLst>
      <p:ext uri="{BB962C8B-B14F-4D97-AF65-F5344CB8AC3E}">
        <p14:creationId xmlns:p14="http://schemas.microsoft.com/office/powerpoint/2010/main" val="403858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5BDCF0-717B-40EA-BF7E-C9BD41203E08}" type="slidenum">
              <a:rPr lang="en-US" smtClean="0"/>
              <a:pPr eaLnBrk="1" hangingPunct="1"/>
              <a:t>2</a:t>
            </a:fld>
            <a:endParaRPr lang="en-US" smtClean="0"/>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19-25c Mitochondrial ATP synthase complex.</a:t>
            </a:r>
            <a:r>
              <a:rPr lang="en-US" smtClean="0">
                <a:latin typeface="Arial" charset="0"/>
              </a:rPr>
              <a:t> (c) F</a:t>
            </a:r>
            <a:r>
              <a:rPr lang="en-US" baseline="-25000" smtClean="0">
                <a:latin typeface="Arial" charset="0"/>
              </a:rPr>
              <a:t>1</a:t>
            </a:r>
            <a:r>
              <a:rPr lang="en-US" smtClean="0">
                <a:latin typeface="Arial" charset="0"/>
              </a:rPr>
              <a:t> viewed from above (that is, from the N side of the membrane), showing the three </a:t>
            </a:r>
            <a:r>
              <a:rPr lang="en-US" i="1" smtClean="0">
                <a:latin typeface="Symbol" pitchFamily="48" charset="2"/>
                <a:sym typeface="Symbol" pitchFamily="48" charset="2"/>
              </a:rPr>
              <a:t>β</a:t>
            </a:r>
            <a:r>
              <a:rPr lang="en-US" smtClean="0">
                <a:latin typeface="Arial" charset="0"/>
              </a:rPr>
              <a:t> and three </a:t>
            </a:r>
            <a:r>
              <a:rPr lang="en-US" i="1" smtClean="0">
                <a:latin typeface="Symbol" pitchFamily="48" charset="2"/>
                <a:sym typeface="Symbol" pitchFamily="48" charset="2"/>
              </a:rPr>
              <a:t>α</a:t>
            </a:r>
            <a:r>
              <a:rPr lang="en-US" smtClean="0">
                <a:latin typeface="Arial" charset="0"/>
              </a:rPr>
              <a:t> subunits and the central shaft (</a:t>
            </a:r>
            <a:r>
              <a:rPr lang="en-US" i="1" smtClean="0">
                <a:latin typeface="Symbol" pitchFamily="48" charset="2"/>
                <a:sym typeface="Symbol" pitchFamily="48" charset="2"/>
              </a:rPr>
              <a:t>γ</a:t>
            </a:r>
            <a:r>
              <a:rPr lang="en-US" smtClean="0">
                <a:latin typeface="Arial" charset="0"/>
              </a:rPr>
              <a:t> subunit, green). Each </a:t>
            </a:r>
            <a:r>
              <a:rPr lang="en-US" i="1" smtClean="0">
                <a:latin typeface="Arial" charset="0"/>
              </a:rPr>
              <a:t>β</a:t>
            </a:r>
            <a:r>
              <a:rPr lang="en-US" smtClean="0">
                <a:latin typeface="Arial" charset="0"/>
              </a:rPr>
              <a:t> subunit, near its interface with the neighboring </a:t>
            </a:r>
            <a:r>
              <a:rPr lang="en-US" i="1" smtClean="0">
                <a:latin typeface="Symbol" pitchFamily="48" charset="2"/>
                <a:sym typeface="Symbol" pitchFamily="48" charset="2"/>
              </a:rPr>
              <a:t>α</a:t>
            </a:r>
            <a:r>
              <a:rPr lang="en-US" smtClean="0">
                <a:latin typeface="Arial" charset="0"/>
              </a:rPr>
              <a:t> subunit, has a nucleotide-binding site critical to the catalytic activity. The single </a:t>
            </a:r>
            <a:r>
              <a:rPr lang="en-US" i="1" smtClean="0">
                <a:latin typeface="Symbol" pitchFamily="48" charset="2"/>
                <a:sym typeface="Symbol" pitchFamily="48" charset="2"/>
              </a:rPr>
              <a:t>γ</a:t>
            </a:r>
            <a:r>
              <a:rPr lang="en-US" smtClean="0">
                <a:latin typeface="Arial" charset="0"/>
              </a:rPr>
              <a:t> subunit associates primarily with one of the three </a:t>
            </a:r>
            <a:r>
              <a:rPr lang="en-US" i="1" smtClean="0">
                <a:latin typeface="Symbol" pitchFamily="48" charset="2"/>
                <a:sym typeface="Symbol" pitchFamily="48" charset="2"/>
              </a:rPr>
              <a:t>αβ</a:t>
            </a:r>
            <a:r>
              <a:rPr lang="en-US" smtClean="0">
                <a:latin typeface="Arial" charset="0"/>
              </a:rPr>
              <a:t> pairs, forcing each of the three </a:t>
            </a:r>
            <a:r>
              <a:rPr lang="en-US" i="1" smtClean="0">
                <a:latin typeface="Symbol" pitchFamily="48" charset="2"/>
                <a:sym typeface="Symbol" pitchFamily="48" charset="2"/>
              </a:rPr>
              <a:t>β</a:t>
            </a:r>
            <a:r>
              <a:rPr lang="en-US" smtClean="0">
                <a:latin typeface="Arial" charset="0"/>
              </a:rPr>
              <a:t> subunits into slightly different conformations, with different nucleotide-binding sites. In the crystalline enzyme, one subunit (</a:t>
            </a:r>
            <a:r>
              <a:rPr lang="en-US" i="1" smtClean="0">
                <a:latin typeface="Symbol" pitchFamily="48" charset="2"/>
                <a:sym typeface="Symbol" pitchFamily="48" charset="2"/>
              </a:rPr>
              <a:t>β</a:t>
            </a:r>
            <a:r>
              <a:rPr lang="en-US" smtClean="0">
                <a:latin typeface="Arial" charset="0"/>
              </a:rPr>
              <a:t>-ADP) has ADP (yellow) in its binding site, the next (</a:t>
            </a:r>
            <a:r>
              <a:rPr lang="en-US" i="1" smtClean="0">
                <a:latin typeface="Symbol" pitchFamily="48" charset="2"/>
                <a:sym typeface="Symbol" pitchFamily="48" charset="2"/>
              </a:rPr>
              <a:t>β</a:t>
            </a:r>
            <a:r>
              <a:rPr lang="en-US" smtClean="0">
                <a:latin typeface="Arial" charset="0"/>
              </a:rPr>
              <a:t>-ATP) has ATP (red), and the third (</a:t>
            </a:r>
            <a:r>
              <a:rPr lang="en-US" i="1" smtClean="0">
                <a:latin typeface="Symbol" pitchFamily="48" charset="2"/>
                <a:sym typeface="Symbol" pitchFamily="48" charset="2"/>
              </a:rPr>
              <a:t>β</a:t>
            </a:r>
            <a:r>
              <a:rPr lang="en-US" smtClean="0">
                <a:latin typeface="Arial" charset="0"/>
              </a:rPr>
              <a:t>-empty) has no bound nucleotide.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A47F72-8C68-482C-A911-E4D083CADFEC}" type="slidenum">
              <a:rPr lang="en-US" smtClean="0"/>
              <a:pPr eaLnBrk="1" hangingPunct="1"/>
              <a:t>3</a:t>
            </a:fld>
            <a:endParaRPr lang="en-US"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19-24 Reaction coordinate diagrams for ATP synthase and for a more typical enzyme.</a:t>
            </a:r>
            <a:r>
              <a:rPr lang="en-US" smtClean="0">
                <a:latin typeface="Arial" charset="0"/>
              </a:rPr>
              <a:t> In a typical enzyme-catalyzed reaction (left), reaching the transition state (‡) between substrate and product is the major energy barrier to overcome. In the reaction catalyzed by ATP synthase (right), release of ATP from the enzyme, not formation of ATP, is the major energy barrier. The free-energy change for the formation of ATP from ADP and P</a:t>
            </a:r>
            <a:r>
              <a:rPr lang="en-US" baseline="-25000" smtClean="0">
                <a:latin typeface="Arial" charset="0"/>
              </a:rPr>
              <a:t>i</a:t>
            </a:r>
            <a:r>
              <a:rPr lang="en-US" smtClean="0">
                <a:latin typeface="Arial" charset="0"/>
              </a:rPr>
              <a:t> in aqueous solution is large and positive, but on the enzyme surface, the very tight binding of ATP provides sufficient binding energy to bring the free energy of the enzyme-bound ATP close to that of ADP + P</a:t>
            </a:r>
            <a:r>
              <a:rPr lang="en-US" baseline="-25000" smtClean="0">
                <a:latin typeface="Arial" charset="0"/>
              </a:rPr>
              <a:t>i</a:t>
            </a:r>
            <a:r>
              <a:rPr lang="en-US" smtClean="0">
                <a:latin typeface="Arial" charset="0"/>
              </a:rPr>
              <a:t>, so the reaction is readily reversible. The equilibrium constant is near 1. The free energy required for the release of ATP is provided by the proton-motive force.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A74826-7B3E-4289-91A3-75DAF35B5321}" type="slidenum">
              <a:rPr lang="en-US" smtClean="0"/>
              <a:pPr eaLnBrk="1" hangingPunct="1"/>
              <a:t>4</a:t>
            </a:fld>
            <a:endParaRPr lang="en-US"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62EF49-3472-4951-A9C7-66D1E5CE8999}" type="slidenum">
              <a:rPr lang="en-US" smtClean="0"/>
              <a:pPr eaLnBrk="1" hangingPunct="1"/>
              <a:t>5</a:t>
            </a:fld>
            <a:endParaRPr lang="en-US" smtClean="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89AE4B-07F1-4DEE-9487-DB897115F13C}" type="slidenum">
              <a:rPr lang="en-US" smtClean="0"/>
              <a:pPr eaLnBrk="1" hangingPunct="1"/>
              <a:t>6</a:t>
            </a:fld>
            <a:endParaRPr lang="en-US" smtClean="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5BBA3-1B65-4312-91D0-AE2AAAA4A7FC}" type="slidenum">
              <a:rPr lang="en-US"/>
              <a:pPr>
                <a:defRPr/>
              </a:pPr>
              <a:t>‹#›</a:t>
            </a:fld>
            <a:endParaRPr lang="en-US"/>
          </a:p>
        </p:txBody>
      </p:sp>
    </p:spTree>
    <p:extLst>
      <p:ext uri="{BB962C8B-B14F-4D97-AF65-F5344CB8AC3E}">
        <p14:creationId xmlns:p14="http://schemas.microsoft.com/office/powerpoint/2010/main" val="414598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37405-AC2D-4986-8FF8-0489744962A2}" type="slidenum">
              <a:rPr lang="en-US"/>
              <a:pPr>
                <a:defRPr/>
              </a:pPr>
              <a:t>‹#›</a:t>
            </a:fld>
            <a:endParaRPr lang="en-US"/>
          </a:p>
        </p:txBody>
      </p:sp>
    </p:spTree>
    <p:extLst>
      <p:ext uri="{BB962C8B-B14F-4D97-AF65-F5344CB8AC3E}">
        <p14:creationId xmlns:p14="http://schemas.microsoft.com/office/powerpoint/2010/main" val="396226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0F20E-0432-49FD-AAE1-4493A4346189}" type="slidenum">
              <a:rPr lang="en-US"/>
              <a:pPr>
                <a:defRPr/>
              </a:pPr>
              <a:t>‹#›</a:t>
            </a:fld>
            <a:endParaRPr lang="en-US"/>
          </a:p>
        </p:txBody>
      </p:sp>
    </p:spTree>
    <p:extLst>
      <p:ext uri="{BB962C8B-B14F-4D97-AF65-F5344CB8AC3E}">
        <p14:creationId xmlns:p14="http://schemas.microsoft.com/office/powerpoint/2010/main" val="24015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627DF-3529-4CB9-9404-F4F6FCBC7AE8}" type="slidenum">
              <a:rPr lang="en-US"/>
              <a:pPr>
                <a:defRPr/>
              </a:pPr>
              <a:t>‹#›</a:t>
            </a:fld>
            <a:endParaRPr lang="en-US"/>
          </a:p>
        </p:txBody>
      </p:sp>
    </p:spTree>
    <p:extLst>
      <p:ext uri="{BB962C8B-B14F-4D97-AF65-F5344CB8AC3E}">
        <p14:creationId xmlns:p14="http://schemas.microsoft.com/office/powerpoint/2010/main" val="3538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EBBF8-821D-4C2E-9972-8C136D94B7D5}" type="slidenum">
              <a:rPr lang="en-US"/>
              <a:pPr>
                <a:defRPr/>
              </a:pPr>
              <a:t>‹#›</a:t>
            </a:fld>
            <a:endParaRPr lang="en-US"/>
          </a:p>
        </p:txBody>
      </p:sp>
    </p:spTree>
    <p:extLst>
      <p:ext uri="{BB962C8B-B14F-4D97-AF65-F5344CB8AC3E}">
        <p14:creationId xmlns:p14="http://schemas.microsoft.com/office/powerpoint/2010/main" val="35009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81699A-B39E-4E75-9B32-9D6C6905B379}" type="slidenum">
              <a:rPr lang="en-US"/>
              <a:pPr>
                <a:defRPr/>
              </a:pPr>
              <a:t>‹#›</a:t>
            </a:fld>
            <a:endParaRPr lang="en-US"/>
          </a:p>
        </p:txBody>
      </p:sp>
    </p:spTree>
    <p:extLst>
      <p:ext uri="{BB962C8B-B14F-4D97-AF65-F5344CB8AC3E}">
        <p14:creationId xmlns:p14="http://schemas.microsoft.com/office/powerpoint/2010/main" val="119635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2EDD2E-33D2-4CEA-B22D-F61620F9069B}" type="slidenum">
              <a:rPr lang="en-US"/>
              <a:pPr>
                <a:defRPr/>
              </a:pPr>
              <a:t>‹#›</a:t>
            </a:fld>
            <a:endParaRPr lang="en-US"/>
          </a:p>
        </p:txBody>
      </p:sp>
    </p:spTree>
    <p:extLst>
      <p:ext uri="{BB962C8B-B14F-4D97-AF65-F5344CB8AC3E}">
        <p14:creationId xmlns:p14="http://schemas.microsoft.com/office/powerpoint/2010/main" val="211457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21E13-1E46-4811-98A2-1C5FA4CF01D9}" type="slidenum">
              <a:rPr lang="en-US"/>
              <a:pPr>
                <a:defRPr/>
              </a:pPr>
              <a:t>‹#›</a:t>
            </a:fld>
            <a:endParaRPr lang="en-US"/>
          </a:p>
        </p:txBody>
      </p:sp>
    </p:spTree>
    <p:extLst>
      <p:ext uri="{BB962C8B-B14F-4D97-AF65-F5344CB8AC3E}">
        <p14:creationId xmlns:p14="http://schemas.microsoft.com/office/powerpoint/2010/main" val="152180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8DB4-62F8-46A7-B78E-DD7FB8668846}" type="slidenum">
              <a:rPr lang="en-US"/>
              <a:pPr>
                <a:defRPr/>
              </a:pPr>
              <a:t>‹#›</a:t>
            </a:fld>
            <a:endParaRPr lang="en-US"/>
          </a:p>
        </p:txBody>
      </p:sp>
    </p:spTree>
    <p:extLst>
      <p:ext uri="{BB962C8B-B14F-4D97-AF65-F5344CB8AC3E}">
        <p14:creationId xmlns:p14="http://schemas.microsoft.com/office/powerpoint/2010/main" val="193112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2B0B2-7811-48DC-A962-956D9E4901D6}" type="slidenum">
              <a:rPr lang="en-US"/>
              <a:pPr>
                <a:defRPr/>
              </a:pPr>
              <a:t>‹#›</a:t>
            </a:fld>
            <a:endParaRPr lang="en-US"/>
          </a:p>
        </p:txBody>
      </p:sp>
    </p:spTree>
    <p:extLst>
      <p:ext uri="{BB962C8B-B14F-4D97-AF65-F5344CB8AC3E}">
        <p14:creationId xmlns:p14="http://schemas.microsoft.com/office/powerpoint/2010/main" val="317613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0BD340-B71D-4661-8F22-9118356936B2}" type="slidenum">
              <a:rPr lang="en-US"/>
              <a:pPr>
                <a:defRPr/>
              </a:pPr>
              <a:t>‹#›</a:t>
            </a:fld>
            <a:endParaRPr lang="en-US"/>
          </a:p>
        </p:txBody>
      </p:sp>
    </p:spTree>
    <p:extLst>
      <p:ext uri="{BB962C8B-B14F-4D97-AF65-F5344CB8AC3E}">
        <p14:creationId xmlns:p14="http://schemas.microsoft.com/office/powerpoint/2010/main" val="293345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F103DD6-6960-4647-97AF-340B849C51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11125"/>
            <a:ext cx="8229600" cy="1554163"/>
          </a:xfrm>
        </p:spPr>
        <p:txBody>
          <a:bodyPr/>
          <a:lstStyle/>
          <a:p>
            <a:pPr eaLnBrk="1" hangingPunct="1"/>
            <a:r>
              <a:rPr lang="en-US" smtClean="0"/>
              <a:t>ATP synthase is a multi-subunit complex with membrane and matrix components</a:t>
            </a:r>
          </a:p>
        </p:txBody>
      </p:sp>
      <p:pic>
        <p:nvPicPr>
          <p:cNvPr id="2051" name="Picture 2" descr="fig_18_2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665288"/>
            <a:ext cx="4002087"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fig_18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1665288"/>
            <a:ext cx="3563937"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9"/>
          <p:cNvSpPr txBox="1">
            <a:spLocks noChangeArrowheads="1"/>
          </p:cNvSpPr>
          <p:nvPr/>
        </p:nvSpPr>
        <p:spPr bwMode="auto">
          <a:xfrm>
            <a:off x="2728913" y="547528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b="1">
                <a:solidFill>
                  <a:schemeClr val="bg1"/>
                </a:solidFill>
              </a:rPr>
              <a:t>Cryo EM </a:t>
            </a:r>
          </a:p>
          <a:p>
            <a:pPr algn="r" eaLnBrk="1" hangingPunct="1"/>
            <a:r>
              <a:rPr lang="en-US" b="1">
                <a:solidFill>
                  <a:schemeClr val="bg1"/>
                </a:solidFill>
              </a:rPr>
              <a:t>reconstruction</a:t>
            </a:r>
          </a:p>
        </p:txBody>
      </p:sp>
      <p:sp>
        <p:nvSpPr>
          <p:cNvPr id="2054" name="TextBox 10"/>
          <p:cNvSpPr txBox="1">
            <a:spLocks noChangeArrowheads="1"/>
          </p:cNvSpPr>
          <p:nvPr/>
        </p:nvSpPr>
        <p:spPr bwMode="auto">
          <a:xfrm>
            <a:off x="533400" y="1665288"/>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solidFill>
                  <a:schemeClr val="bg1"/>
                </a:solidFill>
              </a:rPr>
              <a:t>from  bovine heart</a:t>
            </a:r>
          </a:p>
        </p:txBody>
      </p:sp>
      <p:sp>
        <p:nvSpPr>
          <p:cNvPr id="2055" name="TextBox 11"/>
          <p:cNvSpPr txBox="1">
            <a:spLocks noChangeArrowheads="1"/>
          </p:cNvSpPr>
          <p:nvPr/>
        </p:nvSpPr>
        <p:spPr bwMode="auto">
          <a:xfrm>
            <a:off x="4953000" y="1665288"/>
            <a:ext cx="140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solidFill>
                  <a:schemeClr val="bg1"/>
                </a:solidFill>
              </a:rPr>
              <a:t>from  E. coli</a:t>
            </a:r>
          </a:p>
        </p:txBody>
      </p:sp>
      <p:sp>
        <p:nvSpPr>
          <p:cNvPr id="2056" name="TextBox 12"/>
          <p:cNvSpPr txBox="1">
            <a:spLocks noChangeArrowheads="1"/>
          </p:cNvSpPr>
          <p:nvPr/>
        </p:nvSpPr>
        <p:spPr bwMode="auto">
          <a:xfrm>
            <a:off x="609600" y="2655888"/>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matrix</a:t>
            </a:r>
          </a:p>
        </p:txBody>
      </p:sp>
      <p:sp>
        <p:nvSpPr>
          <p:cNvPr id="2057" name="TextBox 13"/>
          <p:cNvSpPr txBox="1">
            <a:spLocks noChangeArrowheads="1"/>
          </p:cNvSpPr>
          <p:nvPr/>
        </p:nvSpPr>
        <p:spPr bwMode="auto">
          <a:xfrm>
            <a:off x="609600" y="4637088"/>
            <a:ext cx="74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inner</a:t>
            </a:r>
          </a:p>
          <a:p>
            <a:pPr eaLnBrk="1" hangingPunct="1"/>
            <a:r>
              <a:rPr lang="en-US" b="1">
                <a:solidFill>
                  <a:srgbClr val="FFFF00"/>
                </a:solidFill>
              </a:rPr>
              <a:t>mb</a:t>
            </a:r>
          </a:p>
        </p:txBody>
      </p:sp>
      <p:cxnSp>
        <p:nvCxnSpPr>
          <p:cNvPr id="24" name="Straight Arrow Connector 23"/>
          <p:cNvCxnSpPr/>
          <p:nvPr/>
        </p:nvCxnSpPr>
        <p:spPr>
          <a:xfrm rot="5400000">
            <a:off x="649287" y="5437188"/>
            <a:ext cx="379413"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724694" y="4598194"/>
            <a:ext cx="228600"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4484688"/>
            <a:ext cx="3581400" cy="0"/>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2000" y="5627688"/>
            <a:ext cx="2667000" cy="0"/>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062" name="TextBox 42"/>
          <p:cNvSpPr txBox="1">
            <a:spLocks noChangeArrowheads="1"/>
          </p:cNvSpPr>
          <p:nvPr/>
        </p:nvSpPr>
        <p:spPr bwMode="auto">
          <a:xfrm>
            <a:off x="4945063" y="2655888"/>
            <a:ext cx="99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cytosol</a:t>
            </a:r>
          </a:p>
        </p:txBody>
      </p:sp>
      <p:sp>
        <p:nvSpPr>
          <p:cNvPr id="2063" name="TextBox 43"/>
          <p:cNvSpPr txBox="1">
            <a:spLocks noChangeArrowheads="1"/>
          </p:cNvSpPr>
          <p:nvPr/>
        </p:nvSpPr>
        <p:spPr bwMode="auto">
          <a:xfrm>
            <a:off x="4953000" y="4637088"/>
            <a:ext cx="74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inner</a:t>
            </a:r>
          </a:p>
          <a:p>
            <a:pPr eaLnBrk="1" hangingPunct="1"/>
            <a:r>
              <a:rPr lang="en-US" b="1">
                <a:solidFill>
                  <a:srgbClr val="FFFF00"/>
                </a:solidFill>
              </a:rPr>
              <a:t>mb</a:t>
            </a:r>
          </a:p>
        </p:txBody>
      </p:sp>
      <p:sp>
        <p:nvSpPr>
          <p:cNvPr id="2064" name="TextBox 44"/>
          <p:cNvSpPr txBox="1">
            <a:spLocks noChangeArrowheads="1"/>
          </p:cNvSpPr>
          <p:nvPr/>
        </p:nvSpPr>
        <p:spPr bwMode="auto">
          <a:xfrm>
            <a:off x="1066800" y="5246688"/>
            <a:ext cx="232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Proton translocator</a:t>
            </a:r>
          </a:p>
        </p:txBody>
      </p:sp>
      <p:sp>
        <p:nvSpPr>
          <p:cNvPr id="2065" name="TextBox 45"/>
          <p:cNvSpPr txBox="1">
            <a:spLocks noChangeArrowheads="1"/>
          </p:cNvSpPr>
          <p:nvPr/>
        </p:nvSpPr>
        <p:spPr bwMode="auto">
          <a:xfrm>
            <a:off x="2514600" y="3200400"/>
            <a:ext cx="101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ATPase</a:t>
            </a:r>
          </a:p>
        </p:txBody>
      </p:sp>
      <p:sp>
        <p:nvSpPr>
          <p:cNvPr id="2066" name="TextBox 42"/>
          <p:cNvSpPr txBox="1">
            <a:spLocks noChangeArrowheads="1"/>
          </p:cNvSpPr>
          <p:nvPr/>
        </p:nvSpPr>
        <p:spPr bwMode="auto">
          <a:xfrm>
            <a:off x="4945063" y="58277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periplasm</a:t>
            </a:r>
          </a:p>
        </p:txBody>
      </p:sp>
      <p:sp>
        <p:nvSpPr>
          <p:cNvPr id="2067" name="TextBox 12"/>
          <p:cNvSpPr txBox="1">
            <a:spLocks noChangeArrowheads="1"/>
          </p:cNvSpPr>
          <p:nvPr/>
        </p:nvSpPr>
        <p:spPr bwMode="auto">
          <a:xfrm>
            <a:off x="650875" y="573087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IM space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19-2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61388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figure 19-2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1752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3"/>
          <p:cNvSpPr>
            <a:spLocks noGrp="1"/>
          </p:cNvSpPr>
          <p:nvPr>
            <p:ph type="title"/>
          </p:nvPr>
        </p:nvSpPr>
        <p:spPr>
          <a:xfrm>
            <a:off x="457200" y="304800"/>
            <a:ext cx="8229600" cy="996950"/>
          </a:xfrm>
        </p:spPr>
        <p:txBody>
          <a:bodyPr/>
          <a:lstStyle/>
          <a:p>
            <a:pPr algn="l"/>
            <a:r>
              <a:rPr lang="en-US" sz="3200" smtClean="0"/>
              <a:t>ATP synthesis happens in the F1 complex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19-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606550"/>
            <a:ext cx="7770813"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2"/>
          <p:cNvSpPr>
            <a:spLocks noGrp="1"/>
          </p:cNvSpPr>
          <p:nvPr>
            <p:ph type="title"/>
          </p:nvPr>
        </p:nvSpPr>
        <p:spPr/>
        <p:txBody>
          <a:bodyPr/>
          <a:lstStyle/>
          <a:p>
            <a:pPr algn="l"/>
            <a:r>
              <a:rPr lang="en-US" sz="3200" smtClean="0"/>
              <a:t>Unlike most enzymes, product release is the rate-determining step for ATP synthase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_18_24"/>
          <p:cNvPicPr>
            <a:picLocks noChangeAspect="1" noChangeArrowheads="1"/>
          </p:cNvPicPr>
          <p:nvPr/>
        </p:nvPicPr>
        <p:blipFill>
          <a:blip r:embed="rId3">
            <a:extLst>
              <a:ext uri="{28A0092B-C50C-407E-A947-70E740481C1C}">
                <a14:useLocalDpi xmlns:a14="http://schemas.microsoft.com/office/drawing/2010/main" val="0"/>
              </a:ext>
            </a:extLst>
          </a:blip>
          <a:srcRect b="10173"/>
          <a:stretch>
            <a:fillRect/>
          </a:stretch>
        </p:blipFill>
        <p:spPr bwMode="auto">
          <a:xfrm>
            <a:off x="306388" y="1585913"/>
            <a:ext cx="853122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b="1">
                <a:ea typeface="MS PGothic" pitchFamily="34" charset="-128"/>
              </a:rPr>
              <a:t>Figure 18-24</a:t>
            </a:r>
          </a:p>
        </p:txBody>
      </p:sp>
      <p:pic>
        <p:nvPicPr>
          <p:cNvPr id="5124" name="Picture 2" descr="unnumbered 19 p729"/>
          <p:cNvPicPr>
            <a:picLocks noChangeAspect="1" noChangeArrowheads="1"/>
          </p:cNvPicPr>
          <p:nvPr/>
        </p:nvPicPr>
        <p:blipFill>
          <a:blip r:embed="rId4">
            <a:extLst>
              <a:ext uri="{28A0092B-C50C-407E-A947-70E740481C1C}">
                <a14:useLocalDpi xmlns:a14="http://schemas.microsoft.com/office/drawing/2010/main" val="0"/>
              </a:ext>
            </a:extLst>
          </a:blip>
          <a:srcRect b="9210"/>
          <a:stretch>
            <a:fillRect/>
          </a:stretch>
        </p:blipFill>
        <p:spPr bwMode="auto">
          <a:xfrm>
            <a:off x="7013575" y="3886200"/>
            <a:ext cx="2130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figure 19-2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06838"/>
            <a:ext cx="34956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itle 5"/>
          <p:cNvSpPr>
            <a:spLocks noGrp="1"/>
          </p:cNvSpPr>
          <p:nvPr>
            <p:ph type="title"/>
          </p:nvPr>
        </p:nvSpPr>
        <p:spPr/>
        <p:txBody>
          <a:bodyPr/>
          <a:lstStyle/>
          <a:p>
            <a:pPr algn="l"/>
            <a:r>
              <a:rPr lang="en-US" sz="3200" smtClean="0"/>
              <a:t>The “binding change” mechanism explains how rotational motion drives ATP synthesis</a:t>
            </a:r>
          </a:p>
        </p:txBody>
      </p:sp>
      <p:sp>
        <p:nvSpPr>
          <p:cNvPr id="7" name="TextBox 6"/>
          <p:cNvSpPr txBox="1"/>
          <p:nvPr/>
        </p:nvSpPr>
        <p:spPr>
          <a:xfrm>
            <a:off x="209550" y="3214688"/>
            <a:ext cx="8588375" cy="2892425"/>
          </a:xfrm>
          <a:prstGeom prst="rect">
            <a:avLst/>
          </a:prstGeom>
          <a:noFill/>
        </p:spPr>
        <p:txBody>
          <a:bodyPr>
            <a:spAutoFit/>
          </a:bodyPr>
          <a:lstStyle/>
          <a:p>
            <a:pPr>
              <a:defRPr/>
            </a:pPr>
            <a:r>
              <a:rPr lang="en-US" dirty="0"/>
              <a:t>Rotation of the </a:t>
            </a:r>
            <a:r>
              <a:rPr lang="el-GR" dirty="0"/>
              <a:t>γ</a:t>
            </a:r>
            <a:r>
              <a:rPr lang="en-US" dirty="0"/>
              <a:t> subunit induces sequential conformational changes in the </a:t>
            </a:r>
            <a:r>
              <a:rPr lang="el-GR" dirty="0"/>
              <a:t>α</a:t>
            </a:r>
            <a:r>
              <a:rPr lang="en-US" dirty="0"/>
              <a:t> and </a:t>
            </a:r>
            <a:r>
              <a:rPr lang="el-GR" dirty="0"/>
              <a:t>β</a:t>
            </a:r>
            <a:r>
              <a:rPr lang="en-US" dirty="0"/>
              <a:t> subunits.  The conformations promote:</a:t>
            </a:r>
          </a:p>
          <a:p>
            <a:pPr>
              <a:defRPr/>
            </a:pPr>
            <a:endParaRPr lang="en-US" dirty="0"/>
          </a:p>
          <a:p>
            <a:pPr marL="3311525">
              <a:defRPr/>
            </a:pPr>
            <a:r>
              <a:rPr lang="en-US" dirty="0"/>
              <a:t>1. ADP and P</a:t>
            </a:r>
            <a:r>
              <a:rPr lang="en-US" baseline="-25000" dirty="0"/>
              <a:t>i</a:t>
            </a:r>
            <a:r>
              <a:rPr lang="en-US" dirty="0"/>
              <a:t> binding </a:t>
            </a:r>
          </a:p>
          <a:p>
            <a:pPr marL="3311525">
              <a:defRPr/>
            </a:pPr>
            <a:r>
              <a:rPr lang="en-US" dirty="0"/>
              <a:t>   (</a:t>
            </a:r>
            <a:r>
              <a:rPr lang="en-US" u="sng" dirty="0"/>
              <a:t>L</a:t>
            </a:r>
            <a:r>
              <a:rPr lang="en-US" dirty="0"/>
              <a:t>oose or ADP conformation)</a:t>
            </a:r>
          </a:p>
          <a:p>
            <a:pPr marL="3311525">
              <a:defRPr/>
            </a:pPr>
            <a:endParaRPr lang="en-US" sz="1000" dirty="0"/>
          </a:p>
          <a:p>
            <a:pPr marL="3311525">
              <a:defRPr/>
            </a:pPr>
            <a:r>
              <a:rPr lang="en-US" dirty="0"/>
              <a:t>2. ATP formation </a:t>
            </a:r>
          </a:p>
          <a:p>
            <a:pPr marL="3311525">
              <a:defRPr/>
            </a:pPr>
            <a:r>
              <a:rPr lang="en-US" dirty="0"/>
              <a:t>   (</a:t>
            </a:r>
            <a:r>
              <a:rPr lang="en-US" u="sng" dirty="0"/>
              <a:t>T</a:t>
            </a:r>
            <a:r>
              <a:rPr lang="en-US" dirty="0"/>
              <a:t>ight or ATP conformation)</a:t>
            </a:r>
          </a:p>
          <a:p>
            <a:pPr marL="3311525">
              <a:defRPr/>
            </a:pPr>
            <a:endParaRPr lang="en-US" sz="1000" dirty="0"/>
          </a:p>
          <a:p>
            <a:pPr marL="3311525">
              <a:defRPr/>
            </a:pPr>
            <a:r>
              <a:rPr lang="en-US" dirty="0"/>
              <a:t>3. ATP release</a:t>
            </a:r>
          </a:p>
          <a:p>
            <a:pPr marL="3311525">
              <a:defRPr/>
            </a:pPr>
            <a:r>
              <a:rPr lang="en-US" dirty="0"/>
              <a:t>   (</a:t>
            </a:r>
            <a:r>
              <a:rPr lang="en-US" u="sng" dirty="0"/>
              <a:t>O</a:t>
            </a:r>
            <a:r>
              <a:rPr lang="en-US" dirty="0"/>
              <a:t>pen or empty conformation)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_18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508125"/>
            <a:ext cx="390525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4"/>
          <p:cNvSpPr>
            <a:spLocks noGrp="1"/>
          </p:cNvSpPr>
          <p:nvPr>
            <p:ph type="title"/>
          </p:nvPr>
        </p:nvSpPr>
        <p:spPr>
          <a:xfrm>
            <a:off x="457200" y="274638"/>
            <a:ext cx="8229600" cy="1119187"/>
          </a:xfrm>
        </p:spPr>
        <p:txBody>
          <a:bodyPr/>
          <a:lstStyle/>
          <a:p>
            <a:pPr algn="l"/>
            <a:r>
              <a:rPr lang="en-US" sz="3200" smtClean="0"/>
              <a:t>Proton movement across the membrane spins the rotor and drives ATP synthesis</a:t>
            </a:r>
          </a:p>
        </p:txBody>
      </p:sp>
      <p:sp>
        <p:nvSpPr>
          <p:cNvPr id="6149" name="TextBox 5"/>
          <p:cNvSpPr txBox="1">
            <a:spLocks noChangeArrowheads="1"/>
          </p:cNvSpPr>
          <p:nvPr/>
        </p:nvSpPr>
        <p:spPr bwMode="auto">
          <a:xfrm>
            <a:off x="4818063" y="4911725"/>
            <a:ext cx="39941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Rotor: Ring of </a:t>
            </a:r>
            <a:r>
              <a:rPr lang="en-US" i="1"/>
              <a:t>c</a:t>
            </a:r>
            <a:r>
              <a:rPr lang="en-US"/>
              <a:t> subunits plus </a:t>
            </a:r>
            <a:r>
              <a:rPr lang="el-GR">
                <a:latin typeface="Times New Roman" pitchFamily="18" charset="0"/>
                <a:cs typeface="Times New Roman" pitchFamily="18" charset="0"/>
              </a:rPr>
              <a:t>γ</a:t>
            </a:r>
            <a:r>
              <a:rPr lang="en-US"/>
              <a:t> and </a:t>
            </a:r>
            <a:r>
              <a:rPr lang="el-GR">
                <a:latin typeface="Times New Roman" pitchFamily="18" charset="0"/>
                <a:cs typeface="Times New Roman" pitchFamily="18" charset="0"/>
              </a:rPr>
              <a:t>ε</a:t>
            </a:r>
            <a:endParaRPr lang="en-US">
              <a:latin typeface="Times New Roman" pitchFamily="18" charset="0"/>
              <a:cs typeface="Times New Roman" pitchFamily="18" charset="0"/>
            </a:endParaRPr>
          </a:p>
          <a:p>
            <a:pPr eaLnBrk="1" hangingPunct="1"/>
            <a:r>
              <a:rPr lang="en-US"/>
              <a:t>(The rotor rotates.)</a:t>
            </a:r>
          </a:p>
          <a:p>
            <a:pPr eaLnBrk="1" hangingPunct="1"/>
            <a:endParaRPr lang="en-US" sz="1000"/>
          </a:p>
          <a:p>
            <a:pPr eaLnBrk="1" hangingPunct="1"/>
            <a:r>
              <a:rPr lang="en-US"/>
              <a:t>Stator: </a:t>
            </a:r>
            <a:r>
              <a:rPr lang="el-GR">
                <a:latin typeface="Times New Roman" pitchFamily="18" charset="0"/>
                <a:cs typeface="Times New Roman" pitchFamily="18" charset="0"/>
              </a:rPr>
              <a:t>α</a:t>
            </a:r>
            <a:r>
              <a:rPr lang="en-US">
                <a:latin typeface="Times New Roman" pitchFamily="18" charset="0"/>
                <a:cs typeface="Times New Roman" pitchFamily="18" charset="0"/>
              </a:rPr>
              <a:t>/</a:t>
            </a:r>
            <a:r>
              <a:rPr lang="el-GR">
                <a:latin typeface="Times New Roman" pitchFamily="18" charset="0"/>
                <a:cs typeface="Times New Roman" pitchFamily="18" charset="0"/>
              </a:rPr>
              <a:t>β</a:t>
            </a:r>
            <a:r>
              <a:rPr lang="en-US">
                <a:latin typeface="Times New Roman" pitchFamily="18" charset="0"/>
                <a:cs typeface="Times New Roman" pitchFamily="18" charset="0"/>
              </a:rPr>
              <a:t> </a:t>
            </a:r>
            <a:r>
              <a:rPr lang="en-US"/>
              <a:t>ring plus </a:t>
            </a:r>
            <a:r>
              <a:rPr lang="en-US" i="1"/>
              <a:t>a</a:t>
            </a:r>
            <a:r>
              <a:rPr lang="en-US"/>
              <a:t>, </a:t>
            </a:r>
            <a:r>
              <a:rPr lang="en-US" i="1"/>
              <a:t>b</a:t>
            </a:r>
            <a:r>
              <a:rPr lang="en-US" baseline="-25000"/>
              <a:t>2</a:t>
            </a:r>
            <a:r>
              <a:rPr lang="en-US" i="1"/>
              <a:t> </a:t>
            </a:r>
            <a:r>
              <a:rPr lang="en-US"/>
              <a:t>and </a:t>
            </a:r>
            <a:r>
              <a:rPr lang="el-GR">
                <a:latin typeface="Times New Roman" pitchFamily="18" charset="0"/>
                <a:cs typeface="Times New Roman" pitchFamily="18" charset="0"/>
              </a:rPr>
              <a:t>δ</a:t>
            </a:r>
            <a:endParaRPr lang="en-US">
              <a:latin typeface="Times New Roman" pitchFamily="18" charset="0"/>
              <a:cs typeface="Times New Roman" pitchFamily="18" charset="0"/>
            </a:endParaRPr>
          </a:p>
          <a:p>
            <a:pPr eaLnBrk="1" hangingPunct="1"/>
            <a:r>
              <a:rPr lang="en-US"/>
              <a:t>(The stator is stationary.)</a:t>
            </a:r>
          </a:p>
        </p:txBody>
      </p:sp>
      <p:sp>
        <p:nvSpPr>
          <p:cNvPr id="6150" name="TextBox 6"/>
          <p:cNvSpPr txBox="1">
            <a:spLocks noChangeArrowheads="1"/>
          </p:cNvSpPr>
          <p:nvPr/>
        </p:nvSpPr>
        <p:spPr bwMode="auto">
          <a:xfrm>
            <a:off x="4789488" y="1612900"/>
            <a:ext cx="4122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Binding and release of 3 protons turns the rotor 120</a:t>
            </a:r>
            <a:r>
              <a:rPr lang="en-US" sz="2400">
                <a:sym typeface="Symbol" pitchFamily="48" charset="2"/>
              </a:rPr>
              <a:t>, resulting in the synthesis of one ATP</a:t>
            </a:r>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5"/>
          <p:cNvSpPr txBox="1">
            <a:spLocks noChangeArrowheads="1"/>
          </p:cNvSpPr>
          <p:nvPr/>
        </p:nvSpPr>
        <p:spPr bwMode="auto">
          <a:xfrm>
            <a:off x="3495675" y="5272088"/>
            <a:ext cx="1139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t>P</a:t>
            </a:r>
            <a:r>
              <a:rPr lang="en-US" sz="2400" b="1" baseline="-25000"/>
              <a:t>i</a:t>
            </a:r>
            <a:r>
              <a:rPr lang="en-US" sz="2400" b="1"/>
              <a:t> + H</a:t>
            </a:r>
            <a:r>
              <a:rPr lang="en-US" sz="2400" b="1" baseline="30000"/>
              <a:t>+</a:t>
            </a:r>
          </a:p>
        </p:txBody>
      </p:sp>
      <p:grpSp>
        <p:nvGrpSpPr>
          <p:cNvPr id="7172" name="Group 10"/>
          <p:cNvGrpSpPr>
            <a:grpSpLocks/>
          </p:cNvGrpSpPr>
          <p:nvPr/>
        </p:nvGrpSpPr>
        <p:grpSpPr bwMode="auto">
          <a:xfrm>
            <a:off x="3740150" y="153988"/>
            <a:ext cx="3929063" cy="6550025"/>
            <a:chOff x="1524000" y="249370"/>
            <a:chExt cx="3927765" cy="6549752"/>
          </a:xfrm>
        </p:grpSpPr>
        <p:pic>
          <p:nvPicPr>
            <p:cNvPr id="7181" name="Picture 2" descr="fig_18_06"/>
            <p:cNvPicPr>
              <a:picLocks noChangeAspect="1" noChangeArrowheads="1"/>
            </p:cNvPicPr>
            <p:nvPr/>
          </p:nvPicPr>
          <p:blipFill>
            <a:blip r:embed="rId3">
              <a:extLst>
                <a:ext uri="{28A0092B-C50C-407E-A947-70E740481C1C}">
                  <a14:useLocalDpi xmlns:a14="http://schemas.microsoft.com/office/drawing/2010/main" val="0"/>
                </a:ext>
              </a:extLst>
            </a:blip>
            <a:srcRect t="12968" r="53751" b="5424"/>
            <a:stretch>
              <a:fillRect/>
            </a:stretch>
          </p:blipFill>
          <p:spPr bwMode="auto">
            <a:xfrm>
              <a:off x="1524000" y="249370"/>
              <a:ext cx="2819400" cy="383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 descr="fig_18_06"/>
            <p:cNvPicPr>
              <a:picLocks noChangeAspect="1" noChangeArrowheads="1"/>
            </p:cNvPicPr>
            <p:nvPr/>
          </p:nvPicPr>
          <p:blipFill>
            <a:blip r:embed="rId3">
              <a:extLst>
                <a:ext uri="{28A0092B-C50C-407E-A947-70E740481C1C}">
                  <a14:useLocalDpi xmlns:a14="http://schemas.microsoft.com/office/drawing/2010/main" val="0"/>
                </a:ext>
              </a:extLst>
            </a:blip>
            <a:srcRect l="55000" t="17323" b="12968"/>
            <a:stretch>
              <a:fillRect/>
            </a:stretch>
          </p:blipFill>
          <p:spPr bwMode="auto">
            <a:xfrm>
              <a:off x="2708565" y="2576935"/>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 descr="fig_18_06"/>
            <p:cNvPicPr>
              <a:picLocks noChangeAspect="1" noChangeArrowheads="1"/>
            </p:cNvPicPr>
            <p:nvPr/>
          </p:nvPicPr>
          <p:blipFill>
            <a:blip r:embed="rId3">
              <a:extLst>
                <a:ext uri="{28A0092B-C50C-407E-A947-70E740481C1C}">
                  <a14:useLocalDpi xmlns:a14="http://schemas.microsoft.com/office/drawing/2010/main" val="0"/>
                </a:ext>
              </a:extLst>
            </a:blip>
            <a:srcRect l="25000" t="40527" r="64999" b="51367"/>
            <a:stretch>
              <a:fillRect/>
            </a:stretch>
          </p:blipFill>
          <p:spPr bwMode="auto">
            <a:xfrm rot="5400000">
              <a:off x="3217720" y="257347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 descr="fig_18_06"/>
            <p:cNvPicPr>
              <a:picLocks noChangeAspect="1" noChangeArrowheads="1"/>
            </p:cNvPicPr>
            <p:nvPr/>
          </p:nvPicPr>
          <p:blipFill>
            <a:blip r:embed="rId3">
              <a:extLst>
                <a:ext uri="{28A0092B-C50C-407E-A947-70E740481C1C}">
                  <a14:useLocalDpi xmlns:a14="http://schemas.microsoft.com/office/drawing/2010/main" val="0"/>
                </a:ext>
              </a:extLst>
            </a:blip>
            <a:srcRect l="56705" t="62051" r="19659" b="12968"/>
            <a:stretch>
              <a:fillRect/>
            </a:stretch>
          </p:blipFill>
          <p:spPr bwMode="auto">
            <a:xfrm>
              <a:off x="2826324" y="5624952"/>
              <a:ext cx="1440873" cy="117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Oval 6"/>
          <p:cNvSpPr/>
          <p:nvPr/>
        </p:nvSpPr>
        <p:spPr>
          <a:xfrm>
            <a:off x="4987925" y="5014913"/>
            <a:ext cx="1565275" cy="1011237"/>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Arrow Connector 4"/>
          <p:cNvCxnSpPr/>
          <p:nvPr/>
        </p:nvCxnSpPr>
        <p:spPr>
          <a:xfrm>
            <a:off x="4572000" y="5510213"/>
            <a:ext cx="2411413" cy="158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5" name="TextBox 14"/>
          <p:cNvSpPr txBox="1">
            <a:spLocks noChangeArrowheads="1"/>
          </p:cNvSpPr>
          <p:nvPr/>
        </p:nvSpPr>
        <p:spPr bwMode="auto">
          <a:xfrm>
            <a:off x="207963" y="263525"/>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Transporters allow substrates and products of ATP synthesis to cross the inner mitochondrial membrane</a:t>
            </a:r>
          </a:p>
        </p:txBody>
      </p:sp>
      <p:sp>
        <p:nvSpPr>
          <p:cNvPr id="7176" name="TextBox 15"/>
          <p:cNvSpPr txBox="1">
            <a:spLocks noChangeArrowheads="1"/>
          </p:cNvSpPr>
          <p:nvPr/>
        </p:nvSpPr>
        <p:spPr bwMode="auto">
          <a:xfrm>
            <a:off x="3506788" y="6248400"/>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Cytoplasm</a:t>
            </a:r>
          </a:p>
        </p:txBody>
      </p:sp>
      <p:sp>
        <p:nvSpPr>
          <p:cNvPr id="7177" name="TextBox 16"/>
          <p:cNvSpPr txBox="1">
            <a:spLocks noChangeArrowheads="1"/>
          </p:cNvSpPr>
          <p:nvPr/>
        </p:nvSpPr>
        <p:spPr bwMode="auto">
          <a:xfrm>
            <a:off x="6583363" y="624840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Matrix</a:t>
            </a:r>
          </a:p>
        </p:txBody>
      </p:sp>
      <p:sp>
        <p:nvSpPr>
          <p:cNvPr id="7178" name="TextBox 17"/>
          <p:cNvSpPr txBox="1">
            <a:spLocks noChangeArrowheads="1"/>
          </p:cNvSpPr>
          <p:nvPr/>
        </p:nvSpPr>
        <p:spPr bwMode="auto">
          <a:xfrm>
            <a:off x="4849813" y="179388"/>
            <a:ext cx="319087"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a:p>
            <a:pPr eaLnBrk="1" hangingPunct="1"/>
            <a:r>
              <a:rPr lang="en-US"/>
              <a:t>+</a:t>
            </a:r>
          </a:p>
          <a:p>
            <a:pPr eaLnBrk="1" hangingPunct="1"/>
            <a:r>
              <a:rPr lang="en-US"/>
              <a:t>+</a:t>
            </a:r>
          </a:p>
          <a:p>
            <a:pPr eaLnBrk="1" hangingPunct="1"/>
            <a:endParaRPr lang="en-US"/>
          </a:p>
          <a:p>
            <a:pPr eaLnBrk="1" hangingPunct="1"/>
            <a:endParaRPr lang="en-US"/>
          </a:p>
          <a:p>
            <a:pPr eaLnBrk="1" hangingPunct="1"/>
            <a:endParaRPr lang="en-US"/>
          </a:p>
          <a:p>
            <a:pPr eaLnBrk="1" hangingPunct="1"/>
            <a:r>
              <a:rPr lang="en-US"/>
              <a:t/>
            </a:r>
            <a:br>
              <a:rPr lang="en-US"/>
            </a:br>
            <a:r>
              <a:rPr lang="en-US"/>
              <a:t>+</a:t>
            </a:r>
            <a:br>
              <a:rPr lang="en-US"/>
            </a:br>
            <a:r>
              <a:rPr lang="en-US"/>
              <a:t>+</a:t>
            </a:r>
            <a:br>
              <a:rPr lang="en-US"/>
            </a:br>
            <a:r>
              <a:rPr lang="en-US"/>
              <a:t>+</a:t>
            </a:r>
            <a:br>
              <a:rPr lang="en-US"/>
            </a:br>
            <a:r>
              <a:rPr lang="en-US"/>
              <a:t>+</a:t>
            </a:r>
            <a:br>
              <a:rPr lang="en-US"/>
            </a:br>
            <a:endParaRPr lang="en-US"/>
          </a:p>
          <a:p>
            <a:pPr eaLnBrk="1" hangingPunct="1"/>
            <a:endParaRPr lang="en-US"/>
          </a:p>
          <a:p>
            <a:pPr eaLnBrk="1" hangingPunct="1"/>
            <a:endParaRPr lang="en-US"/>
          </a:p>
          <a:p>
            <a:pPr eaLnBrk="1" hangingPunct="1"/>
            <a:r>
              <a:rPr lang="en-US"/>
              <a:t/>
            </a:r>
            <a:br>
              <a:rPr lang="en-US"/>
            </a:br>
            <a:r>
              <a:rPr lang="en-US"/>
              <a:t>+</a:t>
            </a:r>
          </a:p>
          <a:p>
            <a:pPr eaLnBrk="1" hangingPunct="1"/>
            <a:r>
              <a:rPr lang="en-US"/>
              <a:t>+</a:t>
            </a:r>
            <a:br>
              <a:rPr lang="en-US"/>
            </a:br>
            <a:r>
              <a:rPr lang="en-US"/>
              <a:t>+</a:t>
            </a:r>
            <a:br>
              <a:rPr lang="en-US"/>
            </a:br>
            <a:endParaRPr lang="en-US"/>
          </a:p>
          <a:p>
            <a:pPr eaLnBrk="1" hangingPunct="1"/>
            <a:endParaRPr lang="en-US"/>
          </a:p>
          <a:p>
            <a:pPr eaLnBrk="1" hangingPunct="1"/>
            <a:endParaRPr lang="en-US"/>
          </a:p>
          <a:p>
            <a:pPr eaLnBrk="1" hangingPunct="1"/>
            <a:r>
              <a:rPr lang="en-US"/>
              <a:t>+</a:t>
            </a:r>
            <a:br>
              <a:rPr lang="en-US"/>
            </a:br>
            <a:r>
              <a:rPr lang="en-US"/>
              <a:t>+</a:t>
            </a:r>
          </a:p>
        </p:txBody>
      </p:sp>
      <p:sp>
        <p:nvSpPr>
          <p:cNvPr id="7179" name="TextBox 18"/>
          <p:cNvSpPr txBox="1">
            <a:spLocks noChangeArrowheads="1"/>
          </p:cNvSpPr>
          <p:nvPr/>
        </p:nvSpPr>
        <p:spPr bwMode="auto">
          <a:xfrm>
            <a:off x="6345238" y="184150"/>
            <a:ext cx="261937"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a:p>
            <a:pPr eaLnBrk="1" hangingPunct="1"/>
            <a:r>
              <a:rPr lang="en-US"/>
              <a:t>-</a:t>
            </a:r>
          </a:p>
          <a:p>
            <a:pPr eaLnBrk="1" hangingPunct="1"/>
            <a:r>
              <a:rPr lang="en-US"/>
              <a:t>-</a:t>
            </a:r>
          </a:p>
          <a:p>
            <a:pPr eaLnBrk="1" hangingPunct="1"/>
            <a:endParaRPr lang="en-US"/>
          </a:p>
          <a:p>
            <a:pPr eaLnBrk="1" hangingPunct="1"/>
            <a:endParaRPr lang="en-US"/>
          </a:p>
          <a:p>
            <a:pPr eaLnBrk="1" hangingPunct="1"/>
            <a:endParaRPr lang="en-US"/>
          </a:p>
          <a:p>
            <a:pPr eaLnBrk="1" hangingPunct="1"/>
            <a:endParaRPr lang="en-US"/>
          </a:p>
          <a:p>
            <a:pPr eaLnBrk="1" hangingPunct="1"/>
            <a:r>
              <a:rPr lang="en-US"/>
              <a:t>-</a:t>
            </a:r>
          </a:p>
          <a:p>
            <a:pPr eaLnBrk="1" hangingPunct="1"/>
            <a:r>
              <a:rPr lang="en-US"/>
              <a:t>-</a:t>
            </a:r>
          </a:p>
          <a:p>
            <a:pPr eaLnBrk="1" hangingPunct="1"/>
            <a:r>
              <a:rPr lang="en-US"/>
              <a:t>-</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a:t>
            </a:r>
          </a:p>
          <a:p>
            <a:pPr eaLnBrk="1" hangingPunct="1"/>
            <a:r>
              <a:rPr lang="en-US"/>
              <a:t>-</a:t>
            </a:r>
          </a:p>
          <a:p>
            <a:pPr eaLnBrk="1" hangingPunct="1"/>
            <a:r>
              <a:rPr lang="en-US"/>
              <a:t>-</a:t>
            </a:r>
          </a:p>
          <a:p>
            <a:pPr eaLnBrk="1" hangingPunct="1"/>
            <a:endParaRPr lang="en-US"/>
          </a:p>
          <a:p>
            <a:pPr eaLnBrk="1" hangingPunct="1"/>
            <a:endParaRPr lang="en-US"/>
          </a:p>
          <a:p>
            <a:pPr eaLnBrk="1" hangingPunct="1"/>
            <a:endParaRPr lang="en-US"/>
          </a:p>
          <a:p>
            <a:pPr eaLnBrk="1" hangingPunct="1"/>
            <a:r>
              <a:rPr lang="en-US"/>
              <a:t>-</a:t>
            </a:r>
          </a:p>
          <a:p>
            <a:pPr eaLnBrk="1" hangingPunct="1"/>
            <a:r>
              <a:rPr lang="en-US"/>
              <a:t>-</a:t>
            </a:r>
          </a:p>
        </p:txBody>
      </p:sp>
      <p:sp>
        <p:nvSpPr>
          <p:cNvPr id="7180" name="TextBox 19"/>
          <p:cNvSpPr txBox="1">
            <a:spLocks noChangeArrowheads="1"/>
          </p:cNvSpPr>
          <p:nvPr/>
        </p:nvSpPr>
        <p:spPr bwMode="auto">
          <a:xfrm>
            <a:off x="207963" y="2446338"/>
            <a:ext cx="37131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The electrochemical gradient provides the driving force for this transmembrane movement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TotalTime>
  <Words>527</Words>
  <Application>Microsoft Office PowerPoint</Application>
  <PresentationFormat>On-screen Show (4:3)</PresentationFormat>
  <Paragraphs>85</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ATP synthase is a multi-subunit complex with membrane and matrix components</vt:lpstr>
      <vt:lpstr>ATP synthesis happens in the F1 complex</vt:lpstr>
      <vt:lpstr>Unlike most enzymes, product release is the rate-determining step for ATP synthase</vt:lpstr>
      <vt:lpstr>The “binding change” mechanism explains how rotational motion drives ATP synthesis</vt:lpstr>
      <vt:lpstr>Proton movement across the membrane spins the rotor and drives ATP synthesis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98</cp:revision>
  <dcterms:created xsi:type="dcterms:W3CDTF">2009-07-16T23:51:41Z</dcterms:created>
  <dcterms:modified xsi:type="dcterms:W3CDTF">2011-03-09T18:50:32Z</dcterms:modified>
</cp:coreProperties>
</file>