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9" r:id="rId2"/>
    <p:sldId id="275" r:id="rId3"/>
    <p:sldId id="331" r:id="rId4"/>
    <p:sldId id="278" r:id="rId5"/>
    <p:sldId id="333" r:id="rId6"/>
    <p:sldId id="332" r:id="rId7"/>
    <p:sldId id="334" r:id="rId8"/>
    <p:sldId id="335" r:id="rId9"/>
    <p:sldId id="336" r:id="rId10"/>
    <p:sldId id="288" r:id="rId11"/>
    <p:sldId id="286" r:id="rId12"/>
    <p:sldId id="345" r:id="rId13"/>
    <p:sldId id="337" r:id="rId14"/>
    <p:sldId id="292" r:id="rId15"/>
    <p:sldId id="293" r:id="rId16"/>
    <p:sldId id="342" r:id="rId17"/>
    <p:sldId id="344" r:id="rId18"/>
    <p:sldId id="330"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0093"/>
    <a:srgbClr val="FF3399"/>
    <a:srgbClr val="FF0000"/>
    <a:srgbClr val="CCECFF"/>
    <a:srgbClr val="FFFFCC"/>
    <a:srgbClr val="66FF33"/>
    <a:srgbClr val="FFCCCC"/>
    <a:srgbClr val="66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2" autoAdjust="0"/>
  </p:normalViewPr>
  <p:slideViewPr>
    <p:cSldViewPr snapToGrid="0" showGuides="1">
      <p:cViewPr varScale="1">
        <p:scale>
          <a:sx n="68" d="100"/>
          <a:sy n="68" d="100"/>
        </p:scale>
        <p:origin x="-4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734" tIns="47866" rIns="95734" bIns="47866"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734" tIns="47866" rIns="95734" bIns="47866" rtlCol="0"/>
          <a:lstStyle>
            <a:lvl1pPr algn="r">
              <a:defRPr sz="1200">
                <a:latin typeface="Arial" charset="0"/>
                <a:cs typeface="Arial" charset="0"/>
              </a:defRPr>
            </a:lvl1pPr>
          </a:lstStyle>
          <a:p>
            <a:pPr>
              <a:defRPr/>
            </a:pPr>
            <a:fld id="{19A0B615-1AF0-4E39-93B3-D4176C2D1B7D}" type="datetimeFigureOut">
              <a:rPr lang="en-US"/>
              <a:pPr>
                <a:defRPr/>
              </a:pPr>
              <a:t>3/8/2011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34" tIns="47866" rIns="95734" bIns="47866" rtlCol="0" anchor="ctr"/>
          <a:lstStyle/>
          <a:p>
            <a:pPr lvl="0"/>
            <a:endParaRPr lang="en-US" noProof="0" smtClean="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5734" tIns="47866" rIns="95734" bIns="478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5734" tIns="47866" rIns="95734" bIns="47866"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5734" tIns="47866" rIns="95734" bIns="47866" rtlCol="0" anchor="b"/>
          <a:lstStyle>
            <a:lvl1pPr algn="r">
              <a:defRPr sz="1200">
                <a:latin typeface="Arial" charset="0"/>
                <a:cs typeface="Arial" charset="0"/>
              </a:defRPr>
            </a:lvl1pPr>
          </a:lstStyle>
          <a:p>
            <a:pPr>
              <a:defRPr/>
            </a:pPr>
            <a:fld id="{B5BD9B61-FD4F-4714-82B3-5DCB402928E6}" type="slidenum">
              <a:rPr lang="en-US"/>
              <a:pPr>
                <a:defRPr/>
              </a:pPr>
              <a:t>‹#›</a:t>
            </a:fld>
            <a:endParaRPr lang="en-US"/>
          </a:p>
        </p:txBody>
      </p:sp>
    </p:spTree>
    <p:extLst>
      <p:ext uri="{BB962C8B-B14F-4D97-AF65-F5344CB8AC3E}">
        <p14:creationId xmlns:p14="http://schemas.microsoft.com/office/powerpoint/2010/main" val="2629476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CE7DE3-8829-4BDE-87A0-25242DC25BA6}" type="slidenum">
              <a:rPr lang="en-US" smtClean="0"/>
              <a:pPr eaLnBrk="1" hangingPunct="1"/>
              <a:t>1</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latin typeface="Arial" charset="0"/>
              </a:rPr>
              <a:t>FIGURE 19-19 Chemiosmotic model.</a:t>
            </a:r>
            <a:r>
              <a:rPr lang="en-US" smtClean="0">
                <a:latin typeface="Arial" charset="0"/>
              </a:rPr>
              <a:t> In this simple representation of the chemiosmotic theory applied to mitochondria, electrons from NADH and other oxidizable substrates pass through a chain of carriers arranged asymmetrically in the inner membrane. Electron flow is accompanied by proton transfer across the membrane, producing both a chemical gradient (</a:t>
            </a:r>
            <a:r>
              <a:rPr lang="en-US" smtClean="0">
                <a:latin typeface="Symbol" pitchFamily="48" charset="2"/>
                <a:sym typeface="Symbol" pitchFamily="48" charset="2"/>
              </a:rPr>
              <a:t>Δ</a:t>
            </a:r>
            <a:r>
              <a:rPr lang="en-US" smtClean="0">
                <a:latin typeface="Arial" charset="0"/>
              </a:rPr>
              <a:t>pH) and an electrical gradient (</a:t>
            </a:r>
            <a:r>
              <a:rPr lang="en-US" smtClean="0">
                <a:latin typeface="Symbol" pitchFamily="48" charset="2"/>
                <a:sym typeface="Symbol" pitchFamily="48" charset="2"/>
              </a:rPr>
              <a:t>Δ</a:t>
            </a:r>
            <a:r>
              <a:rPr lang="en-US" i="1" smtClean="0">
                <a:latin typeface="Symbol" pitchFamily="48" charset="2"/>
                <a:sym typeface="Symbol" pitchFamily="48" charset="2"/>
              </a:rPr>
              <a:t>ψ</a:t>
            </a:r>
            <a:r>
              <a:rPr lang="en-US" smtClean="0">
                <a:latin typeface="Arial" charset="0"/>
              </a:rPr>
              <a:t>). The inner mitochondrial membrane is impermeable to protons; protons can reenter the matrix only through proton-specific channels (F</a:t>
            </a:r>
            <a:r>
              <a:rPr lang="en-US" baseline="-25000" smtClean="0">
                <a:latin typeface="Arial" charset="0"/>
              </a:rPr>
              <a:t>o</a:t>
            </a:r>
            <a:r>
              <a:rPr lang="en-US" smtClean="0">
                <a:latin typeface="Arial" charset="0"/>
              </a:rPr>
              <a:t>). The proton-motive force that drives protons back into the matrix provides the energy for ATP synthesis, catalyzed by the F</a:t>
            </a:r>
            <a:r>
              <a:rPr lang="en-US" baseline="-25000" smtClean="0">
                <a:latin typeface="Arial" charset="0"/>
              </a:rPr>
              <a:t>1</a:t>
            </a:r>
            <a:r>
              <a:rPr lang="en-US" smtClean="0">
                <a:latin typeface="Arial" charset="0"/>
              </a:rPr>
              <a:t> complex associated with F</a:t>
            </a:r>
            <a:r>
              <a:rPr lang="en-US" baseline="-25000" smtClean="0">
                <a:latin typeface="Arial" charset="0"/>
              </a:rPr>
              <a:t>o</a:t>
            </a:r>
            <a:r>
              <a:rPr lang="en-US" smtClean="0">
                <a:latin typeface="Arial" charset="0"/>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A280B2-6671-48C0-92D4-173B3CD47563}" type="slidenum">
              <a:rPr lang="en-US" smtClean="0"/>
              <a:pPr eaLnBrk="1" hangingPunct="1"/>
              <a:t>11</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7B0B7-9096-4351-9CDD-1F170F170D7E}" type="slidenum">
              <a:rPr lang="en-US"/>
              <a:pPr/>
              <a:t>13</a:t>
            </a:fld>
            <a:endParaRPr lang="en-US"/>
          </a:p>
        </p:txBody>
      </p:sp>
      <p:sp>
        <p:nvSpPr>
          <p:cNvPr id="260098" name="Rectangle 2"/>
          <p:cNvSpPr>
            <a:spLocks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b="1">
                <a:latin typeface="Arial" charset="0"/>
              </a:rPr>
              <a:t>FIGURE 19-11 Cytochrome </a:t>
            </a:r>
            <a:r>
              <a:rPr lang="en-US" b="1" i="1">
                <a:latin typeface="Arial" charset="0"/>
              </a:rPr>
              <a:t>bc</a:t>
            </a:r>
            <a:r>
              <a:rPr lang="en-US" b="1" baseline="-25000">
                <a:latin typeface="Arial" charset="0"/>
              </a:rPr>
              <a:t>1</a:t>
            </a:r>
            <a:r>
              <a:rPr lang="en-US" b="1">
                <a:latin typeface="Arial" charset="0"/>
              </a:rPr>
              <a:t> complex (Complex III).</a:t>
            </a:r>
            <a:r>
              <a:rPr lang="en-US">
                <a:latin typeface="Arial" charset="0"/>
              </a:rPr>
              <a:t> The complex is a dimer of identical monomers, each with 11 different subunits. (a) The functional core of each monomer is three subunits: cytochrome </a:t>
            </a:r>
            <a:r>
              <a:rPr lang="en-US" i="1">
                <a:latin typeface="Arial" charset="0"/>
              </a:rPr>
              <a:t>b </a:t>
            </a:r>
            <a:r>
              <a:rPr lang="en-US">
                <a:latin typeface="Arial" charset="0"/>
              </a:rPr>
              <a:t>(green) with its two hemes (</a:t>
            </a:r>
            <a:r>
              <a:rPr lang="en-US" i="1">
                <a:latin typeface="Arial" charset="0"/>
              </a:rPr>
              <a:t>b</a:t>
            </a:r>
            <a:r>
              <a:rPr lang="en-US" baseline="-25000">
                <a:latin typeface="Arial" charset="0"/>
              </a:rPr>
              <a:t>H</a:t>
            </a:r>
            <a:r>
              <a:rPr lang="en-US">
                <a:latin typeface="Arial" charset="0"/>
              </a:rPr>
              <a:t> and </a:t>
            </a:r>
            <a:r>
              <a:rPr lang="en-US" i="1">
                <a:latin typeface="Arial" charset="0"/>
              </a:rPr>
              <a:t>b</a:t>
            </a:r>
            <a:r>
              <a:rPr lang="en-US" baseline="-25000">
                <a:latin typeface="Arial" charset="0"/>
              </a:rPr>
              <a:t>L</a:t>
            </a:r>
            <a:r>
              <a:rPr lang="en-US">
                <a:latin typeface="Arial" charset="0"/>
              </a:rPr>
              <a:t>); the Rieske iron-sulfur protein (purple) with its 2Fe-2S centers; and cytochrome </a:t>
            </a:r>
            <a:r>
              <a:rPr lang="en-US" i="1">
                <a:latin typeface="Arial" charset="0"/>
              </a:rPr>
              <a:t>c</a:t>
            </a:r>
            <a:r>
              <a:rPr lang="en-US" baseline="-25000">
                <a:latin typeface="Arial" charset="0"/>
              </a:rPr>
              <a:t>1</a:t>
            </a:r>
            <a:r>
              <a:rPr lang="en-US">
                <a:latin typeface="Arial" charset="0"/>
              </a:rPr>
              <a:t> (blue) with its heme (PDB ID 1BGY). (b) This cartoon view of the complex shows how cytochrome </a:t>
            </a:r>
            <a:r>
              <a:rPr lang="en-US" i="1">
                <a:latin typeface="Arial" charset="0"/>
              </a:rPr>
              <a:t>c</a:t>
            </a:r>
            <a:r>
              <a:rPr lang="en-US" baseline="-25000">
                <a:latin typeface="Arial" charset="0"/>
              </a:rPr>
              <a:t>1</a:t>
            </a:r>
            <a:r>
              <a:rPr lang="en-US">
                <a:latin typeface="Arial" charset="0"/>
              </a:rPr>
              <a:t> and the Rieske iron-sulfur protein project from the P surface and can interact with cytochrome </a:t>
            </a:r>
            <a:r>
              <a:rPr lang="en-US" i="1">
                <a:latin typeface="Arial" charset="0"/>
              </a:rPr>
              <a:t>c </a:t>
            </a:r>
            <a:r>
              <a:rPr lang="en-US">
                <a:latin typeface="Arial" charset="0"/>
              </a:rPr>
              <a:t>(not part of the functional complex) in the intermembrane space. The complex has two distinct binding sites for ubiquinone, Q</a:t>
            </a:r>
            <a:r>
              <a:rPr lang="en-US" baseline="-25000">
                <a:latin typeface="Arial" charset="0"/>
              </a:rPr>
              <a:t>N</a:t>
            </a:r>
            <a:r>
              <a:rPr lang="en-US">
                <a:latin typeface="Arial" charset="0"/>
              </a:rPr>
              <a:t> and Q</a:t>
            </a:r>
            <a:r>
              <a:rPr lang="en-US" baseline="-25000">
                <a:latin typeface="Arial" charset="0"/>
              </a:rPr>
              <a:t>P</a:t>
            </a:r>
            <a:r>
              <a:rPr lang="en-US">
                <a:latin typeface="Arial" charset="0"/>
              </a:rPr>
              <a:t>, which correspond to the sites of inhibition by two drugs that block oxidative phosphorylation. Antimycin A, which blocks electron flow from heme </a:t>
            </a:r>
            <a:r>
              <a:rPr lang="en-US" i="1">
                <a:latin typeface="Arial" charset="0"/>
              </a:rPr>
              <a:t>b</a:t>
            </a:r>
            <a:r>
              <a:rPr lang="en-US" baseline="-25000">
                <a:latin typeface="Arial" charset="0"/>
              </a:rPr>
              <a:t>H</a:t>
            </a:r>
            <a:r>
              <a:rPr lang="en-US">
                <a:latin typeface="Arial" charset="0"/>
              </a:rPr>
              <a:t> to Q, binds at Q</a:t>
            </a:r>
            <a:r>
              <a:rPr lang="en-US" baseline="-25000">
                <a:latin typeface="Arial" charset="0"/>
              </a:rPr>
              <a:t>N</a:t>
            </a:r>
            <a:r>
              <a:rPr lang="en-US">
                <a:latin typeface="Arial" charset="0"/>
              </a:rPr>
              <a:t>, close to heme </a:t>
            </a:r>
            <a:r>
              <a:rPr lang="en-US" i="1">
                <a:latin typeface="Arial" charset="0"/>
              </a:rPr>
              <a:t>b</a:t>
            </a:r>
            <a:r>
              <a:rPr lang="en-US" baseline="-25000">
                <a:latin typeface="Arial" charset="0"/>
              </a:rPr>
              <a:t>H</a:t>
            </a:r>
            <a:r>
              <a:rPr lang="en-US">
                <a:latin typeface="Arial" charset="0"/>
              </a:rPr>
              <a:t> on the N (matrix) side of the membrane. Myxothiazol, which prevents electron flow from QH</a:t>
            </a:r>
            <a:r>
              <a:rPr lang="en-US" baseline="-25000">
                <a:latin typeface="Arial" charset="0"/>
              </a:rPr>
              <a:t>2</a:t>
            </a:r>
            <a:r>
              <a:rPr lang="en-US">
                <a:latin typeface="Arial" charset="0"/>
              </a:rPr>
              <a:t> to the Rieske iron-sulfur protein, binds at Q</a:t>
            </a:r>
            <a:r>
              <a:rPr lang="en-US" baseline="-25000">
                <a:latin typeface="Arial" charset="0"/>
              </a:rPr>
              <a:t>P</a:t>
            </a:r>
            <a:r>
              <a:rPr lang="en-US">
                <a:latin typeface="Arial" charset="0"/>
              </a:rPr>
              <a:t>, near the 2Fe-2S center and heme </a:t>
            </a:r>
            <a:r>
              <a:rPr lang="en-US" i="1">
                <a:latin typeface="Arial" charset="0"/>
              </a:rPr>
              <a:t>b</a:t>
            </a:r>
            <a:r>
              <a:rPr lang="en-US" baseline="-25000">
                <a:latin typeface="Arial" charset="0"/>
              </a:rPr>
              <a:t>L</a:t>
            </a:r>
            <a:r>
              <a:rPr lang="en-US">
                <a:latin typeface="Arial" charset="0"/>
              </a:rPr>
              <a:t> on the P side. The dimeric structure is essential to the function of Complex III. The interface between monomers forms two caverns, each containing a Q</a:t>
            </a:r>
            <a:r>
              <a:rPr lang="en-US" baseline="-25000">
                <a:latin typeface="Arial" charset="0"/>
              </a:rPr>
              <a:t>P</a:t>
            </a:r>
            <a:r>
              <a:rPr lang="en-US">
                <a:latin typeface="Arial" charset="0"/>
              </a:rPr>
              <a:t> site from one monomer and a Q</a:t>
            </a:r>
            <a:r>
              <a:rPr lang="en-US" baseline="-25000">
                <a:latin typeface="Arial" charset="0"/>
              </a:rPr>
              <a:t>N</a:t>
            </a:r>
            <a:r>
              <a:rPr lang="en-US">
                <a:latin typeface="Arial" charset="0"/>
              </a:rPr>
              <a:t> site from the other. The ubiquinone intermediates move within these sheltered caverns. Complex III crystallizes in two distinct conformations (not shown). In one, the Rieske Fe-S center is close to its electron acceptor, the heme of cytochrome </a:t>
            </a:r>
            <a:r>
              <a:rPr lang="en-US" i="1">
                <a:latin typeface="Arial" charset="0"/>
              </a:rPr>
              <a:t>c</a:t>
            </a:r>
            <a:r>
              <a:rPr lang="en-US" baseline="-25000">
                <a:latin typeface="Arial" charset="0"/>
              </a:rPr>
              <a:t>1</a:t>
            </a:r>
            <a:r>
              <a:rPr lang="en-US">
                <a:latin typeface="Arial" charset="0"/>
              </a:rPr>
              <a:t>, but relatively distant from cytochrome </a:t>
            </a:r>
            <a:r>
              <a:rPr lang="en-US" i="1">
                <a:latin typeface="Arial" charset="0"/>
              </a:rPr>
              <a:t>b </a:t>
            </a:r>
            <a:r>
              <a:rPr lang="en-US">
                <a:latin typeface="Arial" charset="0"/>
              </a:rPr>
              <a:t>and the QH</a:t>
            </a:r>
            <a:r>
              <a:rPr lang="en-US" baseline="-25000">
                <a:latin typeface="Arial" charset="0"/>
              </a:rPr>
              <a:t>2</a:t>
            </a:r>
            <a:r>
              <a:rPr lang="en-US">
                <a:latin typeface="Arial" charset="0"/>
              </a:rPr>
              <a:t>-binding site at which the Rieske Fe-S center receives electrons. In the other, the Fe-S center has moved away from cytochrome </a:t>
            </a:r>
            <a:r>
              <a:rPr lang="en-US" i="1">
                <a:latin typeface="Arial" charset="0"/>
              </a:rPr>
              <a:t>c</a:t>
            </a:r>
            <a:r>
              <a:rPr lang="en-US" baseline="-25000">
                <a:latin typeface="Arial" charset="0"/>
              </a:rPr>
              <a:t>1</a:t>
            </a:r>
            <a:r>
              <a:rPr lang="en-US">
                <a:latin typeface="Arial" charset="0"/>
              </a:rPr>
              <a:t> and toward cytochrome </a:t>
            </a:r>
            <a:r>
              <a:rPr lang="en-US" i="1">
                <a:latin typeface="Arial" charset="0"/>
              </a:rPr>
              <a:t>b. </a:t>
            </a:r>
            <a:r>
              <a:rPr lang="en-US">
                <a:latin typeface="Arial" charset="0"/>
              </a:rPr>
              <a:t>The Rieske protein is thought to oscillate between these two conformations as it is first reduced, then oxidized.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6D9DEE-744C-442F-AB92-0DD645276FE3}" type="slidenum">
              <a:rPr lang="en-US" smtClean="0"/>
              <a:pPr eaLnBrk="1" hangingPunct="1"/>
              <a:t>14</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E98031-D52A-4640-AC9C-E250F39D2343}" type="slidenum">
              <a:rPr lang="en-US" smtClean="0"/>
              <a:pPr eaLnBrk="1" hangingPunct="1"/>
              <a:t>15</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6397C-BE3F-490C-9564-39B9BFE5229A}" type="slidenum">
              <a:rPr lang="en-US"/>
              <a:pPr/>
              <a:t>16</a:t>
            </a:fld>
            <a:endParaRPr lang="en-US"/>
          </a:p>
        </p:txBody>
      </p:sp>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b="1">
                <a:latin typeface="Arial" charset="0"/>
              </a:rPr>
              <a:t>FIGURE 19-14 Path of electrons through Complex IV.</a:t>
            </a:r>
            <a:r>
              <a:rPr lang="en-US">
                <a:latin typeface="Arial" charset="0"/>
              </a:rPr>
              <a:t> The three proteins critical to electron flow are subunits I, II, and III. The larger green structure includes the other 10 proteins in the complex. Electron transfer through Complex IV begins with cytochrome </a:t>
            </a:r>
            <a:r>
              <a:rPr lang="en-US" i="1">
                <a:latin typeface="Arial" charset="0"/>
              </a:rPr>
              <a:t>c </a:t>
            </a:r>
            <a:r>
              <a:rPr lang="en-US">
                <a:latin typeface="Arial" charset="0"/>
              </a:rPr>
              <a:t>(top). Two molecules of reduced cytochrome </a:t>
            </a:r>
            <a:r>
              <a:rPr lang="en-US" i="1">
                <a:latin typeface="Arial" charset="0"/>
              </a:rPr>
              <a:t>c </a:t>
            </a:r>
            <a:r>
              <a:rPr lang="en-US">
                <a:latin typeface="Arial" charset="0"/>
              </a:rPr>
              <a:t>each donate an electron to the binuclear center Cu</a:t>
            </a:r>
            <a:r>
              <a:rPr lang="en-US" baseline="-25000">
                <a:latin typeface="Arial" charset="0"/>
              </a:rPr>
              <a:t>A</a:t>
            </a:r>
            <a:r>
              <a:rPr lang="en-US">
                <a:latin typeface="Arial" charset="0"/>
              </a:rPr>
              <a:t>. From here electrons pass through heme </a:t>
            </a:r>
            <a:r>
              <a:rPr lang="en-US" i="1">
                <a:latin typeface="Arial" charset="0"/>
              </a:rPr>
              <a:t>a </a:t>
            </a:r>
            <a:r>
              <a:rPr lang="en-US">
                <a:latin typeface="Arial" charset="0"/>
              </a:rPr>
              <a:t>to the Fe-Cu center (cytochrome </a:t>
            </a:r>
            <a:r>
              <a:rPr lang="en-US" i="1">
                <a:latin typeface="Arial" charset="0"/>
              </a:rPr>
              <a:t>a</a:t>
            </a:r>
            <a:r>
              <a:rPr lang="en-US" baseline="-25000">
                <a:latin typeface="Arial" charset="0"/>
              </a:rPr>
              <a:t>3</a:t>
            </a:r>
            <a:r>
              <a:rPr lang="en-US">
                <a:latin typeface="Arial" charset="0"/>
              </a:rPr>
              <a:t> and Cu</a:t>
            </a:r>
            <a:r>
              <a:rPr lang="en-US" baseline="-25000">
                <a:latin typeface="Arial" charset="0"/>
              </a:rPr>
              <a:t>B</a:t>
            </a:r>
            <a:r>
              <a:rPr lang="en-US">
                <a:latin typeface="Arial" charset="0"/>
              </a:rPr>
              <a:t>). Oxygen now binds to heme </a:t>
            </a:r>
            <a:r>
              <a:rPr lang="en-US" i="1">
                <a:latin typeface="Arial" charset="0"/>
              </a:rPr>
              <a:t>a</a:t>
            </a:r>
            <a:r>
              <a:rPr lang="en-US" baseline="-25000">
                <a:latin typeface="Arial" charset="0"/>
              </a:rPr>
              <a:t>3</a:t>
            </a:r>
            <a:r>
              <a:rPr lang="en-US">
                <a:latin typeface="Arial" charset="0"/>
              </a:rPr>
              <a:t> and is reduced to its peroxy derivative (O</a:t>
            </a:r>
            <a:r>
              <a:rPr lang="en-US" baseline="-25000">
                <a:latin typeface="Arial" charset="0"/>
              </a:rPr>
              <a:t>2</a:t>
            </a:r>
            <a:r>
              <a:rPr lang="en-US" baseline="30000">
                <a:latin typeface="Arial" charset="0"/>
              </a:rPr>
              <a:t>2</a:t>
            </a:r>
            <a:r>
              <a:rPr lang="en-US" altLang="en-US" baseline="30000">
                <a:latin typeface="Arial" charset="0"/>
                <a:ea typeface="ヒラギノ角ゴ Pro W3" pitchFamily="48" charset="-128"/>
              </a:rPr>
              <a:t>–</a:t>
            </a:r>
            <a:r>
              <a:rPr lang="en-US">
                <a:latin typeface="Arial" charset="0"/>
              </a:rPr>
              <a:t>; not shown here) by two electrons from the Fe-Cu center. Delivery of two more electrons from cytochrome </a:t>
            </a:r>
            <a:r>
              <a:rPr lang="en-US" i="1">
                <a:latin typeface="Arial" charset="0"/>
              </a:rPr>
              <a:t>c </a:t>
            </a:r>
            <a:r>
              <a:rPr lang="en-US">
                <a:latin typeface="Arial" charset="0"/>
              </a:rPr>
              <a:t>(top, making four electrons in all) converts the O</a:t>
            </a:r>
            <a:r>
              <a:rPr lang="en-US" baseline="-25000">
                <a:latin typeface="Arial" charset="0"/>
              </a:rPr>
              <a:t>2</a:t>
            </a:r>
            <a:r>
              <a:rPr lang="en-US" baseline="30000">
                <a:latin typeface="Arial" charset="0"/>
              </a:rPr>
              <a:t>2</a:t>
            </a:r>
            <a:r>
              <a:rPr lang="en-US" altLang="en-US" baseline="30000">
                <a:latin typeface="Arial" charset="0"/>
                <a:ea typeface="ヒラギノ角ゴ Pro W3" pitchFamily="48" charset="-128"/>
              </a:rPr>
              <a:t>–</a:t>
            </a:r>
            <a:r>
              <a:rPr lang="en-US">
                <a:latin typeface="Arial" charset="0"/>
              </a:rPr>
              <a:t> to two molecules of water, with consumption of four "substrate" protons from the matrix. At the same time, four protons are pumped from the matrix by an as yet unknown mechanism.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597EA-6955-44AC-965B-84EF451A7BB1}" type="slidenum">
              <a:rPr lang="en-US"/>
              <a:pPr/>
              <a:t>17</a:t>
            </a:fld>
            <a:endParaRPr lang="en-US"/>
          </a:p>
        </p:txBody>
      </p:sp>
      <p:sp>
        <p:nvSpPr>
          <p:cNvPr id="267266" name="Rectangle 2"/>
          <p:cNvSpPr>
            <a:spLocks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b="1">
                <a:latin typeface="Arial" charset="0"/>
              </a:rPr>
              <a:t>FIGURE 19-16 Summary of the flow of electrons and protons through the four complexes of the respiratory chain.</a:t>
            </a:r>
            <a:r>
              <a:rPr lang="en-US">
                <a:latin typeface="Arial" charset="0"/>
              </a:rPr>
              <a:t> Electrons reach Q through Complexes I and II. The reduced Q (QH</a:t>
            </a:r>
            <a:r>
              <a:rPr lang="en-US" baseline="-25000">
                <a:latin typeface="Arial" charset="0"/>
              </a:rPr>
              <a:t>2</a:t>
            </a:r>
            <a:r>
              <a:rPr lang="en-US">
                <a:latin typeface="Arial" charset="0"/>
              </a:rPr>
              <a:t>) serves as a mobile carrier of electrons and protons. It passes electrons to Complex III, which passes them to another mobile connecting link, cytochrome </a:t>
            </a:r>
            <a:r>
              <a:rPr lang="en-US" i="1">
                <a:latin typeface="Arial" charset="0"/>
              </a:rPr>
              <a:t>c. </a:t>
            </a:r>
            <a:r>
              <a:rPr lang="en-US">
                <a:latin typeface="Arial" charset="0"/>
              </a:rPr>
              <a:t>Complex IV then transfers electrons from reduced cytochrome </a:t>
            </a:r>
            <a:r>
              <a:rPr lang="en-US" i="1">
                <a:latin typeface="Arial" charset="0"/>
              </a:rPr>
              <a:t>c </a:t>
            </a:r>
            <a:r>
              <a:rPr lang="en-US">
                <a:latin typeface="Arial" charset="0"/>
              </a:rPr>
              <a:t>to O2. Electron flow through Complexes I, III, and IV is accompanied by proton flow from the matrix to the intermembrane space. Recall that electrons from </a:t>
            </a:r>
            <a:r>
              <a:rPr lang="en-US" i="1">
                <a:latin typeface="Symbol" pitchFamily="48" charset="2"/>
                <a:sym typeface="Symbol" pitchFamily="48" charset="2"/>
              </a:rPr>
              <a:t>β</a:t>
            </a:r>
            <a:r>
              <a:rPr lang="en-US">
                <a:latin typeface="Arial" charset="0"/>
              </a:rPr>
              <a:t> oxidation of fatty acids can also enter the respiratory chain through Q (see Figure 19-8). The structures shown here are from several sources: Complex I, </a:t>
            </a:r>
            <a:r>
              <a:rPr lang="en-US" i="1">
                <a:latin typeface="Arial" charset="0"/>
              </a:rPr>
              <a:t>Thermus thermophilus </a:t>
            </a:r>
            <a:r>
              <a:rPr lang="en-US">
                <a:latin typeface="Arial" charset="0"/>
              </a:rPr>
              <a:t>(PDB ID 2FUG); Complex II, porcine heart (PDB ID 1ZOY); Complex III, bovine heart (PDB ID 1BGY); cytochrome </a:t>
            </a:r>
            <a:r>
              <a:rPr lang="en-US" i="1">
                <a:latin typeface="Arial" charset="0"/>
              </a:rPr>
              <a:t>c</a:t>
            </a:r>
            <a:r>
              <a:rPr lang="en-US">
                <a:latin typeface="Arial" charset="0"/>
              </a:rPr>
              <a:t>, equine heart (PDB ID 1HRC); Complex IV, bovine heart (PDB ID 1OCC).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CE7DE3-8829-4BDE-87A0-25242DC25BA6}" type="slidenum">
              <a:rPr lang="en-US" smtClean="0"/>
              <a:pPr eaLnBrk="1" hangingPunct="1"/>
              <a:t>18</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latin typeface="Arial" charset="0"/>
              </a:rPr>
              <a:t>FIGURE 19-19 Chemiosmotic model.</a:t>
            </a:r>
            <a:r>
              <a:rPr lang="en-US" smtClean="0">
                <a:latin typeface="Arial" charset="0"/>
              </a:rPr>
              <a:t> In this simple representation of the chemiosmotic theory applied to mitochondria, electrons from NADH and other oxidizable substrates pass through a chain of carriers arranged asymmetrically in the inner membrane. Electron flow is accompanied by proton transfer across the membrane, producing both a chemical gradient (</a:t>
            </a:r>
            <a:r>
              <a:rPr lang="en-US" smtClean="0">
                <a:latin typeface="Symbol" pitchFamily="48" charset="2"/>
                <a:sym typeface="Symbol" pitchFamily="48" charset="2"/>
              </a:rPr>
              <a:t>Δ</a:t>
            </a:r>
            <a:r>
              <a:rPr lang="en-US" smtClean="0">
                <a:latin typeface="Arial" charset="0"/>
              </a:rPr>
              <a:t>pH) and an electrical gradient (</a:t>
            </a:r>
            <a:r>
              <a:rPr lang="en-US" smtClean="0">
                <a:latin typeface="Symbol" pitchFamily="48" charset="2"/>
                <a:sym typeface="Symbol" pitchFamily="48" charset="2"/>
              </a:rPr>
              <a:t>Δ</a:t>
            </a:r>
            <a:r>
              <a:rPr lang="en-US" i="1" smtClean="0">
                <a:latin typeface="Symbol" pitchFamily="48" charset="2"/>
                <a:sym typeface="Symbol" pitchFamily="48" charset="2"/>
              </a:rPr>
              <a:t>ψ</a:t>
            </a:r>
            <a:r>
              <a:rPr lang="en-US" smtClean="0">
                <a:latin typeface="Arial" charset="0"/>
              </a:rPr>
              <a:t>). The inner mitochondrial membrane is impermeable to protons; protons can reenter the matrix only through proton-specific channels (F</a:t>
            </a:r>
            <a:r>
              <a:rPr lang="en-US" baseline="-25000" smtClean="0">
                <a:latin typeface="Arial" charset="0"/>
              </a:rPr>
              <a:t>o</a:t>
            </a:r>
            <a:r>
              <a:rPr lang="en-US" smtClean="0">
                <a:latin typeface="Arial" charset="0"/>
              </a:rPr>
              <a:t>). The proton-motive force that drives protons back into the matrix provides the energy for ATP synthesis, catalyzed by the F</a:t>
            </a:r>
            <a:r>
              <a:rPr lang="en-US" baseline="-25000" smtClean="0">
                <a:latin typeface="Arial" charset="0"/>
              </a:rPr>
              <a:t>1</a:t>
            </a:r>
            <a:r>
              <a:rPr lang="en-US" smtClean="0">
                <a:latin typeface="Arial" charset="0"/>
              </a:rPr>
              <a:t> complex associated with F</a:t>
            </a:r>
            <a:r>
              <a:rPr lang="en-US" baseline="-25000" smtClean="0">
                <a:latin typeface="Arial" charset="0"/>
              </a:rPr>
              <a:t>o</a:t>
            </a:r>
            <a:r>
              <a:rPr lang="en-US" smtClean="0">
                <a:latin typeface="Arial"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51F565-5E16-47B3-846F-BE38E302851F}" type="slidenum">
              <a:rPr lang="en-US" smtClean="0"/>
              <a:pPr eaLnBrk="1" hangingPunct="1"/>
              <a:t>2</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97E1D-A9AF-4032-9261-C69F1456916C}" type="slidenum">
              <a:rPr lang="en-US"/>
              <a:pPr/>
              <a:t>3</a:t>
            </a:fld>
            <a:endParaRPr lang="en-US"/>
          </a:p>
        </p:txBody>
      </p:sp>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b="1" dirty="0">
                <a:latin typeface="Arial" charset="0"/>
              </a:rPr>
              <a:t>FIGURE 19-8 Path of electrons from NADH, succinate, fatty acyl</a:t>
            </a:r>
            <a:r>
              <a:rPr lang="en-US" altLang="en-US" b="1" dirty="0">
                <a:latin typeface="Arial" charset="0"/>
                <a:ea typeface="ヒラギノ角ゴ Pro W3" pitchFamily="48" charset="-128"/>
              </a:rPr>
              <a:t>–</a:t>
            </a:r>
            <a:r>
              <a:rPr lang="en-US" b="1" dirty="0">
                <a:latin typeface="Arial" charset="0"/>
              </a:rPr>
              <a:t>CoA, and glycerol 3-phosphate to ubiquinone.</a:t>
            </a:r>
            <a:r>
              <a:rPr lang="en-US" dirty="0">
                <a:latin typeface="Arial" charset="0"/>
              </a:rPr>
              <a:t> Electrons from NADH pass through a </a:t>
            </a:r>
            <a:r>
              <a:rPr lang="en-US" dirty="0" err="1">
                <a:latin typeface="Arial" charset="0"/>
              </a:rPr>
              <a:t>flavoprotein</a:t>
            </a:r>
            <a:r>
              <a:rPr lang="en-US" dirty="0">
                <a:latin typeface="Arial" charset="0"/>
              </a:rPr>
              <a:t> to a series of iron-sulfur proteins (in Complex I) and then to Q. Electrons from succinate pass through a </a:t>
            </a:r>
            <a:r>
              <a:rPr lang="en-US" dirty="0" err="1">
                <a:latin typeface="Arial" charset="0"/>
              </a:rPr>
              <a:t>flavoprotein</a:t>
            </a:r>
            <a:r>
              <a:rPr lang="en-US" dirty="0">
                <a:latin typeface="Arial" charset="0"/>
              </a:rPr>
              <a:t> and several Fe-S centers (in Complex II) on the way to Q. Glycerol 3-phosphate donates electrons to a </a:t>
            </a:r>
            <a:r>
              <a:rPr lang="en-US" dirty="0" err="1">
                <a:latin typeface="Arial" charset="0"/>
              </a:rPr>
              <a:t>flavoprotein</a:t>
            </a:r>
            <a:r>
              <a:rPr lang="en-US" dirty="0">
                <a:latin typeface="Arial" charset="0"/>
              </a:rPr>
              <a:t> (glycerol 3-phosphate dehydrogenase) on the outer face of the inner mitochondrial membrane, from which they pass to Q. Acyl-CoA dehydrogenase (the first enzyme of </a:t>
            </a:r>
            <a:r>
              <a:rPr lang="en-US" i="1" dirty="0">
                <a:latin typeface="Symbol" pitchFamily="48" charset="2"/>
                <a:sym typeface="Symbol" pitchFamily="48" charset="2"/>
              </a:rPr>
              <a:t>β</a:t>
            </a:r>
            <a:r>
              <a:rPr lang="en-US" dirty="0">
                <a:latin typeface="Arial" charset="0"/>
              </a:rPr>
              <a:t> oxidation) transfers electrons to electron-transferring </a:t>
            </a:r>
            <a:r>
              <a:rPr lang="en-US" dirty="0" err="1">
                <a:latin typeface="Arial" charset="0"/>
              </a:rPr>
              <a:t>flavoprotein</a:t>
            </a:r>
            <a:r>
              <a:rPr lang="en-US" dirty="0">
                <a:latin typeface="Arial" charset="0"/>
              </a:rPr>
              <a:t> (ETF), from which they pass to Q via </a:t>
            </a:r>
            <a:r>
              <a:rPr lang="en-US" dirty="0" err="1">
                <a:latin typeface="Arial" charset="0"/>
              </a:rPr>
              <a:t>ETF:ubiquinone</a:t>
            </a:r>
            <a:r>
              <a:rPr lang="en-US" dirty="0">
                <a:latin typeface="Arial" charset="0"/>
              </a:rPr>
              <a:t> </a:t>
            </a:r>
            <a:r>
              <a:rPr lang="en-US" dirty="0" err="1">
                <a:latin typeface="Arial" charset="0"/>
              </a:rPr>
              <a:t>oxidoreductase</a:t>
            </a:r>
            <a:r>
              <a:rPr lang="en-US" dirty="0">
                <a:latin typeface="Arial"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DD9C55-B1F2-4561-B423-707D33C416CA}" type="slidenum">
              <a:rPr lang="en-US" smtClean="0"/>
              <a:pPr eaLnBrk="1" hangingPunct="1"/>
              <a:t>4</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5B298-D744-45B3-9CB6-F145FAC3F07B}" type="slidenum">
              <a:rPr lang="en-US"/>
              <a:pPr/>
              <a:t>5</a:t>
            </a:fld>
            <a:endParaRPr lang="en-US"/>
          </a:p>
        </p:txBody>
      </p:sp>
      <p:sp>
        <p:nvSpPr>
          <p:cNvPr id="247810" name="Rectangle 2"/>
          <p:cNvSpPr>
            <a:spLocks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b="1" dirty="0">
                <a:latin typeface="Arial" charset="0"/>
              </a:rPr>
              <a:t>FIGURE 19-5a–c Iron-sulfur centers.</a:t>
            </a:r>
            <a:r>
              <a:rPr lang="en-US" dirty="0">
                <a:latin typeface="Arial" charset="0"/>
              </a:rPr>
              <a:t> The Fe-S centers of iron-sulfur proteins may be as simple as (a), with a single Fe ion surrounded by the S atoms of four </a:t>
            </a:r>
            <a:r>
              <a:rPr lang="en-US" dirty="0" err="1">
                <a:latin typeface="Arial" charset="0"/>
              </a:rPr>
              <a:t>Cys</a:t>
            </a:r>
            <a:r>
              <a:rPr lang="en-US" dirty="0">
                <a:latin typeface="Arial" charset="0"/>
              </a:rPr>
              <a:t> residues. Other centers include both inorganic and </a:t>
            </a:r>
            <a:r>
              <a:rPr lang="en-US" dirty="0" err="1">
                <a:latin typeface="Arial" charset="0"/>
              </a:rPr>
              <a:t>Cys</a:t>
            </a:r>
            <a:r>
              <a:rPr lang="en-US" dirty="0">
                <a:latin typeface="Arial" charset="0"/>
              </a:rPr>
              <a:t> S atoms, as in (b) 2Fe-2S or (c) 4Fe-4S centers. (d) The </a:t>
            </a:r>
            <a:r>
              <a:rPr lang="en-US" dirty="0" err="1">
                <a:latin typeface="Arial" charset="0"/>
              </a:rPr>
              <a:t>ferredoxin</a:t>
            </a:r>
            <a:r>
              <a:rPr lang="en-US" dirty="0">
                <a:latin typeface="Arial" charset="0"/>
              </a:rPr>
              <a:t> of the </a:t>
            </a:r>
            <a:r>
              <a:rPr lang="en-US" dirty="0" err="1">
                <a:latin typeface="Arial" charset="0"/>
              </a:rPr>
              <a:t>cyanobacterium</a:t>
            </a:r>
            <a:r>
              <a:rPr lang="en-US" dirty="0">
                <a:latin typeface="Arial" charset="0"/>
              </a:rPr>
              <a:t> </a:t>
            </a:r>
            <a:r>
              <a:rPr lang="en-US" i="1" dirty="0">
                <a:latin typeface="Arial" charset="0"/>
              </a:rPr>
              <a:t>Anabaena </a:t>
            </a:r>
            <a:r>
              <a:rPr lang="en-US" dirty="0">
                <a:latin typeface="Arial" charset="0"/>
              </a:rPr>
              <a:t>7120 has one 2Fe-2S center (PDB ID 1FRD); Fe is red, inorganic S is yellow, and the S of </a:t>
            </a:r>
            <a:r>
              <a:rPr lang="en-US" dirty="0" err="1">
                <a:latin typeface="Arial" charset="0"/>
              </a:rPr>
              <a:t>Cys</a:t>
            </a:r>
            <a:r>
              <a:rPr lang="en-US" dirty="0">
                <a:latin typeface="Arial" charset="0"/>
              </a:rPr>
              <a:t> is orange. (Note that in these designations only the inorganic S atoms are counted. For example, in the 2Fe-2S center (b), each Fe ion is actually surrounded by four S atoms.) The exact standard reduction potential of the iron in these centers depends on the type of center and its interaction with the associated protein.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41552-D657-47DF-9F68-DC4C52307DCA}" type="slidenum">
              <a:rPr lang="en-US"/>
              <a:pPr/>
              <a:t>6</a:t>
            </a:fld>
            <a:endParaRPr lang="en-US"/>
          </a:p>
        </p:txBody>
      </p:sp>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b="1">
                <a:latin typeface="Arial" charset="0"/>
              </a:rPr>
              <a:t>FIGURE 19-9 NADH:ubiquinone oxidoreductase (Complex I).</a:t>
            </a:r>
            <a:r>
              <a:rPr lang="en-US">
                <a:latin typeface="Arial" charset="0"/>
              </a:rPr>
              <a:t> Complex I catalyzes the transfer of a hydride ion from NADH to FMN, from which two electrons pass through a series of Fe-S centers to the ironsulfur protein N-2 in the matrix arm of the complex. The domain that extends into the matrix has been crystallized and its structure solved (PDB ID 2FUG); the structure of the membrane domain of Complex I is not yet known. Electron transfer from N-2 to ubiquinone on the membrane arm forms QH</a:t>
            </a:r>
            <a:r>
              <a:rPr lang="en-US" baseline="-25000">
                <a:latin typeface="Arial" charset="0"/>
              </a:rPr>
              <a:t>2</a:t>
            </a:r>
            <a:r>
              <a:rPr lang="en-US">
                <a:latin typeface="Arial" charset="0"/>
              </a:rPr>
              <a:t>, which diffuses into the lipid bilayer. This electron transfer also drives the expulsion from the matrix of four protons per pair of electrons. The detailed mechanism that couples electron and proton transfer in Complex I is not yet known, but probably involves a Q cycle similar to that in Complex III in which QH</a:t>
            </a:r>
            <a:r>
              <a:rPr lang="en-US" baseline="-25000">
                <a:latin typeface="Arial" charset="0"/>
              </a:rPr>
              <a:t>2</a:t>
            </a:r>
            <a:r>
              <a:rPr lang="en-US">
                <a:latin typeface="Arial" charset="0"/>
              </a:rPr>
              <a:t> participates twice per electron pair (see Figure 19-12). Proton flux produces an electrochemical potential across the inner mitochondrial membrane (N side negative, P side positive), which conserves some of the energy released by the electron-transfer reactions. This electrochemical potential drives ATP synthesis.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41552-D657-47DF-9F68-DC4C52307DCA}" type="slidenum">
              <a:rPr lang="en-US"/>
              <a:pPr/>
              <a:t>8</a:t>
            </a:fld>
            <a:endParaRPr lang="en-US"/>
          </a:p>
        </p:txBody>
      </p:sp>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b="1">
                <a:latin typeface="Arial" charset="0"/>
              </a:rPr>
              <a:t>FIGURE 19-9 NADH:ubiquinone oxidoreductase (Complex I).</a:t>
            </a:r>
            <a:r>
              <a:rPr lang="en-US">
                <a:latin typeface="Arial" charset="0"/>
              </a:rPr>
              <a:t> Complex I catalyzes the transfer of a hydride ion from NADH to FMN, from which two electrons pass through a series of Fe-S centers to the ironsulfur protein N-2 in the matrix arm of the complex. The domain that extends into the matrix has been crystallized and its structure solved (PDB ID 2FUG); the structure of the membrane domain of Complex I is not yet known. Electron transfer from N-2 to ubiquinone on the membrane arm forms QH</a:t>
            </a:r>
            <a:r>
              <a:rPr lang="en-US" baseline="-25000">
                <a:latin typeface="Arial" charset="0"/>
              </a:rPr>
              <a:t>2</a:t>
            </a:r>
            <a:r>
              <a:rPr lang="en-US">
                <a:latin typeface="Arial" charset="0"/>
              </a:rPr>
              <a:t>, which diffuses into the lipid bilayer. This electron transfer also drives the expulsion from the matrix of four protons per pair of electrons. The detailed mechanism that couples electron and proton transfer in Complex I is not yet known, but probably involves a Q cycle similar to that in Complex III in which QH</a:t>
            </a:r>
            <a:r>
              <a:rPr lang="en-US" baseline="-25000">
                <a:latin typeface="Arial" charset="0"/>
              </a:rPr>
              <a:t>2</a:t>
            </a:r>
            <a:r>
              <a:rPr lang="en-US">
                <a:latin typeface="Arial" charset="0"/>
              </a:rPr>
              <a:t> participates twice per electron pair (see Figure 19-12). Proton flux produces an electrochemical potential across the inner mitochondrial membrane (N side negative, P side positive), which conserves some of the energy released by the electron-transfer reactions. This electrochemical potential drives ATP synthesis.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72CDF-C61D-4CCE-A98A-173F674F092E}" type="slidenum">
              <a:rPr lang="en-US"/>
              <a:pPr/>
              <a:t>9</a:t>
            </a:fld>
            <a:endParaRPr lang="en-US"/>
          </a:p>
        </p:txBody>
      </p:sp>
      <p:sp>
        <p:nvSpPr>
          <p:cNvPr id="259074" name="Rectangle 2"/>
          <p:cNvSpPr>
            <a:spLocks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b="1">
                <a:latin typeface="Arial" charset="0"/>
              </a:rPr>
              <a:t>FIGURE 19-10 Structure of Complex II (succinate dehydrogenase).</a:t>
            </a:r>
            <a:r>
              <a:rPr lang="en-US">
                <a:latin typeface="Arial" charset="0"/>
              </a:rPr>
              <a:t> (PDB ID 1ZOY) This complex (shown here is the porcine heart enzyme) has two transmembrane subunits, C and D; the cytoplasmic extensions contain subunits A and B. Just behind the FAD in subunit A is the binding site for succinate. Subunit B has three sets of Fe-S centers; ubiquinone is bound to subunit B; and heme </a:t>
            </a:r>
            <a:r>
              <a:rPr lang="en-US" i="1">
                <a:latin typeface="Arial" charset="0"/>
              </a:rPr>
              <a:t>b </a:t>
            </a:r>
            <a:r>
              <a:rPr lang="en-US">
                <a:latin typeface="Arial" charset="0"/>
              </a:rPr>
              <a:t>is sandwiched between subunits C and D. Two phosphatidylethanolamine molecules are so tightly bound to subunit D that they show up in the crystal structure. Electrons move (blue arrows) from succinate to FAD, then through the three Fe-S centers to ubiquinone. The heme </a:t>
            </a:r>
            <a:r>
              <a:rPr lang="en-US" i="1">
                <a:latin typeface="Arial" charset="0"/>
              </a:rPr>
              <a:t>b </a:t>
            </a:r>
            <a:r>
              <a:rPr lang="en-US">
                <a:latin typeface="Arial" charset="0"/>
              </a:rPr>
              <a:t>is not on the main path of electron transfer but protects against the formation of reactive oxygen species (ROS) by electrons that go astray.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5054CB-EF16-4BD6-812D-7A74C7361779}" type="slidenum">
              <a:rPr lang="en-US" smtClean="0"/>
              <a:pPr eaLnBrk="1" hangingPunct="1"/>
              <a:t>10</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36AEE-3D88-4A60-BE43-857B954159CB}" type="slidenum">
              <a:rPr lang="en-US"/>
              <a:pPr>
                <a:defRPr/>
              </a:pPr>
              <a:t>‹#›</a:t>
            </a:fld>
            <a:endParaRPr lang="en-US"/>
          </a:p>
        </p:txBody>
      </p:sp>
    </p:spTree>
    <p:extLst>
      <p:ext uri="{BB962C8B-B14F-4D97-AF65-F5344CB8AC3E}">
        <p14:creationId xmlns:p14="http://schemas.microsoft.com/office/powerpoint/2010/main" val="283162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25C7C0-7F58-4A61-AE48-8C6B96918E47}" type="slidenum">
              <a:rPr lang="en-US"/>
              <a:pPr>
                <a:defRPr/>
              </a:pPr>
              <a:t>‹#›</a:t>
            </a:fld>
            <a:endParaRPr lang="en-US"/>
          </a:p>
        </p:txBody>
      </p:sp>
    </p:spTree>
    <p:extLst>
      <p:ext uri="{BB962C8B-B14F-4D97-AF65-F5344CB8AC3E}">
        <p14:creationId xmlns:p14="http://schemas.microsoft.com/office/powerpoint/2010/main" val="343968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95CECD-DA5D-420E-B004-EE8EFED9AE26}" type="slidenum">
              <a:rPr lang="en-US"/>
              <a:pPr>
                <a:defRPr/>
              </a:pPr>
              <a:t>‹#›</a:t>
            </a:fld>
            <a:endParaRPr lang="en-US"/>
          </a:p>
        </p:txBody>
      </p:sp>
    </p:spTree>
    <p:extLst>
      <p:ext uri="{BB962C8B-B14F-4D97-AF65-F5344CB8AC3E}">
        <p14:creationId xmlns:p14="http://schemas.microsoft.com/office/powerpoint/2010/main" val="21268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7FE978-7FD4-460F-8A55-8EE7C479FDEF}" type="slidenum">
              <a:rPr lang="en-US"/>
              <a:pPr>
                <a:defRPr/>
              </a:pPr>
              <a:t>‹#›</a:t>
            </a:fld>
            <a:endParaRPr lang="en-US"/>
          </a:p>
        </p:txBody>
      </p:sp>
    </p:spTree>
    <p:extLst>
      <p:ext uri="{BB962C8B-B14F-4D97-AF65-F5344CB8AC3E}">
        <p14:creationId xmlns:p14="http://schemas.microsoft.com/office/powerpoint/2010/main" val="385017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49B2B-1E67-4AF1-9432-03DE9C3328AD}" type="slidenum">
              <a:rPr lang="en-US"/>
              <a:pPr>
                <a:defRPr/>
              </a:pPr>
              <a:t>‹#›</a:t>
            </a:fld>
            <a:endParaRPr lang="en-US"/>
          </a:p>
        </p:txBody>
      </p:sp>
    </p:spTree>
    <p:extLst>
      <p:ext uri="{BB962C8B-B14F-4D97-AF65-F5344CB8AC3E}">
        <p14:creationId xmlns:p14="http://schemas.microsoft.com/office/powerpoint/2010/main" val="472317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D3C626-F692-44FD-91F1-07327876C96A}" type="slidenum">
              <a:rPr lang="en-US"/>
              <a:pPr>
                <a:defRPr/>
              </a:pPr>
              <a:t>‹#›</a:t>
            </a:fld>
            <a:endParaRPr lang="en-US"/>
          </a:p>
        </p:txBody>
      </p:sp>
    </p:spTree>
    <p:extLst>
      <p:ext uri="{BB962C8B-B14F-4D97-AF65-F5344CB8AC3E}">
        <p14:creationId xmlns:p14="http://schemas.microsoft.com/office/powerpoint/2010/main" val="261059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DEAF34-68F6-4EFD-A918-C71B2AD2EFFD}" type="slidenum">
              <a:rPr lang="en-US"/>
              <a:pPr>
                <a:defRPr/>
              </a:pPr>
              <a:t>‹#›</a:t>
            </a:fld>
            <a:endParaRPr lang="en-US"/>
          </a:p>
        </p:txBody>
      </p:sp>
    </p:spTree>
    <p:extLst>
      <p:ext uri="{BB962C8B-B14F-4D97-AF65-F5344CB8AC3E}">
        <p14:creationId xmlns:p14="http://schemas.microsoft.com/office/powerpoint/2010/main" val="134930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B3EB4B-742D-400C-9FA6-C2E6DAADFCC3}" type="slidenum">
              <a:rPr lang="en-US"/>
              <a:pPr>
                <a:defRPr/>
              </a:pPr>
              <a:t>‹#›</a:t>
            </a:fld>
            <a:endParaRPr lang="en-US"/>
          </a:p>
        </p:txBody>
      </p:sp>
    </p:spTree>
    <p:extLst>
      <p:ext uri="{BB962C8B-B14F-4D97-AF65-F5344CB8AC3E}">
        <p14:creationId xmlns:p14="http://schemas.microsoft.com/office/powerpoint/2010/main" val="3634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26D0B3-E773-4DD6-80BD-0990FE294720}" type="slidenum">
              <a:rPr lang="en-US"/>
              <a:pPr>
                <a:defRPr/>
              </a:pPr>
              <a:t>‹#›</a:t>
            </a:fld>
            <a:endParaRPr lang="en-US"/>
          </a:p>
        </p:txBody>
      </p:sp>
    </p:spTree>
    <p:extLst>
      <p:ext uri="{BB962C8B-B14F-4D97-AF65-F5344CB8AC3E}">
        <p14:creationId xmlns:p14="http://schemas.microsoft.com/office/powerpoint/2010/main" val="411190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87000D-6222-47D8-B8F3-354BF911558D}" type="slidenum">
              <a:rPr lang="en-US"/>
              <a:pPr>
                <a:defRPr/>
              </a:pPr>
              <a:t>‹#›</a:t>
            </a:fld>
            <a:endParaRPr lang="en-US"/>
          </a:p>
        </p:txBody>
      </p:sp>
    </p:spTree>
    <p:extLst>
      <p:ext uri="{BB962C8B-B14F-4D97-AF65-F5344CB8AC3E}">
        <p14:creationId xmlns:p14="http://schemas.microsoft.com/office/powerpoint/2010/main" val="335337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F7CC96-7C2B-4F33-9F45-FAE40F7C9B48}" type="slidenum">
              <a:rPr lang="en-US"/>
              <a:pPr>
                <a:defRPr/>
              </a:pPr>
              <a:t>‹#›</a:t>
            </a:fld>
            <a:endParaRPr lang="en-US"/>
          </a:p>
        </p:txBody>
      </p:sp>
    </p:spTree>
    <p:extLst>
      <p:ext uri="{BB962C8B-B14F-4D97-AF65-F5344CB8AC3E}">
        <p14:creationId xmlns:p14="http://schemas.microsoft.com/office/powerpoint/2010/main" val="126083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AA99A239-BC8E-400B-8959-02ABF4A335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cs typeface="Arial" charset="0"/>
        </a:defRPr>
      </a:lvl2pPr>
      <a:lvl3pPr algn="l" rtl="0" eaLnBrk="0" fontAlgn="base" hangingPunct="0">
        <a:spcBef>
          <a:spcPct val="0"/>
        </a:spcBef>
        <a:spcAft>
          <a:spcPct val="0"/>
        </a:spcAft>
        <a:defRPr sz="3200">
          <a:solidFill>
            <a:schemeClr val="tx2"/>
          </a:solidFill>
          <a:latin typeface="Arial" charset="0"/>
          <a:cs typeface="Arial" charset="0"/>
        </a:defRPr>
      </a:lvl3pPr>
      <a:lvl4pPr algn="l" rtl="0" eaLnBrk="0" fontAlgn="base" hangingPunct="0">
        <a:spcBef>
          <a:spcPct val="0"/>
        </a:spcBef>
        <a:spcAft>
          <a:spcPct val="0"/>
        </a:spcAft>
        <a:defRPr sz="3200">
          <a:solidFill>
            <a:schemeClr val="tx2"/>
          </a:solidFill>
          <a:latin typeface="Arial" charset="0"/>
          <a:cs typeface="Arial" charset="0"/>
        </a:defRPr>
      </a:lvl4pPr>
      <a:lvl5pPr algn="l" rtl="0" eaLnBrk="0" fontAlgn="base" hangingPunct="0">
        <a:spcBef>
          <a:spcPct val="0"/>
        </a:spcBef>
        <a:spcAft>
          <a:spcPct val="0"/>
        </a:spcAft>
        <a:defRPr sz="32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p:txBody>
          <a:bodyPr/>
          <a:lstStyle/>
          <a:p>
            <a:r>
              <a:rPr lang="en-US" dirty="0"/>
              <a:t>In the </a:t>
            </a:r>
            <a:r>
              <a:rPr lang="en-US" dirty="0" smtClean="0"/>
              <a:t>ETC, electrons pass through a series of protein complexes and e</a:t>
            </a:r>
            <a:r>
              <a:rPr lang="en-US" baseline="30000" dirty="0" smtClean="0"/>
              <a:t>-</a:t>
            </a:r>
            <a:r>
              <a:rPr lang="en-US" dirty="0" smtClean="0"/>
              <a:t> carriers to O</a:t>
            </a:r>
            <a:r>
              <a:rPr lang="en-US" baseline="-25000" dirty="0" smtClean="0"/>
              <a:t>2</a:t>
            </a:r>
            <a:endParaRPr lang="en-US" baseline="-25000" dirty="0" smtClean="0"/>
          </a:p>
        </p:txBody>
      </p:sp>
      <p:grpSp>
        <p:nvGrpSpPr>
          <p:cNvPr id="3" name="Group 2"/>
          <p:cNvGrpSpPr/>
          <p:nvPr/>
        </p:nvGrpSpPr>
        <p:grpSpPr>
          <a:xfrm>
            <a:off x="17583" y="1639568"/>
            <a:ext cx="9108833" cy="4690894"/>
            <a:chOff x="35167" y="1484823"/>
            <a:chExt cx="9108833" cy="4690894"/>
          </a:xfrm>
        </p:grpSpPr>
        <p:pic>
          <p:nvPicPr>
            <p:cNvPr id="8194" name="Picture 2" descr="figure 19-19"/>
            <p:cNvPicPr>
              <a:picLocks noChangeAspect="1" noChangeArrowheads="1"/>
            </p:cNvPicPr>
            <p:nvPr/>
          </p:nvPicPr>
          <p:blipFill rotWithShape="1">
            <a:blip r:embed="rId3">
              <a:clrChange>
                <a:clrFrom>
                  <a:srgbClr val="FFF5E3"/>
                </a:clrFrom>
                <a:clrTo>
                  <a:srgbClr val="FFF5E3">
                    <a:alpha val="0"/>
                  </a:srgbClr>
                </a:clrTo>
              </a:clrChange>
              <a:extLst>
                <a:ext uri="{28A0092B-C50C-407E-A947-70E740481C1C}">
                  <a14:useLocalDpi xmlns:a14="http://schemas.microsoft.com/office/drawing/2010/main" val="0"/>
                </a:ext>
              </a:extLst>
            </a:blip>
            <a:srcRect r="19546" b="25227"/>
            <a:stretch/>
          </p:blipFill>
          <p:spPr bwMode="auto">
            <a:xfrm>
              <a:off x="35167" y="1484823"/>
              <a:ext cx="9017393" cy="454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7772" y="5373858"/>
              <a:ext cx="5861778" cy="801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32652" y="4724399"/>
              <a:ext cx="1111348" cy="801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3260188" y="5681003"/>
            <a:ext cx="5535469" cy="923330"/>
          </a:xfrm>
          <a:prstGeom prst="rect">
            <a:avLst/>
          </a:prstGeom>
          <a:noFill/>
        </p:spPr>
        <p:txBody>
          <a:bodyPr wrap="square" rtlCol="0">
            <a:spAutoFit/>
          </a:bodyPr>
          <a:lstStyle/>
          <a:p>
            <a:r>
              <a:rPr lang="en-US" dirty="0" smtClean="0"/>
              <a:t>Intermediate steps (instead of direct transfer to O</a:t>
            </a:r>
            <a:r>
              <a:rPr lang="en-US" baseline="-25000" dirty="0" smtClean="0"/>
              <a:t>2</a:t>
            </a:r>
            <a:r>
              <a:rPr lang="en-US" dirty="0" smtClean="0"/>
              <a:t>) allow multiple opportunities for coupling e</a:t>
            </a:r>
            <a:r>
              <a:rPr lang="en-US" baseline="30000" dirty="0" smtClean="0"/>
              <a:t>-</a:t>
            </a:r>
            <a:r>
              <a:rPr lang="en-US" dirty="0" smtClean="0"/>
              <a:t> transfers with H</a:t>
            </a:r>
            <a:r>
              <a:rPr lang="en-US" baseline="30000" dirty="0" smtClean="0"/>
              <a:t>+</a:t>
            </a:r>
            <a:r>
              <a:rPr lang="en-US" dirty="0" smtClean="0"/>
              <a:t> translocations</a:t>
            </a:r>
            <a:endParaRPr lang="en-US" dirty="0"/>
          </a:p>
        </p:txBody>
      </p:sp>
    </p:spTree>
    <p:extLst>
      <p:ext uri="{BB962C8B-B14F-4D97-AF65-F5344CB8AC3E}">
        <p14:creationId xmlns:p14="http://schemas.microsoft.com/office/powerpoint/2010/main" val="3103504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ox_18_01_02"/>
          <p:cNvPicPr>
            <a:picLocks noChangeAspect="1" noChangeArrowheads="1"/>
          </p:cNvPicPr>
          <p:nvPr/>
        </p:nvPicPr>
        <p:blipFill>
          <a:blip r:embed="rId3">
            <a:extLst>
              <a:ext uri="{28A0092B-C50C-407E-A947-70E740481C1C}">
                <a14:useLocalDpi xmlns:a14="http://schemas.microsoft.com/office/drawing/2010/main" val="0"/>
              </a:ext>
            </a:extLst>
          </a:blip>
          <a:srcRect b="6395"/>
          <a:stretch>
            <a:fillRect/>
          </a:stretch>
        </p:blipFill>
        <p:spPr bwMode="auto">
          <a:xfrm>
            <a:off x="306388" y="1563688"/>
            <a:ext cx="85312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3"/>
          <p:cNvSpPr>
            <a:spLocks noGrp="1"/>
          </p:cNvSpPr>
          <p:nvPr>
            <p:ph type="title"/>
          </p:nvPr>
        </p:nvSpPr>
        <p:spPr/>
        <p:txBody>
          <a:bodyPr/>
          <a:lstStyle/>
          <a:p>
            <a:r>
              <a:rPr lang="en-US" smtClean="0"/>
              <a:t>Electron transport involves different kinds of hemes</a:t>
            </a:r>
          </a:p>
        </p:txBody>
      </p:sp>
      <p:sp>
        <p:nvSpPr>
          <p:cNvPr id="15365" name="TextBox 4"/>
          <p:cNvSpPr txBox="1">
            <a:spLocks noChangeArrowheads="1"/>
          </p:cNvSpPr>
          <p:nvPr/>
        </p:nvSpPr>
        <p:spPr bwMode="auto">
          <a:xfrm>
            <a:off x="2914650" y="5907088"/>
            <a:ext cx="3314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Complexes II and III</a:t>
            </a:r>
          </a:p>
          <a:p>
            <a:pPr algn="ctr" eaLnBrk="1" hangingPunct="1"/>
            <a:r>
              <a:rPr lang="en-US"/>
              <a:t>(and hemoglobin &amp; myoglobin)</a:t>
            </a:r>
          </a:p>
        </p:txBody>
      </p:sp>
      <p:sp>
        <p:nvSpPr>
          <p:cNvPr id="15366" name="TextBox 5"/>
          <p:cNvSpPr txBox="1">
            <a:spLocks noChangeArrowheads="1"/>
          </p:cNvSpPr>
          <p:nvPr/>
        </p:nvSpPr>
        <p:spPr bwMode="auto">
          <a:xfrm>
            <a:off x="6709435" y="5907088"/>
            <a:ext cx="1800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Complex </a:t>
            </a:r>
            <a:r>
              <a:rPr lang="en-US" dirty="0" smtClean="0"/>
              <a:t>III and</a:t>
            </a:r>
          </a:p>
          <a:p>
            <a:pPr algn="ctr" eaLnBrk="1" hangingPunct="1"/>
            <a:r>
              <a:rPr lang="en-US" dirty="0" smtClean="0"/>
              <a:t>Cytochrome C</a:t>
            </a:r>
            <a:endParaRPr lang="en-US" dirty="0"/>
          </a:p>
        </p:txBody>
      </p:sp>
      <p:sp>
        <p:nvSpPr>
          <p:cNvPr id="15367" name="TextBox 6"/>
          <p:cNvSpPr txBox="1">
            <a:spLocks noChangeArrowheads="1"/>
          </p:cNvSpPr>
          <p:nvPr/>
        </p:nvSpPr>
        <p:spPr bwMode="auto">
          <a:xfrm>
            <a:off x="838200" y="5907088"/>
            <a:ext cx="137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Complex IV</a:t>
            </a:r>
          </a:p>
        </p:txBody>
      </p:sp>
      <p:sp>
        <p:nvSpPr>
          <p:cNvPr id="15368" name="TextBox 7"/>
          <p:cNvSpPr txBox="1">
            <a:spLocks noChangeArrowheads="1"/>
          </p:cNvSpPr>
          <p:nvPr/>
        </p:nvSpPr>
        <p:spPr bwMode="auto">
          <a:xfrm>
            <a:off x="527050" y="1563688"/>
            <a:ext cx="404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Hemes transfer one electron at a time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ox_18_01_01a"/>
          <p:cNvPicPr>
            <a:picLocks noChangeAspect="1" noChangeArrowheads="1"/>
          </p:cNvPicPr>
          <p:nvPr/>
        </p:nvPicPr>
        <p:blipFill>
          <a:blip r:embed="rId3">
            <a:extLst>
              <a:ext uri="{28A0092B-C50C-407E-A947-70E740481C1C}">
                <a14:useLocalDpi xmlns:a14="http://schemas.microsoft.com/office/drawing/2010/main" val="0"/>
              </a:ext>
            </a:extLst>
          </a:blip>
          <a:srcRect b="5435"/>
          <a:stretch>
            <a:fillRect/>
          </a:stretch>
        </p:blipFill>
        <p:spPr bwMode="auto">
          <a:xfrm>
            <a:off x="965200" y="1371600"/>
            <a:ext cx="72136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3"/>
          <p:cNvSpPr>
            <a:spLocks noGrp="1"/>
          </p:cNvSpPr>
          <p:nvPr>
            <p:ph type="title"/>
          </p:nvPr>
        </p:nvSpPr>
        <p:spPr/>
        <p:txBody>
          <a:bodyPr/>
          <a:lstStyle/>
          <a:p>
            <a:r>
              <a:rPr lang="en-US" smtClean="0"/>
              <a:t>Cytochromes (heme-containing redox proteins) are named by heme type</a:t>
            </a:r>
          </a:p>
        </p:txBody>
      </p:sp>
      <p:cxnSp>
        <p:nvCxnSpPr>
          <p:cNvPr id="6" name="Straight Arrow Connector 5"/>
          <p:cNvCxnSpPr/>
          <p:nvPr/>
        </p:nvCxnSpPr>
        <p:spPr>
          <a:xfrm rot="5400000">
            <a:off x="5753100" y="4646613"/>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0" name="TextBox 6"/>
          <p:cNvSpPr txBox="1">
            <a:spLocks noChangeArrowheads="1"/>
          </p:cNvSpPr>
          <p:nvPr/>
        </p:nvSpPr>
        <p:spPr bwMode="auto">
          <a:xfrm>
            <a:off x="5257800" y="3886200"/>
            <a:ext cx="35814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Wavelength of </a:t>
            </a:r>
            <a:r>
              <a:rPr lang="el-GR"/>
              <a:t>α</a:t>
            </a:r>
            <a:r>
              <a:rPr lang="en-US"/>
              <a:t>-peak is used to distinguish different cytochromes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2880" y="2250833"/>
            <a:ext cx="9509758" cy="893188"/>
          </a:xfrm>
          <a:prstGeom prst="rect">
            <a:avLst/>
          </a:prstGeom>
          <a:solidFill>
            <a:srgbClr val="FFFFCC"/>
          </a:solidFill>
          <a:ln w="177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Q is reduced to QH</a:t>
            </a:r>
            <a:r>
              <a:rPr lang="en-US" baseline="-25000" dirty="0"/>
              <a:t>2</a:t>
            </a:r>
            <a:r>
              <a:rPr lang="en-US" dirty="0"/>
              <a:t> near the membrane-matrix interface of Complex I or II</a:t>
            </a:r>
          </a:p>
        </p:txBody>
      </p:sp>
      <p:pic>
        <p:nvPicPr>
          <p:cNvPr id="3" name="Picture 2" descr="figure 19-16"/>
          <p:cNvPicPr>
            <a:picLocks noChangeAspect="1" noChangeArrowheads="1"/>
          </p:cNvPicPr>
          <p:nvPr/>
        </p:nvPicPr>
        <p:blipFill rotWithShape="1">
          <a:blip r:embed="rId2">
            <a:extLst>
              <a:ext uri="{28A0092B-C50C-407E-A947-70E740481C1C}">
                <a14:useLocalDpi xmlns:a14="http://schemas.microsoft.com/office/drawing/2010/main" val="0"/>
              </a:ext>
            </a:extLst>
          </a:blip>
          <a:srcRect l="931" t="14461" r="49980" b="15727"/>
          <a:stretch/>
        </p:blipFill>
        <p:spPr bwMode="auto">
          <a:xfrm>
            <a:off x="290286" y="1534300"/>
            <a:ext cx="6704722" cy="520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83680" y="4881486"/>
            <a:ext cx="1338828" cy="400110"/>
          </a:xfrm>
          <a:prstGeom prst="rect">
            <a:avLst/>
          </a:prstGeom>
          <a:solidFill>
            <a:schemeClr val="bg1"/>
          </a:solidFill>
        </p:spPr>
        <p:txBody>
          <a:bodyPr wrap="none" rtlCol="0">
            <a:spAutoFit/>
          </a:bodyPr>
          <a:lstStyle/>
          <a:p>
            <a:r>
              <a:rPr lang="en-US" sz="2000" b="1" dirty="0" err="1" smtClean="0"/>
              <a:t>Fumarate</a:t>
            </a:r>
            <a:endParaRPr lang="en-US" sz="2000" b="1" dirty="0"/>
          </a:p>
        </p:txBody>
      </p:sp>
      <p:sp>
        <p:nvSpPr>
          <p:cNvPr id="5" name="TextBox 4"/>
          <p:cNvSpPr txBox="1"/>
          <p:nvPr/>
        </p:nvSpPr>
        <p:spPr>
          <a:xfrm>
            <a:off x="925878" y="1512934"/>
            <a:ext cx="1654620" cy="461665"/>
          </a:xfrm>
          <a:prstGeom prst="rect">
            <a:avLst/>
          </a:prstGeom>
          <a:solidFill>
            <a:schemeClr val="bg1"/>
          </a:solidFill>
        </p:spPr>
        <p:txBody>
          <a:bodyPr wrap="none" rtlCol="0">
            <a:spAutoFit/>
          </a:bodyPr>
          <a:lstStyle/>
          <a:p>
            <a:r>
              <a:rPr lang="en-US" sz="2400" b="1" dirty="0" smtClean="0">
                <a:solidFill>
                  <a:srgbClr val="0070C0"/>
                </a:solidFill>
              </a:rPr>
              <a:t>Complex I</a:t>
            </a:r>
            <a:endParaRPr lang="en-US" sz="2400" b="1" dirty="0">
              <a:solidFill>
                <a:srgbClr val="0070C0"/>
              </a:solidFill>
            </a:endParaRPr>
          </a:p>
        </p:txBody>
      </p:sp>
      <p:sp>
        <p:nvSpPr>
          <p:cNvPr id="6" name="TextBox 5"/>
          <p:cNvSpPr txBox="1"/>
          <p:nvPr/>
        </p:nvSpPr>
        <p:spPr>
          <a:xfrm>
            <a:off x="4938060" y="1426155"/>
            <a:ext cx="1739579" cy="461665"/>
          </a:xfrm>
          <a:prstGeom prst="rect">
            <a:avLst/>
          </a:prstGeom>
          <a:solidFill>
            <a:schemeClr val="bg1"/>
          </a:solidFill>
        </p:spPr>
        <p:txBody>
          <a:bodyPr wrap="none" rtlCol="0">
            <a:spAutoFit/>
          </a:bodyPr>
          <a:lstStyle/>
          <a:p>
            <a:pPr algn="ctr"/>
            <a:r>
              <a:rPr lang="en-US" sz="2400" b="1" dirty="0" smtClean="0">
                <a:solidFill>
                  <a:srgbClr val="0070C0"/>
                </a:solidFill>
              </a:rPr>
              <a:t>Complex II</a:t>
            </a:r>
          </a:p>
        </p:txBody>
      </p:sp>
      <p:sp>
        <p:nvSpPr>
          <p:cNvPr id="8" name="Oval 7"/>
          <p:cNvSpPr/>
          <p:nvPr/>
        </p:nvSpPr>
        <p:spPr>
          <a:xfrm>
            <a:off x="5650523" y="2799251"/>
            <a:ext cx="553838" cy="5488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315329" y="3073680"/>
            <a:ext cx="553838" cy="5488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10"/>
          <p:cNvSpPr txBox="1">
            <a:spLocks noChangeArrowheads="1"/>
          </p:cNvSpPr>
          <p:nvPr/>
        </p:nvSpPr>
        <p:spPr bwMode="auto">
          <a:xfrm>
            <a:off x="4666105" y="5908164"/>
            <a:ext cx="3284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The protons of QH</a:t>
            </a:r>
            <a:r>
              <a:rPr lang="en-US" sz="2400" baseline="-25000" dirty="0"/>
              <a:t>2</a:t>
            </a:r>
            <a:r>
              <a:rPr lang="en-US" sz="2400" dirty="0"/>
              <a:t> come from the matrix</a:t>
            </a:r>
          </a:p>
        </p:txBody>
      </p:sp>
      <p:sp>
        <p:nvSpPr>
          <p:cNvPr id="12" name="TextBox 16"/>
          <p:cNvSpPr txBox="1">
            <a:spLocks noChangeArrowheads="1"/>
          </p:cNvSpPr>
          <p:nvPr/>
        </p:nvSpPr>
        <p:spPr bwMode="auto">
          <a:xfrm>
            <a:off x="7495139" y="3348109"/>
            <a:ext cx="1564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000" b="1" dirty="0" smtClean="0"/>
              <a:t>Matrix</a:t>
            </a:r>
            <a:endParaRPr lang="en-US" sz="2000" b="1" dirty="0"/>
          </a:p>
        </p:txBody>
      </p:sp>
      <p:sp>
        <p:nvSpPr>
          <p:cNvPr id="13" name="TextBox 14"/>
          <p:cNvSpPr txBox="1">
            <a:spLocks noChangeArrowheads="1"/>
          </p:cNvSpPr>
          <p:nvPr/>
        </p:nvSpPr>
        <p:spPr bwMode="auto">
          <a:xfrm>
            <a:off x="7253094" y="1679840"/>
            <a:ext cx="180649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000" b="1" dirty="0" smtClean="0"/>
              <a:t>IM space</a:t>
            </a:r>
            <a:endParaRPr lang="en-US" sz="2000" b="1" dirty="0"/>
          </a:p>
        </p:txBody>
      </p:sp>
    </p:spTree>
    <p:extLst>
      <p:ext uri="{BB962C8B-B14F-4D97-AF65-F5344CB8AC3E}">
        <p14:creationId xmlns:p14="http://schemas.microsoft.com/office/powerpoint/2010/main" val="295904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gure 19-11"/>
          <p:cNvPicPr>
            <a:picLocks noChangeAspect="1" noChangeArrowheads="1"/>
          </p:cNvPicPr>
          <p:nvPr/>
        </p:nvPicPr>
        <p:blipFill rotWithShape="1">
          <a:blip r:embed="rId3">
            <a:extLst>
              <a:ext uri="{28A0092B-C50C-407E-A947-70E740481C1C}">
                <a14:useLocalDpi xmlns:a14="http://schemas.microsoft.com/office/drawing/2010/main" val="0"/>
              </a:ext>
            </a:extLst>
          </a:blip>
          <a:srcRect b="9617"/>
          <a:stretch/>
        </p:blipFill>
        <p:spPr bwMode="auto">
          <a:xfrm>
            <a:off x="304799" y="1640446"/>
            <a:ext cx="8531225" cy="44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Complex III (</a:t>
            </a:r>
            <a:r>
              <a:rPr lang="en-US" dirty="0" err="1"/>
              <a:t>CoQ</a:t>
            </a:r>
            <a:r>
              <a:rPr lang="en-US" dirty="0"/>
              <a:t>-cytochrome c </a:t>
            </a:r>
            <a:r>
              <a:rPr lang="en-US" dirty="0" err="1"/>
              <a:t>oxidoreduct-ase</a:t>
            </a:r>
            <a:r>
              <a:rPr lang="en-US" dirty="0"/>
              <a:t>) pumps protons with the help of </a:t>
            </a:r>
            <a:r>
              <a:rPr lang="en-US" dirty="0" err="1"/>
              <a:t>CoQ</a:t>
            </a:r>
            <a:endParaRPr lang="en-US" dirty="0"/>
          </a:p>
        </p:txBody>
      </p:sp>
      <p:cxnSp>
        <p:nvCxnSpPr>
          <p:cNvPr id="4" name="Straight Arrow Connector 3"/>
          <p:cNvCxnSpPr/>
          <p:nvPr/>
        </p:nvCxnSpPr>
        <p:spPr>
          <a:xfrm flipV="1">
            <a:off x="2541530" y="1640446"/>
            <a:ext cx="0" cy="2692400"/>
          </a:xfrm>
          <a:prstGeom prst="straightConnector1">
            <a:avLst/>
          </a:prstGeom>
          <a:ln w="38100">
            <a:solidFill>
              <a:srgbClr val="D60093"/>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96374" y="1347462"/>
            <a:ext cx="526106" cy="338554"/>
          </a:xfrm>
          <a:prstGeom prst="rect">
            <a:avLst/>
          </a:prstGeom>
          <a:noFill/>
        </p:spPr>
        <p:txBody>
          <a:bodyPr wrap="none" rtlCol="0">
            <a:spAutoFit/>
          </a:bodyPr>
          <a:lstStyle/>
          <a:p>
            <a:pPr algn="ctr"/>
            <a:r>
              <a:rPr lang="en-US" sz="1600" b="1" dirty="0" smtClean="0">
                <a:solidFill>
                  <a:srgbClr val="D60093"/>
                </a:solidFill>
              </a:rPr>
              <a:t>4H</a:t>
            </a:r>
            <a:r>
              <a:rPr lang="en-US" sz="1600" b="1" baseline="30000" dirty="0" smtClean="0">
                <a:solidFill>
                  <a:srgbClr val="D60093"/>
                </a:solidFill>
              </a:rPr>
              <a:t>+</a:t>
            </a:r>
            <a:endParaRPr lang="en-US" sz="1600" b="1" baseline="30000" dirty="0">
              <a:solidFill>
                <a:srgbClr val="D60093"/>
              </a:solidFill>
            </a:endParaRPr>
          </a:p>
        </p:txBody>
      </p:sp>
      <p:sp>
        <p:nvSpPr>
          <p:cNvPr id="7" name="TextBox 52"/>
          <p:cNvSpPr txBox="1">
            <a:spLocks noChangeArrowheads="1"/>
          </p:cNvSpPr>
          <p:nvPr/>
        </p:nvSpPr>
        <p:spPr bwMode="auto">
          <a:xfrm>
            <a:off x="603360" y="6080961"/>
            <a:ext cx="7937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a:t>“Q-cycling” allows for the release of 4 protons to the IM space </a:t>
            </a:r>
            <a:endParaRPr lang="en-US" sz="2000" dirty="0" smtClean="0"/>
          </a:p>
          <a:p>
            <a:pPr algn="ctr" eaLnBrk="1" hangingPunct="1"/>
            <a:r>
              <a:rPr lang="en-US" sz="2000" dirty="0" smtClean="0"/>
              <a:t>(from QH</a:t>
            </a:r>
            <a:r>
              <a:rPr lang="en-US" sz="2000" baseline="-25000" dirty="0" smtClean="0"/>
              <a:t>2</a:t>
            </a:r>
            <a:r>
              <a:rPr lang="en-US" sz="2000" dirty="0" smtClean="0"/>
              <a:t>) for </a:t>
            </a:r>
            <a:r>
              <a:rPr lang="en-US" sz="2000" dirty="0"/>
              <a:t>every 2e</a:t>
            </a:r>
            <a:r>
              <a:rPr lang="en-US" sz="2000" baseline="30000" dirty="0"/>
              <a:t>-</a:t>
            </a:r>
            <a:r>
              <a:rPr lang="en-US" sz="2000" dirty="0"/>
              <a:t> </a:t>
            </a:r>
            <a:r>
              <a:rPr lang="en-US" sz="2000" dirty="0" smtClean="0"/>
              <a:t>transferred to </a:t>
            </a:r>
            <a:r>
              <a:rPr lang="en-US" sz="2000" dirty="0"/>
              <a:t>Cytochrome c</a:t>
            </a:r>
          </a:p>
        </p:txBody>
      </p:sp>
    </p:spTree>
    <p:extLst>
      <p:ext uri="{BB962C8B-B14F-4D97-AF65-F5344CB8AC3E}">
        <p14:creationId xmlns:p14="http://schemas.microsoft.com/office/powerpoint/2010/main" val="169743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_18_16"/>
          <p:cNvPicPr>
            <a:picLocks noChangeAspect="1" noChangeArrowheads="1"/>
          </p:cNvPicPr>
          <p:nvPr/>
        </p:nvPicPr>
        <p:blipFill>
          <a:blip r:embed="rId3">
            <a:extLst>
              <a:ext uri="{28A0092B-C50C-407E-A947-70E740481C1C}">
                <a14:useLocalDpi xmlns:a14="http://schemas.microsoft.com/office/drawing/2010/main" val="0"/>
              </a:ext>
            </a:extLst>
          </a:blip>
          <a:srcRect b="3320"/>
          <a:stretch>
            <a:fillRect/>
          </a:stretch>
        </p:blipFill>
        <p:spPr bwMode="auto">
          <a:xfrm>
            <a:off x="279400" y="1562100"/>
            <a:ext cx="5997575"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3"/>
          <p:cNvSpPr>
            <a:spLocks noGrp="1"/>
          </p:cNvSpPr>
          <p:nvPr>
            <p:ph type="title"/>
          </p:nvPr>
        </p:nvSpPr>
        <p:spPr/>
        <p:txBody>
          <a:bodyPr/>
          <a:lstStyle/>
          <a:p>
            <a:r>
              <a:rPr lang="en-US" smtClean="0"/>
              <a:t>Cytochrome c is a small peripheral mb protein that diffuses in the IM space</a:t>
            </a:r>
          </a:p>
        </p:txBody>
      </p:sp>
      <p:sp>
        <p:nvSpPr>
          <p:cNvPr id="20485" name="TextBox 4"/>
          <p:cNvSpPr txBox="1">
            <a:spLocks noChangeArrowheads="1"/>
          </p:cNvSpPr>
          <p:nvPr/>
        </p:nvSpPr>
        <p:spPr bwMode="auto">
          <a:xfrm>
            <a:off x="5106988" y="2181225"/>
            <a:ext cx="3417887" cy="7064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Since it has just one heme, cytochrome c is a 1e</a:t>
            </a:r>
            <a:r>
              <a:rPr lang="en-US" sz="2000" baseline="30000"/>
              <a:t>-</a:t>
            </a:r>
            <a:r>
              <a:rPr lang="en-US" sz="2000"/>
              <a:t> carrier</a:t>
            </a:r>
          </a:p>
        </p:txBody>
      </p:sp>
      <p:sp>
        <p:nvSpPr>
          <p:cNvPr id="20486" name="TextBox 5"/>
          <p:cNvSpPr txBox="1">
            <a:spLocks noChangeArrowheads="1"/>
          </p:cNvSpPr>
          <p:nvPr/>
        </p:nvSpPr>
        <p:spPr bwMode="auto">
          <a:xfrm>
            <a:off x="5654675" y="5430838"/>
            <a:ext cx="2800350" cy="10144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Lysine sidechains</a:t>
            </a:r>
          </a:p>
          <a:p>
            <a:pPr algn="ctr" eaLnBrk="1" hangingPunct="1"/>
            <a:r>
              <a:rPr lang="en-US" sz="2000"/>
              <a:t>are involved in binding </a:t>
            </a:r>
          </a:p>
          <a:p>
            <a:pPr algn="ctr" eaLnBrk="1" hangingPunct="1"/>
            <a:r>
              <a:rPr lang="en-US" sz="2000"/>
              <a:t>to Complex IV</a:t>
            </a:r>
          </a:p>
        </p:txBody>
      </p:sp>
      <p:cxnSp>
        <p:nvCxnSpPr>
          <p:cNvPr id="8" name="Straight Arrow Connector 7"/>
          <p:cNvCxnSpPr/>
          <p:nvPr/>
        </p:nvCxnSpPr>
        <p:spPr>
          <a:xfrm rot="10800000" flipV="1">
            <a:off x="3516313" y="2884488"/>
            <a:ext cx="1730375" cy="9556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5534819" y="5169694"/>
            <a:ext cx="352425" cy="141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4706144" y="4720432"/>
            <a:ext cx="1152525" cy="744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601913" y="4725988"/>
            <a:ext cx="3052762" cy="1336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_18_17"/>
          <p:cNvPicPr>
            <a:picLocks noChangeAspect="1" noChangeArrowheads="1"/>
          </p:cNvPicPr>
          <p:nvPr/>
        </p:nvPicPr>
        <p:blipFill>
          <a:blip r:embed="rId3" cstate="print">
            <a:extLst>
              <a:ext uri="{28A0092B-C50C-407E-A947-70E740481C1C}">
                <a14:useLocalDpi xmlns:a14="http://schemas.microsoft.com/office/drawing/2010/main" val="0"/>
              </a:ext>
            </a:extLst>
          </a:blip>
          <a:srcRect b="3984"/>
          <a:stretch>
            <a:fillRect/>
          </a:stretch>
        </p:blipFill>
        <p:spPr bwMode="auto">
          <a:xfrm>
            <a:off x="195263" y="1770063"/>
            <a:ext cx="5132387"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3"/>
          <p:cNvSpPr>
            <a:spLocks noGrp="1"/>
          </p:cNvSpPr>
          <p:nvPr>
            <p:ph type="title"/>
          </p:nvPr>
        </p:nvSpPr>
        <p:spPr/>
        <p:txBody>
          <a:bodyPr/>
          <a:lstStyle/>
          <a:p>
            <a:r>
              <a:rPr lang="en-US" dirty="0" smtClean="0"/>
              <a:t>Complex IV (Cytochrome c oxidase) transfers electrons to O</a:t>
            </a:r>
            <a:r>
              <a:rPr lang="en-US" baseline="-25000" dirty="0" smtClean="0"/>
              <a:t>2</a:t>
            </a:r>
            <a:r>
              <a:rPr lang="en-US" dirty="0" smtClean="0"/>
              <a:t> (reducing it to H</a:t>
            </a:r>
            <a:r>
              <a:rPr lang="en-US" baseline="-25000" dirty="0" smtClean="0"/>
              <a:t>2</a:t>
            </a:r>
            <a:r>
              <a:rPr lang="en-US" dirty="0" smtClean="0"/>
              <a:t>O)</a:t>
            </a:r>
          </a:p>
        </p:txBody>
      </p:sp>
      <p:pic>
        <p:nvPicPr>
          <p:cNvPr id="21509" name="Picture 2" descr="fig_18_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2263" y="2071688"/>
            <a:ext cx="33766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rot="6571897">
            <a:off x="6464300" y="3679825"/>
            <a:ext cx="625475" cy="13017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rot="1687481">
            <a:off x="6761163" y="5006975"/>
            <a:ext cx="393700" cy="12223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gure 19-14"/>
          <p:cNvPicPr>
            <a:picLocks noChangeAspect="1" noChangeArrowheads="1"/>
          </p:cNvPicPr>
          <p:nvPr/>
        </p:nvPicPr>
        <p:blipFill rotWithShape="1">
          <a:blip r:embed="rId3">
            <a:extLst>
              <a:ext uri="{28A0092B-C50C-407E-A947-70E740481C1C}">
                <a14:useLocalDpi xmlns:a14="http://schemas.microsoft.com/office/drawing/2010/main" val="0"/>
              </a:ext>
            </a:extLst>
          </a:blip>
          <a:srcRect b="7230"/>
          <a:stretch/>
        </p:blipFill>
        <p:spPr bwMode="auto">
          <a:xfrm>
            <a:off x="1533770" y="1390799"/>
            <a:ext cx="4613811" cy="532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10"/>
          <p:cNvSpPr txBox="1">
            <a:spLocks noChangeArrowheads="1"/>
          </p:cNvSpPr>
          <p:nvPr/>
        </p:nvSpPr>
        <p:spPr bwMode="auto">
          <a:xfrm>
            <a:off x="6485205" y="3240653"/>
            <a:ext cx="2222695" cy="19389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2 protons are </a:t>
            </a:r>
            <a:r>
              <a:rPr lang="en-US" sz="2400" dirty="0" err="1"/>
              <a:t>translocated</a:t>
            </a:r>
            <a:r>
              <a:rPr lang="en-US" sz="2400" dirty="0"/>
              <a:t> for every </a:t>
            </a:r>
            <a:endParaRPr lang="en-US" sz="2400" dirty="0" smtClean="0"/>
          </a:p>
          <a:p>
            <a:pPr algn="ctr" eaLnBrk="1" hangingPunct="1"/>
            <a:r>
              <a:rPr lang="en-US" sz="2400" dirty="0" smtClean="0"/>
              <a:t>two </a:t>
            </a:r>
            <a:r>
              <a:rPr lang="en-US" sz="2400" dirty="0"/>
              <a:t>electrons transferred</a:t>
            </a:r>
          </a:p>
        </p:txBody>
      </p:sp>
      <p:sp>
        <p:nvSpPr>
          <p:cNvPr id="2" name="Title 1"/>
          <p:cNvSpPr>
            <a:spLocks noGrp="1"/>
          </p:cNvSpPr>
          <p:nvPr>
            <p:ph type="title"/>
          </p:nvPr>
        </p:nvSpPr>
        <p:spPr/>
        <p:txBody>
          <a:bodyPr/>
          <a:lstStyle/>
          <a:p>
            <a:r>
              <a:rPr lang="en-US" dirty="0" smtClean="0"/>
              <a:t>4 electrons (and 4 matrix protons) are used to reduce one molecule of O</a:t>
            </a:r>
            <a:r>
              <a:rPr lang="en-US" baseline="-25000" dirty="0" smtClean="0"/>
              <a:t>2</a:t>
            </a:r>
            <a:r>
              <a:rPr lang="en-US" dirty="0" smtClean="0"/>
              <a:t> to 2 H</a:t>
            </a:r>
            <a:r>
              <a:rPr lang="en-US" baseline="-25000" dirty="0" smtClean="0"/>
              <a:t>2</a:t>
            </a:r>
            <a:r>
              <a:rPr lang="en-US" dirty="0" smtClean="0"/>
              <a:t>O</a:t>
            </a:r>
            <a:endParaRPr lang="en-US" dirty="0"/>
          </a:p>
        </p:txBody>
      </p:sp>
    </p:spTree>
    <p:extLst>
      <p:ext uri="{BB962C8B-B14F-4D97-AF65-F5344CB8AC3E}">
        <p14:creationId xmlns:p14="http://schemas.microsoft.com/office/powerpoint/2010/main" val="2440763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figure 19-16"/>
          <p:cNvPicPr>
            <a:picLocks noChangeAspect="1" noChangeArrowheads="1"/>
          </p:cNvPicPr>
          <p:nvPr/>
        </p:nvPicPr>
        <p:blipFill rotWithShape="1">
          <a:blip r:embed="rId3">
            <a:extLst>
              <a:ext uri="{28A0092B-C50C-407E-A947-70E740481C1C}">
                <a14:useLocalDpi xmlns:a14="http://schemas.microsoft.com/office/drawing/2010/main" val="0"/>
              </a:ext>
            </a:extLst>
          </a:blip>
          <a:srcRect b="10430"/>
          <a:stretch/>
        </p:blipFill>
        <p:spPr bwMode="auto">
          <a:xfrm>
            <a:off x="304797" y="1780150"/>
            <a:ext cx="8531225" cy="417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2-electron transfers from NADH</a:t>
            </a:r>
            <a:r>
              <a:rPr lang="en-US" dirty="0">
                <a:sym typeface="Symbol" pitchFamily="48" charset="2"/>
              </a:rPr>
              <a:t>O</a:t>
            </a:r>
            <a:r>
              <a:rPr lang="en-US" baseline="-25000" dirty="0">
                <a:sym typeface="Symbol" pitchFamily="48" charset="2"/>
              </a:rPr>
              <a:t>2</a:t>
            </a:r>
            <a:r>
              <a:rPr lang="en-US" dirty="0"/>
              <a:t> result in 10H</a:t>
            </a:r>
            <a:r>
              <a:rPr lang="en-US" baseline="30000" dirty="0"/>
              <a:t>+</a:t>
            </a:r>
            <a:r>
              <a:rPr lang="en-US" dirty="0"/>
              <a:t> </a:t>
            </a:r>
            <a:r>
              <a:rPr lang="en-US" dirty="0" err="1"/>
              <a:t>translocated</a:t>
            </a:r>
            <a:r>
              <a:rPr lang="en-US" dirty="0"/>
              <a:t>; from FADH</a:t>
            </a:r>
            <a:r>
              <a:rPr lang="en-US" baseline="-25000" dirty="0"/>
              <a:t>2</a:t>
            </a:r>
            <a:r>
              <a:rPr lang="en-US" dirty="0">
                <a:sym typeface="Symbol" pitchFamily="48" charset="2"/>
              </a:rPr>
              <a:t>O</a:t>
            </a:r>
            <a:r>
              <a:rPr lang="en-US" baseline="-25000" dirty="0">
                <a:sym typeface="Symbol" pitchFamily="48" charset="2"/>
              </a:rPr>
              <a:t>2</a:t>
            </a:r>
            <a:r>
              <a:rPr lang="en-US" dirty="0"/>
              <a:t>, 6H</a:t>
            </a:r>
            <a:r>
              <a:rPr lang="en-US" baseline="30000" dirty="0"/>
              <a:t>+</a:t>
            </a:r>
            <a:endParaRPr lang="en-US" dirty="0"/>
          </a:p>
        </p:txBody>
      </p:sp>
    </p:spTree>
    <p:extLst>
      <p:ext uri="{BB962C8B-B14F-4D97-AF65-F5344CB8AC3E}">
        <p14:creationId xmlns:p14="http://schemas.microsoft.com/office/powerpoint/2010/main" val="1267537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19-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577266"/>
            <a:ext cx="853122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
          <p:cNvSpPr>
            <a:spLocks noGrp="1"/>
          </p:cNvSpPr>
          <p:nvPr>
            <p:ph type="title"/>
          </p:nvPr>
        </p:nvSpPr>
        <p:spPr/>
        <p:txBody>
          <a:bodyPr/>
          <a:lstStyle/>
          <a:p>
            <a:r>
              <a:rPr lang="en-US" dirty="0" smtClean="0"/>
              <a:t>The electrochemical potential of the proton gradient is used to drive ATP synthesis</a:t>
            </a:r>
          </a:p>
        </p:txBody>
      </p:sp>
      <p:sp>
        <p:nvSpPr>
          <p:cNvPr id="4" name="TextBox 3"/>
          <p:cNvSpPr txBox="1">
            <a:spLocks noChangeArrowheads="1"/>
          </p:cNvSpPr>
          <p:nvPr/>
        </p:nvSpPr>
        <p:spPr bwMode="auto">
          <a:xfrm>
            <a:off x="3935464" y="5784195"/>
            <a:ext cx="48434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To make ATP, 4H</a:t>
            </a:r>
            <a:r>
              <a:rPr lang="en-US" baseline="30000" dirty="0"/>
              <a:t>+</a:t>
            </a:r>
            <a:r>
              <a:rPr lang="en-US" dirty="0"/>
              <a:t> move back into the matrix;</a:t>
            </a:r>
          </a:p>
          <a:p>
            <a:pPr eaLnBrk="1" hangingPunct="1">
              <a:buFont typeface="Symbol" pitchFamily="48" charset="2"/>
              <a:buChar char="\"/>
            </a:pPr>
            <a:r>
              <a:rPr lang="en-US" dirty="0">
                <a:sym typeface="Symbol" pitchFamily="48" charset="2"/>
              </a:rPr>
              <a:t> 10/4 = 2.5 ATP per 2e</a:t>
            </a:r>
            <a:r>
              <a:rPr lang="en-US" baseline="30000" dirty="0">
                <a:sym typeface="Symbol" pitchFamily="48" charset="2"/>
              </a:rPr>
              <a:t>-</a:t>
            </a:r>
            <a:r>
              <a:rPr lang="en-US" dirty="0">
                <a:sym typeface="Symbol" pitchFamily="48" charset="2"/>
              </a:rPr>
              <a:t> from NADH; </a:t>
            </a:r>
          </a:p>
          <a:p>
            <a:pPr eaLnBrk="1" hangingPunct="1"/>
            <a:r>
              <a:rPr lang="en-US" dirty="0">
                <a:sym typeface="Symbol" pitchFamily="48" charset="2"/>
              </a:rPr>
              <a:t>      6/4 = 1.5 ATP per 2e</a:t>
            </a:r>
            <a:r>
              <a:rPr lang="en-US" baseline="30000" dirty="0">
                <a:sym typeface="Symbol" pitchFamily="48" charset="2"/>
              </a:rPr>
              <a:t>-</a:t>
            </a:r>
            <a:r>
              <a:rPr lang="en-US" dirty="0">
                <a:sym typeface="Symbol" pitchFamily="48" charset="2"/>
              </a:rPr>
              <a:t> from FADH</a:t>
            </a:r>
            <a:r>
              <a:rPr lang="en-US" baseline="-25000" dirty="0">
                <a:sym typeface="Symbol" pitchFamily="48" charset="2"/>
              </a:rPr>
              <a:t>2</a:t>
            </a:r>
            <a:endParaRPr lang="en-US" baseline="-25000" dirty="0"/>
          </a:p>
        </p:txBody>
      </p:sp>
    </p:spTree>
    <p:extLst>
      <p:ext uri="{BB962C8B-B14F-4D97-AF65-F5344CB8AC3E}">
        <p14:creationId xmlns:p14="http://schemas.microsoft.com/office/powerpoint/2010/main" val="290684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ab_18_01"/>
          <p:cNvPicPr>
            <a:picLocks noChangeAspect="1" noChangeArrowheads="1"/>
          </p:cNvPicPr>
          <p:nvPr/>
        </p:nvPicPr>
        <p:blipFill rotWithShape="1">
          <a:blip r:embed="rId3">
            <a:extLst>
              <a:ext uri="{28A0092B-C50C-407E-A947-70E740481C1C}">
                <a14:useLocalDpi xmlns:a14="http://schemas.microsoft.com/office/drawing/2010/main" val="0"/>
              </a:ext>
            </a:extLst>
          </a:blip>
          <a:srcRect t="53996" b="2648"/>
          <a:stretch/>
        </p:blipFill>
        <p:spPr bwMode="auto">
          <a:xfrm>
            <a:off x="4603902" y="2488959"/>
            <a:ext cx="4483826" cy="289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Each protein complex contains multiple redox cofactors used to transfer electrons</a:t>
            </a:r>
            <a:endParaRPr lang="en-US" dirty="0"/>
          </a:p>
        </p:txBody>
      </p:sp>
      <p:pic>
        <p:nvPicPr>
          <p:cNvPr id="4" name="Picture 2" descr="tab_18_01"/>
          <p:cNvPicPr>
            <a:picLocks noChangeAspect="1" noChangeArrowheads="1"/>
          </p:cNvPicPr>
          <p:nvPr/>
        </p:nvPicPr>
        <p:blipFill rotWithShape="1">
          <a:blip r:embed="rId3">
            <a:extLst>
              <a:ext uri="{28A0092B-C50C-407E-A947-70E740481C1C}">
                <a14:useLocalDpi xmlns:a14="http://schemas.microsoft.com/office/drawing/2010/main" val="0"/>
              </a:ext>
            </a:extLst>
          </a:blip>
          <a:srcRect b="45970"/>
          <a:stretch/>
        </p:blipFill>
        <p:spPr bwMode="auto">
          <a:xfrm>
            <a:off x="56270" y="1769832"/>
            <a:ext cx="4483826" cy="361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0093" y="5824022"/>
            <a:ext cx="7843814" cy="707886"/>
          </a:xfrm>
          <a:prstGeom prst="rect">
            <a:avLst/>
          </a:prstGeom>
          <a:noFill/>
        </p:spPr>
        <p:txBody>
          <a:bodyPr wrap="none" rtlCol="0">
            <a:spAutoFit/>
          </a:bodyPr>
          <a:lstStyle/>
          <a:p>
            <a:pPr algn="ctr"/>
            <a:r>
              <a:rPr lang="en-US" sz="2000" dirty="0" smtClean="0"/>
              <a:t>Electrons move from cofactors of lower to higher reduction potential</a:t>
            </a:r>
          </a:p>
          <a:p>
            <a:pPr algn="ctr"/>
            <a:r>
              <a:rPr lang="en-US" sz="2000" dirty="0" smtClean="0"/>
              <a:t>within each complex and from one complex or carrier to the next</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542" y="2785403"/>
            <a:ext cx="9355016" cy="478301"/>
          </a:xfrm>
          <a:prstGeom prst="rect">
            <a:avLst/>
          </a:prstGeom>
          <a:solidFill>
            <a:srgbClr val="FFFFCC"/>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098" name="Picture 2" descr="figure 19-08"/>
          <p:cNvPicPr>
            <a:picLocks noChangeAspect="1" noChangeArrowheads="1"/>
          </p:cNvPicPr>
          <p:nvPr/>
        </p:nvPicPr>
        <p:blipFill rotWithShape="1">
          <a:blip r:embed="rId3">
            <a:extLst>
              <a:ext uri="{28A0092B-C50C-407E-A947-70E740481C1C}">
                <a14:useLocalDpi xmlns:a14="http://schemas.microsoft.com/office/drawing/2010/main" val="0"/>
              </a:ext>
            </a:extLst>
          </a:blip>
          <a:srcRect b="23245"/>
          <a:stretch/>
        </p:blipFill>
        <p:spPr bwMode="auto">
          <a:xfrm>
            <a:off x="2008029" y="1653786"/>
            <a:ext cx="5521836" cy="367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20105" y="2285736"/>
            <a:ext cx="1409360" cy="400110"/>
          </a:xfrm>
          <a:prstGeom prst="rect">
            <a:avLst/>
          </a:prstGeom>
          <a:noFill/>
        </p:spPr>
        <p:txBody>
          <a:bodyPr wrap="none" rtlCol="0">
            <a:spAutoFit/>
          </a:bodyPr>
          <a:lstStyle/>
          <a:p>
            <a:r>
              <a:rPr lang="en-US" sz="2000" b="1" dirty="0" smtClean="0">
                <a:solidFill>
                  <a:srgbClr val="0070C0"/>
                </a:solidFill>
              </a:rPr>
              <a:t>Complex I</a:t>
            </a:r>
            <a:endParaRPr lang="en-US" sz="2000" b="1" dirty="0">
              <a:solidFill>
                <a:srgbClr val="0070C0"/>
              </a:solidFill>
            </a:endParaRPr>
          </a:p>
        </p:txBody>
      </p:sp>
      <p:sp>
        <p:nvSpPr>
          <p:cNvPr id="19" name="Rectangle 18"/>
          <p:cNvSpPr/>
          <p:nvPr/>
        </p:nvSpPr>
        <p:spPr>
          <a:xfrm>
            <a:off x="5771403" y="4103790"/>
            <a:ext cx="1965828" cy="2035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940889" y="4821143"/>
            <a:ext cx="1813428" cy="1176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38706" y="4064436"/>
            <a:ext cx="1412688" cy="861774"/>
          </a:xfrm>
          <a:prstGeom prst="rect">
            <a:avLst/>
          </a:prstGeom>
          <a:solidFill>
            <a:schemeClr val="bg1"/>
          </a:solidFill>
        </p:spPr>
        <p:txBody>
          <a:bodyPr wrap="square" rtlCol="0">
            <a:spAutoFit/>
          </a:bodyPr>
          <a:lstStyle/>
          <a:p>
            <a:pPr algn="ctr"/>
            <a:r>
              <a:rPr lang="en-US" sz="1400" b="1" dirty="0" smtClean="0"/>
              <a:t>reduced ETF </a:t>
            </a:r>
          </a:p>
          <a:p>
            <a:pPr algn="ctr"/>
            <a:r>
              <a:rPr lang="en-US" sz="1200" b="1" dirty="0" smtClean="0"/>
              <a:t>From:</a:t>
            </a:r>
          </a:p>
          <a:p>
            <a:pPr algn="ctr"/>
            <a:r>
              <a:rPr lang="en-US" sz="1200" b="1" dirty="0" smtClean="0"/>
              <a:t>fatty acid oxidation</a:t>
            </a:r>
            <a:endParaRPr lang="en-US" sz="1200" b="1" dirty="0"/>
          </a:p>
        </p:txBody>
      </p:sp>
      <p:sp>
        <p:nvSpPr>
          <p:cNvPr id="18" name="TextBox 17"/>
          <p:cNvSpPr txBox="1"/>
          <p:nvPr/>
        </p:nvSpPr>
        <p:spPr>
          <a:xfrm>
            <a:off x="4014153" y="4769681"/>
            <a:ext cx="1826141" cy="677108"/>
          </a:xfrm>
          <a:prstGeom prst="rect">
            <a:avLst/>
          </a:prstGeom>
          <a:noFill/>
        </p:spPr>
        <p:txBody>
          <a:bodyPr wrap="none" rtlCol="0">
            <a:spAutoFit/>
          </a:bodyPr>
          <a:lstStyle/>
          <a:p>
            <a:pPr algn="ctr"/>
            <a:r>
              <a:rPr lang="en-US" sz="2000" b="1" dirty="0" smtClean="0">
                <a:solidFill>
                  <a:srgbClr val="0070C0"/>
                </a:solidFill>
              </a:rPr>
              <a:t>Complex II</a:t>
            </a:r>
          </a:p>
          <a:p>
            <a:pPr algn="ctr"/>
            <a:r>
              <a:rPr lang="en-US" b="1" dirty="0" smtClean="0">
                <a:solidFill>
                  <a:srgbClr val="0070C0"/>
                </a:solidFill>
              </a:rPr>
              <a:t>(Succinate DH)</a:t>
            </a:r>
            <a:endParaRPr lang="en-US" b="1" dirty="0">
              <a:solidFill>
                <a:srgbClr val="0070C0"/>
              </a:solidFill>
            </a:endParaRPr>
          </a:p>
        </p:txBody>
      </p:sp>
      <p:sp>
        <p:nvSpPr>
          <p:cNvPr id="26" name="Rectangle 25"/>
          <p:cNvSpPr/>
          <p:nvPr/>
        </p:nvSpPr>
        <p:spPr>
          <a:xfrm>
            <a:off x="4096420" y="1554220"/>
            <a:ext cx="1751183" cy="81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7315885" y="3450340"/>
            <a:ext cx="1699504" cy="584775"/>
          </a:xfrm>
          <a:prstGeom prst="rect">
            <a:avLst/>
          </a:prstGeom>
          <a:solidFill>
            <a:schemeClr val="bg1"/>
          </a:solidFill>
        </p:spPr>
        <p:txBody>
          <a:bodyPr wrap="none" rtlCol="0">
            <a:spAutoFit/>
          </a:bodyPr>
          <a:lstStyle/>
          <a:p>
            <a:r>
              <a:rPr lang="en-US" sz="1600" b="1" dirty="0" err="1" smtClean="0">
                <a:solidFill>
                  <a:srgbClr val="0070C0"/>
                </a:solidFill>
              </a:rPr>
              <a:t>ETF:CoQ</a:t>
            </a:r>
            <a:endParaRPr lang="en-US" sz="1600" b="1" dirty="0" smtClean="0">
              <a:solidFill>
                <a:srgbClr val="0070C0"/>
              </a:solidFill>
            </a:endParaRPr>
          </a:p>
          <a:p>
            <a:r>
              <a:rPr lang="en-US" sz="1600" b="1" dirty="0" err="1" smtClean="0">
                <a:solidFill>
                  <a:srgbClr val="0070C0"/>
                </a:solidFill>
              </a:rPr>
              <a:t>oxidoreductase</a:t>
            </a:r>
            <a:endParaRPr lang="en-US" sz="1600" b="1" dirty="0">
              <a:solidFill>
                <a:srgbClr val="0070C0"/>
              </a:solidFill>
            </a:endParaRPr>
          </a:p>
        </p:txBody>
      </p:sp>
      <p:sp>
        <p:nvSpPr>
          <p:cNvPr id="25" name="TextBox 24"/>
          <p:cNvSpPr txBox="1"/>
          <p:nvPr/>
        </p:nvSpPr>
        <p:spPr>
          <a:xfrm>
            <a:off x="4138624" y="2017522"/>
            <a:ext cx="1743874" cy="338554"/>
          </a:xfrm>
          <a:prstGeom prst="rect">
            <a:avLst/>
          </a:prstGeom>
          <a:solidFill>
            <a:schemeClr val="bg1"/>
          </a:solidFill>
        </p:spPr>
        <p:txBody>
          <a:bodyPr wrap="none" rtlCol="0">
            <a:spAutoFit/>
          </a:bodyPr>
          <a:lstStyle/>
          <a:p>
            <a:pPr algn="ctr"/>
            <a:r>
              <a:rPr lang="en-US" sz="1600" b="1" dirty="0" smtClean="0">
                <a:solidFill>
                  <a:srgbClr val="0070C0"/>
                </a:solidFill>
              </a:rPr>
              <a:t>Glycerol-3-P DH</a:t>
            </a:r>
            <a:endParaRPr lang="en-US" sz="1600" b="1" dirty="0">
              <a:solidFill>
                <a:srgbClr val="0070C0"/>
              </a:solidFill>
            </a:endParaRPr>
          </a:p>
        </p:txBody>
      </p:sp>
      <p:sp>
        <p:nvSpPr>
          <p:cNvPr id="12" name="Rectangle 11"/>
          <p:cNvSpPr/>
          <p:nvPr/>
        </p:nvSpPr>
        <p:spPr>
          <a:xfrm>
            <a:off x="1871003" y="1554220"/>
            <a:ext cx="1758462" cy="6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Electrons enter the ETC (and are transferred  to </a:t>
            </a:r>
            <a:r>
              <a:rPr lang="en-US" dirty="0" err="1" smtClean="0"/>
              <a:t>CoQ</a:t>
            </a:r>
            <a:r>
              <a:rPr lang="en-US" dirty="0" smtClean="0"/>
              <a:t>) through different enzymes</a:t>
            </a:r>
            <a:endParaRPr lang="en-US" dirty="0"/>
          </a:p>
        </p:txBody>
      </p:sp>
      <p:grpSp>
        <p:nvGrpSpPr>
          <p:cNvPr id="6" name="Group 5"/>
          <p:cNvGrpSpPr/>
          <p:nvPr/>
        </p:nvGrpSpPr>
        <p:grpSpPr>
          <a:xfrm>
            <a:off x="7315885" y="1105926"/>
            <a:ext cx="1168171" cy="547860"/>
            <a:chOff x="1220271" y="1496293"/>
            <a:chExt cx="1168171" cy="547860"/>
          </a:xfrm>
        </p:grpSpPr>
        <p:sp>
          <p:nvSpPr>
            <p:cNvPr id="7" name="Oval 6"/>
            <p:cNvSpPr/>
            <p:nvPr/>
          </p:nvSpPr>
          <p:spPr>
            <a:xfrm>
              <a:off x="1220271" y="1496293"/>
              <a:ext cx="1168171" cy="547860"/>
            </a:xfrm>
            <a:prstGeom prst="ellipse">
              <a:avLst/>
            </a:prstGeom>
            <a:solidFill>
              <a:srgbClr val="EE978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78599" y="1575255"/>
              <a:ext cx="851515" cy="369332"/>
            </a:xfrm>
            <a:prstGeom prst="rect">
              <a:avLst/>
            </a:prstGeom>
            <a:noFill/>
          </p:spPr>
          <p:txBody>
            <a:bodyPr wrap="none" rtlCol="0">
              <a:spAutoFit/>
            </a:bodyPr>
            <a:lstStyle/>
            <a:p>
              <a:pPr algn="ctr"/>
              <a:r>
                <a:rPr lang="en-US" b="1" dirty="0" smtClean="0"/>
                <a:t>NADH</a:t>
              </a:r>
              <a:endParaRPr lang="en-US" b="1" dirty="0" smtClean="0"/>
            </a:p>
          </p:txBody>
        </p:sp>
      </p:grpSp>
      <p:grpSp>
        <p:nvGrpSpPr>
          <p:cNvPr id="9" name="Group 8"/>
          <p:cNvGrpSpPr/>
          <p:nvPr/>
        </p:nvGrpSpPr>
        <p:grpSpPr>
          <a:xfrm>
            <a:off x="311464" y="5068844"/>
            <a:ext cx="1168171" cy="547860"/>
            <a:chOff x="1220271" y="1496293"/>
            <a:chExt cx="1168171" cy="547860"/>
          </a:xfrm>
        </p:grpSpPr>
        <p:sp>
          <p:nvSpPr>
            <p:cNvPr id="10" name="Oval 9"/>
            <p:cNvSpPr/>
            <p:nvPr/>
          </p:nvSpPr>
          <p:spPr>
            <a:xfrm>
              <a:off x="1220271" y="1496293"/>
              <a:ext cx="1168171" cy="547860"/>
            </a:xfrm>
            <a:prstGeom prst="ellipse">
              <a:avLst/>
            </a:prstGeom>
            <a:solidFill>
              <a:srgbClr val="EE978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78599" y="1575255"/>
              <a:ext cx="851515" cy="369332"/>
            </a:xfrm>
            <a:prstGeom prst="rect">
              <a:avLst/>
            </a:prstGeom>
            <a:noFill/>
          </p:spPr>
          <p:txBody>
            <a:bodyPr wrap="none" rtlCol="0">
              <a:spAutoFit/>
            </a:bodyPr>
            <a:lstStyle/>
            <a:p>
              <a:pPr algn="ctr"/>
              <a:r>
                <a:rPr lang="en-US" b="1" dirty="0" smtClean="0"/>
                <a:t>NADH</a:t>
              </a:r>
              <a:endParaRPr lang="en-US" b="1" dirty="0" smtClean="0"/>
            </a:p>
          </p:txBody>
        </p:sp>
      </p:grpSp>
      <p:sp>
        <p:nvSpPr>
          <p:cNvPr id="16" name="TextBox 15"/>
          <p:cNvSpPr txBox="1"/>
          <p:nvPr/>
        </p:nvSpPr>
        <p:spPr>
          <a:xfrm>
            <a:off x="36340" y="3419604"/>
            <a:ext cx="1971689" cy="369332"/>
          </a:xfrm>
          <a:prstGeom prst="rect">
            <a:avLst/>
          </a:prstGeom>
          <a:noFill/>
        </p:spPr>
        <p:txBody>
          <a:bodyPr wrap="square" rtlCol="0">
            <a:spAutoFit/>
          </a:bodyPr>
          <a:lstStyle/>
          <a:p>
            <a:r>
              <a:rPr lang="en-US" b="1" dirty="0" smtClean="0"/>
              <a:t>Matrix</a:t>
            </a:r>
          </a:p>
        </p:txBody>
      </p:sp>
      <p:sp>
        <p:nvSpPr>
          <p:cNvPr id="15" name="TextBox 14"/>
          <p:cNvSpPr txBox="1"/>
          <p:nvPr/>
        </p:nvSpPr>
        <p:spPr>
          <a:xfrm>
            <a:off x="142779" y="5669978"/>
            <a:ext cx="1505541" cy="830997"/>
          </a:xfrm>
          <a:prstGeom prst="rect">
            <a:avLst/>
          </a:prstGeom>
          <a:noFill/>
        </p:spPr>
        <p:txBody>
          <a:bodyPr wrap="none" rtlCol="0">
            <a:spAutoFit/>
          </a:bodyPr>
          <a:lstStyle/>
          <a:p>
            <a:pPr algn="ctr"/>
            <a:r>
              <a:rPr lang="en-US" sz="1600" b="1" dirty="0" smtClean="0"/>
              <a:t>From:</a:t>
            </a:r>
          </a:p>
          <a:p>
            <a:pPr algn="ctr"/>
            <a:r>
              <a:rPr lang="en-US" sz="1600" b="1" dirty="0" smtClean="0"/>
              <a:t>PDH complex</a:t>
            </a:r>
          </a:p>
          <a:p>
            <a:pPr algn="ctr"/>
            <a:r>
              <a:rPr lang="en-US" sz="1600" b="1" dirty="0" smtClean="0"/>
              <a:t>TCA cycle</a:t>
            </a:r>
          </a:p>
        </p:txBody>
      </p:sp>
      <p:cxnSp>
        <p:nvCxnSpPr>
          <p:cNvPr id="22" name="Straight Arrow Connector 21"/>
          <p:cNvCxnSpPr/>
          <p:nvPr/>
        </p:nvCxnSpPr>
        <p:spPr>
          <a:xfrm flipH="1">
            <a:off x="6963508" y="1554220"/>
            <a:ext cx="352377" cy="20424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45730" y="1662873"/>
            <a:ext cx="1176925" cy="584775"/>
          </a:xfrm>
          <a:prstGeom prst="rect">
            <a:avLst/>
          </a:prstGeom>
          <a:noFill/>
        </p:spPr>
        <p:txBody>
          <a:bodyPr wrap="none" rtlCol="0">
            <a:spAutoFit/>
          </a:bodyPr>
          <a:lstStyle/>
          <a:p>
            <a:pPr algn="ctr"/>
            <a:r>
              <a:rPr lang="en-US" sz="1600" b="1" dirty="0" smtClean="0"/>
              <a:t>From:</a:t>
            </a:r>
          </a:p>
          <a:p>
            <a:pPr algn="ctr"/>
            <a:r>
              <a:rPr lang="en-US" sz="1600" b="1" dirty="0" smtClean="0"/>
              <a:t>glycolysis</a:t>
            </a:r>
          </a:p>
        </p:txBody>
      </p:sp>
      <p:sp>
        <p:nvSpPr>
          <p:cNvPr id="27" name="Rectangle 26"/>
          <p:cNvSpPr/>
          <p:nvPr/>
        </p:nvSpPr>
        <p:spPr>
          <a:xfrm>
            <a:off x="5520986" y="3673234"/>
            <a:ext cx="879816" cy="231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416062" y="3904637"/>
            <a:ext cx="1422949" cy="214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3793554" y="2440634"/>
            <a:ext cx="0" cy="1080046"/>
          </a:xfrm>
          <a:prstGeom prst="straightConnector1">
            <a:avLst/>
          </a:prstGeom>
          <a:ln w="38100">
            <a:solidFill>
              <a:srgbClr val="D60093"/>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48398" y="2147650"/>
            <a:ext cx="526106" cy="338554"/>
          </a:xfrm>
          <a:prstGeom prst="rect">
            <a:avLst/>
          </a:prstGeom>
          <a:noFill/>
        </p:spPr>
        <p:txBody>
          <a:bodyPr wrap="none" rtlCol="0">
            <a:spAutoFit/>
          </a:bodyPr>
          <a:lstStyle/>
          <a:p>
            <a:pPr algn="ctr"/>
            <a:r>
              <a:rPr lang="en-US" sz="1600" b="1" dirty="0" smtClean="0">
                <a:solidFill>
                  <a:srgbClr val="D60093"/>
                </a:solidFill>
              </a:rPr>
              <a:t>4H</a:t>
            </a:r>
            <a:r>
              <a:rPr lang="en-US" sz="1600" b="1" baseline="30000" dirty="0" smtClean="0">
                <a:solidFill>
                  <a:srgbClr val="D60093"/>
                </a:solidFill>
              </a:rPr>
              <a:t>+</a:t>
            </a:r>
            <a:endParaRPr lang="en-US" sz="1600" b="1" baseline="30000" dirty="0">
              <a:solidFill>
                <a:srgbClr val="D60093"/>
              </a:solidFill>
            </a:endParaRPr>
          </a:p>
        </p:txBody>
      </p:sp>
      <p:cxnSp>
        <p:nvCxnSpPr>
          <p:cNvPr id="42" name="Straight Arrow Connector 41"/>
          <p:cNvCxnSpPr/>
          <p:nvPr/>
        </p:nvCxnSpPr>
        <p:spPr>
          <a:xfrm flipV="1">
            <a:off x="1636380" y="5121451"/>
            <a:ext cx="371649" cy="1419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718867" y="3695183"/>
            <a:ext cx="498979" cy="30824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554635" y="2475973"/>
            <a:ext cx="498979" cy="30824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589521" y="3541062"/>
            <a:ext cx="498979" cy="30824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914400" y="1330188"/>
            <a:ext cx="6260123" cy="3585385"/>
            <a:chOff x="914400" y="1330188"/>
            <a:chExt cx="6260123" cy="3585385"/>
          </a:xfrm>
        </p:grpSpPr>
        <p:sp>
          <p:nvSpPr>
            <p:cNvPr id="35" name="Freeform 34"/>
            <p:cNvSpPr/>
            <p:nvPr/>
          </p:nvSpPr>
          <p:spPr>
            <a:xfrm>
              <a:off x="914400" y="1330188"/>
              <a:ext cx="6260123" cy="3551301"/>
            </a:xfrm>
            <a:custGeom>
              <a:avLst/>
              <a:gdLst>
                <a:gd name="connsiteX0" fmla="*/ 6260123 w 6260123"/>
                <a:gd name="connsiteY0" fmla="*/ 62514 h 3551301"/>
                <a:gd name="connsiteX1" fmla="*/ 1209822 w 6260123"/>
                <a:gd name="connsiteY1" fmla="*/ 470477 h 3551301"/>
                <a:gd name="connsiteX2" fmla="*/ 0 w 6260123"/>
                <a:gd name="connsiteY2" fmla="*/ 3551301 h 3551301"/>
              </a:gdLst>
              <a:ahLst/>
              <a:cxnLst>
                <a:cxn ang="0">
                  <a:pos x="connsiteX0" y="connsiteY0"/>
                </a:cxn>
                <a:cxn ang="0">
                  <a:pos x="connsiteX1" y="connsiteY1"/>
                </a:cxn>
                <a:cxn ang="0">
                  <a:pos x="connsiteX2" y="connsiteY2"/>
                </a:cxn>
              </a:cxnLst>
              <a:rect l="l" t="t" r="r" b="b"/>
              <a:pathLst>
                <a:path w="6260123" h="3551301">
                  <a:moveTo>
                    <a:pt x="6260123" y="62514"/>
                  </a:moveTo>
                  <a:cubicBezTo>
                    <a:pt x="4256649" y="-24237"/>
                    <a:pt x="2253176" y="-110988"/>
                    <a:pt x="1209822" y="470477"/>
                  </a:cubicBezTo>
                  <a:cubicBezTo>
                    <a:pt x="166468" y="1051942"/>
                    <a:pt x="83234" y="2301621"/>
                    <a:pt x="0" y="3551301"/>
                  </a:cubicBezTo>
                </a:path>
              </a:pathLst>
            </a:cu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p:nvPr/>
          </p:nvCxnSpPr>
          <p:spPr>
            <a:xfrm flipH="1">
              <a:off x="914400" y="4726713"/>
              <a:ext cx="9080" cy="18886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20518720">
              <a:off x="2025901" y="1582823"/>
              <a:ext cx="1167307" cy="338554"/>
            </a:xfrm>
            <a:prstGeom prst="rect">
              <a:avLst/>
            </a:prstGeom>
            <a:noFill/>
          </p:spPr>
          <p:txBody>
            <a:bodyPr wrap="none" rtlCol="0">
              <a:spAutoFit/>
            </a:bodyPr>
            <a:lstStyle/>
            <a:p>
              <a:r>
                <a:rPr lang="en-US" sz="1600" b="1" dirty="0" smtClean="0"/>
                <a:t>via Malate</a:t>
              </a:r>
              <a:endParaRPr lang="en-US" sz="1600" b="1" dirty="0"/>
            </a:p>
          </p:txBody>
        </p:sp>
      </p:grpSp>
      <p:sp>
        <p:nvSpPr>
          <p:cNvPr id="13" name="TextBox 12"/>
          <p:cNvSpPr txBox="1"/>
          <p:nvPr/>
        </p:nvSpPr>
        <p:spPr>
          <a:xfrm>
            <a:off x="48280" y="2047129"/>
            <a:ext cx="1971689" cy="646331"/>
          </a:xfrm>
          <a:prstGeom prst="rect">
            <a:avLst/>
          </a:prstGeom>
          <a:noFill/>
        </p:spPr>
        <p:txBody>
          <a:bodyPr wrap="square" rtlCol="0">
            <a:spAutoFit/>
          </a:bodyPr>
          <a:lstStyle/>
          <a:p>
            <a:r>
              <a:rPr lang="en-US" b="1" dirty="0" err="1" smtClean="0"/>
              <a:t>Intermembrane</a:t>
            </a:r>
            <a:r>
              <a:rPr lang="en-US" b="1" dirty="0" smtClean="0"/>
              <a:t> space</a:t>
            </a:r>
          </a:p>
        </p:txBody>
      </p:sp>
    </p:spTree>
    <p:extLst>
      <p:ext uri="{BB962C8B-B14F-4D97-AF65-F5344CB8AC3E}">
        <p14:creationId xmlns:p14="http://schemas.microsoft.com/office/powerpoint/2010/main" val="19095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par>
                          <p:cTn id="49" fill="hold">
                            <p:stCondLst>
                              <p:cond delay="0"/>
                            </p:stCondLst>
                            <p:childTnLst>
                              <p:par>
                                <p:cTn id="50" presetID="22" presetClass="entr" presetSubtype="2"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right)">
                                      <p:cBhvr>
                                        <p:cTn id="57" dur="10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30" grpId="0" animBg="1"/>
      <p:bldP spid="25" grpId="0" animBg="1"/>
      <p:bldP spid="16" grpId="0"/>
      <p:bldP spid="15" grpId="0"/>
      <p:bldP spid="24" grpId="0"/>
      <p:bldP spid="32" grpId="0"/>
      <p:bldP spid="47" grpId="0" animBg="1"/>
      <p:bldP spid="49" grpId="0" animBg="1"/>
      <p:bldP spid="50"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_18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19238"/>
            <a:ext cx="47371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3"/>
          <p:cNvSpPr>
            <a:spLocks noGrp="1"/>
          </p:cNvSpPr>
          <p:nvPr>
            <p:ph type="title"/>
          </p:nvPr>
        </p:nvSpPr>
        <p:spPr/>
        <p:txBody>
          <a:bodyPr/>
          <a:lstStyle/>
          <a:p>
            <a:r>
              <a:rPr lang="en-US" smtClean="0"/>
              <a:t>Complex I (NADH-CoQ oxidoreductase) is a large, L-shaped protein complex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igure 19-05a-c"/>
          <p:cNvPicPr>
            <a:picLocks noChangeAspect="1" noChangeArrowheads="1"/>
          </p:cNvPicPr>
          <p:nvPr/>
        </p:nvPicPr>
        <p:blipFill rotWithShape="1">
          <a:blip r:embed="rId4">
            <a:extLst>
              <a:ext uri="{28A0092B-C50C-407E-A947-70E740481C1C}">
                <a14:useLocalDpi xmlns:a14="http://schemas.microsoft.com/office/drawing/2010/main" val="0"/>
              </a:ext>
            </a:extLst>
          </a:blip>
          <a:srcRect l="25614" t="21879" r="39584" b="23380"/>
          <a:stretch/>
        </p:blipFill>
        <p:spPr bwMode="auto">
          <a:xfrm>
            <a:off x="5283947" y="1711162"/>
            <a:ext cx="2969039" cy="161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740229184"/>
              </p:ext>
            </p:extLst>
          </p:nvPr>
        </p:nvGraphicFramePr>
        <p:xfrm>
          <a:off x="844062" y="1668634"/>
          <a:ext cx="3028643" cy="3952915"/>
        </p:xfrm>
        <a:graphic>
          <a:graphicData uri="http://schemas.openxmlformats.org/presentationml/2006/ole">
            <mc:AlternateContent xmlns:mc="http://schemas.openxmlformats.org/markup-compatibility/2006">
              <mc:Choice xmlns:v="urn:schemas-microsoft-com:vml" Requires="v">
                <p:oleObj spid="_x0000_s1033" name="CS ChemDraw Drawing" r:id="rId5" imgW="1747880" imgH="2280866" progId="ChemDraw.Document.6.0">
                  <p:embed/>
                </p:oleObj>
              </mc:Choice>
              <mc:Fallback>
                <p:oleObj name="CS ChemDraw Drawing" r:id="rId5" imgW="1747880" imgH="2280866" progId="ChemDraw.Document.6.0">
                  <p:embed/>
                  <p:pic>
                    <p:nvPicPr>
                      <p:cNvPr id="0" name=""/>
                      <p:cNvPicPr/>
                      <p:nvPr/>
                    </p:nvPicPr>
                    <p:blipFill>
                      <a:blip r:embed="rId6"/>
                      <a:stretch>
                        <a:fillRect/>
                      </a:stretch>
                    </p:blipFill>
                    <p:spPr>
                      <a:xfrm>
                        <a:off x="844062" y="1668634"/>
                        <a:ext cx="3028643" cy="3952915"/>
                      </a:xfrm>
                      <a:prstGeom prst="rect">
                        <a:avLst/>
                      </a:prstGeom>
                    </p:spPr>
                  </p:pic>
                </p:oleObj>
              </mc:Fallback>
            </mc:AlternateContent>
          </a:graphicData>
        </a:graphic>
      </p:graphicFrame>
      <p:sp>
        <p:nvSpPr>
          <p:cNvPr id="3" name="Title 2"/>
          <p:cNvSpPr>
            <a:spLocks noGrp="1"/>
          </p:cNvSpPr>
          <p:nvPr>
            <p:ph type="title"/>
          </p:nvPr>
        </p:nvSpPr>
        <p:spPr>
          <a:xfrm>
            <a:off x="457200" y="274638"/>
            <a:ext cx="8229600" cy="752304"/>
          </a:xfrm>
        </p:spPr>
        <p:txBody>
          <a:bodyPr/>
          <a:lstStyle/>
          <a:p>
            <a:r>
              <a:rPr lang="en-US" dirty="0"/>
              <a:t>Complex I uses three kinds of redox centers</a:t>
            </a:r>
          </a:p>
        </p:txBody>
      </p:sp>
      <p:sp>
        <p:nvSpPr>
          <p:cNvPr id="5" name="TextBox 6"/>
          <p:cNvSpPr txBox="1">
            <a:spLocks noChangeArrowheads="1"/>
          </p:cNvSpPr>
          <p:nvPr/>
        </p:nvSpPr>
        <p:spPr bwMode="auto">
          <a:xfrm>
            <a:off x="351693" y="1249496"/>
            <a:ext cx="984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t>FMN</a:t>
            </a:r>
          </a:p>
        </p:txBody>
      </p:sp>
      <p:sp>
        <p:nvSpPr>
          <p:cNvPr id="7" name="TextBox 7"/>
          <p:cNvSpPr txBox="1">
            <a:spLocks noChangeArrowheads="1"/>
          </p:cNvSpPr>
          <p:nvPr/>
        </p:nvSpPr>
        <p:spPr bwMode="auto">
          <a:xfrm>
            <a:off x="4572000" y="1249496"/>
            <a:ext cx="2196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t>2Fe-2S</a:t>
            </a:r>
            <a:r>
              <a:rPr lang="en-US" sz="2400" b="1" dirty="0"/>
              <a:t> </a:t>
            </a:r>
            <a:r>
              <a:rPr lang="en-US" sz="2400" b="1" dirty="0" smtClean="0"/>
              <a:t>center</a:t>
            </a:r>
            <a:endParaRPr lang="en-US" sz="2000" dirty="0"/>
          </a:p>
        </p:txBody>
      </p:sp>
      <p:pic>
        <p:nvPicPr>
          <p:cNvPr id="9" name="Picture 2" descr="figure 19-05a-c"/>
          <p:cNvPicPr>
            <a:picLocks noChangeAspect="1" noChangeArrowheads="1"/>
          </p:cNvPicPr>
          <p:nvPr/>
        </p:nvPicPr>
        <p:blipFill rotWithShape="1">
          <a:blip r:embed="rId4">
            <a:extLst>
              <a:ext uri="{28A0092B-C50C-407E-A947-70E740481C1C}">
                <a14:useLocalDpi xmlns:a14="http://schemas.microsoft.com/office/drawing/2010/main" val="0"/>
              </a:ext>
            </a:extLst>
          </a:blip>
          <a:srcRect l="62807" b="23380"/>
          <a:stretch/>
        </p:blipFill>
        <p:spPr bwMode="auto">
          <a:xfrm>
            <a:off x="5283947" y="3673228"/>
            <a:ext cx="3173022" cy="226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4572000" y="3542613"/>
            <a:ext cx="2222257" cy="461665"/>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t>4Fe-4S</a:t>
            </a:r>
            <a:r>
              <a:rPr lang="en-US" sz="2400" b="1" dirty="0" smtClean="0"/>
              <a:t> center</a:t>
            </a:r>
            <a:endParaRPr lang="en-US" sz="2000" dirty="0"/>
          </a:p>
        </p:txBody>
      </p:sp>
      <p:sp>
        <p:nvSpPr>
          <p:cNvPr id="6" name="TextBox 7"/>
          <p:cNvSpPr txBox="1">
            <a:spLocks noChangeArrowheads="1"/>
          </p:cNvSpPr>
          <p:nvPr/>
        </p:nvSpPr>
        <p:spPr bwMode="auto">
          <a:xfrm>
            <a:off x="5055294" y="5895873"/>
            <a:ext cx="35541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a:t>Iron-sulfur </a:t>
            </a:r>
            <a:r>
              <a:rPr lang="en-US" sz="2000" dirty="0" smtClean="0"/>
              <a:t>clusters transfer only </a:t>
            </a:r>
            <a:r>
              <a:rPr lang="en-US" sz="2000" dirty="0"/>
              <a:t>one </a:t>
            </a:r>
            <a:r>
              <a:rPr lang="en-US" sz="2000" dirty="0" smtClean="0"/>
              <a:t>e</a:t>
            </a:r>
            <a:r>
              <a:rPr lang="en-US" sz="2000" baseline="30000" dirty="0" smtClean="0"/>
              <a:t>-</a:t>
            </a:r>
            <a:r>
              <a:rPr lang="en-US" sz="2000" dirty="0"/>
              <a:t> </a:t>
            </a:r>
            <a:r>
              <a:rPr lang="en-US" sz="2000" dirty="0" smtClean="0"/>
              <a:t>at </a:t>
            </a:r>
            <a:r>
              <a:rPr lang="en-US" sz="2000" dirty="0"/>
              <a:t>a time</a:t>
            </a:r>
          </a:p>
        </p:txBody>
      </p:sp>
      <p:sp>
        <p:nvSpPr>
          <p:cNvPr id="10" name="TextBox 6"/>
          <p:cNvSpPr txBox="1">
            <a:spLocks noChangeArrowheads="1"/>
          </p:cNvSpPr>
          <p:nvPr/>
        </p:nvSpPr>
        <p:spPr bwMode="auto">
          <a:xfrm>
            <a:off x="506437" y="5895873"/>
            <a:ext cx="37560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err="1" smtClean="0"/>
              <a:t>Flavin</a:t>
            </a:r>
            <a:r>
              <a:rPr lang="en-US" sz="2000" dirty="0" smtClean="0"/>
              <a:t> nucleotides transfer </a:t>
            </a:r>
            <a:r>
              <a:rPr lang="en-US" sz="2000" dirty="0"/>
              <a:t>one or two </a:t>
            </a:r>
            <a:r>
              <a:rPr lang="en-US" sz="2000" dirty="0" smtClean="0"/>
              <a:t>e</a:t>
            </a:r>
            <a:r>
              <a:rPr lang="en-US" sz="2000" baseline="30000" dirty="0" smtClean="0"/>
              <a:t>-</a:t>
            </a:r>
            <a:r>
              <a:rPr lang="en-US" sz="2000" dirty="0"/>
              <a:t> </a:t>
            </a:r>
            <a:r>
              <a:rPr lang="en-US" sz="2000" dirty="0" smtClean="0"/>
              <a:t>(and H</a:t>
            </a:r>
            <a:r>
              <a:rPr lang="en-US" sz="2000" baseline="30000" dirty="0" smtClean="0"/>
              <a:t>+</a:t>
            </a:r>
            <a:r>
              <a:rPr lang="en-US" sz="2000" dirty="0" smtClean="0"/>
              <a:t>) </a:t>
            </a:r>
            <a:r>
              <a:rPr lang="en-US" sz="2000" dirty="0" smtClean="0"/>
              <a:t>at </a:t>
            </a:r>
            <a:r>
              <a:rPr lang="en-US" sz="2000" dirty="0"/>
              <a:t>a time</a:t>
            </a:r>
          </a:p>
        </p:txBody>
      </p:sp>
    </p:spTree>
    <p:extLst>
      <p:ext uri="{BB962C8B-B14F-4D97-AF65-F5344CB8AC3E}">
        <p14:creationId xmlns:p14="http://schemas.microsoft.com/office/powerpoint/2010/main" val="1034130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gure 19-09"/>
          <p:cNvPicPr>
            <a:picLocks noChangeAspect="1" noChangeArrowheads="1"/>
          </p:cNvPicPr>
          <p:nvPr/>
        </p:nvPicPr>
        <p:blipFill rotWithShape="1">
          <a:blip r:embed="rId3">
            <a:extLst>
              <a:ext uri="{28A0092B-C50C-407E-A947-70E740481C1C}">
                <a14:useLocalDpi xmlns:a14="http://schemas.microsoft.com/office/drawing/2010/main" val="0"/>
              </a:ext>
            </a:extLst>
          </a:blip>
          <a:srcRect b="7559"/>
          <a:stretch/>
        </p:blipFill>
        <p:spPr bwMode="auto">
          <a:xfrm>
            <a:off x="2478653" y="1463040"/>
            <a:ext cx="4186693"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NADH transfers a hydride to FMN, then e</a:t>
            </a:r>
            <a:r>
              <a:rPr lang="en-US" baseline="30000" dirty="0" smtClean="0"/>
              <a:t>-</a:t>
            </a:r>
            <a:r>
              <a:rPr lang="en-US" dirty="0" smtClean="0"/>
              <a:t> move one-by-one (via Fe-S centers) </a:t>
            </a:r>
            <a:r>
              <a:rPr lang="en-US" dirty="0"/>
              <a:t>to </a:t>
            </a:r>
            <a:r>
              <a:rPr lang="en-US" dirty="0" err="1" smtClean="0"/>
              <a:t>CoQ</a:t>
            </a:r>
            <a:endParaRPr lang="en-US" dirty="0"/>
          </a:p>
        </p:txBody>
      </p:sp>
    </p:spTree>
    <p:extLst>
      <p:ext uri="{BB962C8B-B14F-4D97-AF65-F5344CB8AC3E}">
        <p14:creationId xmlns:p14="http://schemas.microsoft.com/office/powerpoint/2010/main" val="3080603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Coenzyme Q is a membrane-soluble, diffusible electron (and proton) carrier</a:t>
            </a:r>
          </a:p>
        </p:txBody>
      </p:sp>
      <p:graphicFrame>
        <p:nvGraphicFramePr>
          <p:cNvPr id="3" name="Object 2"/>
          <p:cNvGraphicFramePr>
            <a:graphicFrameLocks noChangeAspect="1"/>
          </p:cNvGraphicFramePr>
          <p:nvPr>
            <p:extLst>
              <p:ext uri="{D42A27DB-BD31-4B8C-83A1-F6EECF244321}">
                <p14:modId xmlns:p14="http://schemas.microsoft.com/office/powerpoint/2010/main" val="3424972603"/>
              </p:ext>
            </p:extLst>
          </p:nvPr>
        </p:nvGraphicFramePr>
        <p:xfrm>
          <a:off x="155575" y="2128838"/>
          <a:ext cx="8832850" cy="4041775"/>
        </p:xfrm>
        <a:graphic>
          <a:graphicData uri="http://schemas.openxmlformats.org/presentationml/2006/ole">
            <mc:AlternateContent xmlns:mc="http://schemas.openxmlformats.org/markup-compatibility/2006">
              <mc:Choice xmlns:v="urn:schemas-microsoft-com:vml" Requires="v">
                <p:oleObj spid="_x0000_s2057" name="CS ChemDraw Drawing" r:id="rId3" imgW="5524163" imgH="2529462" progId="ChemDraw.Document.6.0">
                  <p:embed/>
                </p:oleObj>
              </mc:Choice>
              <mc:Fallback>
                <p:oleObj name="CS ChemDraw Drawing" r:id="rId3" imgW="5524163" imgH="2529462" progId="ChemDraw.Document.6.0">
                  <p:embed/>
                  <p:pic>
                    <p:nvPicPr>
                      <p:cNvPr id="0" name=""/>
                      <p:cNvPicPr/>
                      <p:nvPr/>
                    </p:nvPicPr>
                    <p:blipFill>
                      <a:blip r:embed="rId4"/>
                      <a:stretch>
                        <a:fillRect/>
                      </a:stretch>
                    </p:blipFill>
                    <p:spPr>
                      <a:xfrm>
                        <a:off x="155575" y="2128838"/>
                        <a:ext cx="8832850" cy="4041775"/>
                      </a:xfrm>
                      <a:prstGeom prst="rect">
                        <a:avLst/>
                      </a:prstGeom>
                    </p:spPr>
                  </p:pic>
                </p:oleObj>
              </mc:Fallback>
            </mc:AlternateContent>
          </a:graphicData>
        </a:graphic>
      </p:graphicFrame>
    </p:spTree>
    <p:extLst>
      <p:ext uri="{BB962C8B-B14F-4D97-AF65-F5344CB8AC3E}">
        <p14:creationId xmlns:p14="http://schemas.microsoft.com/office/powerpoint/2010/main" val="2074829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gure 19-09"/>
          <p:cNvPicPr>
            <a:picLocks noChangeAspect="1" noChangeArrowheads="1"/>
          </p:cNvPicPr>
          <p:nvPr/>
        </p:nvPicPr>
        <p:blipFill rotWithShape="1">
          <a:blip r:embed="rId3">
            <a:extLst>
              <a:ext uri="{28A0092B-C50C-407E-A947-70E740481C1C}">
                <a14:useLocalDpi xmlns:a14="http://schemas.microsoft.com/office/drawing/2010/main" val="0"/>
              </a:ext>
            </a:extLst>
          </a:blip>
          <a:srcRect b="7559"/>
          <a:stretch/>
        </p:blipFill>
        <p:spPr bwMode="auto">
          <a:xfrm>
            <a:off x="343103" y="1463040"/>
            <a:ext cx="4186693"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Complex I may translocate protons via proton jumping (involving </a:t>
            </a:r>
            <a:r>
              <a:rPr lang="en-US" dirty="0" err="1"/>
              <a:t>aa</a:t>
            </a:r>
            <a:r>
              <a:rPr lang="en-US" dirty="0"/>
              <a:t> </a:t>
            </a:r>
            <a:r>
              <a:rPr lang="en-US" dirty="0" err="1"/>
              <a:t>sidechains</a:t>
            </a:r>
            <a:r>
              <a:rPr lang="en-US" dirty="0"/>
              <a:t>)</a:t>
            </a:r>
          </a:p>
        </p:txBody>
      </p:sp>
      <p:grpSp>
        <p:nvGrpSpPr>
          <p:cNvPr id="4" name="Group 19"/>
          <p:cNvGrpSpPr>
            <a:grpSpLocks/>
          </p:cNvGrpSpPr>
          <p:nvPr/>
        </p:nvGrpSpPr>
        <p:grpSpPr bwMode="auto">
          <a:xfrm>
            <a:off x="4668868" y="1597337"/>
            <a:ext cx="4257511" cy="3934094"/>
            <a:chOff x="3009900" y="1417636"/>
            <a:chExt cx="5600700" cy="5175251"/>
          </a:xfrm>
        </p:grpSpPr>
        <p:grpSp>
          <p:nvGrpSpPr>
            <p:cNvPr id="5" name="Group 17"/>
            <p:cNvGrpSpPr>
              <a:grpSpLocks/>
            </p:cNvGrpSpPr>
            <p:nvPr/>
          </p:nvGrpSpPr>
          <p:grpSpPr bwMode="auto">
            <a:xfrm>
              <a:off x="3009900" y="1417637"/>
              <a:ext cx="5600700" cy="5175250"/>
              <a:chOff x="2824163" y="1417637"/>
              <a:chExt cx="5600700" cy="5175250"/>
            </a:xfrm>
          </p:grpSpPr>
          <p:pic>
            <p:nvPicPr>
              <p:cNvPr id="7" name="Picture 2" descr="fig_02_15"/>
              <p:cNvPicPr>
                <a:picLocks noChangeAspect="1" noChangeArrowheads="1"/>
              </p:cNvPicPr>
              <p:nvPr/>
            </p:nvPicPr>
            <p:blipFill>
              <a:blip r:embed="rId4" cstate="print">
                <a:extLst>
                  <a:ext uri="{28A0092B-C50C-407E-A947-70E740481C1C}">
                    <a14:useLocalDpi xmlns:a14="http://schemas.microsoft.com/office/drawing/2010/main" val="0"/>
                  </a:ext>
                </a:extLst>
              </a:blip>
              <a:srcRect b="1749"/>
              <a:stretch>
                <a:fillRect/>
              </a:stretch>
            </p:blipFill>
            <p:spPr bwMode="auto">
              <a:xfrm rot="10800000">
                <a:off x="2824163" y="1417637"/>
                <a:ext cx="56007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p:cNvSpPr txBox="1">
                <a:spLocks noChangeArrowheads="1"/>
              </p:cNvSpPr>
              <p:nvPr/>
            </p:nvSpPr>
            <p:spPr bwMode="auto">
              <a:xfrm>
                <a:off x="5874429" y="5105400"/>
                <a:ext cx="928459"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Proton</a:t>
                </a:r>
              </a:p>
              <a:p>
                <a:pPr algn="ctr" eaLnBrk="1" hangingPunct="1"/>
                <a:r>
                  <a:rPr lang="en-US" b="1"/>
                  <a:t>jumps</a:t>
                </a:r>
              </a:p>
            </p:txBody>
          </p:sp>
        </p:grpSp>
        <p:sp>
          <p:nvSpPr>
            <p:cNvPr id="6" name="Rectangle 5"/>
            <p:cNvSpPr/>
            <p:nvPr/>
          </p:nvSpPr>
          <p:spPr>
            <a:xfrm>
              <a:off x="6324600" y="1417636"/>
              <a:ext cx="2286000" cy="46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10"/>
          <p:cNvSpPr txBox="1">
            <a:spLocks noChangeArrowheads="1"/>
          </p:cNvSpPr>
          <p:nvPr/>
        </p:nvSpPr>
        <p:spPr bwMode="auto">
          <a:xfrm>
            <a:off x="4473524" y="5847508"/>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4 protons are </a:t>
            </a:r>
            <a:r>
              <a:rPr lang="en-US" sz="2400" dirty="0" err="1"/>
              <a:t>translocated</a:t>
            </a:r>
            <a:r>
              <a:rPr lang="en-US" sz="2400" dirty="0"/>
              <a:t> for every two electrons transferred</a:t>
            </a:r>
          </a:p>
        </p:txBody>
      </p:sp>
    </p:spTree>
    <p:extLst>
      <p:ext uri="{BB962C8B-B14F-4D97-AF65-F5344CB8AC3E}">
        <p14:creationId xmlns:p14="http://schemas.microsoft.com/office/powerpoint/2010/main" val="604690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igure 19-10"/>
          <p:cNvPicPr>
            <a:picLocks noChangeAspect="1" noChangeArrowheads="1"/>
          </p:cNvPicPr>
          <p:nvPr/>
        </p:nvPicPr>
        <p:blipFill rotWithShape="1">
          <a:blip r:embed="rId3">
            <a:extLst>
              <a:ext uri="{28A0092B-C50C-407E-A947-70E740481C1C}">
                <a14:useLocalDpi xmlns:a14="http://schemas.microsoft.com/office/drawing/2010/main" val="0"/>
              </a:ext>
            </a:extLst>
          </a:blip>
          <a:srcRect b="7559"/>
          <a:stretch/>
        </p:blipFill>
        <p:spPr bwMode="auto">
          <a:xfrm>
            <a:off x="1513644" y="1481612"/>
            <a:ext cx="4850618" cy="528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Complex II (succinate-</a:t>
            </a:r>
            <a:r>
              <a:rPr lang="en-US" dirty="0" err="1"/>
              <a:t>CoQ</a:t>
            </a:r>
            <a:r>
              <a:rPr lang="en-US" dirty="0"/>
              <a:t> </a:t>
            </a:r>
            <a:r>
              <a:rPr lang="en-US" dirty="0" err="1"/>
              <a:t>oxidoreductase</a:t>
            </a:r>
            <a:r>
              <a:rPr lang="en-US" dirty="0"/>
              <a:t>) is succinate dehydrogenase from TCA cycle</a:t>
            </a:r>
          </a:p>
        </p:txBody>
      </p:sp>
      <p:sp>
        <p:nvSpPr>
          <p:cNvPr id="4" name="TextBox 10"/>
          <p:cNvSpPr txBox="1">
            <a:spLocks noChangeArrowheads="1"/>
          </p:cNvSpPr>
          <p:nvPr/>
        </p:nvSpPr>
        <p:spPr bwMode="auto">
          <a:xfrm>
            <a:off x="5832474" y="4873039"/>
            <a:ext cx="33115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Electrons move</a:t>
            </a:r>
          </a:p>
          <a:p>
            <a:pPr algn="ctr" eaLnBrk="1" hangingPunct="1"/>
            <a:r>
              <a:rPr lang="en-US" sz="2400" dirty="0"/>
              <a:t>one-at-a-time </a:t>
            </a:r>
          </a:p>
          <a:p>
            <a:pPr algn="ctr" eaLnBrk="1" hangingPunct="1"/>
            <a:r>
              <a:rPr lang="en-US" sz="2400" dirty="0"/>
              <a:t>from FAD to </a:t>
            </a:r>
            <a:r>
              <a:rPr lang="en-US" sz="2400" dirty="0" err="1"/>
              <a:t>CoQ</a:t>
            </a:r>
            <a:endParaRPr lang="en-US" sz="2400" dirty="0"/>
          </a:p>
          <a:p>
            <a:pPr algn="ctr" eaLnBrk="1" hangingPunct="1"/>
            <a:endParaRPr lang="en-US" sz="800" dirty="0"/>
          </a:p>
          <a:p>
            <a:pPr algn="ctr" eaLnBrk="1" hangingPunct="1"/>
            <a:r>
              <a:rPr lang="en-US" sz="2000" dirty="0"/>
              <a:t>(No protons are pumped)</a:t>
            </a:r>
          </a:p>
        </p:txBody>
      </p:sp>
    </p:spTree>
    <p:extLst>
      <p:ext uri="{BB962C8B-B14F-4D97-AF65-F5344CB8AC3E}">
        <p14:creationId xmlns:p14="http://schemas.microsoft.com/office/powerpoint/2010/main" val="1116650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6872</TotalTime>
  <Words>2269</Words>
  <Application>Microsoft Office PowerPoint</Application>
  <PresentationFormat>On-screen Show (4:3)</PresentationFormat>
  <Paragraphs>105</Paragraphs>
  <Slides>18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CS ChemDraw Drawing</vt:lpstr>
      <vt:lpstr>In the ETC, electrons pass through a series of protein complexes and e- carriers to O2</vt:lpstr>
      <vt:lpstr>Each protein complex contains multiple redox cofactors used to transfer electrons</vt:lpstr>
      <vt:lpstr>Electrons enter the ETC (and are transferred  to CoQ) through different enzymes</vt:lpstr>
      <vt:lpstr>Complex I (NADH-CoQ oxidoreductase) is a large, L-shaped protein complex</vt:lpstr>
      <vt:lpstr>Complex I uses three kinds of redox centers</vt:lpstr>
      <vt:lpstr>NADH transfers a hydride to FMN, then e- move one-by-one (via Fe-S centers) to CoQ</vt:lpstr>
      <vt:lpstr>Coenzyme Q is a membrane-soluble, diffusible electron (and proton) carrier</vt:lpstr>
      <vt:lpstr>Complex I may translocate protons via proton jumping (involving aa sidechains)</vt:lpstr>
      <vt:lpstr>Complex II (succinate-CoQ oxidoreductase) is succinate dehydrogenase from TCA cycle</vt:lpstr>
      <vt:lpstr>Electron transport involves different kinds of hemes</vt:lpstr>
      <vt:lpstr>Cytochromes (heme-containing redox proteins) are named by heme type</vt:lpstr>
      <vt:lpstr>Q is reduced to QH2 near the membrane-matrix interface of Complex I or II</vt:lpstr>
      <vt:lpstr>Complex III (CoQ-cytochrome c oxidoreduct-ase) pumps protons with the help of CoQ</vt:lpstr>
      <vt:lpstr>Cytochrome c is a small peripheral mb protein that diffuses in the IM space</vt:lpstr>
      <vt:lpstr>Complex IV (Cytochrome c oxidase) transfers electrons to O2 (reducing it to H2O)</vt:lpstr>
      <vt:lpstr>4 electrons (and 4 matrix protons) are used to reduce one molecule of O2 to 2 H2O</vt:lpstr>
      <vt:lpstr>2-electron transfers from NADHO2 result in 10H+ translocated; from FADH2O2, 6H+</vt:lpstr>
      <vt:lpstr>The electrochemical potential of the proton gradient is used to drive ATP synthesis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51</cp:revision>
  <cp:lastPrinted>2011-03-09T18:48:02Z</cp:lastPrinted>
  <dcterms:created xsi:type="dcterms:W3CDTF">2009-07-16T23:51:41Z</dcterms:created>
  <dcterms:modified xsi:type="dcterms:W3CDTF">2011-03-10T00:53:56Z</dcterms:modified>
</cp:coreProperties>
</file>