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3" r:id="rId2"/>
    <p:sldId id="324" r:id="rId3"/>
    <p:sldId id="325" r:id="rId4"/>
    <p:sldId id="326" r:id="rId5"/>
    <p:sldId id="327" r:id="rId6"/>
    <p:sldId id="299" r:id="rId7"/>
    <p:sldId id="300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00"/>
    <a:srgbClr val="FFCCCC"/>
    <a:srgbClr val="66FF99"/>
    <a:srgbClr val="99FF99"/>
    <a:srgbClr val="CCFFCC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2" autoAdjust="0"/>
  </p:normalViewPr>
  <p:slideViewPr>
    <p:cSldViewPr snapToGrid="0" showGuides="1">
      <p:cViewPr varScale="1">
        <p:scale>
          <a:sx n="68" d="100"/>
          <a:sy n="68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34" tIns="47866" rIns="95734" bIns="47866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34" tIns="47866" rIns="95734" bIns="47866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A0B615-1AF0-4E39-93B3-D4176C2D1B7D}" type="datetimeFigureOut">
              <a:rPr lang="en-US"/>
              <a:pPr>
                <a:defRPr/>
              </a:pPr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4" tIns="47866" rIns="95734" bIns="4786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34" tIns="47866" rIns="95734" bIns="4786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34" tIns="47866" rIns="95734" bIns="47866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34" tIns="47866" rIns="95734" bIns="47866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BD9B61-FD4F-4714-82B3-5DCB40292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76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A7DFA6-0587-43CA-AD5B-09884EE72E4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6C5426-DE67-4A21-9452-733F5F1A6153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46B57-9EF8-4A8F-B7C4-B8AB1501BFBB}" type="slidenum">
              <a:rPr lang="en-US"/>
              <a:pPr/>
              <a:t>3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TABLE 16-1 Stoichiometry of Coenzyme Reduction and ATP Formation in the Aerobic Oxidation of Glucose via Glycolysis, the Pyruvate Dehydrogenase Complex Reaction, the Citric Acid Cycle, and Oxidative Phosphorylation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CE7DE3-8829-4BDE-87A0-25242DC25BA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FIGURE 19-19 Chemiosmotic model.</a:t>
            </a:r>
            <a:r>
              <a:rPr lang="en-US" smtClean="0">
                <a:latin typeface="Arial" charset="0"/>
              </a:rPr>
              <a:t> In this simple representation of the chemiosmotic theory applied to mitochondria, electrons from NADH and other oxidizable substrates pass through a chain of carriers arranged asymmetrically in the inner membrane. Electron flow is accompanied by proton transfer across the membrane, producing both a chemical gradient (</a:t>
            </a:r>
            <a:r>
              <a:rPr lang="en-US" smtClean="0">
                <a:latin typeface="Symbol" pitchFamily="48" charset="2"/>
                <a:sym typeface="Symbol" pitchFamily="48" charset="2"/>
              </a:rPr>
              <a:t>Δ</a:t>
            </a:r>
            <a:r>
              <a:rPr lang="en-US" smtClean="0">
                <a:latin typeface="Arial" charset="0"/>
              </a:rPr>
              <a:t>pH) and an electrical gradient (</a:t>
            </a:r>
            <a:r>
              <a:rPr lang="en-US" smtClean="0">
                <a:latin typeface="Symbol" pitchFamily="48" charset="2"/>
                <a:sym typeface="Symbol" pitchFamily="48" charset="2"/>
              </a:rPr>
              <a:t>Δ</a:t>
            </a:r>
            <a:r>
              <a:rPr lang="en-US" i="1" smtClean="0">
                <a:latin typeface="Symbol" pitchFamily="48" charset="2"/>
                <a:sym typeface="Symbol" pitchFamily="48" charset="2"/>
              </a:rPr>
              <a:t>ψ</a:t>
            </a:r>
            <a:r>
              <a:rPr lang="en-US" smtClean="0">
                <a:latin typeface="Arial" charset="0"/>
              </a:rPr>
              <a:t>). The inner mitochondrial membrane is impermeable to protons; protons can reenter the matrix only through proton-specific channels (F</a:t>
            </a:r>
            <a:r>
              <a:rPr lang="en-US" baseline="-25000" smtClean="0">
                <a:latin typeface="Arial" charset="0"/>
              </a:rPr>
              <a:t>o</a:t>
            </a:r>
            <a:r>
              <a:rPr lang="en-US" smtClean="0">
                <a:latin typeface="Arial" charset="0"/>
              </a:rPr>
              <a:t>). The proton-motive force that drives protons back into the matrix provides the energy for ATP synthesis, catalyzed by the F</a:t>
            </a:r>
            <a:r>
              <a:rPr lang="en-US" baseline="-25000" smtClean="0">
                <a:latin typeface="Arial" charset="0"/>
              </a:rPr>
              <a:t>1</a:t>
            </a:r>
            <a:r>
              <a:rPr lang="en-US" smtClean="0">
                <a:latin typeface="Arial" charset="0"/>
              </a:rPr>
              <a:t> complex associated with F</a:t>
            </a:r>
            <a:r>
              <a:rPr lang="en-US" baseline="-25000" smtClean="0">
                <a:latin typeface="Arial" charset="0"/>
              </a:rPr>
              <a:t>o</a:t>
            </a:r>
            <a:r>
              <a:rPr lang="en-US" smtClean="0"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4CCE25-8FAB-46B8-87EF-D29E8E52E7B4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EF550F-86A3-4885-8A90-3ABF6B361F8B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6AEE-3D88-4A60-BE43-857B9541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2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5C7C0-7F58-4A61-AE48-8C6B9691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CECD-DA5D-420E-B004-EE8EFED9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E978-7FD4-460F-8A55-8EE7C479F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49B2B-1E67-4AF1-9432-03DE9C332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C626-F692-44FD-91F1-07327876C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9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AF34-68F6-4EFD-A918-C71B2AD2E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3EB4B-742D-400C-9FA6-C2E6DAADF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D0B3-E773-4DD6-80BD-0990FE29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7000D-6222-47D8-B8F3-354BF9115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CC96-7C2B-4F33-9F45-FAE40F7C9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99A239-BC8E-400B-8959-02ABF4A33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_1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524000"/>
            <a:ext cx="5584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oxidation of acetyl-CoA to CO</a:t>
            </a:r>
            <a:r>
              <a:rPr lang="en-US" baseline="-25000" dirty="0" smtClean="0"/>
              <a:t>2</a:t>
            </a:r>
            <a:r>
              <a:rPr lang="en-US" dirty="0" smtClean="0"/>
              <a:t> in the TCA cycle generates </a:t>
            </a:r>
            <a:r>
              <a:rPr lang="en-US" dirty="0" smtClean="0"/>
              <a:t>reduced cofactors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2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un_17_p5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422400"/>
            <a:ext cx="477202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redox cofactors produced in glucose oxidation are used to make ATP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019925" y="2011680"/>
            <a:ext cx="244367" cy="46558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286625" y="4108757"/>
            <a:ext cx="1193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32 </a:t>
            </a:r>
            <a:r>
              <a:rPr lang="en-US" sz="2400" b="1" dirty="0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3669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table 16-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381" r="832" b="9299"/>
          <a:stretch/>
        </p:blipFill>
        <p:spPr bwMode="auto">
          <a:xfrm>
            <a:off x="0" y="1094509"/>
            <a:ext cx="9144000" cy="496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8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are reduced redox currencies (NADH, FADH</a:t>
            </a:r>
            <a:r>
              <a:rPr lang="en-US" baseline="-25000" smtClean="0"/>
              <a:t>2</a:t>
            </a:r>
            <a:r>
              <a:rPr lang="en-US" smtClean="0"/>
              <a:t>) used to make ATP?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spontaneously move from compounds of lower reduction potential to higher reduction potential</a:t>
            </a:r>
          </a:p>
          <a:p>
            <a:pPr lvl="1"/>
            <a:r>
              <a:rPr lang="en-US" dirty="0" smtClean="0"/>
              <a:t>Reduction potential is </a:t>
            </a:r>
            <a:r>
              <a:rPr lang="en-US" dirty="0" smtClean="0">
                <a:sym typeface="Symbol" pitchFamily="18" charset="2"/>
              </a:rPr>
              <a:t>a measure of</a:t>
            </a:r>
            <a:r>
              <a:rPr lang="en-US" dirty="0" smtClean="0"/>
              <a:t> electron affinity</a:t>
            </a:r>
          </a:p>
          <a:p>
            <a:pPr lvl="1"/>
            <a:r>
              <a:rPr lang="en-US" dirty="0" smtClean="0"/>
              <a:t>Electron transfers are exergonic, releasing free energy</a:t>
            </a:r>
          </a:p>
          <a:p>
            <a:r>
              <a:rPr lang="en-US" dirty="0" smtClean="0"/>
              <a:t>The exergonic transfer of electrons can be coupled to endergonic processes to make them favorable</a:t>
            </a:r>
          </a:p>
          <a:p>
            <a:pPr lvl="1"/>
            <a:r>
              <a:rPr lang="en-US" dirty="0" smtClean="0"/>
              <a:t>The transfer of electrons from NADH (or FADH</a:t>
            </a:r>
            <a:r>
              <a:rPr lang="en-US" baseline="-25000" dirty="0" smtClean="0"/>
              <a:t>2</a:t>
            </a:r>
            <a:r>
              <a:rPr lang="en-US" dirty="0" smtClean="0"/>
              <a:t>) to O</a:t>
            </a:r>
            <a:r>
              <a:rPr lang="en-US" baseline="-25000" dirty="0" smtClean="0"/>
              <a:t>2</a:t>
            </a:r>
            <a:r>
              <a:rPr lang="en-US" dirty="0" smtClean="0"/>
              <a:t> is highly </a:t>
            </a:r>
            <a:r>
              <a:rPr lang="en-US" dirty="0" smtClean="0"/>
              <a:t>exergonic</a:t>
            </a:r>
          </a:p>
          <a:p>
            <a:pPr lvl="1"/>
            <a:r>
              <a:rPr lang="en-US" dirty="0" smtClean="0"/>
              <a:t>ATP </a:t>
            </a:r>
            <a:r>
              <a:rPr lang="en-US" dirty="0" smtClean="0"/>
              <a:t>synthesis </a:t>
            </a:r>
            <a:r>
              <a:rPr lang="en-US" dirty="0" smtClean="0"/>
              <a:t>from </a:t>
            </a:r>
            <a:r>
              <a:rPr lang="en-US" dirty="0" smtClean="0"/>
              <a:t>ADP and 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is endergonic</a:t>
            </a:r>
          </a:p>
          <a:p>
            <a:pPr lvl="1"/>
            <a:r>
              <a:rPr lang="en-US" dirty="0" smtClean="0"/>
              <a:t>Electron transfers are coupled to ATP synthesis through the creation of an electrochemical proton gradient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3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19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" y="1872688"/>
            <a:ext cx="85312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Electron transfers </a:t>
            </a:r>
            <a:r>
              <a:rPr lang="en-US" sz="3100" dirty="0"/>
              <a:t>drive H</a:t>
            </a:r>
            <a:r>
              <a:rPr lang="en-US" sz="3100" baseline="30000" dirty="0" smtClean="0"/>
              <a:t>+</a:t>
            </a:r>
            <a:r>
              <a:rPr lang="en-US" sz="3100" dirty="0" smtClean="0"/>
              <a:t> gradient formation; gradient potential drives </a:t>
            </a:r>
            <a:r>
              <a:rPr lang="en-US" sz="3100" dirty="0" smtClean="0"/>
              <a:t>ATP </a:t>
            </a:r>
            <a:r>
              <a:rPr lang="en-US" sz="3100" dirty="0" smtClean="0"/>
              <a:t>synthesis</a:t>
            </a:r>
          </a:p>
        </p:txBody>
      </p:sp>
    </p:spTree>
    <p:extLst>
      <p:ext uri="{BB962C8B-B14F-4D97-AF65-F5344CB8AC3E}">
        <p14:creationId xmlns:p14="http://schemas.microsoft.com/office/powerpoint/2010/main" val="1558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_14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5"/>
          <a:stretch>
            <a:fillRect/>
          </a:stretch>
        </p:blipFill>
        <p:spPr bwMode="auto">
          <a:xfrm>
            <a:off x="1009650" y="1447800"/>
            <a:ext cx="7124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Reduction potentials are measured using an electrochemical cell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04800" y="5867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Under standard conditions, measurement against the standard hydrogen half cell (1M H</a:t>
            </a:r>
            <a:r>
              <a:rPr lang="en-US" baseline="30000"/>
              <a:t>+</a:t>
            </a:r>
            <a:r>
              <a:rPr lang="en-US"/>
              <a:t>, 1ATM H</a:t>
            </a:r>
            <a:r>
              <a:rPr lang="en-US" baseline="-25000"/>
              <a:t>2</a:t>
            </a:r>
            <a:r>
              <a:rPr lang="en-US"/>
              <a:t>) gives standard</a:t>
            </a:r>
            <a:r>
              <a:rPr lang="en-US">
                <a:latin typeface="Kunstler Script" pitchFamily="66" charset="0"/>
                <a:cs typeface="Times New Roman" pitchFamily="18" charset="0"/>
                <a:sym typeface="Symbol" pitchFamily="48" charset="2"/>
              </a:rPr>
              <a:t>E</a:t>
            </a:r>
            <a:r>
              <a:rPr lang="en-US">
                <a:sym typeface="Symbol" pitchFamily="48" charset="2"/>
              </a:rPr>
              <a:t>    (</a:t>
            </a:r>
            <a:r>
              <a:rPr lang="en-US">
                <a:latin typeface="Kunstler Script" pitchFamily="66" charset="0"/>
                <a:cs typeface="Times New Roman" pitchFamily="18" charset="0"/>
                <a:sym typeface="Symbol" pitchFamily="48" charset="2"/>
              </a:rPr>
              <a:t>E</a:t>
            </a:r>
            <a:r>
              <a:rPr lang="en-US">
                <a:sym typeface="Symbol" pitchFamily="48" charset="2"/>
              </a:rPr>
              <a:t>    0 for H</a:t>
            </a:r>
            <a:r>
              <a:rPr lang="en-US" baseline="30000">
                <a:sym typeface="Symbol" pitchFamily="48" charset="2"/>
              </a:rPr>
              <a:t>+</a:t>
            </a:r>
            <a:r>
              <a:rPr lang="en-US">
                <a:sym typeface="Symbol" pitchFamily="48" charset="2"/>
              </a:rPr>
              <a:t> + e</a:t>
            </a:r>
            <a:r>
              <a:rPr lang="en-US" baseline="30000">
                <a:sym typeface="Symbol" pitchFamily="48" charset="2"/>
              </a:rPr>
              <a:t>-</a:t>
            </a:r>
            <a:r>
              <a:rPr lang="en-US">
                <a:sym typeface="Symbol" pitchFamily="48" charset="2"/>
              </a:rPr>
              <a:t> </a:t>
            </a:r>
            <a:r>
              <a:rPr lang="en-US">
                <a:sym typeface="Wingdings" pitchFamily="2" charset="2"/>
              </a:rPr>
              <a:t> ½ 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)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181600" y="13716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5638800" y="1219200"/>
            <a:ext cx="25828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Measured voltage = </a:t>
            </a:r>
            <a:r>
              <a:rPr lang="el-GR"/>
              <a:t>Δ</a:t>
            </a:r>
            <a:r>
              <a:rPr lang="en-US">
                <a:latin typeface="Kunstler Script" pitchFamily="66" charset="0"/>
              </a:rPr>
              <a:t>E</a:t>
            </a:r>
          </a:p>
          <a:p>
            <a:pPr eaLnBrk="1" hangingPunct="1"/>
            <a:r>
              <a:rPr lang="el-GR"/>
              <a:t>Δ</a:t>
            </a:r>
            <a:r>
              <a:rPr lang="en-US">
                <a:latin typeface="Kunstler Script" pitchFamily="66" charset="0"/>
              </a:rPr>
              <a:t>E</a:t>
            </a:r>
            <a:r>
              <a:rPr lang="en-US"/>
              <a:t>  = </a:t>
            </a:r>
            <a:r>
              <a:rPr lang="en-US">
                <a:latin typeface="Kunstler Script" pitchFamily="66" charset="0"/>
              </a:rPr>
              <a:t>E </a:t>
            </a:r>
            <a:r>
              <a:rPr lang="en-US" baseline="-25000"/>
              <a:t>acceptor</a:t>
            </a:r>
            <a:r>
              <a:rPr lang="en-US"/>
              <a:t>  – </a:t>
            </a:r>
            <a:r>
              <a:rPr lang="en-US">
                <a:latin typeface="Kunstler Script" pitchFamily="66" charset="0"/>
              </a:rPr>
              <a:t>E </a:t>
            </a:r>
            <a:r>
              <a:rPr lang="en-US" baseline="-25000"/>
              <a:t>donor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ab_14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>
            <a:fillRect/>
          </a:stretch>
        </p:blipFill>
        <p:spPr bwMode="auto">
          <a:xfrm>
            <a:off x="2041525" y="0"/>
            <a:ext cx="50609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5406</TotalTime>
  <Words>340</Words>
  <Application>Microsoft Office PowerPoint</Application>
  <PresentationFormat>On-screen Show (4:3)</PresentationFormat>
  <Paragraphs>24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The oxidation of acetyl-CoA to CO2 in the TCA cycle generates reduced cofactors</vt:lpstr>
      <vt:lpstr>Reduced redox cofactors produced in glucose oxidation are used to make ATP</vt:lpstr>
      <vt:lpstr>PowerPoint Presentation</vt:lpstr>
      <vt:lpstr>How are reduced redox currencies (NADH, FADH2) used to make ATP?</vt:lpstr>
      <vt:lpstr>Electron transfers drive H+ gradient formation; gradient potential drives ATP synthesis</vt:lpstr>
      <vt:lpstr>Reduction potentials are measured using an electrochemical cell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35</cp:revision>
  <dcterms:created xsi:type="dcterms:W3CDTF">2009-07-16T23:51:41Z</dcterms:created>
  <dcterms:modified xsi:type="dcterms:W3CDTF">2011-03-08T18:14:09Z</dcterms:modified>
</cp:coreProperties>
</file>