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90" r:id="rId2"/>
    <p:sldId id="296" r:id="rId3"/>
    <p:sldId id="285" r:id="rId4"/>
    <p:sldId id="286" r:id="rId5"/>
    <p:sldId id="287" r:id="rId6"/>
    <p:sldId id="288" r:id="rId7"/>
    <p:sldId id="289" r:id="rId8"/>
    <p:sldId id="291" r:id="rId9"/>
    <p:sldId id="387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037ACC-2E06-44A9-AC13-FF32265CEA55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30957A-710C-4130-B550-FB8AB8230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3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EF4789-460A-4FBB-A7A0-E30CB4EC03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7AC17F-C55A-47E2-8B27-AC6912078C53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16A096-154B-4E59-9287-756CA0F69DA9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AC872A-ACFE-473F-94A3-FD198DFB2875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AF74E1-856E-4DE7-9DF0-C150F9435902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55A33D-FCC2-4951-9989-A75FAF7F2005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53D3E68-E0C4-45A4-AC56-7F8A0F9E4D20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BA7DFA6-0587-43CA-AD5B-09884EE72E49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7FF9E-E3CF-4733-BA10-7A3EC038C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C0E4-0268-4343-A486-17F26146E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71643-0FD8-42AD-AC94-B32F8EF78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2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C4F65-F326-4D58-8064-8B178EBFF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973E4-33A0-4E26-BD4C-95F40DDEF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0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6C86C-36E7-47B0-BBF0-651B3ED6B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94121-8164-4B9C-BCD1-89DB150B0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9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74899-DC91-4C03-86E5-4E17BA9F5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6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CE8B4-AE14-4F8F-93B9-89A3C4DFA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0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B4075-79CF-4681-B8C1-F27B32E7C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2116E-A99E-452A-8A2A-45EC732A6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B5A29D-811D-4860-B0C2-44716A5F1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fig_17_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2"/>
          <a:stretch/>
        </p:blipFill>
        <p:spPr bwMode="auto">
          <a:xfrm>
            <a:off x="1922689" y="0"/>
            <a:ext cx="56865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0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is the oxidation of pyruvate regulated?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_17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3"/>
          <a:stretch>
            <a:fillRect/>
          </a:stretch>
        </p:blipFill>
        <p:spPr bwMode="auto">
          <a:xfrm>
            <a:off x="1257300" y="3810000"/>
            <a:ext cx="662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PDH complex is regulated by product inhibition and covalent modification</a:t>
            </a:r>
          </a:p>
        </p:txBody>
      </p:sp>
      <p:sp>
        <p:nvSpPr>
          <p:cNvPr id="23557" name="Content Placeholder 4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2029691"/>
          </a:xfrm>
        </p:spPr>
        <p:txBody>
          <a:bodyPr/>
          <a:lstStyle/>
          <a:p>
            <a:r>
              <a:rPr lang="en-US" dirty="0" smtClean="0"/>
              <a:t>Product inhibition:</a:t>
            </a:r>
          </a:p>
          <a:p>
            <a:pPr lvl="1"/>
            <a:r>
              <a:rPr lang="en-US" dirty="0" smtClean="0"/>
              <a:t>Acetyl-CoA binds and inhibits E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NADH binds and inhibits E</a:t>
            </a:r>
            <a:r>
              <a:rPr lang="en-US" baseline="-25000" dirty="0" smtClean="0"/>
              <a:t>3</a:t>
            </a:r>
            <a:endParaRPr lang="en-US" dirty="0" smtClean="0"/>
          </a:p>
          <a:p>
            <a:r>
              <a:rPr lang="en-US" dirty="0" smtClean="0"/>
              <a:t>Covalent modification (eukaryotes only): reversible phosphorylation of E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endParaRPr lang="en-US" baseline="-25000" dirty="0" smtClean="0"/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6400800" y="5791200"/>
            <a:ext cx="2514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Kinase activated by NADH and acetyl-CoA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228600" y="5791200"/>
            <a:ext cx="29718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Phosphatase activated by insulin (high [glc]) and Ca</a:t>
            </a:r>
            <a:r>
              <a:rPr lang="en-US" baseline="30000"/>
              <a:t>2+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7124700" y="5219700"/>
            <a:ext cx="762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47700" y="5219700"/>
            <a:ext cx="762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  <p:bldP spid="23558" grpId="0" animBg="1"/>
      <p:bldP spid="235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ab_17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676400"/>
            <a:ext cx="8531225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slowest steps of the citric acid cycle have negative </a:t>
            </a:r>
            <a:r>
              <a:rPr lang="el-GR" smtClean="0"/>
              <a:t>Δ</a:t>
            </a:r>
            <a:r>
              <a:rPr lang="en-US" smtClean="0"/>
              <a:t>G’s, and are regulated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g_17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3"/>
          <a:stretch>
            <a:fillRect/>
          </a:stretch>
        </p:blipFill>
        <p:spPr bwMode="auto">
          <a:xfrm>
            <a:off x="381000" y="1447800"/>
            <a:ext cx="40116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Compounds reflecting energy status and energy use are regulators of the TCA cycle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9530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NADH</a:t>
            </a:r>
          </a:p>
          <a:p>
            <a:pPr lvl="1">
              <a:defRPr/>
            </a:pPr>
            <a:r>
              <a:rPr lang="en-US" dirty="0" smtClean="0"/>
              <a:t>Product inhibitor of NAD</a:t>
            </a:r>
            <a:r>
              <a:rPr lang="en-US" baseline="30000" dirty="0" smtClean="0"/>
              <a:t>+</a:t>
            </a:r>
            <a:r>
              <a:rPr lang="en-US" dirty="0" smtClean="0"/>
              <a:t>-using dehydrogenases</a:t>
            </a:r>
          </a:p>
          <a:p>
            <a:pPr lvl="1">
              <a:defRPr/>
            </a:pPr>
            <a:r>
              <a:rPr lang="en-US" dirty="0" smtClean="0"/>
              <a:t>Inhibitor of citrate synthase</a:t>
            </a:r>
          </a:p>
          <a:p>
            <a:pPr>
              <a:defRPr/>
            </a:pPr>
            <a:r>
              <a:rPr lang="en-US" dirty="0" smtClean="0"/>
              <a:t>Pathway intermediates</a:t>
            </a:r>
          </a:p>
          <a:p>
            <a:pPr lvl="1">
              <a:defRPr/>
            </a:pPr>
            <a:r>
              <a:rPr lang="en-US" dirty="0" smtClean="0"/>
              <a:t>Citrate and succinyl-CoA act via product inhibition or competitive feedback inhibition</a:t>
            </a:r>
          </a:p>
          <a:p>
            <a:pPr lvl="1">
              <a:defRPr/>
            </a:pPr>
            <a:r>
              <a:rPr lang="en-US" dirty="0" smtClean="0"/>
              <a:t>Levels of substrates OAA and acetyl-CoA determine activity of citrate synthase</a:t>
            </a:r>
          </a:p>
          <a:p>
            <a:pPr>
              <a:defRPr/>
            </a:pPr>
            <a:r>
              <a:rPr lang="en-US" dirty="0" smtClean="0"/>
              <a:t>Adenylates</a:t>
            </a:r>
          </a:p>
          <a:p>
            <a:pPr lvl="1">
              <a:defRPr/>
            </a:pPr>
            <a:r>
              <a:rPr lang="en-US" dirty="0" smtClean="0"/>
              <a:t>Allosteric inhibitors (ATP) or activators (ADP) of isocitrate DH</a:t>
            </a:r>
          </a:p>
          <a:p>
            <a:pPr>
              <a:defRPr/>
            </a:pPr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r>
              <a:rPr lang="en-US" dirty="0" smtClean="0"/>
              <a:t> (muscle contraction)</a:t>
            </a:r>
            <a:endParaRPr lang="en-US" baseline="30000" dirty="0" smtClean="0"/>
          </a:p>
          <a:p>
            <a:pPr lvl="1">
              <a:defRPr/>
            </a:pPr>
            <a:r>
              <a:rPr lang="en-US" dirty="0" smtClean="0"/>
              <a:t>Allosteric activator of the dehydrogenases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_17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7"/>
          <a:stretch>
            <a:fillRect/>
          </a:stretch>
        </p:blipFill>
        <p:spPr bwMode="auto">
          <a:xfrm>
            <a:off x="228600" y="1447800"/>
            <a:ext cx="4629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TCA cycle intermediates are made and used in additional metabolic pathways</a:t>
            </a:r>
          </a:p>
        </p:txBody>
      </p:sp>
      <p:sp>
        <p:nvSpPr>
          <p:cNvPr id="26629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876800"/>
          </a:xfrm>
        </p:spPr>
        <p:txBody>
          <a:bodyPr/>
          <a:lstStyle/>
          <a:p>
            <a:r>
              <a:rPr lang="en-US" i="1" dirty="0" err="1" smtClean="0"/>
              <a:t>Cata</a:t>
            </a:r>
            <a:r>
              <a:rPr lang="en-US" dirty="0" err="1" smtClean="0"/>
              <a:t>plerotic</a:t>
            </a:r>
            <a:r>
              <a:rPr lang="en-US" dirty="0" smtClean="0"/>
              <a:t> reactions </a:t>
            </a:r>
            <a:r>
              <a:rPr lang="en-US" i="1" dirty="0" smtClean="0"/>
              <a:t>use</a:t>
            </a:r>
            <a:r>
              <a:rPr lang="en-US" dirty="0" smtClean="0"/>
              <a:t> cycle intermediates to make:</a:t>
            </a:r>
          </a:p>
          <a:p>
            <a:pPr lvl="1"/>
            <a:r>
              <a:rPr lang="en-US" dirty="0" smtClean="0"/>
              <a:t>Glucose</a:t>
            </a:r>
          </a:p>
          <a:p>
            <a:pPr lvl="1"/>
            <a:r>
              <a:rPr lang="en-US" dirty="0" smtClean="0"/>
              <a:t>Amino acids</a:t>
            </a:r>
          </a:p>
          <a:p>
            <a:pPr lvl="1"/>
            <a:r>
              <a:rPr lang="en-US" dirty="0" smtClean="0"/>
              <a:t>Lipids</a:t>
            </a:r>
          </a:p>
          <a:p>
            <a:pPr lvl="1"/>
            <a:r>
              <a:rPr lang="en-US" dirty="0" smtClean="0"/>
              <a:t>Cofactors</a:t>
            </a:r>
          </a:p>
          <a:p>
            <a:r>
              <a:rPr lang="en-US" i="1" dirty="0" err="1" smtClean="0"/>
              <a:t>Ana</a:t>
            </a:r>
            <a:r>
              <a:rPr lang="en-US" dirty="0" err="1" smtClean="0"/>
              <a:t>plerotic</a:t>
            </a:r>
            <a:r>
              <a:rPr lang="en-US" dirty="0" smtClean="0"/>
              <a:t> reactions </a:t>
            </a:r>
            <a:r>
              <a:rPr lang="en-US" i="1" dirty="0" smtClean="0"/>
              <a:t>generate</a:t>
            </a:r>
            <a:r>
              <a:rPr lang="en-US" dirty="0" smtClean="0"/>
              <a:t> cycle intermediates from:</a:t>
            </a:r>
          </a:p>
          <a:p>
            <a:pPr lvl="1"/>
            <a:r>
              <a:rPr lang="en-US" dirty="0" smtClean="0"/>
              <a:t>Pyruvate</a:t>
            </a:r>
          </a:p>
          <a:p>
            <a:pPr lvl="1"/>
            <a:r>
              <a:rPr lang="en-US" dirty="0" smtClean="0"/>
              <a:t>Amino acids</a:t>
            </a:r>
          </a:p>
          <a:p>
            <a:pPr lvl="1"/>
            <a:r>
              <a:rPr lang="en-US" dirty="0" smtClean="0"/>
              <a:t>Odd-chain fatty acids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800600" y="1738313"/>
            <a:ext cx="446088" cy="152400"/>
          </a:xfrm>
          <a:prstGeom prst="rightArrow">
            <a:avLst>
              <a:gd name="adj1" fmla="val 50000"/>
              <a:gd name="adj2" fmla="val 1236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800600" y="4378325"/>
            <a:ext cx="446088" cy="152400"/>
          </a:xfrm>
          <a:prstGeom prst="rightArrow">
            <a:avLst>
              <a:gd name="adj1" fmla="val 50000"/>
              <a:gd name="adj2" fmla="val 123684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un_17_p58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1"/>
          <a:stretch>
            <a:fillRect/>
          </a:stretch>
        </p:blipFill>
        <p:spPr bwMode="auto">
          <a:xfrm>
            <a:off x="2133600" y="1676400"/>
            <a:ext cx="65532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Amino acids and TCA cycle intermediates are readily inter-converted</a:t>
            </a:r>
          </a:p>
        </p:txBody>
      </p:sp>
      <p:pic>
        <p:nvPicPr>
          <p:cNvPr id="27653" name="Picture 2" descr="figun_17_p589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4"/>
          <a:stretch>
            <a:fillRect/>
          </a:stretch>
        </p:blipFill>
        <p:spPr bwMode="auto">
          <a:xfrm>
            <a:off x="2209800" y="4648200"/>
            <a:ext cx="64976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304800" y="1676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Reductive amination: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304800" y="41910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Transamination: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Production of pyruvate increases flux through TCA cycle by increasing [substrate]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466849"/>
            <a:ext cx="5627977" cy="5086350"/>
            <a:chOff x="0" y="1466849"/>
            <a:chExt cx="5627977" cy="5086350"/>
          </a:xfrm>
        </p:grpSpPr>
        <p:pic>
          <p:nvPicPr>
            <p:cNvPr id="28674" name="Picture 2" descr="figun_17_p59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08"/>
            <a:stretch>
              <a:fillRect/>
            </a:stretch>
          </p:blipFill>
          <p:spPr bwMode="auto">
            <a:xfrm>
              <a:off x="322552" y="1466849"/>
              <a:ext cx="5305425" cy="508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TextBox 7"/>
            <p:cNvSpPr txBox="1">
              <a:spLocks noChangeArrowheads="1"/>
            </p:cNvSpPr>
            <p:nvPr/>
          </p:nvSpPr>
          <p:spPr bwMode="auto">
            <a:xfrm>
              <a:off x="0" y="2339109"/>
              <a:ext cx="1447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rgbClr val="0070C0"/>
                  </a:solidFill>
                </a:rPr>
                <a:t>pyruvate </a:t>
              </a:r>
              <a:r>
                <a:rPr lang="en-US" sz="1600" b="1" dirty="0" smtClean="0">
                  <a:solidFill>
                    <a:srgbClr val="0070C0"/>
                  </a:solidFill>
                </a:rPr>
                <a:t>carboxylase</a:t>
              </a:r>
            </a:p>
            <a:p>
              <a:pPr algn="ctr" eaLnBrk="1" hangingPunct="1"/>
              <a:r>
                <a:rPr lang="en-US" sz="1600" b="1" dirty="0" smtClean="0">
                  <a:solidFill>
                    <a:srgbClr val="0070C0"/>
                  </a:solidFill>
                </a:rPr>
                <a:t>(with biotin)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28680" name="TextBox 8"/>
            <p:cNvSpPr txBox="1">
              <a:spLocks noChangeArrowheads="1"/>
            </p:cNvSpPr>
            <p:nvPr/>
          </p:nvSpPr>
          <p:spPr bwMode="auto">
            <a:xfrm>
              <a:off x="3548486" y="3717637"/>
              <a:ext cx="16348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 dirty="0" smtClean="0">
                  <a:solidFill>
                    <a:srgbClr val="0070C0"/>
                  </a:solidFill>
                </a:rPr>
                <a:t>amino-</a:t>
              </a:r>
            </a:p>
            <a:p>
              <a:pPr algn="ctr" eaLnBrk="1" hangingPunct="1"/>
              <a:r>
                <a:rPr lang="en-US" sz="1600" b="1" dirty="0" err="1" smtClean="0">
                  <a:solidFill>
                    <a:srgbClr val="0070C0"/>
                  </a:solidFill>
                </a:rPr>
                <a:t>transferase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8677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86200" cy="4800600"/>
          </a:xfrm>
        </p:spPr>
        <p:txBody>
          <a:bodyPr/>
          <a:lstStyle/>
          <a:p>
            <a:r>
              <a:rPr lang="en-US" dirty="0" smtClean="0"/>
              <a:t>Action of PDH complex increases [acetyl-CoA] (as does FA oxidation), but [OAA] can limit flux</a:t>
            </a:r>
          </a:p>
          <a:p>
            <a:r>
              <a:rPr lang="en-US" dirty="0" smtClean="0"/>
              <a:t>Pyruvate carboxylase is activated by acetyl-CoA, and can generate more OAA to enhance flux</a:t>
            </a:r>
          </a:p>
          <a:p>
            <a:r>
              <a:rPr lang="en-US" dirty="0" smtClean="0"/>
              <a:t>Pyruvate can also act in transamination </a:t>
            </a:r>
            <a:r>
              <a:rPr lang="en-US" dirty="0" err="1" smtClean="0"/>
              <a:t>rxns</a:t>
            </a:r>
            <a:r>
              <a:rPr lang="en-US" dirty="0" smtClean="0"/>
              <a:t>, yielding </a:t>
            </a:r>
            <a:r>
              <a:rPr lang="el-GR" dirty="0" smtClean="0"/>
              <a:t>α</a:t>
            </a:r>
            <a:r>
              <a:rPr lang="en-US" dirty="0" smtClean="0"/>
              <a:t>-KG (from </a:t>
            </a:r>
            <a:r>
              <a:rPr lang="en-US" dirty="0" err="1" smtClean="0"/>
              <a:t>Glu</a:t>
            </a:r>
            <a:r>
              <a:rPr lang="en-US" dirty="0" smtClean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or OAA (from Asp)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302327" y="2618509"/>
            <a:ext cx="692728" cy="1507123"/>
            <a:chOff x="1302327" y="2618509"/>
            <a:chExt cx="692728" cy="1507123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1801091" y="4125632"/>
              <a:ext cx="193964" cy="0"/>
            </a:xfrm>
            <a:prstGeom prst="line">
              <a:avLst/>
            </a:prstGeom>
            <a:ln w="57150">
              <a:solidFill>
                <a:srgbClr val="3399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801091" y="2618509"/>
              <a:ext cx="0" cy="1507123"/>
            </a:xfrm>
            <a:prstGeom prst="line">
              <a:avLst/>
            </a:prstGeom>
            <a:ln w="57150">
              <a:solidFill>
                <a:srgbClr val="3399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1302327" y="2618509"/>
              <a:ext cx="498764" cy="0"/>
            </a:xfrm>
            <a:prstGeom prst="straightConnector1">
              <a:avLst/>
            </a:prstGeom>
            <a:ln w="57150">
              <a:solidFill>
                <a:srgbClr val="339933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own Arrow 17"/>
          <p:cNvSpPr/>
          <p:nvPr/>
        </p:nvSpPr>
        <p:spPr>
          <a:xfrm rot="1946132">
            <a:off x="3525983" y="2276845"/>
            <a:ext cx="235527" cy="1786523"/>
          </a:xfrm>
          <a:prstGeom prst="downArrow">
            <a:avLst>
              <a:gd name="adj1" fmla="val 50000"/>
              <a:gd name="adj2" fmla="val 68199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29039" y="1807876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fatty acid oxidation</a:t>
            </a:r>
            <a:endParaRPr lang="en-US" sz="1600" b="1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128838" y="3038475"/>
            <a:ext cx="516731" cy="948703"/>
            <a:chOff x="2128838" y="3038475"/>
            <a:chExt cx="516731" cy="948703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2128838" y="3119438"/>
              <a:ext cx="433387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176463" y="3119437"/>
              <a:ext cx="0" cy="867741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2478881" y="3038475"/>
              <a:ext cx="166688" cy="161925"/>
              <a:chOff x="2827626" y="2754607"/>
              <a:chExt cx="166688" cy="16192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2827626" y="2754607"/>
                <a:ext cx="166688" cy="1619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827626" y="2754607"/>
                <a:ext cx="166688" cy="1619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2537097" y="2838754"/>
            <a:ext cx="8711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rgbClr val="0070C0"/>
                </a:solidFill>
              </a:rPr>
              <a:t>PDHC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uiExpand="1" build="p"/>
      <p:bldP spid="18" grpId="0" animBg="1"/>
      <p:bldP spid="1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g_17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1524000"/>
            <a:ext cx="55848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oxidation of acetyl-CoA to CO</a:t>
            </a:r>
            <a:r>
              <a:rPr lang="en-US" baseline="-25000" smtClean="0"/>
              <a:t>2</a:t>
            </a:r>
            <a:r>
              <a:rPr lang="en-US" smtClean="0"/>
              <a:t> in the TCA cycle generates energy currencies</a:t>
            </a:r>
          </a:p>
        </p:txBody>
      </p:sp>
    </p:spTree>
    <p:extLst>
      <p:ext uri="{BB962C8B-B14F-4D97-AF65-F5344CB8AC3E}">
        <p14:creationId xmlns:p14="http://schemas.microsoft.com/office/powerpoint/2010/main" val="31472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8754</TotalTime>
  <Words>305</Words>
  <Application>Microsoft Office PowerPoint</Application>
  <PresentationFormat>On-screen Show (4:3)</PresentationFormat>
  <Paragraphs>53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How is the oxidation of pyruvate regulated?</vt:lpstr>
      <vt:lpstr>PDH complex is regulated by product inhibition and covalent modification</vt:lpstr>
      <vt:lpstr>The slowest steps of the citric acid cycle have negative ΔG’s, and are regulated</vt:lpstr>
      <vt:lpstr>Compounds reflecting energy status and energy use are regulators of the TCA cycle</vt:lpstr>
      <vt:lpstr>TCA cycle intermediates are made and used in additional metabolic pathways</vt:lpstr>
      <vt:lpstr>Amino acids and TCA cycle intermediates are readily inter-converted</vt:lpstr>
      <vt:lpstr>Production of pyruvate increases flux through TCA cycle by increasing [substrate]</vt:lpstr>
      <vt:lpstr>The oxidation of acetyl-CoA to CO2 in the TCA cycle generates energy currencies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Rebecca</dc:creator>
  <cp:lastModifiedBy>Rebecca</cp:lastModifiedBy>
  <cp:revision>44</cp:revision>
  <dcterms:created xsi:type="dcterms:W3CDTF">2009-07-16T23:51:41Z</dcterms:created>
  <dcterms:modified xsi:type="dcterms:W3CDTF">2011-03-07T19:46:44Z</dcterms:modified>
</cp:coreProperties>
</file>