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7" r:id="rId2"/>
    <p:sldId id="376" r:id="rId3"/>
    <p:sldId id="377" r:id="rId4"/>
    <p:sldId id="266" r:id="rId5"/>
    <p:sldId id="294" r:id="rId6"/>
    <p:sldId id="267" r:id="rId7"/>
    <p:sldId id="355" r:id="rId8"/>
    <p:sldId id="373" r:id="rId9"/>
    <p:sldId id="292" r:id="rId10"/>
    <p:sldId id="269" r:id="rId11"/>
    <p:sldId id="359" r:id="rId12"/>
    <p:sldId id="360" r:id="rId13"/>
    <p:sldId id="361" r:id="rId14"/>
    <p:sldId id="362" r:id="rId15"/>
    <p:sldId id="295" r:id="rId16"/>
    <p:sldId id="363" r:id="rId17"/>
    <p:sldId id="275" r:id="rId18"/>
    <p:sldId id="276" r:id="rId19"/>
    <p:sldId id="277" r:id="rId20"/>
    <p:sldId id="365" r:id="rId21"/>
    <p:sldId id="281" r:id="rId22"/>
    <p:sldId id="369" r:id="rId23"/>
    <p:sldId id="28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37ACC-2E06-44A9-AC13-FF32265CEA55}" type="datetimeFigureOut">
              <a:rPr lang="en-US"/>
              <a:pPr>
                <a:defRPr/>
              </a:pPr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0957A-710C-4130-B550-FB8AB823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19374-FBA2-43A7-9154-F9BC02A31827}" type="slidenum">
              <a:rPr lang="en-US"/>
              <a:pPr/>
              <a:t>1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BC6147-8838-4C05-83FC-6C53DFF3DD5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C103D-68B4-4371-99E8-B63BA2B018F9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MECHANISM FIGURE 16-11 (part 1) Isocitrate dehydrogenase.</a:t>
            </a:r>
            <a:r>
              <a:rPr lang="en-US">
                <a:latin typeface="Arial" charset="0"/>
              </a:rPr>
              <a:t> In this reaction, the substrate, isocitrate, loses one carbon by oxidative decarboxylation. See Figure 14-13 for more information on hydride transfer reactions involving NAD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 and NADP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83445-CF97-4CC6-8E33-C97198A97633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MECHANISM FIGURE 16-11 (part 2) Isocitrate dehydrogenase.</a:t>
            </a:r>
            <a:r>
              <a:rPr lang="en-US">
                <a:latin typeface="Arial" charset="0"/>
              </a:rPr>
              <a:t> In this reaction, the substrate, isocitrate, loses one carbon by oxidative decarboxylation. See Figure 14-13 for more information on hydride transfer reactions involving NAD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 and NADP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581C4-80DB-4F7A-B0FD-85CAFC3708A1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MECHANISM FIGURE 16-11 (part 3) Isocitrate dehydrogenase.</a:t>
            </a:r>
            <a:r>
              <a:rPr lang="en-US">
                <a:latin typeface="Arial" charset="0"/>
              </a:rPr>
              <a:t> In this reaction, the substrate, isocitrate, loses one carbon by oxidative decarboxylation. See Figure 14-13 for more information on hydride transfer reactions involving NAD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 and NADP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409D-E7A4-4242-AFE5-B7D4F098C424}" type="slidenum">
              <a:rPr lang="en-US"/>
              <a:pPr/>
              <a:t>14</a:t>
            </a:fld>
            <a:endParaRPr lang="en-U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0251A-BF33-40FB-BE85-E06539A1A688}" type="slidenum">
              <a:rPr lang="en-US"/>
              <a:pPr/>
              <a:t>16</a:t>
            </a:fld>
            <a:endParaRPr lang="en-US"/>
          </a:p>
        </p:txBody>
      </p:sp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751C26-F74F-441E-A023-6CE35F7D9B3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6C91A-F875-48F0-A175-E68581E91CE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45A67C-B1B8-45F2-BEDE-90AA51A20B5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8973F-F3F6-41B1-8F14-7F4541F9473B}" type="slidenum">
              <a:rPr lang="en-US"/>
              <a:pPr/>
              <a:t>20</a:t>
            </a:fld>
            <a:endParaRPr lang="en-U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7D269-A942-4DA5-8CAC-F57AC7E932D7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A8B974-AD9E-4C07-B99C-312BB2E0F26B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0157D-22C6-45D4-91FC-FB94BE3B00A0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A7DFA6-0587-43CA-AD5B-09884EE72E4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7D269-A942-4DA5-8CAC-F57AC7E932D7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B79287-598E-4F41-AC70-C979DEAF79A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E41810-1DAF-4248-9266-2412DD1EDA1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3BB86F-5C7E-492B-B02B-0D6E2822DAC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366D6-45D2-4E35-82C8-48D1C7AF9A05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A3DFC-CE8E-4733-B484-084D62AD7AA2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BOX 16-3 FIGURE 1</a:t>
            </a:r>
            <a:r>
              <a:rPr lang="en-US">
                <a:latin typeface="Arial" charset="0"/>
              </a:rPr>
              <a:t> Incorporation of the isotopic carbon (</a:t>
            </a:r>
            <a:r>
              <a:rPr lang="en-US" baseline="30000">
                <a:latin typeface="Arial" charset="0"/>
              </a:rPr>
              <a:t>14</a:t>
            </a:r>
            <a:r>
              <a:rPr lang="en-US">
                <a:latin typeface="Arial" charset="0"/>
              </a:rPr>
              <a:t>C) of the labeled acetyl group into </a:t>
            </a:r>
            <a:r>
              <a:rPr lang="en-US" i="1">
                <a:latin typeface="Symbol" pitchFamily="48" charset="2"/>
                <a:sym typeface="Symbol" pitchFamily="48" charset="2"/>
              </a:rPr>
              <a:t>α</a:t>
            </a:r>
            <a:r>
              <a:rPr lang="en-US">
                <a:latin typeface="Arial" charset="0"/>
              </a:rPr>
              <a:t>-ketoglutarate by the citric acid cycle. The carbon atoms of the entering acetyl group are shown in red.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07AB25-30F7-4D79-9F62-47E30137249D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FF9E-E3CF-4733-BA10-7A3EC038C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C0E4-0268-4343-A486-17F26146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1643-0FD8-42AD-AC94-B32F8EF78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4F65-F326-4D58-8064-8B178EBF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73E4-33A0-4E26-BD4C-95F40DDE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C86C-36E7-47B0-BBF0-651B3ED6B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4121-8164-4B9C-BCD1-89DB150B0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4899-DC91-4C03-86E5-4E17BA9F5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E8B4-AE14-4F8F-93B9-89A3C4DF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4075-79CF-4681-B8C1-F27B32E7C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116E-A99E-452A-8A2A-45EC732A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5A29D-811D-4860-B0C2-44716A5F1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unnumbered 16 p622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8"/>
          <a:stretch/>
        </p:blipFill>
        <p:spPr bwMode="auto">
          <a:xfrm>
            <a:off x="651957" y="1537855"/>
            <a:ext cx="7840086" cy="454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Citrate </a:t>
            </a:r>
            <a:r>
              <a:rPr lang="en-US" dirty="0"/>
              <a:t>synthase catalyzes </a:t>
            </a:r>
            <a:r>
              <a:rPr lang="en-US" dirty="0" smtClean="0"/>
              <a:t>C-C </a:t>
            </a:r>
            <a:r>
              <a:rPr lang="en-US" dirty="0"/>
              <a:t>bond </a:t>
            </a:r>
            <a:r>
              <a:rPr lang="en-US" dirty="0" smtClean="0"/>
              <a:t>formation between </a:t>
            </a:r>
            <a:r>
              <a:rPr lang="en-US" dirty="0"/>
              <a:t>acetate and oxaloacetate</a:t>
            </a:r>
          </a:p>
        </p:txBody>
      </p:sp>
      <p:cxnSp>
        <p:nvCxnSpPr>
          <p:cNvPr id="4" name="Straight Arrow Connector 3"/>
          <p:cNvCxnSpPr>
            <a:stCxn id="5" idx="3"/>
          </p:cNvCxnSpPr>
          <p:nvPr/>
        </p:nvCxnSpPr>
        <p:spPr>
          <a:xfrm flipV="1">
            <a:off x="4336473" y="5957455"/>
            <a:ext cx="831272" cy="330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7192" y="610292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Driven mainly by </a:t>
            </a:r>
            <a:r>
              <a:rPr lang="en-US" dirty="0" err="1" smtClean="0"/>
              <a:t>thioester</a:t>
            </a:r>
            <a:r>
              <a:rPr lang="en-US" dirty="0" smtClean="0"/>
              <a:t> hydrolysis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</a:t>
            </a:r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smtClean="0"/>
              <a:t>dehydrogenase catalyzes the oxidative decarboxylation of </a:t>
            </a:r>
            <a:r>
              <a:rPr lang="en-US" dirty="0" err="1" smtClean="0"/>
              <a:t>isocitrate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24326" y="2028262"/>
            <a:ext cx="8095348" cy="3584864"/>
            <a:chOff x="284022" y="1666009"/>
            <a:chExt cx="8095348" cy="3584864"/>
          </a:xfrm>
        </p:grpSpPr>
        <p:pic>
          <p:nvPicPr>
            <p:cNvPr id="6" name="Picture 5" descr="figure 16-11 part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0" r="71905" b="27413"/>
            <a:stretch/>
          </p:blipFill>
          <p:spPr bwMode="auto">
            <a:xfrm>
              <a:off x="284022" y="1666009"/>
              <a:ext cx="2396836" cy="347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figure 16-11 part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5" t="3057" b="24742"/>
            <a:stretch/>
          </p:blipFill>
          <p:spPr bwMode="auto">
            <a:xfrm>
              <a:off x="6151398" y="1714500"/>
              <a:ext cx="2227972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 descr="figure 16-11 part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2" t="10150" r="27246" b="70391"/>
            <a:stretch/>
          </p:blipFill>
          <p:spPr bwMode="auto">
            <a:xfrm>
              <a:off x="2673908" y="2053938"/>
              <a:ext cx="3768436" cy="962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 descr="figure 16-11 part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55" t="16480" r="43385" b="75640"/>
            <a:stretch/>
          </p:blipFill>
          <p:spPr bwMode="auto">
            <a:xfrm>
              <a:off x="5744198" y="2139102"/>
              <a:ext cx="681038" cy="381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327564" y="3948545"/>
              <a:ext cx="457200" cy="130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84502" y="5726622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Δ</a:t>
            </a:r>
            <a:r>
              <a:rPr lang="en-US" sz="2400" b="1" dirty="0" smtClean="0"/>
              <a:t>G</a:t>
            </a:r>
            <a:r>
              <a:rPr lang="el-GR" sz="2400" b="1" dirty="0" smtClean="0"/>
              <a:t>'°</a:t>
            </a:r>
            <a:r>
              <a:rPr lang="en-US" sz="2400" b="1" dirty="0" smtClean="0"/>
              <a:t>= -21 kJ/</a:t>
            </a:r>
            <a:r>
              <a:rPr lang="en-US" sz="2400" b="1" dirty="0" err="1" smtClean="0"/>
              <a:t>mol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 16-11 part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304799" y="1742209"/>
            <a:ext cx="8531225" cy="445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In </a:t>
            </a:r>
            <a:r>
              <a:rPr lang="en-US" dirty="0"/>
              <a:t>the first step, </a:t>
            </a:r>
            <a:r>
              <a:rPr lang="en-US" dirty="0" err="1"/>
              <a:t>isocitrate</a:t>
            </a:r>
            <a:r>
              <a:rPr lang="en-US" dirty="0"/>
              <a:t> is oxidized to </a:t>
            </a:r>
            <a:r>
              <a:rPr lang="en-US" dirty="0" err="1"/>
              <a:t>oxalosuccinate</a:t>
            </a:r>
            <a:r>
              <a:rPr lang="en-US" dirty="0"/>
              <a:t>, an unstable intermediate</a:t>
            </a:r>
          </a:p>
        </p:txBody>
      </p:sp>
    </p:spTree>
    <p:extLst>
      <p:ext uri="{BB962C8B-B14F-4D97-AF65-F5344CB8AC3E}">
        <p14:creationId xmlns:p14="http://schemas.microsoft.com/office/powerpoint/2010/main" val="6474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 16-11 part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/>
        </p:blipFill>
        <p:spPr bwMode="auto">
          <a:xfrm>
            <a:off x="769324" y="1803313"/>
            <a:ext cx="7605352" cy="472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In </a:t>
            </a:r>
            <a:r>
              <a:rPr lang="en-US" dirty="0"/>
              <a:t>the second step, </a:t>
            </a:r>
            <a:r>
              <a:rPr lang="en-US" dirty="0" err="1"/>
              <a:t>oxalosuccinate</a:t>
            </a:r>
            <a:r>
              <a:rPr lang="en-US" dirty="0"/>
              <a:t> is </a:t>
            </a:r>
            <a:r>
              <a:rPr lang="en-US" dirty="0" err="1"/>
              <a:t>decarboxylated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 16-11 part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 bwMode="auto">
          <a:xfrm>
            <a:off x="958193" y="1681532"/>
            <a:ext cx="7227614" cy="456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In the final step, the </a:t>
            </a:r>
            <a:r>
              <a:rPr lang="en-US" dirty="0" err="1" smtClean="0"/>
              <a:t>enolate</a:t>
            </a:r>
            <a:r>
              <a:rPr lang="en-US" dirty="0" smtClean="0"/>
              <a:t> rearranges and is protonated to form the </a:t>
            </a:r>
            <a:r>
              <a:rPr lang="en-US" dirty="0" err="1" smtClean="0"/>
              <a:t>keto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1" y="22853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endParaRPr lang="en-US" sz="2400" dirty="0"/>
          </a:p>
        </p:txBody>
      </p:sp>
      <p:sp>
        <p:nvSpPr>
          <p:cNvPr id="4" name="Arc 3"/>
          <p:cNvSpPr/>
          <p:nvPr/>
        </p:nvSpPr>
        <p:spPr>
          <a:xfrm rot="10800000">
            <a:off x="4780436" y="2216103"/>
            <a:ext cx="914400" cy="914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</a:t>
            </a:r>
            <a:r>
              <a:rPr lang="el-GR" dirty="0" smtClean="0"/>
              <a:t>α</a:t>
            </a:r>
            <a:r>
              <a:rPr lang="en-US" dirty="0" smtClean="0"/>
              <a:t>-KG DH </a:t>
            </a:r>
            <a:r>
              <a:rPr lang="en-US" dirty="0"/>
              <a:t>complex </a:t>
            </a:r>
            <a:r>
              <a:rPr lang="en-US" dirty="0" smtClean="0"/>
              <a:t>couples </a:t>
            </a:r>
            <a:r>
              <a:rPr lang="en-US" dirty="0"/>
              <a:t>an oxidative </a:t>
            </a:r>
            <a:r>
              <a:rPr lang="en-US" dirty="0" smtClean="0"/>
              <a:t>decarboxylation with </a:t>
            </a:r>
            <a:r>
              <a:rPr lang="en-US" dirty="0" err="1" smtClean="0"/>
              <a:t>thioester</a:t>
            </a:r>
            <a:r>
              <a:rPr lang="en-US" dirty="0" smtClean="0"/>
              <a:t> formation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6387" y="2081646"/>
            <a:ext cx="8531225" cy="3972790"/>
            <a:chOff x="306387" y="2081646"/>
            <a:chExt cx="8531225" cy="3972790"/>
          </a:xfrm>
        </p:grpSpPr>
        <p:pic>
          <p:nvPicPr>
            <p:cNvPr id="172034" name="Picture 2" descr="unnumbered 16 p62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39"/>
            <a:stretch/>
          </p:blipFill>
          <p:spPr bwMode="auto">
            <a:xfrm>
              <a:off x="306387" y="2081646"/>
              <a:ext cx="8531225" cy="397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68036" y="4100945"/>
              <a:ext cx="166255" cy="266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823372" y="3814647"/>
              <a:ext cx="166255" cy="33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8104" y="3946374"/>
              <a:ext cx="290513" cy="61914"/>
              <a:chOff x="1940719" y="4062843"/>
              <a:chExt cx="290513" cy="6191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>
                <a:off x="2085975" y="3917587"/>
                <a:ext cx="1" cy="29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>
                <a:off x="2085975" y="3979500"/>
                <a:ext cx="1" cy="29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651163" y="4129304"/>
              <a:ext cx="0" cy="238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924382" y="1480628"/>
            <a:ext cx="1913230" cy="1202036"/>
            <a:chOff x="3549584" y="1487152"/>
            <a:chExt cx="1888326" cy="1566806"/>
          </a:xfrm>
        </p:grpSpPr>
        <p:sp>
          <p:nvSpPr>
            <p:cNvPr id="25" name="Explosion 1 24"/>
            <p:cNvSpPr/>
            <p:nvPr/>
          </p:nvSpPr>
          <p:spPr>
            <a:xfrm>
              <a:off x="3549584" y="1487152"/>
              <a:ext cx="1888326" cy="1566806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41818" y="1897779"/>
              <a:ext cx="1289758" cy="681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‘high-energy’</a:t>
              </a:r>
            </a:p>
            <a:p>
              <a:pPr algn="ctr"/>
              <a:r>
                <a:rPr lang="en-US" sz="1400" b="1" dirty="0" smtClean="0"/>
                <a:t>intermediate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0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Ketoglutarate</a:t>
            </a:r>
            <a:r>
              <a:rPr lang="en-US" dirty="0" smtClean="0"/>
              <a:t> DH </a:t>
            </a:r>
            <a:r>
              <a:rPr lang="en-US" dirty="0" smtClean="0"/>
              <a:t>complex is similar to pyruvate </a:t>
            </a:r>
            <a:r>
              <a:rPr lang="en-US" dirty="0" smtClean="0"/>
              <a:t>DH </a:t>
            </a:r>
            <a:r>
              <a:rPr lang="en-US" dirty="0" smtClean="0"/>
              <a:t>complex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320043"/>
              </p:ext>
            </p:extLst>
          </p:nvPr>
        </p:nvGraphicFramePr>
        <p:xfrm>
          <a:off x="680469" y="2092037"/>
          <a:ext cx="7783061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3168"/>
                <a:gridCol w="2272392"/>
                <a:gridCol w="2604654"/>
                <a:gridCol w="16928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Enzyme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PDH complex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</a:t>
                      </a:r>
                      <a:r>
                        <a:rPr lang="en-US" sz="2000" dirty="0" smtClean="0"/>
                        <a:t>-KGDH complex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Cofactors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Pyruvate DH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</a:t>
                      </a:r>
                      <a:r>
                        <a:rPr lang="en-US" sz="2000" dirty="0" smtClean="0"/>
                        <a:t>-</a:t>
                      </a:r>
                      <a:r>
                        <a:rPr lang="en-US" sz="2000" dirty="0" err="1" smtClean="0"/>
                        <a:t>Ketoglutarate</a:t>
                      </a:r>
                      <a:r>
                        <a:rPr lang="en-US" sz="2000" baseline="0" dirty="0" smtClean="0"/>
                        <a:t> DH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TPP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Dihydrolipoyl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transacetylase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Dihydrolipoyl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transsuccinylase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Lipoic</a:t>
                      </a:r>
                      <a:r>
                        <a:rPr lang="en-US" sz="2000" dirty="0" smtClean="0"/>
                        <a:t> acid,</a:t>
                      </a:r>
                    </a:p>
                    <a:p>
                      <a:r>
                        <a:rPr lang="en-US" sz="2000" dirty="0" smtClean="0"/>
                        <a:t>Coenzyme 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Dihydrolipoyl</a:t>
                      </a:r>
                      <a:r>
                        <a:rPr lang="en-US" sz="2000" baseline="0" dirty="0" smtClean="0"/>
                        <a:t> DH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Dihydrolipoyl</a:t>
                      </a:r>
                      <a:r>
                        <a:rPr lang="en-US" sz="2000" baseline="0" dirty="0" smtClean="0"/>
                        <a:t> DH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FAD,</a:t>
                      </a:r>
                      <a:r>
                        <a:rPr lang="en-US" sz="2000" baseline="0" dirty="0" smtClean="0"/>
                        <a:t> NAD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4054" y="4631974"/>
            <a:ext cx="591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 E1, E2, and E3 differ between PDH complex and a-KG complex?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unnumbered 16 p6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6"/>
          <a:stretch/>
        </p:blipFill>
        <p:spPr bwMode="auto">
          <a:xfrm>
            <a:off x="304800" y="2111664"/>
            <a:ext cx="8531225" cy="369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(5) </a:t>
            </a:r>
            <a:r>
              <a:rPr lang="en-US" dirty="0" err="1" smtClean="0"/>
              <a:t>Succinyl</a:t>
            </a:r>
            <a:r>
              <a:rPr lang="en-US" dirty="0" smtClean="0"/>
              <a:t>-CoA </a:t>
            </a:r>
            <a:r>
              <a:rPr lang="en-US" dirty="0" err="1"/>
              <a:t>synthetase</a:t>
            </a:r>
            <a:r>
              <a:rPr lang="en-US" dirty="0"/>
              <a:t> couples </a:t>
            </a:r>
            <a:r>
              <a:rPr lang="en-US" dirty="0" err="1"/>
              <a:t>thioester</a:t>
            </a:r>
            <a:r>
              <a:rPr lang="en-US" dirty="0"/>
              <a:t> hydrolysis with NTP synthesis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0" y="1260764"/>
            <a:ext cx="1888326" cy="1239982"/>
            <a:chOff x="3549584" y="1427018"/>
            <a:chExt cx="1888326" cy="1239982"/>
          </a:xfrm>
        </p:grpSpPr>
        <p:sp>
          <p:nvSpPr>
            <p:cNvPr id="5" name="Explosion 1 4"/>
            <p:cNvSpPr/>
            <p:nvPr/>
          </p:nvSpPr>
          <p:spPr>
            <a:xfrm>
              <a:off x="3549584" y="1427018"/>
              <a:ext cx="1888326" cy="1239982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83915" y="1672019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ATP</a:t>
              </a:r>
            </a:p>
            <a:p>
              <a:pPr algn="ctr"/>
              <a:r>
                <a:rPr lang="en-US" b="1" dirty="0" smtClean="0"/>
                <a:t>equivalent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1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_17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12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(5) In </a:t>
            </a:r>
            <a:r>
              <a:rPr lang="en-US" dirty="0" smtClean="0"/>
              <a:t>the first step, the “high-energy” </a:t>
            </a:r>
            <a:r>
              <a:rPr lang="en-US" dirty="0" err="1" smtClean="0"/>
              <a:t>thio</a:t>
            </a:r>
            <a:r>
              <a:rPr lang="en-US" dirty="0" smtClean="0"/>
              <a:t>-ester becomes </a:t>
            </a:r>
            <a:r>
              <a:rPr lang="en-US" dirty="0" smtClean="0"/>
              <a:t>a “high-energy” anhydride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02164" y="4639464"/>
            <a:ext cx="1913230" cy="1202036"/>
            <a:chOff x="3549584" y="1487152"/>
            <a:chExt cx="1888326" cy="1566806"/>
          </a:xfrm>
        </p:grpSpPr>
        <p:sp>
          <p:nvSpPr>
            <p:cNvPr id="6" name="Explosion 1 5"/>
            <p:cNvSpPr/>
            <p:nvPr/>
          </p:nvSpPr>
          <p:spPr>
            <a:xfrm>
              <a:off x="3549584" y="1487152"/>
              <a:ext cx="1888326" cy="1566806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1818" y="1897779"/>
              <a:ext cx="1289758" cy="681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‘high-energy’</a:t>
              </a:r>
            </a:p>
            <a:p>
              <a:pPr algn="ctr"/>
              <a:r>
                <a:rPr lang="en-US" sz="1400" b="1" dirty="0" smtClean="0"/>
                <a:t>intermediate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_17_1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12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(5) In </a:t>
            </a:r>
            <a:r>
              <a:rPr lang="en-US" dirty="0" smtClean="0"/>
              <a:t>the second step, the enzyme becomes the “high-energy” compound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1152" y="4500919"/>
            <a:ext cx="1913230" cy="1202036"/>
            <a:chOff x="3549584" y="1487152"/>
            <a:chExt cx="1888326" cy="1566806"/>
          </a:xfrm>
        </p:grpSpPr>
        <p:sp>
          <p:nvSpPr>
            <p:cNvPr id="6" name="Explosion 1 5"/>
            <p:cNvSpPr/>
            <p:nvPr/>
          </p:nvSpPr>
          <p:spPr>
            <a:xfrm>
              <a:off x="3549584" y="1487152"/>
              <a:ext cx="1888326" cy="1566806"/>
            </a:xfrm>
            <a:prstGeom prst="irregularSeal1">
              <a:avLst/>
            </a:prstGeom>
            <a:solidFill>
              <a:srgbClr val="CCFF66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1818" y="1897779"/>
              <a:ext cx="1289758" cy="681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‘high-energy’</a:t>
              </a:r>
            </a:p>
            <a:p>
              <a:pPr algn="ctr"/>
              <a:r>
                <a:rPr lang="en-US" sz="1400" b="1" dirty="0" smtClean="0"/>
                <a:t>intermediate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_17_12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3800"/>
            <a:ext cx="8531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(5) In </a:t>
            </a:r>
            <a:r>
              <a:rPr lang="en-US" dirty="0" smtClean="0"/>
              <a:t>the third step, the </a:t>
            </a:r>
            <a:r>
              <a:rPr lang="en-US" dirty="0" err="1" smtClean="0"/>
              <a:t>phosphoryl</a:t>
            </a:r>
            <a:r>
              <a:rPr lang="en-US" dirty="0" smtClean="0"/>
              <a:t> group is transferred to form the “high-energy” NTP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60326" y="4184073"/>
            <a:ext cx="1888326" cy="1239982"/>
            <a:chOff x="3549584" y="1427018"/>
            <a:chExt cx="1888326" cy="1239982"/>
          </a:xfrm>
        </p:grpSpPr>
        <p:sp>
          <p:nvSpPr>
            <p:cNvPr id="6" name="Explosion 1 5"/>
            <p:cNvSpPr/>
            <p:nvPr/>
          </p:nvSpPr>
          <p:spPr>
            <a:xfrm>
              <a:off x="3549584" y="1427018"/>
              <a:ext cx="1888326" cy="1239982"/>
            </a:xfrm>
            <a:prstGeom prst="irregularSeal1">
              <a:avLst/>
            </a:prstGeom>
            <a:solidFill>
              <a:srgbClr val="FFD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83915" y="1672019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ATP</a:t>
              </a:r>
            </a:p>
            <a:p>
              <a:pPr algn="ctr"/>
              <a:r>
                <a:rPr lang="en-US" b="1" dirty="0" smtClean="0"/>
                <a:t>equivalent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17_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 bwMode="auto">
          <a:xfrm>
            <a:off x="914400" y="1551709"/>
            <a:ext cx="7315200" cy="47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Citrate </a:t>
            </a:r>
            <a:r>
              <a:rPr lang="en-US" dirty="0" smtClean="0"/>
              <a:t>synthase changes conformation in response to substrate binding (induced fit)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57193" y="6203020"/>
            <a:ext cx="824345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Substrates bind sequentially: oxaloacetate, then acetyl-CoA</a:t>
            </a:r>
          </a:p>
        </p:txBody>
      </p:sp>
    </p:spTree>
    <p:extLst>
      <p:ext uri="{BB962C8B-B14F-4D97-AF65-F5344CB8AC3E}">
        <p14:creationId xmlns:p14="http://schemas.microsoft.com/office/powerpoint/2010/main" val="24780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unnumbered 16 p62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3"/>
          <a:stretch/>
        </p:blipFill>
        <p:spPr bwMode="auto">
          <a:xfrm>
            <a:off x="306387" y="2200565"/>
            <a:ext cx="8531225" cy="40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(6) The </a:t>
            </a:r>
            <a:r>
              <a:rPr lang="en-US" dirty="0"/>
              <a:t>integral membrane protein succinate DH catalyzes succinate oxidation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5052" y="1986655"/>
            <a:ext cx="3611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(tightly bound in enzyme)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5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n_17_p583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0"/>
          <a:stretch/>
        </p:blipFill>
        <p:spPr bwMode="auto">
          <a:xfrm>
            <a:off x="958850" y="1600200"/>
            <a:ext cx="7226300" cy="45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</a:t>
            </a:r>
            <a:r>
              <a:rPr lang="en-US" dirty="0" err="1" smtClean="0"/>
              <a:t>Fumarase</a:t>
            </a:r>
            <a:r>
              <a:rPr lang="en-US" dirty="0" smtClean="0"/>
              <a:t> </a:t>
            </a:r>
            <a:r>
              <a:rPr lang="en-US" dirty="0" err="1" smtClean="0"/>
              <a:t>catalyses</a:t>
            </a:r>
            <a:r>
              <a:rPr lang="en-US" dirty="0" smtClean="0"/>
              <a:t> the </a:t>
            </a:r>
            <a:r>
              <a:rPr lang="en-US" dirty="0" smtClean="0"/>
              <a:t>stereospecific conversion </a:t>
            </a:r>
            <a:r>
              <a:rPr lang="en-US" dirty="0" smtClean="0"/>
              <a:t>of </a:t>
            </a:r>
            <a:r>
              <a:rPr lang="en-US" dirty="0" err="1" smtClean="0"/>
              <a:t>fumarate</a:t>
            </a:r>
            <a:r>
              <a:rPr lang="en-US" dirty="0" smtClean="0"/>
              <a:t> to L-malate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8691" y="302670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fumarase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4763" y="34290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fumarase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unnumbered 16 p628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t="84427" r="44628" b="7787"/>
          <a:stretch/>
        </p:blipFill>
        <p:spPr bwMode="auto">
          <a:xfrm>
            <a:off x="3082636" y="6189013"/>
            <a:ext cx="2978727" cy="50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unnumbered 16 p628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3"/>
          <a:stretch/>
        </p:blipFill>
        <p:spPr bwMode="auto">
          <a:xfrm>
            <a:off x="306387" y="1976582"/>
            <a:ext cx="8531225" cy="377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(8) Malate </a:t>
            </a:r>
            <a:r>
              <a:rPr lang="en-US" dirty="0"/>
              <a:t>dehydrogenase catalyzes the final step in regenerating oxaloacetate</a:t>
            </a:r>
          </a:p>
        </p:txBody>
      </p:sp>
    </p:spTree>
    <p:extLst>
      <p:ext uri="{BB962C8B-B14F-4D97-AF65-F5344CB8AC3E}">
        <p14:creationId xmlns:p14="http://schemas.microsoft.com/office/powerpoint/2010/main" val="12249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_1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524000"/>
            <a:ext cx="5584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oxidation of acetyl-CoA to CO</a:t>
            </a:r>
            <a:r>
              <a:rPr lang="en-US" baseline="-25000" smtClean="0"/>
              <a:t>2</a:t>
            </a:r>
            <a:r>
              <a:rPr lang="en-US" smtClean="0"/>
              <a:t> in the TCA cycle generates energy currencies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17_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 bwMode="auto">
          <a:xfrm>
            <a:off x="914400" y="1524000"/>
            <a:ext cx="73152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Citrate </a:t>
            </a:r>
            <a:r>
              <a:rPr lang="en-US" dirty="0" smtClean="0"/>
              <a:t>synthase changes conformation in response to substrate binding (induced fit)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65537" y="2864020"/>
            <a:ext cx="3634961" cy="1957877"/>
            <a:chOff x="2975725" y="4719223"/>
            <a:chExt cx="3634961" cy="1957877"/>
          </a:xfrm>
        </p:grpSpPr>
        <p:grpSp>
          <p:nvGrpSpPr>
            <p:cNvPr id="12" name="Group 11"/>
            <p:cNvGrpSpPr/>
            <p:nvPr/>
          </p:nvGrpSpPr>
          <p:grpSpPr>
            <a:xfrm flipH="1" flipV="1">
              <a:off x="4273854" y="4856018"/>
              <a:ext cx="914400" cy="914400"/>
              <a:chOff x="3217249" y="5468823"/>
              <a:chExt cx="914400" cy="914400"/>
            </a:xfrm>
          </p:grpSpPr>
          <p:sp>
            <p:nvSpPr>
              <p:cNvPr id="13" name="Pie 12"/>
              <p:cNvSpPr/>
              <p:nvPr/>
            </p:nvSpPr>
            <p:spPr>
              <a:xfrm rot="2700000">
                <a:off x="3217249" y="5468823"/>
                <a:ext cx="914400" cy="914400"/>
              </a:xfrm>
              <a:prstGeom prst="pie">
                <a:avLst>
                  <a:gd name="adj1" fmla="val 21077147"/>
                  <a:gd name="adj2" fmla="val 16925654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3613" y="5639662"/>
                <a:ext cx="110836" cy="1108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0800000">
              <a:off x="2975725" y="4719223"/>
              <a:ext cx="1260763" cy="914400"/>
              <a:chOff x="4571999" y="5614537"/>
              <a:chExt cx="1260763" cy="914400"/>
            </a:xfrm>
          </p:grpSpPr>
          <p:sp>
            <p:nvSpPr>
              <p:cNvPr id="16" name="Explosion 1 15"/>
              <p:cNvSpPr/>
              <p:nvPr/>
            </p:nvSpPr>
            <p:spPr>
              <a:xfrm>
                <a:off x="4571999" y="5614537"/>
                <a:ext cx="1260763" cy="914400"/>
              </a:xfrm>
              <a:prstGeom prst="irregularSeal1">
                <a:avLst/>
              </a:prstGeom>
              <a:solidFill>
                <a:schemeClr val="accent1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39755" y="5882358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chomp!</a:t>
                </a:r>
                <a:endParaRPr lang="en-US" sz="1600" b="1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389275" y="5662758"/>
              <a:ext cx="914400" cy="914400"/>
              <a:chOff x="3217249" y="5468823"/>
              <a:chExt cx="914400" cy="914400"/>
            </a:xfrm>
          </p:grpSpPr>
          <p:sp>
            <p:nvSpPr>
              <p:cNvPr id="7" name="Pie 6"/>
              <p:cNvSpPr/>
              <p:nvPr/>
            </p:nvSpPr>
            <p:spPr>
              <a:xfrm rot="2700000">
                <a:off x="3217249" y="5468823"/>
                <a:ext cx="914400" cy="914400"/>
              </a:xfrm>
              <a:prstGeom prst="pie">
                <a:avLst>
                  <a:gd name="adj1" fmla="val 21077147"/>
                  <a:gd name="adj2" fmla="val 16925654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563613" y="5639662"/>
                <a:ext cx="110836" cy="1108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49923" y="5762700"/>
              <a:ext cx="1260763" cy="914400"/>
              <a:chOff x="4571999" y="5614537"/>
              <a:chExt cx="1260763" cy="914400"/>
            </a:xfrm>
          </p:grpSpPr>
          <p:sp>
            <p:nvSpPr>
              <p:cNvPr id="10" name="Explosion 1 9"/>
              <p:cNvSpPr/>
              <p:nvPr/>
            </p:nvSpPr>
            <p:spPr>
              <a:xfrm>
                <a:off x="4571999" y="5614537"/>
                <a:ext cx="1260763" cy="914400"/>
              </a:xfrm>
              <a:prstGeom prst="irregularSeal1">
                <a:avLst/>
              </a:prstGeom>
              <a:solidFill>
                <a:schemeClr val="accent1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39755" y="5882358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chomp!</a:t>
                </a:r>
                <a:endParaRPr lang="en-US" sz="1600" b="1" dirty="0"/>
              </a:p>
            </p:txBody>
          </p:sp>
        </p:grp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7193" y="6203020"/>
            <a:ext cx="824345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Substrates bind sequentially: oxaloacetate, then acetyl-CoA</a:t>
            </a:r>
          </a:p>
        </p:txBody>
      </p:sp>
    </p:spTree>
    <p:extLst>
      <p:ext uri="{BB962C8B-B14F-4D97-AF65-F5344CB8AC3E}">
        <p14:creationId xmlns:p14="http://schemas.microsoft.com/office/powerpoint/2010/main" val="20222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_17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577975"/>
            <a:ext cx="53975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In </a:t>
            </a:r>
            <a:r>
              <a:rPr lang="en-US" dirty="0" smtClean="0"/>
              <a:t>the rate-limiting step, acetyl-CoA is deprotonated to form an </a:t>
            </a:r>
            <a:r>
              <a:rPr lang="en-US" dirty="0" err="1" smtClean="0"/>
              <a:t>enolate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17_1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443038"/>
            <a:ext cx="673735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The </a:t>
            </a:r>
            <a:r>
              <a:rPr lang="en-US" dirty="0" err="1" smtClean="0"/>
              <a:t>nucleophilic</a:t>
            </a:r>
            <a:r>
              <a:rPr lang="en-US" dirty="0" smtClean="0"/>
              <a:t> </a:t>
            </a:r>
            <a:r>
              <a:rPr lang="en-US" dirty="0" err="1" smtClean="0"/>
              <a:t>enolate</a:t>
            </a:r>
            <a:r>
              <a:rPr lang="en-US" dirty="0" smtClean="0"/>
              <a:t> attacks the carbonyl of oxaloacetate to yield </a:t>
            </a:r>
            <a:r>
              <a:rPr lang="en-US" dirty="0" err="1" smtClean="0"/>
              <a:t>citryl</a:t>
            </a:r>
            <a:r>
              <a:rPr lang="en-US" dirty="0" smtClean="0"/>
              <a:t>-CoA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4267200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_17_10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6" t="14160"/>
          <a:stretch>
            <a:fillRect/>
          </a:stretch>
        </p:blipFill>
        <p:spPr bwMode="auto">
          <a:xfrm>
            <a:off x="2625725" y="1524000"/>
            <a:ext cx="3892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Hydrolysis </a:t>
            </a:r>
            <a:r>
              <a:rPr lang="en-US" dirty="0" smtClean="0"/>
              <a:t>of the </a:t>
            </a:r>
            <a:r>
              <a:rPr lang="en-US" dirty="0" smtClean="0"/>
              <a:t>“high-energy” </a:t>
            </a:r>
            <a:r>
              <a:rPr lang="en-US" dirty="0" err="1" smtClean="0"/>
              <a:t>thioester</a:t>
            </a:r>
            <a:r>
              <a:rPr lang="en-US" dirty="0" smtClean="0"/>
              <a:t> </a:t>
            </a:r>
            <a:r>
              <a:rPr lang="en-US" dirty="0" err="1" smtClean="0"/>
              <a:t>citryl</a:t>
            </a:r>
            <a:r>
              <a:rPr lang="en-US" dirty="0" smtClean="0"/>
              <a:t>-CoA makes the reaction irreversible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8737" y="2703141"/>
            <a:ext cx="277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second conformational change allows hydrolysis at this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unnumbered 16 p62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3"/>
          <a:stretch/>
        </p:blipFill>
        <p:spPr bwMode="auto">
          <a:xfrm>
            <a:off x="290949" y="2423237"/>
            <a:ext cx="6425334" cy="201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unnumbered 16 p62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1" t="44866" b="9393"/>
          <a:stretch/>
        </p:blipFill>
        <p:spPr bwMode="auto">
          <a:xfrm>
            <a:off x="6743993" y="2398144"/>
            <a:ext cx="2185844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unnumbered 16 p62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82205" r="37685" b="8898"/>
          <a:stretch/>
        </p:blipFill>
        <p:spPr bwMode="auto">
          <a:xfrm>
            <a:off x="5999019" y="4749298"/>
            <a:ext cx="2549236" cy="3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</a:t>
            </a:r>
            <a:r>
              <a:rPr lang="en-US" dirty="0" err="1" smtClean="0"/>
              <a:t>Aconitase</a:t>
            </a:r>
            <a:r>
              <a:rPr lang="en-US" dirty="0" smtClean="0"/>
              <a:t> </a:t>
            </a:r>
            <a:r>
              <a:rPr lang="en-US" dirty="0"/>
              <a:t>catalyzes the stereospecific conversion of citrate to </a:t>
            </a:r>
            <a:r>
              <a:rPr lang="en-US" dirty="0" err="1"/>
              <a:t>isocitrate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box 16-03 fig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8"/>
          <a:stretch/>
        </p:blipFill>
        <p:spPr bwMode="auto">
          <a:xfrm>
            <a:off x="306387" y="1932710"/>
            <a:ext cx="8531225" cy="41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Starting with a radio-labeled acetyl group yields label in only one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_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12888"/>
            <a:ext cx="48958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</a:t>
            </a:r>
            <a:r>
              <a:rPr lang="en-US" dirty="0" err="1" smtClean="0"/>
              <a:t>Aconitase</a:t>
            </a:r>
            <a:r>
              <a:rPr lang="en-US" dirty="0" smtClean="0"/>
              <a:t> </a:t>
            </a:r>
            <a:r>
              <a:rPr lang="en-US" dirty="0" smtClean="0"/>
              <a:t>can distinguish between the pro-R and pro-S substituents of </a:t>
            </a:r>
            <a:r>
              <a:rPr lang="en-US" dirty="0" smtClean="0"/>
              <a:t>citrate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60566" y="151288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pro-S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5137" y="267429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pro-R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99018" y="3429000"/>
            <a:ext cx="748146" cy="200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3309" y="3484420"/>
            <a:ext cx="152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OH is always added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6113</TotalTime>
  <Words>638</Words>
  <Application>Microsoft Office PowerPoint</Application>
  <PresentationFormat>On-screen Show (4:3)</PresentationFormat>
  <Paragraphs>91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(1) Citrate synthase catalyzes C-C bond formation between acetate and oxaloacetate</vt:lpstr>
      <vt:lpstr>(1) Citrate synthase changes conformation in response to substrate binding (induced fit)</vt:lpstr>
      <vt:lpstr>(1) Citrate synthase changes conformation in response to substrate binding (induced fit)</vt:lpstr>
      <vt:lpstr>(1) In the rate-limiting step, acetyl-CoA is deprotonated to form an enolate</vt:lpstr>
      <vt:lpstr>(1) The nucleophilic enolate attacks the carbonyl of oxaloacetate to yield citryl-CoA</vt:lpstr>
      <vt:lpstr>(1) Hydrolysis of the “high-energy” thioester citryl-CoA makes the reaction irreversible</vt:lpstr>
      <vt:lpstr>(2) Aconitase catalyzes the stereospecific conversion of citrate to isocitrate</vt:lpstr>
      <vt:lpstr>(2) Starting with a radio-labeled acetyl group yields label in only one position</vt:lpstr>
      <vt:lpstr>(2) Aconitase can distinguish between the pro-R and pro-S substituents of citrate</vt:lpstr>
      <vt:lpstr>(3) Isocitrate dehydrogenase catalyzes the oxidative decarboxylation of isocitrate</vt:lpstr>
      <vt:lpstr>(3) In the first step, isocitrate is oxidized to oxalosuccinate, an unstable intermediate</vt:lpstr>
      <vt:lpstr>(3) In the second step, oxalosuccinate is decarboxylated</vt:lpstr>
      <vt:lpstr>(3) In the final step, the enolate rearranges and is protonated to form the keto product</vt:lpstr>
      <vt:lpstr>(4) α-KG DH complex couples an oxidative decarboxylation with thioester formation</vt:lpstr>
      <vt:lpstr>(4) α-Ketoglutarate DH complex is similar to pyruvate DH complex</vt:lpstr>
      <vt:lpstr>(5) Succinyl-CoA synthetase couples thioester hydrolysis with NTP synthesis</vt:lpstr>
      <vt:lpstr>(5) In the first step, the “high-energy” thio-ester becomes a “high-energy” anhydride</vt:lpstr>
      <vt:lpstr>(5) In the second step, the enzyme becomes the “high-energy” compound</vt:lpstr>
      <vt:lpstr>(5) In the third step, the phosphoryl group is transferred to form the “high-energy” NTP</vt:lpstr>
      <vt:lpstr>(6) The integral membrane protein succinate DH catalyzes succinate oxidation</vt:lpstr>
      <vt:lpstr>(7) Fumarase catalyses the stereospecific conversion of fumarate to L-malate</vt:lpstr>
      <vt:lpstr>(8) Malate dehydrogenase catalyzes the final step in regenerating oxaloacetate</vt:lpstr>
      <vt:lpstr>The oxidation of acetyl-CoA to CO2 in the TCA cycle generates energy currencies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38</cp:revision>
  <dcterms:created xsi:type="dcterms:W3CDTF">2009-07-16T23:51:41Z</dcterms:created>
  <dcterms:modified xsi:type="dcterms:W3CDTF">2011-03-04T18:29:13Z</dcterms:modified>
</cp:coreProperties>
</file>