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86" r:id="rId3"/>
    <p:sldId id="287" r:id="rId4"/>
    <p:sldId id="289" r:id="rId5"/>
    <p:sldId id="265" r:id="rId6"/>
    <p:sldId id="290" r:id="rId7"/>
    <p:sldId id="295" r:id="rId8"/>
    <p:sldId id="271" r:id="rId9"/>
    <p:sldId id="270" r:id="rId10"/>
    <p:sldId id="291" r:id="rId11"/>
    <p:sldId id="273" r:id="rId12"/>
    <p:sldId id="292" r:id="rId13"/>
    <p:sldId id="293" r:id="rId14"/>
    <p:sldId id="294" r:id="rId15"/>
    <p:sldId id="278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DBDF3AE4-E248-4A12-8083-26DBF4F89ED7}" type="datetimeFigureOut">
              <a:rPr lang="en-US"/>
              <a:pPr>
                <a:defRPr/>
              </a:pPr>
              <a:t>3/2/2011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4CD75ABF-48DF-4E92-A526-C0C63D8C3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45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7A5B1-66A3-44B5-9CA5-C79C82771E67}" type="slidenum">
              <a:rPr lang="en-US"/>
              <a:pPr/>
              <a:t>1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16-1 Catabolism of proteins, fats, and carbohydrates in the three stages of cellular respiration.</a:t>
            </a:r>
            <a:r>
              <a:rPr lang="en-US">
                <a:latin typeface="Arial" charset="0"/>
              </a:rPr>
              <a:t> Stage 1: oxidation of fatty acids, glucose, and some amino acids yields acetyl-CoA. Stage 2: oxidation of acetyl groups in the citric acid cycle includes four steps in which electrons are abstracted. Stage 3: electrons carried by NADH and FADH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are funneled into a chain of mitochondrial (or, in bacteria, plasma membrane</a:t>
            </a:r>
            <a:r>
              <a:rPr lang="en-US">
                <a:latin typeface="Arial" charset="0"/>
                <a:ea typeface="ヒラギノ角ゴ Pro W3" pitchFamily="48" charset="-128"/>
              </a:rPr>
              <a:t>-</a:t>
            </a:r>
            <a:r>
              <a:rPr lang="en-US">
                <a:latin typeface="Arial" charset="0"/>
              </a:rPr>
              <a:t>bound) electron carriers</a:t>
            </a:r>
            <a:r>
              <a:rPr lang="en-US">
                <a:latin typeface="Arial" charset="0"/>
                <a:ea typeface="ヒラギノ角ゴ Pro W3" pitchFamily="48" charset="-128"/>
              </a:rPr>
              <a:t>—</a:t>
            </a:r>
            <a:r>
              <a:rPr lang="en-US">
                <a:latin typeface="Arial" charset="0"/>
              </a:rPr>
              <a:t>the respiratory chain</a:t>
            </a:r>
            <a:r>
              <a:rPr lang="en-US">
                <a:latin typeface="Arial" charset="0"/>
                <a:ea typeface="ヒラギノ角ゴ Pro W3" pitchFamily="48" charset="-128"/>
              </a:rPr>
              <a:t>—</a:t>
            </a:r>
            <a:r>
              <a:rPr lang="en-US">
                <a:latin typeface="Arial" charset="0"/>
              </a:rPr>
              <a:t>ultimately reducing O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to H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O.This electron flow drives the production of ATP.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11BE91-75F5-4597-8D39-DF7D6C9FFF6B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F90B4-6335-4F4F-B718-87BE92F4CDA3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021756-F0EE-45B8-8B39-BAB5D416A100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5BA4BE-58BD-4473-A457-606C1D473669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49" indent="-28571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45" indent="-2285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983" indent="-2285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21" indent="-2285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259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397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535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67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BB153C-971D-4360-B003-F4880F87F8DC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43F1A-346A-4806-84F1-E2B0E138A21A}" type="slidenum">
              <a:rPr lang="en-US"/>
              <a:pPr/>
              <a:t>4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16-2 Overall reaction catalyzed by the pyruvate dehydrogenase complex.</a:t>
            </a:r>
            <a:r>
              <a:rPr lang="en-US">
                <a:latin typeface="Arial" charset="0"/>
              </a:rPr>
              <a:t> The five coenzymes participating in this reaction, and the three enzymes that make up the enzyme complex, are discussed in the text.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266CF9-B372-44A9-8043-94737C3AF91C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A64AB7-19FB-4089-A769-6C62620C9BA0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BC778E-FEED-442D-B295-364938E049D4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DF9E78-405D-4053-8B98-C0A19198AFC0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29B8EC-7FB9-4BCC-BA9B-4CE6645EDD0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3B3EC3-D75D-4FEF-85FA-35B83173CFB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4D572-C242-4A5C-8094-DD090D631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4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2DAC-1DB4-48BB-958C-1AB12A2F5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9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1CABA-22ED-4E76-89D7-DD7DF04BC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37BD-318D-4F98-A04A-EDAB3569F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5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C72A-F544-4BB7-91A1-73F8C296B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F802-7451-4888-A321-7021D3A28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1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DFE09-BB81-468C-A855-C181DD677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0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C342D-1BC2-4003-BF95-C1D79D76E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8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E14E-F088-41F6-BE0D-0F348C6F8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8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4EB9-E47B-47E6-BC5E-C90CAA847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8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A505F-C43E-4FE4-A558-E279498D1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5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A3ECF2-E0C6-45C5-9479-ED34A2A70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 16-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 bwMode="auto">
          <a:xfrm>
            <a:off x="5562600" y="-6928"/>
            <a:ext cx="3104171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2163762"/>
          </a:xfrm>
        </p:spPr>
        <p:txBody>
          <a:bodyPr/>
          <a:lstStyle/>
          <a:p>
            <a:r>
              <a:rPr lang="en-US" dirty="0" smtClean="0"/>
              <a:t>The breakdown of sugars, proteins, and fats converges on a common oxidative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n_17_p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" y="1605492"/>
            <a:ext cx="7592292" cy="502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1: </a:t>
            </a:r>
            <a:r>
              <a:rPr lang="en-US" dirty="0" err="1" smtClean="0"/>
              <a:t>pyurvate</a:t>
            </a:r>
            <a:r>
              <a:rPr lang="en-US" dirty="0" smtClean="0"/>
              <a:t> is </a:t>
            </a:r>
            <a:r>
              <a:rPr lang="en-US" dirty="0" err="1" smtClean="0"/>
              <a:t>decarboxylated</a:t>
            </a:r>
            <a:r>
              <a:rPr lang="en-US" dirty="0" smtClean="0"/>
              <a:t> with the help of TPP (in the E1 active site)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figun_17_p574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"/>
          <a:stretch/>
        </p:blipFill>
        <p:spPr bwMode="auto">
          <a:xfrm>
            <a:off x="652210" y="1627877"/>
            <a:ext cx="7494264" cy="48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16429" y="1806069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Hydroxyethyl-TPP·E</a:t>
            </a:r>
            <a:r>
              <a:rPr lang="en-US" b="1" baseline="-25000" dirty="0"/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2: The carbons are transferred to </a:t>
            </a:r>
            <a:r>
              <a:rPr lang="en-US" dirty="0" err="1" smtClean="0"/>
              <a:t>lipoamide</a:t>
            </a:r>
            <a:r>
              <a:rPr lang="en-US" dirty="0" smtClean="0"/>
              <a:t> in a redox </a:t>
            </a:r>
            <a:r>
              <a:rPr lang="en-US" dirty="0" err="1" smtClean="0"/>
              <a:t>rxn</a:t>
            </a:r>
            <a:r>
              <a:rPr lang="en-US" dirty="0" smtClean="0"/>
              <a:t> (in E1’s active site)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10485" y="4052164"/>
            <a:ext cx="1913230" cy="1202036"/>
            <a:chOff x="3549584" y="1487152"/>
            <a:chExt cx="1888326" cy="1566806"/>
          </a:xfrm>
        </p:grpSpPr>
        <p:sp>
          <p:nvSpPr>
            <p:cNvPr id="6" name="Explosion 1 5"/>
            <p:cNvSpPr/>
            <p:nvPr/>
          </p:nvSpPr>
          <p:spPr>
            <a:xfrm>
              <a:off x="3549584" y="1487152"/>
              <a:ext cx="1888326" cy="1566806"/>
            </a:xfrm>
            <a:prstGeom prst="irregularSeal1">
              <a:avLst/>
            </a:prstGeom>
            <a:solidFill>
              <a:srgbClr val="CCFF66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1818" y="1897779"/>
              <a:ext cx="1289758" cy="681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‘high-energy’</a:t>
              </a:r>
            </a:p>
            <a:p>
              <a:pPr algn="ctr"/>
              <a:r>
                <a:rPr lang="en-US" sz="1400" b="1" dirty="0" smtClean="0"/>
                <a:t>intermediate</a:t>
              </a:r>
              <a:endParaRPr lang="en-US" sz="14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0364" y="5465289"/>
            <a:ext cx="3034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energy that would be released on oxidation is retained through the formation of the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thioester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figun_17_p57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7" y="1651702"/>
            <a:ext cx="6957772" cy="477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3: The acetyl is transferred from </a:t>
            </a:r>
            <a:r>
              <a:rPr lang="en-US" dirty="0" err="1" smtClean="0"/>
              <a:t>dihydrolipoamide</a:t>
            </a:r>
            <a:r>
              <a:rPr lang="en-US" dirty="0" smtClean="0"/>
              <a:t> to CoA (in E2’s active site)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230770" y="1651702"/>
            <a:ext cx="1913230" cy="1202036"/>
            <a:chOff x="3549584" y="1487152"/>
            <a:chExt cx="1888326" cy="1566806"/>
          </a:xfrm>
        </p:grpSpPr>
        <p:sp>
          <p:nvSpPr>
            <p:cNvPr id="5" name="Explosion 1 4"/>
            <p:cNvSpPr/>
            <p:nvPr/>
          </p:nvSpPr>
          <p:spPr>
            <a:xfrm>
              <a:off x="3549584" y="1487152"/>
              <a:ext cx="1888326" cy="1566806"/>
            </a:xfrm>
            <a:prstGeom prst="irregularSeal1">
              <a:avLst/>
            </a:prstGeom>
            <a:solidFill>
              <a:srgbClr val="CCFF66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41818" y="1897779"/>
              <a:ext cx="1289758" cy="681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‘high-energy’</a:t>
              </a:r>
            </a:p>
            <a:p>
              <a:pPr algn="ctr"/>
              <a:r>
                <a:rPr lang="en-US" sz="1400" b="1" dirty="0" smtClean="0"/>
                <a:t>intermediate</a:t>
              </a:r>
              <a:endParaRPr lang="en-US" sz="1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35858" y="1651702"/>
            <a:ext cx="1822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One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thioester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is exchanged for another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un_17_p57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31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4: </a:t>
            </a:r>
            <a:r>
              <a:rPr lang="en-US" dirty="0" err="1" smtClean="0"/>
              <a:t>Dihydrolipoamide</a:t>
            </a:r>
            <a:r>
              <a:rPr lang="en-US" dirty="0" smtClean="0"/>
              <a:t> is oxidized to </a:t>
            </a:r>
            <a:r>
              <a:rPr lang="en-US" dirty="0" err="1" smtClean="0"/>
              <a:t>lipoamide</a:t>
            </a:r>
            <a:r>
              <a:rPr lang="en-US" dirty="0" smtClean="0"/>
              <a:t> (in the active site of E3)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figun_17_p57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428885"/>
            <a:ext cx="85359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5: The </a:t>
            </a:r>
            <a:r>
              <a:rPr lang="en-US" dirty="0" err="1" smtClean="0"/>
              <a:t>thiols</a:t>
            </a:r>
            <a:r>
              <a:rPr lang="en-US" dirty="0" smtClean="0"/>
              <a:t> of E3 are oxidized and NAD is reduced (in E3’s active site)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n_17_p5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2" y="1581849"/>
            <a:ext cx="3607953" cy="505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length and flexibility of E2’s </a:t>
            </a:r>
            <a:r>
              <a:rPr lang="en-US" dirty="0" err="1" smtClean="0"/>
              <a:t>lipoyllysine</a:t>
            </a:r>
            <a:r>
              <a:rPr lang="en-US" dirty="0" smtClean="0"/>
              <a:t> allows linking of reactions of E1, E2, &amp; E3</a:t>
            </a:r>
            <a:endParaRPr lang="en-US" dirty="0"/>
          </a:p>
        </p:txBody>
      </p:sp>
      <p:pic>
        <p:nvPicPr>
          <p:cNvPr id="5" name="Picture 2" descr="fig_17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6" y="1682159"/>
            <a:ext cx="4736521" cy="482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9416" y="218902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5489" y="197209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0289" y="293716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_18_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4"/>
          <a:stretch/>
        </p:blipFill>
        <p:spPr bwMode="auto">
          <a:xfrm>
            <a:off x="304800" y="2011219"/>
            <a:ext cx="8531225" cy="336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868396" y="2281442"/>
            <a:ext cx="967629" cy="369332"/>
          </a:xfrm>
          <a:prstGeom prst="ellipse">
            <a:avLst/>
          </a:prstGeom>
          <a:solidFill>
            <a:srgbClr val="FFFF99"/>
          </a:solidFill>
          <a:ln w="6350">
            <a:solidFill>
              <a:srgbClr val="7A77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82251" y="2295297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pyruvate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Aerobic metabolism occurs in mitochondria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56502" y="1454727"/>
            <a:ext cx="14237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glycolysis</a:t>
            </a:r>
          </a:p>
          <a:p>
            <a:pPr algn="ctr"/>
            <a:r>
              <a:rPr lang="en-US" b="1" dirty="0" smtClean="0"/>
              <a:t>(cytosol)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564582" y="2650774"/>
            <a:ext cx="540327" cy="7782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3874" y="2159303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b="1" dirty="0" err="1" smtClean="0"/>
              <a:t>Intermembrane</a:t>
            </a:r>
            <a:endParaRPr lang="en-US" sz="1500" b="1" dirty="0"/>
          </a:p>
          <a:p>
            <a:pPr algn="ctr">
              <a:lnSpc>
                <a:spcPct val="80000"/>
              </a:lnSpc>
            </a:pPr>
            <a:r>
              <a:rPr lang="en-US" sz="1500" b="1" dirty="0" smtClean="0"/>
              <a:t>space</a:t>
            </a:r>
            <a:endParaRPr lang="en-US" sz="1500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5243513" y="2311820"/>
            <a:ext cx="381000" cy="98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62400" y="4552950"/>
            <a:ext cx="2062163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14737" y="4953004"/>
            <a:ext cx="3076576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9115433">
            <a:off x="5864622" y="4312776"/>
            <a:ext cx="734013" cy="238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78589" y="4431838"/>
            <a:ext cx="489589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PDH complex, </a:t>
            </a:r>
          </a:p>
          <a:p>
            <a:r>
              <a:rPr lang="en-US" sz="2000" b="1" dirty="0" smtClean="0"/>
              <a:t>Citric acid cycle</a:t>
            </a:r>
          </a:p>
          <a:p>
            <a:r>
              <a:rPr lang="en-US" sz="2000" b="1" dirty="0" smtClean="0"/>
              <a:t>(pyruvate </a:t>
            </a:r>
            <a:r>
              <a:rPr lang="en-US" sz="2000" b="1" dirty="0" smtClean="0">
                <a:sym typeface="Symbol"/>
              </a:rPr>
              <a:t></a:t>
            </a:r>
            <a:r>
              <a:rPr lang="en-US" sz="2000" b="1" dirty="0" smtClean="0">
                <a:sym typeface="Wingdings" pitchFamily="2" charset="2"/>
              </a:rPr>
              <a:t> 3 CO</a:t>
            </a:r>
            <a:r>
              <a:rPr lang="en-US" sz="2000" b="1" baseline="-25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)</a:t>
            </a:r>
          </a:p>
          <a:p>
            <a:endParaRPr lang="en-US" sz="1200" b="1" dirty="0" smtClean="0">
              <a:sym typeface="Wingdings" pitchFamily="2" charset="2"/>
            </a:endParaRPr>
          </a:p>
          <a:p>
            <a:r>
              <a:rPr lang="en-US" sz="2000" b="1" dirty="0" smtClean="0">
                <a:sym typeface="Wingdings" pitchFamily="2" charset="2"/>
              </a:rPr>
              <a:t>Oxidation of electron carriers</a:t>
            </a:r>
          </a:p>
          <a:p>
            <a:r>
              <a:rPr lang="en-US" sz="2000" b="1" dirty="0" smtClean="0">
                <a:sym typeface="Wingdings" pitchFamily="2" charset="2"/>
              </a:rPr>
              <a:t>ATP synthesis</a:t>
            </a:r>
          </a:p>
          <a:p>
            <a:r>
              <a:rPr lang="en-US" sz="2000" b="1" dirty="0" smtClean="0">
                <a:sym typeface="Wingdings" pitchFamily="2" charset="2"/>
              </a:rPr>
              <a:t>(by protein complexes in the inner </a:t>
            </a:r>
            <a:r>
              <a:rPr lang="en-US" sz="2000" b="1" dirty="0" err="1" smtClean="0">
                <a:sym typeface="Wingdings" pitchFamily="2" charset="2"/>
              </a:rPr>
              <a:t>mb</a:t>
            </a:r>
            <a:r>
              <a:rPr lang="en-US" sz="2000" b="1" dirty="0" smtClean="0">
                <a:sym typeface="Wingdings" pitchFamily="2" charset="2"/>
              </a:rPr>
              <a:t>)</a:t>
            </a:r>
            <a:endParaRPr lang="en-US" sz="2000" b="1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14800" y="3962400"/>
            <a:ext cx="152400" cy="469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fig_17_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"/>
          <a:stretch/>
        </p:blipFill>
        <p:spPr bwMode="auto">
          <a:xfrm>
            <a:off x="1740923" y="13855"/>
            <a:ext cx="5662153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7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 16-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3"/>
          <a:stretch/>
        </p:blipFill>
        <p:spPr bwMode="auto">
          <a:xfrm>
            <a:off x="304799" y="1773382"/>
            <a:ext cx="8531225" cy="385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Pyruvate is </a:t>
            </a:r>
            <a:r>
              <a:rPr lang="en-US" dirty="0" err="1" smtClean="0"/>
              <a:t>oxidatively</a:t>
            </a:r>
            <a:r>
              <a:rPr lang="en-US" dirty="0" smtClean="0"/>
              <a:t> </a:t>
            </a:r>
            <a:r>
              <a:rPr lang="en-US" dirty="0" err="1" smtClean="0"/>
              <a:t>decarboxylated</a:t>
            </a:r>
            <a:r>
              <a:rPr lang="en-US" dirty="0" smtClean="0"/>
              <a:t> to acetyl-CoA in an irreversible reaction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1328" y="5237020"/>
            <a:ext cx="4273798" cy="1509685"/>
            <a:chOff x="381328" y="5237020"/>
            <a:chExt cx="4273798" cy="1509685"/>
          </a:xfrm>
        </p:grpSpPr>
        <p:sp>
          <p:nvSpPr>
            <p:cNvPr id="12" name="Rectangle 11"/>
            <p:cNvSpPr/>
            <p:nvPr/>
          </p:nvSpPr>
          <p:spPr>
            <a:xfrm>
              <a:off x="381328" y="5237020"/>
              <a:ext cx="4273798" cy="15096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0436" y="5320145"/>
              <a:ext cx="38499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341563" algn="l"/>
                </a:tabLst>
              </a:pPr>
              <a:r>
                <a:rPr lang="en-US" sz="2000" dirty="0" smtClean="0"/>
                <a:t>Oxidation:	exergonic</a:t>
              </a:r>
            </a:p>
            <a:p>
              <a:pPr>
                <a:tabLst>
                  <a:tab pos="2341563" algn="l"/>
                </a:tabLst>
              </a:pPr>
              <a:r>
                <a:rPr lang="en-US" sz="2000" dirty="0" smtClean="0"/>
                <a:t>Decarboxylation:	exergonic</a:t>
              </a:r>
            </a:p>
            <a:p>
              <a:pPr>
                <a:tabLst>
                  <a:tab pos="2341563" algn="l"/>
                </a:tabLst>
              </a:pPr>
              <a:r>
                <a:rPr lang="en-US" sz="2000" dirty="0" err="1" smtClean="0"/>
                <a:t>Thioester</a:t>
              </a:r>
              <a:r>
                <a:rPr lang="en-US" sz="2000" dirty="0" smtClean="0"/>
                <a:t> formation:	endergonic</a:t>
              </a:r>
            </a:p>
            <a:p>
              <a:endParaRPr lang="en-US" sz="400" dirty="0" smtClean="0"/>
            </a:p>
            <a:p>
              <a:pPr>
                <a:tabLst>
                  <a:tab pos="2341563" algn="l"/>
                </a:tabLst>
              </a:pPr>
              <a:r>
                <a:rPr lang="en-US" sz="2000" dirty="0" smtClean="0"/>
                <a:t>Net reaction:	exergonic</a:t>
              </a:r>
              <a:endParaRPr lang="en-US" sz="20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71055" y="6317673"/>
              <a:ext cx="40993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22893" y="5920631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54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_17_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1" y="1521428"/>
            <a:ext cx="3648289" cy="495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ig_17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54" y="1521427"/>
            <a:ext cx="4863546" cy="495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Pyruvate DH complex is a huge multi-enzyme structure, with dozens of subunits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PDH complex is composed of three major enzymes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108433"/>
              </p:ext>
            </p:extLst>
          </p:nvPr>
        </p:nvGraphicFramePr>
        <p:xfrm>
          <a:off x="335915" y="1676400"/>
          <a:ext cx="847217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/>
                <a:gridCol w="2148840"/>
                <a:gridCol w="1645920"/>
                <a:gridCol w="1376680"/>
                <a:gridCol w="21577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Enzyme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i="1" baseline="0" dirty="0" smtClean="0"/>
                        <a:t>E. coli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in mammals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Pyruvate 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~45 </a:t>
                      </a:r>
                      <a:r>
                        <a:rPr lang="el-GR" dirty="0" smtClean="0"/>
                        <a:t>α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l-GR" dirty="0" smtClean="0"/>
                        <a:t>β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tetramers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Dihydrolipoyl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transacetylase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Lipoic</a:t>
                      </a:r>
                      <a:r>
                        <a:rPr lang="en-US" dirty="0" smtClean="0"/>
                        <a:t> acid,</a:t>
                      </a:r>
                    </a:p>
                    <a:p>
                      <a:r>
                        <a:rPr lang="en-US" dirty="0" smtClean="0"/>
                        <a:t>Coenzyme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Dihydrolipoyl</a:t>
                      </a:r>
                      <a:r>
                        <a:rPr lang="en-US" baseline="0" dirty="0" smtClean="0"/>
                        <a:t> 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FAD,</a:t>
                      </a:r>
                      <a:r>
                        <a:rPr lang="en-US" baseline="0" dirty="0" smtClean="0"/>
                        <a:t> NAD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~9 </a:t>
                      </a:r>
                      <a:r>
                        <a:rPr lang="en-US" dirty="0" err="1" smtClean="0"/>
                        <a:t>homodimers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fig_17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89" y="3907768"/>
            <a:ext cx="6139827" cy="267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022163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Arrangement in </a:t>
            </a:r>
            <a:r>
              <a:rPr lang="en-US" i="1" dirty="0" smtClean="0"/>
              <a:t>E. coli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74609" y="4511627"/>
            <a:ext cx="318655" cy="328273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74609" y="5006927"/>
            <a:ext cx="318655" cy="32827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74609" y="5502227"/>
            <a:ext cx="318655" cy="328273"/>
          </a:xfrm>
          <a:prstGeom prst="ellipse">
            <a:avLst/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0969" y="4293578"/>
            <a:ext cx="466794" cy="1592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en-US" dirty="0" smtClean="0"/>
              <a:t>E1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E2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E3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_17_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01"/>
          <a:stretch/>
        </p:blipFill>
        <p:spPr bwMode="auto">
          <a:xfrm>
            <a:off x="1314450" y="2160155"/>
            <a:ext cx="6515100" cy="27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Lipoic</a:t>
            </a:r>
            <a:r>
              <a:rPr lang="en-US" dirty="0" smtClean="0"/>
              <a:t> acid is covalently bound to a lysine of E2 to form </a:t>
            </a:r>
            <a:r>
              <a:rPr lang="en-US" dirty="0" err="1" smtClean="0"/>
              <a:t>lipoamide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_17_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6"/>
          <a:stretch/>
        </p:blipFill>
        <p:spPr bwMode="auto">
          <a:xfrm>
            <a:off x="306387" y="1826057"/>
            <a:ext cx="8531225" cy="469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PDH complex carries out the oxidative decarboxylation of pyruvate in 5 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b_1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7700"/>
            <a:ext cx="8531225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452</Words>
  <Application>Microsoft Office PowerPoint</Application>
  <PresentationFormat>On-screen Show (4:3)</PresentationFormat>
  <Paragraphs>81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The breakdown of sugars, proteins, and fats converges on a common oxidative pathway</vt:lpstr>
      <vt:lpstr>Aerobic metabolism occurs in mitochondria</vt:lpstr>
      <vt:lpstr>PowerPoint Presentation</vt:lpstr>
      <vt:lpstr>Pyruvate is oxidatively decarboxylated to acetyl-CoA in an irreversible reaction</vt:lpstr>
      <vt:lpstr>Pyruvate DH complex is a huge multi-enzyme structure, with dozens of subunits</vt:lpstr>
      <vt:lpstr>PDH complex is composed of three major enzymes</vt:lpstr>
      <vt:lpstr>Lipoic acid is covalently bound to a lysine of E2 to form lipoamide</vt:lpstr>
      <vt:lpstr>PDH complex carries out the oxidative decarboxylation of pyruvate in 5 steps</vt:lpstr>
      <vt:lpstr>PowerPoint Presentation</vt:lpstr>
      <vt:lpstr>Reaction 1: pyurvate is decarboxylated with the help of TPP (in the E1 active site)</vt:lpstr>
      <vt:lpstr>Reaction 2: The carbons are transferred to lipoamide in a redox rxn (in E1’s active site)</vt:lpstr>
      <vt:lpstr>Reaction 3: The acetyl is transferred from dihydrolipoamide to CoA (in E2’s active site)</vt:lpstr>
      <vt:lpstr>Reaction 4: Dihydrolipoamide is oxidized to lipoamide (in the active site of E3)</vt:lpstr>
      <vt:lpstr>Reaction 5: The thiols of E3 are oxidized and NAD is reduced (in E3’s active site)</vt:lpstr>
      <vt:lpstr>The length and flexibility of E2’s lipoyllysine allows linking of reactions of E1, E2, &amp; E3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Rebecca</dc:creator>
  <cp:lastModifiedBy>Rebecca</cp:lastModifiedBy>
  <cp:revision>28</cp:revision>
  <dcterms:created xsi:type="dcterms:W3CDTF">2009-07-16T23:51:41Z</dcterms:created>
  <dcterms:modified xsi:type="dcterms:W3CDTF">2011-03-03T04:29:40Z</dcterms:modified>
</cp:coreProperties>
</file>