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2" r:id="rId2"/>
    <p:sldId id="293" r:id="rId3"/>
    <p:sldId id="345" r:id="rId4"/>
    <p:sldId id="296" r:id="rId5"/>
    <p:sldId id="297" r:id="rId6"/>
    <p:sldId id="351" r:id="rId7"/>
    <p:sldId id="343" r:id="rId8"/>
    <p:sldId id="346" r:id="rId9"/>
    <p:sldId id="347" r:id="rId10"/>
    <p:sldId id="307" r:id="rId11"/>
    <p:sldId id="308"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7DD9B"/>
    <a:srgbClr val="F6D29C"/>
    <a:srgbClr val="F5C795"/>
    <a:srgbClr val="F3BB7D"/>
    <a:srgbClr val="EFC653"/>
    <a:srgbClr val="669900"/>
    <a:srgbClr val="CCFF66"/>
    <a:srgbClr val="EE978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41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747" tIns="47873" rIns="95747" bIns="47873"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5747" tIns="47873" rIns="95747" bIns="47873" rtlCol="0"/>
          <a:lstStyle>
            <a:lvl1pPr algn="r">
              <a:defRPr sz="1300"/>
            </a:lvl1pPr>
          </a:lstStyle>
          <a:p>
            <a:pPr>
              <a:defRPr/>
            </a:pPr>
            <a:fld id="{A15A1EB6-D5F3-4213-9637-62912D63A750}" type="datetimeFigureOut">
              <a:rPr lang="en-US"/>
              <a:pPr>
                <a:defRPr/>
              </a:pPr>
              <a:t>2/28/2011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smtClean="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5747" tIns="47873" rIns="95747" bIns="47873"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5747" tIns="47873" rIns="95747" bIns="47873" rtlCol="0" anchor="b"/>
          <a:lstStyle>
            <a:lvl1pPr algn="r">
              <a:defRPr sz="1300"/>
            </a:lvl1pPr>
          </a:lstStyle>
          <a:p>
            <a:pPr>
              <a:defRPr/>
            </a:pPr>
            <a:fld id="{06051C68-AB35-4372-A969-6821B14E1847}" type="slidenum">
              <a:rPr lang="en-US"/>
              <a:pPr>
                <a:defRPr/>
              </a:pPr>
              <a:t>‹#›</a:t>
            </a:fld>
            <a:endParaRPr lang="en-US"/>
          </a:p>
        </p:txBody>
      </p:sp>
    </p:spTree>
    <p:extLst>
      <p:ext uri="{BB962C8B-B14F-4D97-AF65-F5344CB8AC3E}">
        <p14:creationId xmlns:p14="http://schemas.microsoft.com/office/powerpoint/2010/main" val="2974262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BA7A27-38AF-4730-A741-04C3611024ED}" type="slidenum">
              <a:rPr lang="en-US" smtClean="0"/>
              <a:pPr eaLnBrk="1" hangingPunct="1"/>
              <a:t>2</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A17DF64B-BEB3-4A30-AD39-38D5843F0859}" type="slidenum">
              <a:rPr lang="en-US" smtClean="0"/>
              <a:pPr eaLnBrk="1" hangingPunct="1"/>
              <a:t>12</a:t>
            </a:fld>
            <a:endParaRPr lang="en-US" smtClean="0"/>
          </a:p>
        </p:txBody>
      </p:sp>
      <p:sp>
        <p:nvSpPr>
          <p:cNvPr id="245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301B2E11-4EF3-4652-8AB2-3817BF51552B}" type="slidenum">
              <a:rPr lang="en-US" smtClean="0"/>
              <a:pPr eaLnBrk="1" hangingPunct="1"/>
              <a:t>13</a:t>
            </a:fld>
            <a:endParaRPr lang="en-US" smtClean="0"/>
          </a:p>
        </p:txBody>
      </p:sp>
      <p:sp>
        <p:nvSpPr>
          <p:cNvPr id="2560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E858A-F5A6-4815-A7F1-89947AB38853}" type="slidenum">
              <a:rPr lang="en-US"/>
              <a:pPr/>
              <a:t>14</a:t>
            </a:fld>
            <a:endParaRPr lang="en-US"/>
          </a:p>
        </p:txBody>
      </p:sp>
      <p:sp>
        <p:nvSpPr>
          <p:cNvPr id="265218" name="Rectangle 2"/>
          <p:cNvSpPr>
            <a:spLocks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0B67EFAD-5165-40C2-91DB-121BACD2B9B4}" type="slidenum">
              <a:rPr lang="en-US" smtClean="0"/>
              <a:pPr eaLnBrk="1" hangingPunct="1"/>
              <a:t>15</a:t>
            </a:fld>
            <a:endParaRPr lang="en-US" smtClean="0"/>
          </a:p>
        </p:txBody>
      </p:sp>
      <p:sp>
        <p:nvSpPr>
          <p:cNvPr id="276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92F7F645-4454-4E7B-9EBC-3A1788C0A8BB}" type="slidenum">
              <a:rPr lang="en-US" smtClean="0"/>
              <a:pPr eaLnBrk="1" hangingPunct="1"/>
              <a:t>16</a:t>
            </a:fld>
            <a:endParaRPr lang="en-US" smtClean="0"/>
          </a:p>
        </p:txBody>
      </p:sp>
      <p:sp>
        <p:nvSpPr>
          <p:cNvPr id="286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DA343608-8C69-4113-A05D-6232028C4CEF}" type="slidenum">
              <a:rPr lang="en-US" smtClean="0"/>
              <a:pPr eaLnBrk="1" hangingPunct="1"/>
              <a:t>17</a:t>
            </a:fld>
            <a:endParaRPr lang="en-US" smtClean="0"/>
          </a:p>
        </p:txBody>
      </p:sp>
      <p:sp>
        <p:nvSpPr>
          <p:cNvPr id="296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9CA725CF-D9F4-4A07-85EE-6CB2E11243E7}" type="slidenum">
              <a:rPr lang="en-US" smtClean="0"/>
              <a:pPr eaLnBrk="1" hangingPunct="1"/>
              <a:t>18</a:t>
            </a:fld>
            <a:endParaRPr lang="en-US" smtClean="0"/>
          </a:p>
        </p:txBody>
      </p:sp>
      <p:sp>
        <p:nvSpPr>
          <p:cNvPr id="3072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646B8AF3-9881-44E5-A826-128DBAD4F300}" type="slidenum">
              <a:rPr lang="en-US" smtClean="0"/>
              <a:pPr eaLnBrk="1" hangingPunct="1"/>
              <a:t>19</a:t>
            </a:fld>
            <a:endParaRPr lang="en-US" smtClean="0"/>
          </a:p>
        </p:txBody>
      </p:sp>
      <p:sp>
        <p:nvSpPr>
          <p:cNvPr id="3277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8140B51D-F281-49F2-8296-BF6885889787}" type="slidenum">
              <a:rPr lang="en-US" smtClean="0"/>
              <a:pPr eaLnBrk="1" hangingPunct="1"/>
              <a:t>20</a:t>
            </a:fld>
            <a:endParaRPr lang="en-US" smtClean="0"/>
          </a:p>
        </p:txBody>
      </p:sp>
      <p:sp>
        <p:nvSpPr>
          <p:cNvPr id="317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54D96614-5636-4FCF-BB38-B8857BC19C7D}" type="slidenum">
              <a:rPr lang="en-US" smtClean="0"/>
              <a:pPr eaLnBrk="1" hangingPunct="1"/>
              <a:t>21</a:t>
            </a:fld>
            <a:endParaRPr lang="en-US" smtClean="0"/>
          </a:p>
        </p:txBody>
      </p:sp>
      <p:sp>
        <p:nvSpPr>
          <p:cNvPr id="3379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C7130-2AA2-4985-989A-AD887D1DBDDB}" type="slidenum">
              <a:rPr lang="en-US"/>
              <a:pPr/>
              <a:t>3</a:t>
            </a:fld>
            <a:endParaRPr lang="en-US"/>
          </a:p>
        </p:txBody>
      </p:sp>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b="1" dirty="0">
                <a:latin typeface="Arial" charset="0"/>
              </a:rPr>
              <a:t>FIGURE 15-14a Phosphofructokinase-1 (PFK-1) and its regulation.</a:t>
            </a:r>
            <a:r>
              <a:rPr lang="en-US" dirty="0">
                <a:latin typeface="Arial" charset="0"/>
              </a:rPr>
              <a:t> (a) Ribbon diagram of </a:t>
            </a:r>
            <a:r>
              <a:rPr lang="en-US" i="1" dirty="0">
                <a:latin typeface="Arial" charset="0"/>
              </a:rPr>
              <a:t>E. coli </a:t>
            </a:r>
            <a:r>
              <a:rPr lang="en-US" dirty="0">
                <a:latin typeface="Arial" charset="0"/>
              </a:rPr>
              <a:t>PFK-1, showing two of its four identical subunits (PDB ID 1PFK). Each subunit has its own catalytic site, where the products ADP and fructose 1,6-bisphosphate (blue and yellow ball-and-stick models, respectively) are almost in contact, and its own binding sites for the allosteric regulator ADP (blue), located at the interface between subunits.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1D5A25F0-10B4-42AC-9231-05783FE0205A}" type="slidenum">
              <a:rPr lang="en-US" smtClean="0"/>
              <a:pPr eaLnBrk="1" hangingPunct="1"/>
              <a:t>22</a:t>
            </a:fld>
            <a:endParaRPr lang="en-US" smtClean="0"/>
          </a:p>
        </p:txBody>
      </p:sp>
      <p:sp>
        <p:nvSpPr>
          <p:cNvPr id="3481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B420481E-4E8A-4984-9754-91487A21F8B5}" type="slidenum">
              <a:rPr lang="en-US" smtClean="0"/>
              <a:pPr eaLnBrk="1" hangingPunct="1"/>
              <a:t>23</a:t>
            </a:fld>
            <a:endParaRPr lang="en-US" smtClean="0"/>
          </a:p>
        </p:txBody>
      </p:sp>
      <p:sp>
        <p:nvSpPr>
          <p:cNvPr id="3584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C27B36D1-72B9-493E-9470-2E5F8F5A5F36}" type="slidenum">
              <a:rPr lang="en-US" smtClean="0"/>
              <a:pPr eaLnBrk="1" hangingPunct="1"/>
              <a:t>24</a:t>
            </a:fld>
            <a:endParaRPr lang="en-US" smtClean="0"/>
          </a:p>
        </p:txBody>
      </p:sp>
      <p:sp>
        <p:nvSpPr>
          <p:cNvPr id="3686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1079166C-A85F-40B4-9DD8-5F76B1496B98}" type="slidenum">
              <a:rPr lang="en-US" smtClean="0"/>
              <a:pPr eaLnBrk="1" hangingPunct="1"/>
              <a:t>25</a:t>
            </a:fld>
            <a:endParaRPr lang="en-US" smtClean="0"/>
          </a:p>
        </p:txBody>
      </p:sp>
      <p:sp>
        <p:nvSpPr>
          <p:cNvPr id="3789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6291F777-A17D-4D15-83BB-24ABC4BC0EEF}" type="slidenum">
              <a:rPr lang="en-US" smtClean="0"/>
              <a:pPr eaLnBrk="1" hangingPunct="1"/>
              <a:t>26</a:t>
            </a:fld>
            <a:endParaRPr lang="en-US" smtClean="0"/>
          </a:p>
        </p:txBody>
      </p:sp>
      <p:sp>
        <p:nvSpPr>
          <p:cNvPr id="3891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A85AEB38-3A98-4153-8477-25549C415FD2}" type="slidenum">
              <a:rPr lang="en-US" smtClean="0"/>
              <a:pPr eaLnBrk="1" hangingPunct="1"/>
              <a:t>27</a:t>
            </a:fld>
            <a:endParaRPr lang="en-US" smtClean="0"/>
          </a:p>
        </p:txBody>
      </p:sp>
      <p:sp>
        <p:nvSpPr>
          <p:cNvPr id="399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A17DF64B-BEB3-4A30-AD39-38D5843F0859}" type="slidenum">
              <a:rPr lang="en-US" smtClean="0"/>
              <a:pPr eaLnBrk="1" hangingPunct="1"/>
              <a:t>28</a:t>
            </a:fld>
            <a:endParaRPr lang="en-US" smtClean="0"/>
          </a:p>
        </p:txBody>
      </p:sp>
      <p:sp>
        <p:nvSpPr>
          <p:cNvPr id="245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C44A67-D2F8-4AB3-AFA4-F5C8F7BBA674}" type="slidenum">
              <a:rPr lang="en-US" smtClean="0"/>
              <a:pPr eaLnBrk="1" hangingPunct="1"/>
              <a:t>4</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387FBC-8472-41C6-9CF0-26562A27601B}" type="slidenum">
              <a:rPr lang="en-US" smtClean="0"/>
              <a:pPr eaLnBrk="1" hangingPunct="1"/>
              <a:t>5</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66DC2-912D-40C2-AEE6-C1BADF1D959C}" type="slidenum">
              <a:rPr lang="en-US"/>
              <a:pPr/>
              <a:t>7</a:t>
            </a:fld>
            <a:endParaRPr lang="en-US"/>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b="1" dirty="0">
                <a:latin typeface="Arial" charset="0"/>
              </a:rPr>
              <a:t>FIGURE 15-11 Glycolysis and gluconeogenesis.</a:t>
            </a:r>
            <a:r>
              <a:rPr lang="en-US" dirty="0">
                <a:latin typeface="Arial" charset="0"/>
              </a:rPr>
              <a:t> Opposing pathways of glycolysis (pink) and gluconeogenesis (blue) in rat liver. Three steps are catalyzed by different enzymes in gluconeogenesis (the "bypass reactions") and glycolysis; seven steps are catalyzed by the same enzymes in the two pathways. Cofactors have been omitted for simplicity.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A7526-AEE1-46D3-B653-B3E0956CEEB0}" type="slidenum">
              <a:rPr lang="en-US"/>
              <a:pPr/>
              <a:t>8</a:t>
            </a:fld>
            <a:endParaRPr lang="en-US"/>
          </a:p>
        </p:txBody>
      </p:sp>
      <p:sp>
        <p:nvSpPr>
          <p:cNvPr id="278530" name="Rectangle 2"/>
          <p:cNvSpPr>
            <a:spLocks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b="1">
                <a:latin typeface="Arial" charset="0"/>
              </a:rPr>
              <a:t>FIGURE 14-16 (part 1) Opposing pathways of glycolysis and gluconeogenesis in rat liver.</a:t>
            </a:r>
            <a:r>
              <a:rPr lang="en-US">
                <a:latin typeface="Arial" charset="0"/>
              </a:rPr>
              <a:t> The reactions of glycolysis are on the left side, in red; the opposing pathway of gluconeogenesis is on the right, in blue. The major sites of regulation of gluconeogenesis shown here are discussed later in this chapter, and in detail in Chapter 15. Figure 14-19 illustrates an alternative route for oxaloacetate produced in mitochondria.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2532E-F988-4624-8C6D-92213B8BC4B2}" type="slidenum">
              <a:rPr lang="en-US"/>
              <a:pPr/>
              <a:t>9</a:t>
            </a:fld>
            <a:endParaRPr lang="en-US"/>
          </a:p>
        </p:txBody>
      </p:sp>
      <p:sp>
        <p:nvSpPr>
          <p:cNvPr id="279554" name="Rectangle 2"/>
          <p:cNvSpPr>
            <a:spLocks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b="1">
                <a:latin typeface="Arial" charset="0"/>
              </a:rPr>
              <a:t>FIGURE 14-16 (part 2) Opposing pathways of glycolysis and gluconeogenesis in rat liver.</a:t>
            </a:r>
            <a:r>
              <a:rPr lang="en-US">
                <a:latin typeface="Arial" charset="0"/>
              </a:rPr>
              <a:t> The reactions of glycolysis are on the left side, in red; the opposing pathway of gluconeogenesis is on the right, in blue. The major sites of regulation of gluconeogenesis shown here are discussed later in this chapter, and in detail in Chapter 15. Figure 14-19 illustrates an alternative route for oxaloacetate produced in mitochondria.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B7B0C5-E6D9-4A30-A1DA-AB2AA8D8B15E}" type="slidenum">
              <a:rPr lang="en-US" smtClean="0"/>
              <a:pPr eaLnBrk="1" hangingPunct="1"/>
              <a:t>10</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54745E-B518-4B4E-B806-36B5FE8BD3A8}" type="slidenum">
              <a:rPr lang="en-US" smtClean="0"/>
              <a:pPr eaLnBrk="1" hangingPunct="1"/>
              <a:t>11</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FA971B-7808-4E32-9C4A-3638785DCA43}" type="slidenum">
              <a:rPr lang="en-US"/>
              <a:pPr>
                <a:defRPr/>
              </a:pPr>
              <a:t>‹#›</a:t>
            </a:fld>
            <a:endParaRPr lang="en-US"/>
          </a:p>
        </p:txBody>
      </p:sp>
    </p:spTree>
    <p:extLst>
      <p:ext uri="{BB962C8B-B14F-4D97-AF65-F5344CB8AC3E}">
        <p14:creationId xmlns:p14="http://schemas.microsoft.com/office/powerpoint/2010/main" val="127364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BE07EB-795A-4175-9CC4-950054BCFD14}" type="slidenum">
              <a:rPr lang="en-US"/>
              <a:pPr>
                <a:defRPr/>
              </a:pPr>
              <a:t>‹#›</a:t>
            </a:fld>
            <a:endParaRPr lang="en-US"/>
          </a:p>
        </p:txBody>
      </p:sp>
    </p:spTree>
    <p:extLst>
      <p:ext uri="{BB962C8B-B14F-4D97-AF65-F5344CB8AC3E}">
        <p14:creationId xmlns:p14="http://schemas.microsoft.com/office/powerpoint/2010/main" val="282235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E846E6-8C72-43E3-9A00-45E876EC7E26}" type="slidenum">
              <a:rPr lang="en-US"/>
              <a:pPr>
                <a:defRPr/>
              </a:pPr>
              <a:t>‹#›</a:t>
            </a:fld>
            <a:endParaRPr lang="en-US"/>
          </a:p>
        </p:txBody>
      </p:sp>
    </p:spTree>
    <p:extLst>
      <p:ext uri="{BB962C8B-B14F-4D97-AF65-F5344CB8AC3E}">
        <p14:creationId xmlns:p14="http://schemas.microsoft.com/office/powerpoint/2010/main" val="197555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FE02B-D9DA-448E-8768-AFF98D2AE670}" type="slidenum">
              <a:rPr lang="en-US"/>
              <a:pPr>
                <a:defRPr/>
              </a:pPr>
              <a:t>‹#›</a:t>
            </a:fld>
            <a:endParaRPr lang="en-US"/>
          </a:p>
        </p:txBody>
      </p:sp>
    </p:spTree>
    <p:extLst>
      <p:ext uri="{BB962C8B-B14F-4D97-AF65-F5344CB8AC3E}">
        <p14:creationId xmlns:p14="http://schemas.microsoft.com/office/powerpoint/2010/main" val="256756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E83CFD-F747-4190-88E1-FDDB170F29CF}" type="slidenum">
              <a:rPr lang="en-US"/>
              <a:pPr>
                <a:defRPr/>
              </a:pPr>
              <a:t>‹#›</a:t>
            </a:fld>
            <a:endParaRPr lang="en-US"/>
          </a:p>
        </p:txBody>
      </p:sp>
    </p:spTree>
    <p:extLst>
      <p:ext uri="{BB962C8B-B14F-4D97-AF65-F5344CB8AC3E}">
        <p14:creationId xmlns:p14="http://schemas.microsoft.com/office/powerpoint/2010/main" val="182297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3CDD3B-EE31-4812-B86F-B24373AABEDA}" type="slidenum">
              <a:rPr lang="en-US"/>
              <a:pPr>
                <a:defRPr/>
              </a:pPr>
              <a:t>‹#›</a:t>
            </a:fld>
            <a:endParaRPr lang="en-US"/>
          </a:p>
        </p:txBody>
      </p:sp>
    </p:spTree>
    <p:extLst>
      <p:ext uri="{BB962C8B-B14F-4D97-AF65-F5344CB8AC3E}">
        <p14:creationId xmlns:p14="http://schemas.microsoft.com/office/powerpoint/2010/main" val="48721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6A9B05-5B17-4738-AD01-212D85611EEE}" type="slidenum">
              <a:rPr lang="en-US"/>
              <a:pPr>
                <a:defRPr/>
              </a:pPr>
              <a:t>‹#›</a:t>
            </a:fld>
            <a:endParaRPr lang="en-US"/>
          </a:p>
        </p:txBody>
      </p:sp>
    </p:spTree>
    <p:extLst>
      <p:ext uri="{BB962C8B-B14F-4D97-AF65-F5344CB8AC3E}">
        <p14:creationId xmlns:p14="http://schemas.microsoft.com/office/powerpoint/2010/main" val="35728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D3227D-956B-43E4-A2AA-00E45ED0781D}" type="slidenum">
              <a:rPr lang="en-US"/>
              <a:pPr>
                <a:defRPr/>
              </a:pPr>
              <a:t>‹#›</a:t>
            </a:fld>
            <a:endParaRPr lang="en-US"/>
          </a:p>
        </p:txBody>
      </p:sp>
    </p:spTree>
    <p:extLst>
      <p:ext uri="{BB962C8B-B14F-4D97-AF65-F5344CB8AC3E}">
        <p14:creationId xmlns:p14="http://schemas.microsoft.com/office/powerpoint/2010/main" val="321083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A2C9F-68A3-42C5-878B-E0B0CFB72972}" type="slidenum">
              <a:rPr lang="en-US"/>
              <a:pPr>
                <a:defRPr/>
              </a:pPr>
              <a:t>‹#›</a:t>
            </a:fld>
            <a:endParaRPr lang="en-US"/>
          </a:p>
        </p:txBody>
      </p:sp>
    </p:spTree>
    <p:extLst>
      <p:ext uri="{BB962C8B-B14F-4D97-AF65-F5344CB8AC3E}">
        <p14:creationId xmlns:p14="http://schemas.microsoft.com/office/powerpoint/2010/main" val="74619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2CEBC-67F1-4AAA-A445-609351E680F6}" type="slidenum">
              <a:rPr lang="en-US"/>
              <a:pPr>
                <a:defRPr/>
              </a:pPr>
              <a:t>‹#›</a:t>
            </a:fld>
            <a:endParaRPr lang="en-US"/>
          </a:p>
        </p:txBody>
      </p:sp>
    </p:spTree>
    <p:extLst>
      <p:ext uri="{BB962C8B-B14F-4D97-AF65-F5344CB8AC3E}">
        <p14:creationId xmlns:p14="http://schemas.microsoft.com/office/powerpoint/2010/main" val="383505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3BC9A1-8463-4212-8C42-98A38E34E1E6}" type="slidenum">
              <a:rPr lang="en-US"/>
              <a:pPr>
                <a:defRPr/>
              </a:pPr>
              <a:t>‹#›</a:t>
            </a:fld>
            <a:endParaRPr lang="en-US"/>
          </a:p>
        </p:txBody>
      </p:sp>
    </p:spTree>
    <p:extLst>
      <p:ext uri="{BB962C8B-B14F-4D97-AF65-F5344CB8AC3E}">
        <p14:creationId xmlns:p14="http://schemas.microsoft.com/office/powerpoint/2010/main" val="348280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B57A9C9-CA32-4ECF-A1C0-B3EB7864FD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flux’ describes the rate of flow of intermediates through a metabolic pathway</a:t>
            </a:r>
            <a:endParaRPr lang="en-US" dirty="0"/>
          </a:p>
        </p:txBody>
      </p:sp>
    </p:spTree>
    <p:extLst>
      <p:ext uri="{BB962C8B-B14F-4D97-AF65-F5344CB8AC3E}">
        <p14:creationId xmlns:p14="http://schemas.microsoft.com/office/powerpoint/2010/main" val="919990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g_16_1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95500"/>
            <a:ext cx="85312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Pyruvate carboxylase uses the energy of ATP hydrolysis to drive a carboxylation</a:t>
            </a:r>
            <a:endParaRPr lang="en-US" dirty="0"/>
          </a:p>
        </p:txBody>
      </p:sp>
      <p:sp>
        <p:nvSpPr>
          <p:cNvPr id="5" name="TextBox 4"/>
          <p:cNvSpPr txBox="1"/>
          <p:nvPr/>
        </p:nvSpPr>
        <p:spPr>
          <a:xfrm>
            <a:off x="3115900" y="2507679"/>
            <a:ext cx="1965603" cy="830997"/>
          </a:xfrm>
          <a:prstGeom prst="rect">
            <a:avLst/>
          </a:prstGeom>
          <a:solidFill>
            <a:schemeClr val="bg1"/>
          </a:solidFill>
        </p:spPr>
        <p:txBody>
          <a:bodyPr wrap="none" rtlCol="0">
            <a:spAutoFit/>
          </a:bodyPr>
          <a:lstStyle/>
          <a:p>
            <a:pPr algn="ctr"/>
            <a:r>
              <a:rPr lang="en-US" sz="2400" b="1" dirty="0" smtClean="0">
                <a:solidFill>
                  <a:srgbClr val="0070C0"/>
                </a:solidFill>
              </a:rPr>
              <a:t>Pyruvate</a:t>
            </a:r>
          </a:p>
          <a:p>
            <a:pPr algn="ctr"/>
            <a:r>
              <a:rPr lang="en-US" sz="2400" b="1" dirty="0" smtClean="0">
                <a:solidFill>
                  <a:srgbClr val="0070C0"/>
                </a:solidFill>
              </a:rPr>
              <a:t>carboxylase</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ig_16_16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08200"/>
            <a:ext cx="853122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PEPCK couples decarboxylation and NTP hydrolysis to PEP formation</a:t>
            </a:r>
            <a:endParaRPr lang="en-US" dirty="0"/>
          </a:p>
        </p:txBody>
      </p:sp>
      <p:sp>
        <p:nvSpPr>
          <p:cNvPr id="3" name="TextBox 2"/>
          <p:cNvSpPr txBox="1"/>
          <p:nvPr/>
        </p:nvSpPr>
        <p:spPr>
          <a:xfrm>
            <a:off x="3628060" y="2330207"/>
            <a:ext cx="2880917" cy="1015663"/>
          </a:xfrm>
          <a:prstGeom prst="rect">
            <a:avLst/>
          </a:prstGeom>
          <a:solidFill>
            <a:schemeClr val="bg1"/>
          </a:solidFill>
        </p:spPr>
        <p:txBody>
          <a:bodyPr wrap="none" rtlCol="0">
            <a:spAutoFit/>
          </a:bodyPr>
          <a:lstStyle/>
          <a:p>
            <a:pPr algn="ctr"/>
            <a:r>
              <a:rPr lang="en-US" sz="2000" b="1" dirty="0" err="1" smtClean="0">
                <a:solidFill>
                  <a:srgbClr val="0070C0"/>
                </a:solidFill>
              </a:rPr>
              <a:t>Phosphoenolpyruvate</a:t>
            </a:r>
            <a:endParaRPr lang="en-US" sz="2000" b="1" dirty="0" smtClean="0">
              <a:solidFill>
                <a:srgbClr val="0070C0"/>
              </a:solidFill>
            </a:endParaRPr>
          </a:p>
          <a:p>
            <a:pPr algn="ctr"/>
            <a:r>
              <a:rPr lang="en-US" sz="2000" b="1" dirty="0" err="1" smtClean="0">
                <a:solidFill>
                  <a:srgbClr val="0070C0"/>
                </a:solidFill>
              </a:rPr>
              <a:t>carboxykinase</a:t>
            </a:r>
            <a:r>
              <a:rPr lang="en-US" sz="2000" b="1" dirty="0" smtClean="0">
                <a:solidFill>
                  <a:srgbClr val="0070C0"/>
                </a:solidFill>
              </a:rPr>
              <a:t> </a:t>
            </a:r>
          </a:p>
          <a:p>
            <a:pPr algn="ctr"/>
            <a:r>
              <a:rPr lang="en-US" sz="2000" b="1" dirty="0" smtClean="0">
                <a:solidFill>
                  <a:srgbClr val="0070C0"/>
                </a:solidFill>
              </a:rPr>
              <a:t>(PEPCK)</a:t>
            </a:r>
            <a:endParaRPr lang="en-US" sz="2000" b="1"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962400" y="1447800"/>
            <a:ext cx="4267200" cy="5257800"/>
            <a:chOff x="3962400" y="1447800"/>
            <a:chExt cx="4267200" cy="5257800"/>
          </a:xfrm>
        </p:grpSpPr>
        <p:sp>
          <p:nvSpPr>
            <p:cNvPr id="6" name="Rectangle 5"/>
            <p:cNvSpPr/>
            <p:nvPr/>
          </p:nvSpPr>
          <p:spPr>
            <a:xfrm>
              <a:off x="3962400" y="1447800"/>
              <a:ext cx="4267200" cy="5257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88892" y="1711035"/>
              <a:ext cx="2016018" cy="1077218"/>
            </a:xfrm>
            <a:prstGeom prst="rect">
              <a:avLst/>
            </a:prstGeom>
            <a:noFill/>
          </p:spPr>
          <p:txBody>
            <a:bodyPr wrap="square" rtlCol="0">
              <a:spAutoFit/>
            </a:bodyPr>
            <a:lstStyle/>
            <a:p>
              <a:pPr algn="ctr"/>
              <a:r>
                <a:rPr lang="en-US" sz="2400" b="1" dirty="0" smtClean="0">
                  <a:solidFill>
                    <a:srgbClr val="7A7700"/>
                  </a:solidFill>
                </a:rPr>
                <a:t>Anaerobic</a:t>
              </a:r>
            </a:p>
            <a:p>
              <a:pPr algn="ctr"/>
              <a:r>
                <a:rPr lang="en-US" sz="2000" b="1" dirty="0" smtClean="0">
                  <a:solidFill>
                    <a:srgbClr val="7A7700"/>
                  </a:solidFill>
                </a:rPr>
                <a:t>(fast, low energy yield)</a:t>
              </a:r>
              <a:endParaRPr lang="en-US" sz="2000" b="1" dirty="0">
                <a:solidFill>
                  <a:srgbClr val="7A7700"/>
                </a:solidFill>
              </a:endParaRPr>
            </a:p>
          </p:txBody>
        </p:sp>
        <p:sp>
          <p:nvSpPr>
            <p:cNvPr id="5" name="Oval 4"/>
            <p:cNvSpPr/>
            <p:nvPr/>
          </p:nvSpPr>
          <p:spPr>
            <a:xfrm>
              <a:off x="5077690" y="1946565"/>
              <a:ext cx="838200" cy="378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03516" y="5309947"/>
              <a:ext cx="838200" cy="378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93708" y="5003918"/>
              <a:ext cx="838200" cy="378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From glycolysis, pyruvate has multiple options for further metabolism</a:t>
            </a:r>
            <a:endParaRPr lang="en-US" dirty="0"/>
          </a:p>
        </p:txBody>
      </p:sp>
      <p:grpSp>
        <p:nvGrpSpPr>
          <p:cNvPr id="7" name="Group 6"/>
          <p:cNvGrpSpPr/>
          <p:nvPr/>
        </p:nvGrpSpPr>
        <p:grpSpPr>
          <a:xfrm>
            <a:off x="381000" y="2514600"/>
            <a:ext cx="3581400" cy="4191000"/>
            <a:chOff x="381000" y="2514600"/>
            <a:chExt cx="3581400" cy="4191000"/>
          </a:xfrm>
        </p:grpSpPr>
        <p:sp>
          <p:nvSpPr>
            <p:cNvPr id="3" name="Rectangle 2"/>
            <p:cNvSpPr/>
            <p:nvPr/>
          </p:nvSpPr>
          <p:spPr>
            <a:xfrm>
              <a:off x="381000" y="2514600"/>
              <a:ext cx="3581400" cy="419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8352" y="2588567"/>
              <a:ext cx="3249737" cy="769441"/>
            </a:xfrm>
            <a:prstGeom prst="rect">
              <a:avLst/>
            </a:prstGeom>
            <a:noFill/>
          </p:spPr>
          <p:txBody>
            <a:bodyPr wrap="none" rtlCol="0">
              <a:spAutoFit/>
            </a:bodyPr>
            <a:lstStyle/>
            <a:p>
              <a:pPr algn="ctr"/>
              <a:r>
                <a:rPr lang="en-US" sz="2400" b="1" dirty="0" smtClean="0">
                  <a:solidFill>
                    <a:srgbClr val="296165"/>
                  </a:solidFill>
                </a:rPr>
                <a:t>Aerobic</a:t>
              </a:r>
            </a:p>
            <a:p>
              <a:pPr algn="ctr"/>
              <a:r>
                <a:rPr lang="en-US" sz="2000" b="1" dirty="0" smtClean="0">
                  <a:solidFill>
                    <a:srgbClr val="296165"/>
                  </a:solidFill>
                </a:rPr>
                <a:t>(slow, good energy yield)</a:t>
              </a:r>
              <a:endParaRPr lang="en-US" sz="2000" b="1" dirty="0">
                <a:solidFill>
                  <a:srgbClr val="296165"/>
                </a:solidFill>
              </a:endParaRPr>
            </a:p>
          </p:txBody>
        </p:sp>
        <p:sp>
          <p:nvSpPr>
            <p:cNvPr id="10" name="Oval 9"/>
            <p:cNvSpPr/>
            <p:nvPr/>
          </p:nvSpPr>
          <p:spPr>
            <a:xfrm>
              <a:off x="2260766" y="3785947"/>
              <a:ext cx="838200" cy="378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fig_15_1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352" y="1568410"/>
            <a:ext cx="7538848" cy="513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03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x_15_03"/>
          <p:cNvPicPr>
            <a:picLocks noChangeAspect="1" noChangeArrowheads="1"/>
          </p:cNvPicPr>
          <p:nvPr/>
        </p:nvPicPr>
        <p:blipFill rotWithShape="1">
          <a:blip r:embed="rId3">
            <a:extLst>
              <a:ext uri="{28A0092B-C50C-407E-A947-70E740481C1C}">
                <a14:useLocalDpi xmlns:a14="http://schemas.microsoft.com/office/drawing/2010/main" val="0"/>
              </a:ext>
            </a:extLst>
          </a:blip>
          <a:srcRect b="4369"/>
          <a:stretch/>
        </p:blipFill>
        <p:spPr bwMode="auto">
          <a:xfrm>
            <a:off x="1485912" y="1577943"/>
            <a:ext cx="6341916" cy="404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Different color in muscle can reflect different levels of aerobic vs. anaerobic metabolism</a:t>
            </a:r>
            <a:endParaRPr lang="en-US" dirty="0"/>
          </a:p>
        </p:txBody>
      </p:sp>
      <p:sp>
        <p:nvSpPr>
          <p:cNvPr id="3" name="TextBox 2"/>
          <p:cNvSpPr txBox="1"/>
          <p:nvPr/>
        </p:nvSpPr>
        <p:spPr>
          <a:xfrm>
            <a:off x="1485912" y="5664202"/>
            <a:ext cx="2753579" cy="923330"/>
          </a:xfrm>
          <a:prstGeom prst="rect">
            <a:avLst/>
          </a:prstGeom>
          <a:noFill/>
        </p:spPr>
        <p:txBody>
          <a:bodyPr wrap="square" rtlCol="0">
            <a:spAutoFit/>
          </a:bodyPr>
          <a:lstStyle/>
          <a:p>
            <a:pPr algn="ctr"/>
            <a:r>
              <a:rPr lang="en-US" dirty="0" smtClean="0"/>
              <a:t>Lots of </a:t>
            </a:r>
            <a:r>
              <a:rPr lang="en-US" dirty="0" err="1" smtClean="0"/>
              <a:t>heme</a:t>
            </a:r>
            <a:r>
              <a:rPr lang="en-US" dirty="0" smtClean="0"/>
              <a:t>-containing mitochondria, used in aerobic metabolism</a:t>
            </a:r>
            <a:endParaRPr lang="en-US" dirty="0"/>
          </a:p>
        </p:txBody>
      </p:sp>
      <p:sp>
        <p:nvSpPr>
          <p:cNvPr id="6" name="TextBox 5"/>
          <p:cNvSpPr txBox="1"/>
          <p:nvPr/>
        </p:nvSpPr>
        <p:spPr>
          <a:xfrm>
            <a:off x="4866421" y="5664202"/>
            <a:ext cx="2753579" cy="923330"/>
          </a:xfrm>
          <a:prstGeom prst="rect">
            <a:avLst/>
          </a:prstGeom>
          <a:noFill/>
        </p:spPr>
        <p:txBody>
          <a:bodyPr wrap="square" rtlCol="0">
            <a:spAutoFit/>
          </a:bodyPr>
          <a:lstStyle/>
          <a:p>
            <a:pPr algn="ctr"/>
            <a:r>
              <a:rPr lang="en-US" dirty="0" smtClean="0"/>
              <a:t>Fewer mitochondria; heavy reliance on anaerobic metabolism</a:t>
            </a:r>
            <a:endParaRPr lang="en-US" dirty="0"/>
          </a:p>
        </p:txBody>
      </p:sp>
    </p:spTree>
    <p:extLst>
      <p:ext uri="{BB962C8B-B14F-4D97-AF65-F5344CB8AC3E}">
        <p14:creationId xmlns:p14="http://schemas.microsoft.com/office/powerpoint/2010/main" val="1617343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unnumbered 14 p547a"/>
          <p:cNvPicPr>
            <a:picLocks noChangeAspect="1" noChangeArrowheads="1"/>
          </p:cNvPicPr>
          <p:nvPr/>
        </p:nvPicPr>
        <p:blipFill rotWithShape="1">
          <a:blip r:embed="rId3">
            <a:extLst>
              <a:ext uri="{28A0092B-C50C-407E-A947-70E740481C1C}">
                <a14:useLocalDpi xmlns:a14="http://schemas.microsoft.com/office/drawing/2010/main" val="0"/>
              </a:ext>
            </a:extLst>
          </a:blip>
          <a:srcRect b="12998"/>
          <a:stretch/>
        </p:blipFill>
        <p:spPr bwMode="auto">
          <a:xfrm>
            <a:off x="306386" y="1635126"/>
            <a:ext cx="8531225" cy="454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 </a:t>
            </a:r>
            <a:r>
              <a:rPr lang="en-US" dirty="0" err="1" smtClean="0"/>
              <a:t>homolactic</a:t>
            </a:r>
            <a:r>
              <a:rPr lang="en-US" dirty="0" smtClean="0"/>
              <a:t> fermentation, lactate DH reduces pyruvate to regenerate NAD</a:t>
            </a:r>
            <a:r>
              <a:rPr lang="en-US" baseline="30000" dirty="0" smtClean="0"/>
              <a:t>+</a:t>
            </a:r>
            <a:endParaRPr lang="en-US" dirty="0"/>
          </a:p>
        </p:txBody>
      </p:sp>
    </p:spTree>
    <p:extLst>
      <p:ext uri="{BB962C8B-B14F-4D97-AF65-F5344CB8AC3E}">
        <p14:creationId xmlns:p14="http://schemas.microsoft.com/office/powerpoint/2010/main" val="85991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n_15_p506"/>
          <p:cNvPicPr>
            <a:picLocks noChangeAspect="1" noChangeArrowheads="1"/>
          </p:cNvPicPr>
          <p:nvPr/>
        </p:nvPicPr>
        <p:blipFill rotWithShape="1">
          <a:blip r:embed="rId3">
            <a:extLst>
              <a:ext uri="{28A0092B-C50C-407E-A947-70E740481C1C}">
                <a14:useLocalDpi xmlns:a14="http://schemas.microsoft.com/office/drawing/2010/main" val="0"/>
              </a:ext>
            </a:extLst>
          </a:blip>
          <a:srcRect b="3629"/>
          <a:stretch/>
        </p:blipFill>
        <p:spPr bwMode="auto">
          <a:xfrm>
            <a:off x="1982932" y="1449169"/>
            <a:ext cx="5178136" cy="531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 hydride from NADH is transferred directly to pyruvate’s carbonyl carbon</a:t>
            </a:r>
            <a:endParaRPr lang="en-US" dirty="0"/>
          </a:p>
        </p:txBody>
      </p:sp>
    </p:spTree>
    <p:extLst>
      <p:ext uri="{BB962C8B-B14F-4D97-AF65-F5344CB8AC3E}">
        <p14:creationId xmlns:p14="http://schemas.microsoft.com/office/powerpoint/2010/main" val="1469074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973" y="1676398"/>
            <a:ext cx="3406691" cy="225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Yeast carry out alcoholic (</a:t>
            </a:r>
            <a:r>
              <a:rPr lang="en-US" dirty="0" err="1" smtClean="0"/>
              <a:t>ethanolic</a:t>
            </a:r>
            <a:r>
              <a:rPr lang="en-US" dirty="0" smtClean="0"/>
              <a:t>) fermentation, producing CO</a:t>
            </a:r>
            <a:r>
              <a:rPr lang="en-US" baseline="-25000" dirty="0" smtClean="0"/>
              <a:t>2</a:t>
            </a:r>
            <a:r>
              <a:rPr lang="en-US" dirty="0" smtClean="0"/>
              <a:t> and ethanol</a:t>
            </a:r>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788" y="3992701"/>
            <a:ext cx="1770621" cy="204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5544" y="3511954"/>
            <a:ext cx="1824244" cy="272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fig_15_17"/>
          <p:cNvPicPr>
            <a:picLocks noChangeAspect="1" noChangeArrowheads="1"/>
          </p:cNvPicPr>
          <p:nvPr/>
        </p:nvPicPr>
        <p:blipFill rotWithShape="1">
          <a:blip r:embed="rId6">
            <a:extLst>
              <a:ext uri="{28A0092B-C50C-407E-A947-70E740481C1C}">
                <a14:useLocalDpi xmlns:a14="http://schemas.microsoft.com/office/drawing/2010/main" val="0"/>
              </a:ext>
            </a:extLst>
          </a:blip>
          <a:srcRect b="3006"/>
          <a:stretch/>
        </p:blipFill>
        <p:spPr bwMode="auto">
          <a:xfrm rot="16200000">
            <a:off x="758347" y="1573000"/>
            <a:ext cx="4184232" cy="471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114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_15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24100"/>
            <a:ext cx="85312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Ethanolic</a:t>
            </a:r>
            <a:r>
              <a:rPr lang="en-US" dirty="0" smtClean="0"/>
              <a:t> fermentation converts pyruvate to ethanol in two steps</a:t>
            </a:r>
            <a:endParaRPr lang="en-US" dirty="0"/>
          </a:p>
        </p:txBody>
      </p:sp>
    </p:spTree>
    <p:extLst>
      <p:ext uri="{BB962C8B-B14F-4D97-AF65-F5344CB8AC3E}">
        <p14:creationId xmlns:p14="http://schemas.microsoft.com/office/powerpoint/2010/main" val="308684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_15_18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2015836"/>
            <a:ext cx="8531225"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Pyruvate decarboxylase catalyzes the decarboxylation of pyruvate to acetaldehyde</a:t>
            </a:r>
            <a:endParaRPr lang="en-US" dirty="0"/>
          </a:p>
        </p:txBody>
      </p:sp>
    </p:spTree>
    <p:extLst>
      <p:ext uri="{BB962C8B-B14F-4D97-AF65-F5344CB8AC3E}">
        <p14:creationId xmlns:p14="http://schemas.microsoft.com/office/powerpoint/2010/main" val="2743691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n_15_p50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952336"/>
            <a:ext cx="8531225"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Decarboxylation does not happen without catalysis</a:t>
            </a:r>
            <a:endParaRPr lang="en-US" dirty="0"/>
          </a:p>
        </p:txBody>
      </p:sp>
      <p:sp>
        <p:nvSpPr>
          <p:cNvPr id="3" name="TextBox 2"/>
          <p:cNvSpPr txBox="1"/>
          <p:nvPr/>
        </p:nvSpPr>
        <p:spPr>
          <a:xfrm>
            <a:off x="5687062" y="5548093"/>
            <a:ext cx="2805773" cy="707886"/>
          </a:xfrm>
          <a:prstGeom prst="rect">
            <a:avLst/>
          </a:prstGeom>
          <a:noFill/>
        </p:spPr>
        <p:txBody>
          <a:bodyPr wrap="square" rtlCol="0">
            <a:spAutoFit/>
          </a:bodyPr>
          <a:lstStyle/>
          <a:p>
            <a:pPr algn="ctr"/>
            <a:r>
              <a:rPr lang="en-US" sz="2000" dirty="0" smtClean="0"/>
              <a:t>unstable </a:t>
            </a:r>
          </a:p>
          <a:p>
            <a:pPr algn="ctr"/>
            <a:r>
              <a:rPr lang="en-US" sz="2000" dirty="0" err="1" smtClean="0"/>
              <a:t>carbanion</a:t>
            </a:r>
            <a:r>
              <a:rPr lang="en-US" sz="2000" dirty="0" smtClean="0"/>
              <a:t> intermediate</a:t>
            </a:r>
            <a:endParaRPr lang="en-US" sz="2000" dirty="0"/>
          </a:p>
        </p:txBody>
      </p:sp>
    </p:spTree>
    <p:extLst>
      <p:ext uri="{BB962C8B-B14F-4D97-AF65-F5344CB8AC3E}">
        <p14:creationId xmlns:p14="http://schemas.microsoft.com/office/powerpoint/2010/main" val="4244026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ab_15_01"/>
          <p:cNvPicPr>
            <a:picLocks noChangeAspect="1" noChangeArrowheads="1"/>
          </p:cNvPicPr>
          <p:nvPr/>
        </p:nvPicPr>
        <p:blipFill rotWithShape="1">
          <a:blip r:embed="rId3">
            <a:extLst>
              <a:ext uri="{28A0092B-C50C-407E-A947-70E740481C1C}">
                <a14:useLocalDpi xmlns:a14="http://schemas.microsoft.com/office/drawing/2010/main" val="0"/>
              </a:ext>
            </a:extLst>
          </a:blip>
          <a:srcRect b="4021"/>
          <a:stretch/>
        </p:blipFill>
        <p:spPr bwMode="auto">
          <a:xfrm>
            <a:off x="493194" y="1579418"/>
            <a:ext cx="8157611" cy="516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smtClean="0"/>
              <a:t>Δ</a:t>
            </a:r>
            <a:r>
              <a:rPr lang="en-US" dirty="0" smtClean="0"/>
              <a:t>G, determined by measuring [metabolites], reveals the rate-limiting steps of a pathway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n_15_p5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2113973"/>
            <a:ext cx="853122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The cofactor TPP functions as an electron sink to stabilize </a:t>
            </a:r>
            <a:r>
              <a:rPr lang="en-US" dirty="0" err="1" smtClean="0"/>
              <a:t>carbanion</a:t>
            </a:r>
            <a:r>
              <a:rPr lang="en-US" dirty="0" smtClean="0"/>
              <a:t> intermediates</a:t>
            </a:r>
            <a:endParaRPr lang="en-US" dirty="0"/>
          </a:p>
        </p:txBody>
      </p:sp>
    </p:spTree>
    <p:extLst>
      <p:ext uri="{BB962C8B-B14F-4D97-AF65-F5344CB8AC3E}">
        <p14:creationId xmlns:p14="http://schemas.microsoft.com/office/powerpoint/2010/main" val="3869106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_15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594" y="1131310"/>
            <a:ext cx="5452811" cy="572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TPP catalyzes the decarboxylation of </a:t>
            </a:r>
            <a:r>
              <a:rPr lang="el-GR" dirty="0" smtClean="0"/>
              <a:t>α</a:t>
            </a:r>
            <a:r>
              <a:rPr lang="en-US" dirty="0" smtClean="0"/>
              <a:t>-</a:t>
            </a:r>
            <a:r>
              <a:rPr lang="en-US" dirty="0" err="1" smtClean="0"/>
              <a:t>keto</a:t>
            </a:r>
            <a:r>
              <a:rPr lang="en-US" dirty="0" smtClean="0"/>
              <a:t> acids</a:t>
            </a:r>
            <a:endParaRPr lang="en-US" dirty="0"/>
          </a:p>
        </p:txBody>
      </p:sp>
    </p:spTree>
    <p:extLst>
      <p:ext uri="{BB962C8B-B14F-4D97-AF65-F5344CB8AC3E}">
        <p14:creationId xmlns:p14="http://schemas.microsoft.com/office/powerpoint/2010/main" val="1589235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_15_20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317500"/>
            <a:ext cx="790416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069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_15_20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17500"/>
            <a:ext cx="834231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421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_15_20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17500"/>
            <a:ext cx="829468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35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_15_20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317500"/>
            <a:ext cx="7702550"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406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_15_18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174009"/>
            <a:ext cx="8531225"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Alcohol DH regenerates NAD+ through the reduction of acetaldehyde to ethanol</a:t>
            </a:r>
            <a:endParaRPr lang="en-US" dirty="0"/>
          </a:p>
        </p:txBody>
      </p:sp>
    </p:spTree>
    <p:extLst>
      <p:ext uri="{BB962C8B-B14F-4D97-AF65-F5344CB8AC3E}">
        <p14:creationId xmlns:p14="http://schemas.microsoft.com/office/powerpoint/2010/main" val="3667550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un_15_p5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03" y="1465934"/>
            <a:ext cx="4833793" cy="539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 hydride from NADH is transferred directly to acetaldehyde’s carbonyl carbon</a:t>
            </a:r>
            <a:endParaRPr lang="en-US" dirty="0"/>
          </a:p>
        </p:txBody>
      </p:sp>
    </p:spTree>
    <p:extLst>
      <p:ext uri="{BB962C8B-B14F-4D97-AF65-F5344CB8AC3E}">
        <p14:creationId xmlns:p14="http://schemas.microsoft.com/office/powerpoint/2010/main" val="4200807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962400" y="1447800"/>
            <a:ext cx="4267200" cy="5257800"/>
            <a:chOff x="3962400" y="1447800"/>
            <a:chExt cx="4267200" cy="5257800"/>
          </a:xfrm>
        </p:grpSpPr>
        <p:sp>
          <p:nvSpPr>
            <p:cNvPr id="6" name="Rectangle 5"/>
            <p:cNvSpPr/>
            <p:nvPr/>
          </p:nvSpPr>
          <p:spPr>
            <a:xfrm>
              <a:off x="3962400" y="1447800"/>
              <a:ext cx="4267200" cy="5257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88892" y="1711035"/>
              <a:ext cx="2016018" cy="1077218"/>
            </a:xfrm>
            <a:prstGeom prst="rect">
              <a:avLst/>
            </a:prstGeom>
            <a:noFill/>
          </p:spPr>
          <p:txBody>
            <a:bodyPr wrap="square" rtlCol="0">
              <a:spAutoFit/>
            </a:bodyPr>
            <a:lstStyle/>
            <a:p>
              <a:pPr algn="ctr"/>
              <a:r>
                <a:rPr lang="en-US" sz="2400" b="1" dirty="0" smtClean="0">
                  <a:solidFill>
                    <a:srgbClr val="7A7700"/>
                  </a:solidFill>
                </a:rPr>
                <a:t>Anaerobic</a:t>
              </a:r>
            </a:p>
            <a:p>
              <a:pPr algn="ctr"/>
              <a:r>
                <a:rPr lang="en-US" sz="2000" b="1" dirty="0" smtClean="0">
                  <a:solidFill>
                    <a:srgbClr val="7A7700"/>
                  </a:solidFill>
                </a:rPr>
                <a:t>(fast, low energy yield)</a:t>
              </a:r>
              <a:endParaRPr lang="en-US" sz="2000" b="1" dirty="0">
                <a:solidFill>
                  <a:srgbClr val="7A7700"/>
                </a:solidFill>
              </a:endParaRPr>
            </a:p>
          </p:txBody>
        </p:sp>
        <p:sp>
          <p:nvSpPr>
            <p:cNvPr id="5" name="Oval 4"/>
            <p:cNvSpPr/>
            <p:nvPr/>
          </p:nvSpPr>
          <p:spPr>
            <a:xfrm>
              <a:off x="5077690" y="1946565"/>
              <a:ext cx="838200" cy="378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03516" y="5309947"/>
              <a:ext cx="838200" cy="378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93708" y="5003918"/>
              <a:ext cx="838200" cy="378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From glycolysis, pyruvate has multiple options for further metabolism</a:t>
            </a:r>
            <a:endParaRPr lang="en-US" dirty="0"/>
          </a:p>
        </p:txBody>
      </p:sp>
      <p:grpSp>
        <p:nvGrpSpPr>
          <p:cNvPr id="7" name="Group 6"/>
          <p:cNvGrpSpPr/>
          <p:nvPr/>
        </p:nvGrpSpPr>
        <p:grpSpPr>
          <a:xfrm>
            <a:off x="381000" y="2514600"/>
            <a:ext cx="3581400" cy="4191000"/>
            <a:chOff x="381000" y="2514600"/>
            <a:chExt cx="3581400" cy="4191000"/>
          </a:xfrm>
        </p:grpSpPr>
        <p:sp>
          <p:nvSpPr>
            <p:cNvPr id="3" name="Rectangle 2"/>
            <p:cNvSpPr/>
            <p:nvPr/>
          </p:nvSpPr>
          <p:spPr>
            <a:xfrm>
              <a:off x="381000" y="2514600"/>
              <a:ext cx="3581400" cy="419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8352" y="2588567"/>
              <a:ext cx="3249737" cy="769441"/>
            </a:xfrm>
            <a:prstGeom prst="rect">
              <a:avLst/>
            </a:prstGeom>
            <a:noFill/>
          </p:spPr>
          <p:txBody>
            <a:bodyPr wrap="none" rtlCol="0">
              <a:spAutoFit/>
            </a:bodyPr>
            <a:lstStyle/>
            <a:p>
              <a:pPr algn="ctr"/>
              <a:r>
                <a:rPr lang="en-US" sz="2400" b="1" dirty="0" smtClean="0">
                  <a:solidFill>
                    <a:srgbClr val="296165"/>
                  </a:solidFill>
                </a:rPr>
                <a:t>Aerobic</a:t>
              </a:r>
            </a:p>
            <a:p>
              <a:pPr algn="ctr"/>
              <a:r>
                <a:rPr lang="en-US" sz="2000" b="1" dirty="0" smtClean="0">
                  <a:solidFill>
                    <a:srgbClr val="296165"/>
                  </a:solidFill>
                </a:rPr>
                <a:t>(slow, good energy yield)</a:t>
              </a:r>
              <a:endParaRPr lang="en-US" sz="2000" b="1" dirty="0">
                <a:solidFill>
                  <a:srgbClr val="296165"/>
                </a:solidFill>
              </a:endParaRPr>
            </a:p>
          </p:txBody>
        </p:sp>
        <p:sp>
          <p:nvSpPr>
            <p:cNvPr id="10" name="Oval 9"/>
            <p:cNvSpPr/>
            <p:nvPr/>
          </p:nvSpPr>
          <p:spPr>
            <a:xfrm>
              <a:off x="2260766" y="3785947"/>
              <a:ext cx="838200" cy="378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fig_15_1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352" y="1568410"/>
            <a:ext cx="7538848" cy="513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079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09538" y="1831975"/>
            <a:ext cx="892492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pPr>
            <a:r>
              <a:rPr lang="en-US" sz="2800" b="1"/>
              <a:t>Fermentation: </a:t>
            </a:r>
            <a:r>
              <a:rPr lang="en-US" sz="2800"/>
              <a:t> 2 ATP (per glucose)</a:t>
            </a:r>
          </a:p>
          <a:p>
            <a:pPr eaLnBrk="1" hangingPunct="1">
              <a:lnSpc>
                <a:spcPct val="120000"/>
              </a:lnSpc>
            </a:pPr>
            <a:r>
              <a:rPr lang="en-US" sz="2800"/>
              <a:t>  glucose </a:t>
            </a:r>
            <a:r>
              <a:rPr lang="el-GR" sz="2800">
                <a:sym typeface="Symbol" pitchFamily="48" charset="2"/>
              </a:rPr>
              <a:t></a:t>
            </a:r>
            <a:r>
              <a:rPr lang="en-US" sz="2800">
                <a:sym typeface="Wingdings" pitchFamily="2" charset="2"/>
              </a:rPr>
              <a:t> 2 lactate + 2H</a:t>
            </a:r>
            <a:r>
              <a:rPr lang="en-US" sz="2800" baseline="30000">
                <a:sym typeface="Wingdings" pitchFamily="2" charset="2"/>
              </a:rPr>
              <a:t>+</a:t>
            </a:r>
            <a:r>
              <a:rPr lang="en-US" sz="2800">
                <a:sym typeface="Wingdings" pitchFamily="2" charset="2"/>
              </a:rPr>
              <a:t>		</a:t>
            </a:r>
            <a:r>
              <a:rPr lang="el-GR" sz="2800">
                <a:sym typeface="Wingdings" pitchFamily="2" charset="2"/>
              </a:rPr>
              <a:t>Δ</a:t>
            </a:r>
            <a:r>
              <a:rPr lang="en-US" sz="2800">
                <a:sym typeface="Wingdings" pitchFamily="2" charset="2"/>
              </a:rPr>
              <a:t>G</a:t>
            </a:r>
            <a:r>
              <a:rPr lang="el-GR" sz="2800">
                <a:sym typeface="Symbol" pitchFamily="48" charset="2"/>
              </a:rPr>
              <a:t>'</a:t>
            </a:r>
            <a:r>
              <a:rPr lang="en-US" sz="2800">
                <a:sym typeface="Wingdings" pitchFamily="2" charset="2"/>
              </a:rPr>
              <a:t> = -196 kJ/mol</a:t>
            </a:r>
          </a:p>
          <a:p>
            <a:pPr eaLnBrk="1" hangingPunct="1">
              <a:lnSpc>
                <a:spcPct val="120000"/>
              </a:lnSpc>
            </a:pPr>
            <a:r>
              <a:rPr lang="en-US" sz="2800">
                <a:sym typeface="Wingdings" pitchFamily="2" charset="2"/>
              </a:rPr>
              <a:t>  glucose </a:t>
            </a:r>
            <a:r>
              <a:rPr lang="el-GR" sz="2800">
                <a:sym typeface="Symbol" pitchFamily="48" charset="2"/>
              </a:rPr>
              <a:t></a:t>
            </a:r>
            <a:r>
              <a:rPr lang="en-US" sz="2800">
                <a:sym typeface="Wingdings" pitchFamily="2" charset="2"/>
              </a:rPr>
              <a:t> 2CO</a:t>
            </a:r>
            <a:r>
              <a:rPr lang="en-US" sz="2800" baseline="-25000">
                <a:sym typeface="Wingdings" pitchFamily="2" charset="2"/>
              </a:rPr>
              <a:t>2</a:t>
            </a:r>
            <a:r>
              <a:rPr lang="en-US" sz="2800">
                <a:sym typeface="Wingdings" pitchFamily="2" charset="2"/>
              </a:rPr>
              <a:t> + 2 ethanol	</a:t>
            </a:r>
            <a:r>
              <a:rPr lang="el-GR" sz="2800">
                <a:sym typeface="Wingdings" pitchFamily="2" charset="2"/>
              </a:rPr>
              <a:t>Δ</a:t>
            </a:r>
            <a:r>
              <a:rPr lang="en-US" sz="2800">
                <a:sym typeface="Wingdings" pitchFamily="2" charset="2"/>
              </a:rPr>
              <a:t>G</a:t>
            </a:r>
            <a:r>
              <a:rPr lang="el-GR" sz="2800">
                <a:sym typeface="Symbol" pitchFamily="48" charset="2"/>
              </a:rPr>
              <a:t>'</a:t>
            </a:r>
            <a:r>
              <a:rPr lang="en-US" sz="2800">
                <a:sym typeface="Wingdings" pitchFamily="2" charset="2"/>
              </a:rPr>
              <a:t> = -235 kJ/mol</a:t>
            </a:r>
          </a:p>
          <a:p>
            <a:pPr eaLnBrk="1" hangingPunct="1">
              <a:lnSpc>
                <a:spcPct val="120000"/>
              </a:lnSpc>
            </a:pPr>
            <a:endParaRPr lang="en-US" sz="2800">
              <a:sym typeface="Wingdings" pitchFamily="2" charset="2"/>
            </a:endParaRPr>
          </a:p>
          <a:p>
            <a:pPr eaLnBrk="1" hangingPunct="1">
              <a:lnSpc>
                <a:spcPct val="120000"/>
              </a:lnSpc>
            </a:pPr>
            <a:r>
              <a:rPr lang="en-US" sz="2800" b="1">
                <a:sym typeface="Wingdings" pitchFamily="2" charset="2"/>
              </a:rPr>
              <a:t>Oxidation: </a:t>
            </a:r>
            <a:r>
              <a:rPr lang="en-US" sz="2800">
                <a:sym typeface="Wingdings" pitchFamily="2" charset="2"/>
              </a:rPr>
              <a:t> up to 32 ATP (per glucose)</a:t>
            </a:r>
            <a:endParaRPr lang="en-US" sz="2800" b="1">
              <a:sym typeface="Wingdings" pitchFamily="2" charset="2"/>
            </a:endParaRPr>
          </a:p>
          <a:p>
            <a:pPr eaLnBrk="1" hangingPunct="1">
              <a:lnSpc>
                <a:spcPct val="120000"/>
              </a:lnSpc>
            </a:pPr>
            <a:r>
              <a:rPr lang="en-US" sz="2800">
                <a:sym typeface="Wingdings" pitchFamily="2" charset="2"/>
              </a:rPr>
              <a:t>  glucose + 6O</a:t>
            </a:r>
            <a:r>
              <a:rPr lang="en-US" sz="2800" baseline="-25000">
                <a:sym typeface="Wingdings" pitchFamily="2" charset="2"/>
              </a:rPr>
              <a:t>2</a:t>
            </a:r>
            <a:r>
              <a:rPr lang="en-US" sz="2800">
                <a:sym typeface="Wingdings" pitchFamily="2" charset="2"/>
              </a:rPr>
              <a:t> </a:t>
            </a:r>
            <a:r>
              <a:rPr lang="el-GR" sz="2800">
                <a:sym typeface="Symbol" pitchFamily="48" charset="2"/>
              </a:rPr>
              <a:t></a:t>
            </a:r>
            <a:r>
              <a:rPr lang="en-US" sz="2800">
                <a:sym typeface="Symbol" pitchFamily="48" charset="2"/>
              </a:rPr>
              <a:t> 6CO</a:t>
            </a:r>
            <a:r>
              <a:rPr lang="en-US" sz="2800" baseline="-25000">
                <a:sym typeface="Symbol" pitchFamily="48" charset="2"/>
              </a:rPr>
              <a:t>2</a:t>
            </a:r>
            <a:r>
              <a:rPr lang="en-US" sz="2800">
                <a:sym typeface="Symbol" pitchFamily="48" charset="2"/>
              </a:rPr>
              <a:t> + 6H</a:t>
            </a:r>
            <a:r>
              <a:rPr lang="en-US" sz="2800" baseline="-25000">
                <a:sym typeface="Symbol" pitchFamily="48" charset="2"/>
              </a:rPr>
              <a:t>2</a:t>
            </a:r>
            <a:r>
              <a:rPr lang="en-US" sz="2800">
                <a:sym typeface="Symbol" pitchFamily="48" charset="2"/>
              </a:rPr>
              <a:t>O	</a:t>
            </a:r>
            <a:r>
              <a:rPr lang="el-GR" sz="2800">
                <a:sym typeface="Wingdings" pitchFamily="2" charset="2"/>
              </a:rPr>
              <a:t>Δ</a:t>
            </a:r>
            <a:r>
              <a:rPr lang="en-US" sz="2800">
                <a:sym typeface="Wingdings" pitchFamily="2" charset="2"/>
              </a:rPr>
              <a:t>G</a:t>
            </a:r>
            <a:r>
              <a:rPr lang="el-GR" sz="2800">
                <a:sym typeface="Symbol" pitchFamily="48" charset="2"/>
              </a:rPr>
              <a:t>'</a:t>
            </a:r>
            <a:r>
              <a:rPr lang="en-US" sz="2800">
                <a:sym typeface="Wingdings" pitchFamily="2" charset="2"/>
              </a:rPr>
              <a:t> = -2850 kJ/mol</a:t>
            </a:r>
            <a:endParaRPr lang="en-US" sz="2800"/>
          </a:p>
        </p:txBody>
      </p:sp>
      <p:sp>
        <p:nvSpPr>
          <p:cNvPr id="2" name="Title 1"/>
          <p:cNvSpPr>
            <a:spLocks noGrp="1"/>
          </p:cNvSpPr>
          <p:nvPr>
            <p:ph type="title"/>
          </p:nvPr>
        </p:nvSpPr>
        <p:spPr/>
        <p:txBody>
          <a:bodyPr/>
          <a:lstStyle/>
          <a:p>
            <a:r>
              <a:rPr lang="en-US" dirty="0" smtClean="0"/>
              <a:t>Oxidation of glucose releases more free energy &amp; yields more ATP than fermentation</a:t>
            </a:r>
            <a:endParaRPr lang="en-US" dirty="0"/>
          </a:p>
        </p:txBody>
      </p:sp>
    </p:spTree>
    <p:extLst>
      <p:ext uri="{BB962C8B-B14F-4D97-AF65-F5344CB8AC3E}">
        <p14:creationId xmlns:p14="http://schemas.microsoft.com/office/powerpoint/2010/main" val="156717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igure 15-14a"/>
          <p:cNvPicPr>
            <a:picLocks noChangeAspect="1" noChangeArrowheads="1"/>
          </p:cNvPicPr>
          <p:nvPr/>
        </p:nvPicPr>
        <p:blipFill rotWithShape="1">
          <a:blip r:embed="rId3">
            <a:extLst>
              <a:ext uri="{28A0092B-C50C-407E-A947-70E740481C1C}">
                <a14:useLocalDpi xmlns:a14="http://schemas.microsoft.com/office/drawing/2010/main" val="0"/>
              </a:ext>
            </a:extLst>
          </a:blip>
          <a:srcRect b="7606"/>
          <a:stretch/>
        </p:blipFill>
        <p:spPr bwMode="auto">
          <a:xfrm>
            <a:off x="202251" y="1514473"/>
            <a:ext cx="4871729"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PFK is the major regulatory enzyme of glycolysis in </a:t>
            </a:r>
            <a:r>
              <a:rPr lang="en-US" dirty="0" smtClean="0"/>
              <a:t>muscle </a:t>
            </a:r>
            <a:r>
              <a:rPr lang="en-US" sz="2400" dirty="0" smtClean="0"/>
              <a:t>(F6P + ATP </a:t>
            </a:r>
            <a:r>
              <a:rPr lang="en-US" sz="2400" dirty="0" smtClean="0">
                <a:sym typeface="Symbol"/>
              </a:rPr>
              <a:t></a:t>
            </a:r>
            <a:r>
              <a:rPr lang="en-US" sz="2400" dirty="0" smtClean="0">
                <a:sym typeface="Wingdings" pitchFamily="2" charset="2"/>
              </a:rPr>
              <a:t> F-1,6-BP + ADP)</a:t>
            </a:r>
            <a:endParaRPr lang="en-US" dirty="0"/>
          </a:p>
        </p:txBody>
      </p:sp>
      <p:sp>
        <p:nvSpPr>
          <p:cNvPr id="4" name="Content Placeholder 3"/>
          <p:cNvSpPr>
            <a:spLocks noGrp="1"/>
          </p:cNvSpPr>
          <p:nvPr>
            <p:ph sz="half" idx="2"/>
          </p:nvPr>
        </p:nvSpPr>
        <p:spPr>
          <a:xfrm>
            <a:off x="5159708" y="1714506"/>
            <a:ext cx="3541383" cy="4700587"/>
          </a:xfrm>
        </p:spPr>
        <p:txBody>
          <a:bodyPr/>
          <a:lstStyle/>
          <a:p>
            <a:r>
              <a:rPr lang="en-US" sz="2400" dirty="0" err="1"/>
              <a:t>Homotetramer</a:t>
            </a:r>
            <a:r>
              <a:rPr lang="en-US" sz="2400" dirty="0"/>
              <a:t> (here, 2 subunits are shown)</a:t>
            </a:r>
          </a:p>
          <a:p>
            <a:r>
              <a:rPr lang="en-US" sz="2400" dirty="0"/>
              <a:t>Each subunit has </a:t>
            </a:r>
            <a:r>
              <a:rPr lang="en-US" sz="2400" dirty="0" smtClean="0"/>
              <a:t>catalytic </a:t>
            </a:r>
            <a:r>
              <a:rPr lang="en-US" sz="2400" dirty="0"/>
              <a:t>and regulatory </a:t>
            </a:r>
            <a:r>
              <a:rPr lang="en-US" sz="2400" dirty="0" smtClean="0"/>
              <a:t>sites</a:t>
            </a:r>
            <a:endParaRPr lang="en-US" sz="2400" dirty="0"/>
          </a:p>
          <a:p>
            <a:r>
              <a:rPr lang="en-US" sz="2400" dirty="0" smtClean="0"/>
              <a:t>Positive effectors:</a:t>
            </a:r>
          </a:p>
          <a:p>
            <a:pPr lvl="1"/>
            <a:r>
              <a:rPr lang="en-US" sz="2000" dirty="0" smtClean="0"/>
              <a:t>F6P (substrate)</a:t>
            </a:r>
          </a:p>
          <a:p>
            <a:pPr lvl="1"/>
            <a:r>
              <a:rPr lang="en-US" sz="2000" dirty="0" smtClean="0"/>
              <a:t>ADP, AMP</a:t>
            </a:r>
          </a:p>
          <a:p>
            <a:pPr lvl="1"/>
            <a:r>
              <a:rPr lang="en-US" sz="2000" dirty="0" smtClean="0"/>
              <a:t>F-2,6-BP</a:t>
            </a:r>
          </a:p>
          <a:p>
            <a:r>
              <a:rPr lang="en-US" sz="2400" dirty="0" smtClean="0"/>
              <a:t>Negative effectors:</a:t>
            </a:r>
          </a:p>
          <a:p>
            <a:pPr lvl="1"/>
            <a:r>
              <a:rPr lang="en-US" sz="2000" dirty="0" smtClean="0"/>
              <a:t>ATP</a:t>
            </a:r>
          </a:p>
          <a:p>
            <a:pPr lvl="1"/>
            <a:r>
              <a:rPr lang="en-US" sz="2000" dirty="0" smtClean="0"/>
              <a:t>citrate</a:t>
            </a:r>
            <a:endParaRPr lang="en-US" sz="2000" dirty="0"/>
          </a:p>
        </p:txBody>
      </p:sp>
      <p:grpSp>
        <p:nvGrpSpPr>
          <p:cNvPr id="10" name="Group 9"/>
          <p:cNvGrpSpPr/>
          <p:nvPr/>
        </p:nvGrpSpPr>
        <p:grpSpPr>
          <a:xfrm>
            <a:off x="433390" y="1686520"/>
            <a:ext cx="1375170" cy="938689"/>
            <a:chOff x="314327" y="1634133"/>
            <a:chExt cx="1375170" cy="938689"/>
          </a:xfrm>
        </p:grpSpPr>
        <p:cxnSp>
          <p:nvCxnSpPr>
            <p:cNvPr id="6" name="Straight Arrow Connector 5"/>
            <p:cNvCxnSpPr/>
            <p:nvPr/>
          </p:nvCxnSpPr>
          <p:spPr>
            <a:xfrm>
              <a:off x="1468040" y="2372797"/>
              <a:ext cx="221457" cy="200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4327" y="1634133"/>
              <a:ext cx="1153713" cy="738664"/>
            </a:xfrm>
            <a:prstGeom prst="rect">
              <a:avLst/>
            </a:prstGeom>
            <a:noFill/>
            <a:ln>
              <a:solidFill>
                <a:schemeClr val="tx1"/>
              </a:solidFill>
            </a:ln>
          </p:spPr>
          <p:txBody>
            <a:bodyPr wrap="square" rtlCol="0">
              <a:spAutoFit/>
            </a:bodyPr>
            <a:lstStyle/>
            <a:p>
              <a:pPr algn="ctr"/>
              <a:r>
                <a:rPr lang="en-US" sz="1400" dirty="0" smtClean="0"/>
                <a:t>Active site:</a:t>
              </a:r>
            </a:p>
            <a:p>
              <a:pPr algn="ctr"/>
              <a:r>
                <a:rPr lang="en-US" sz="1400" dirty="0" smtClean="0"/>
                <a:t>F-1,6-BP &amp; ADP bound</a:t>
              </a:r>
              <a:endParaRPr lang="en-US" sz="1400" dirty="0"/>
            </a:p>
          </p:txBody>
        </p:sp>
      </p:grpSp>
      <p:cxnSp>
        <p:nvCxnSpPr>
          <p:cNvPr id="13" name="Straight Arrow Connector 12"/>
          <p:cNvCxnSpPr>
            <a:stCxn id="14" idx="0"/>
          </p:cNvCxnSpPr>
          <p:nvPr/>
        </p:nvCxnSpPr>
        <p:spPr>
          <a:xfrm flipV="1">
            <a:off x="871836" y="5343525"/>
            <a:ext cx="285452" cy="463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6568" y="5807153"/>
            <a:ext cx="1430535" cy="523220"/>
          </a:xfrm>
          <a:prstGeom prst="rect">
            <a:avLst/>
          </a:prstGeom>
          <a:noFill/>
          <a:ln>
            <a:solidFill>
              <a:schemeClr val="tx1"/>
            </a:solidFill>
          </a:ln>
        </p:spPr>
        <p:txBody>
          <a:bodyPr wrap="square" rtlCol="0">
            <a:spAutoFit/>
          </a:bodyPr>
          <a:lstStyle/>
          <a:p>
            <a:pPr algn="ctr"/>
            <a:r>
              <a:rPr lang="en-US" sz="1400" dirty="0" smtClean="0"/>
              <a:t>Regulatory site: ADP bound</a:t>
            </a:r>
            <a:endParaRPr lang="en-US" sz="1400" dirty="0"/>
          </a:p>
        </p:txBody>
      </p:sp>
    </p:spTree>
    <p:extLst>
      <p:ext uri="{BB962C8B-B14F-4D97-AF65-F5344CB8AC3E}">
        <p14:creationId xmlns:p14="http://schemas.microsoft.com/office/powerpoint/2010/main" val="3026028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_15_23"/>
          <p:cNvPicPr>
            <a:picLocks noChangeAspect="1" noChangeArrowheads="1"/>
          </p:cNvPicPr>
          <p:nvPr/>
        </p:nvPicPr>
        <p:blipFill rotWithShape="1">
          <a:blip r:embed="rId3">
            <a:extLst>
              <a:ext uri="{28A0092B-C50C-407E-A947-70E740481C1C}">
                <a14:useLocalDpi xmlns:a14="http://schemas.microsoft.com/office/drawing/2010/main" val="0"/>
              </a:ext>
            </a:extLst>
          </a:blip>
          <a:srcRect b="5321"/>
          <a:stretch/>
        </p:blipFill>
        <p:spPr bwMode="auto">
          <a:xfrm>
            <a:off x="1409123" y="1607939"/>
            <a:ext cx="6325754" cy="501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ATP, ADP, or AMP can bind at the same regulatory site and influence PFK activity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g_15_24"/>
          <p:cNvPicPr>
            <a:picLocks noChangeAspect="1" noChangeArrowheads="1"/>
          </p:cNvPicPr>
          <p:nvPr/>
        </p:nvPicPr>
        <p:blipFill rotWithShape="1">
          <a:blip r:embed="rId3">
            <a:extLst>
              <a:ext uri="{28A0092B-C50C-407E-A947-70E740481C1C}">
                <a14:useLocalDpi xmlns:a14="http://schemas.microsoft.com/office/drawing/2010/main" val="0"/>
              </a:ext>
            </a:extLst>
          </a:blip>
          <a:srcRect b="3185"/>
          <a:stretch/>
        </p:blipFill>
        <p:spPr bwMode="auto">
          <a:xfrm>
            <a:off x="1866623" y="1436524"/>
            <a:ext cx="6709858" cy="521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The R-state of PFK promotes binding of F6P; the T-state has low affinity for F6P</a:t>
            </a:r>
            <a:endParaRPr lang="en-US" dirty="0"/>
          </a:p>
        </p:txBody>
      </p:sp>
      <p:cxnSp>
        <p:nvCxnSpPr>
          <p:cNvPr id="5" name="Straight Arrow Connector 4"/>
          <p:cNvCxnSpPr/>
          <p:nvPr/>
        </p:nvCxnSpPr>
        <p:spPr>
          <a:xfrm flipV="1">
            <a:off x="2175164" y="4456218"/>
            <a:ext cx="498763" cy="7874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4072" y="5243627"/>
            <a:ext cx="3338945" cy="923330"/>
          </a:xfrm>
          <a:prstGeom prst="rect">
            <a:avLst/>
          </a:prstGeom>
          <a:noFill/>
          <a:ln>
            <a:noFill/>
          </a:ln>
        </p:spPr>
        <p:txBody>
          <a:bodyPr wrap="square" rtlCol="0">
            <a:spAutoFit/>
          </a:bodyPr>
          <a:lstStyle/>
          <a:p>
            <a:pPr algn="ctr"/>
            <a:r>
              <a:rPr lang="en-US" dirty="0" smtClean="0"/>
              <a:t>Shift to R-state (pink) creates salt bridge between </a:t>
            </a:r>
            <a:r>
              <a:rPr lang="en-US" dirty="0" err="1" smtClean="0"/>
              <a:t>Arg</a:t>
            </a:r>
            <a:r>
              <a:rPr lang="en-US" dirty="0" smtClean="0"/>
              <a:t> &amp; F6P, promoting binding</a:t>
            </a:r>
            <a:endParaRPr lang="en-US" dirty="0"/>
          </a:p>
        </p:txBody>
      </p:sp>
      <p:sp>
        <p:nvSpPr>
          <p:cNvPr id="11" name="TextBox 10"/>
          <p:cNvSpPr txBox="1"/>
          <p:nvPr/>
        </p:nvSpPr>
        <p:spPr>
          <a:xfrm>
            <a:off x="197148" y="1521088"/>
            <a:ext cx="3017107" cy="923330"/>
          </a:xfrm>
          <a:prstGeom prst="rect">
            <a:avLst/>
          </a:prstGeom>
          <a:noFill/>
          <a:ln>
            <a:noFill/>
          </a:ln>
        </p:spPr>
        <p:txBody>
          <a:bodyPr wrap="square" rtlCol="0">
            <a:spAutoFit/>
          </a:bodyPr>
          <a:lstStyle/>
          <a:p>
            <a:pPr algn="ctr"/>
            <a:r>
              <a:rPr lang="en-US" dirty="0" smtClean="0"/>
              <a:t>In T-state (blue), charge repulsion between </a:t>
            </a:r>
            <a:r>
              <a:rPr lang="en-US" dirty="0" err="1" smtClean="0"/>
              <a:t>Glu</a:t>
            </a:r>
            <a:r>
              <a:rPr lang="en-US" dirty="0" smtClean="0"/>
              <a:t> &amp; F6P disfavors binding</a:t>
            </a:r>
          </a:p>
        </p:txBody>
      </p:sp>
      <p:cxnSp>
        <p:nvCxnSpPr>
          <p:cNvPr id="12" name="Straight Arrow Connector 11"/>
          <p:cNvCxnSpPr/>
          <p:nvPr/>
        </p:nvCxnSpPr>
        <p:spPr>
          <a:xfrm>
            <a:off x="2348346" y="2442320"/>
            <a:ext cx="713508" cy="12845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6102927" y="2442320"/>
            <a:ext cx="162790" cy="5263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02927" y="1810851"/>
            <a:ext cx="2008909" cy="646331"/>
          </a:xfrm>
          <a:prstGeom prst="rect">
            <a:avLst/>
          </a:prstGeom>
          <a:noFill/>
          <a:ln>
            <a:noFill/>
          </a:ln>
        </p:spPr>
        <p:txBody>
          <a:bodyPr wrap="square" rtlCol="0">
            <a:spAutoFit/>
          </a:bodyPr>
          <a:lstStyle/>
          <a:p>
            <a:pPr algn="ctr"/>
            <a:r>
              <a:rPr lang="en-US" dirty="0" smtClean="0"/>
              <a:t>Positive effector; stabilizes R-state</a:t>
            </a:r>
            <a:endParaRPr lang="en-US" dirty="0"/>
          </a:p>
        </p:txBody>
      </p:sp>
      <p:sp>
        <p:nvSpPr>
          <p:cNvPr id="22" name="TextBox 21"/>
          <p:cNvSpPr txBox="1"/>
          <p:nvPr/>
        </p:nvSpPr>
        <p:spPr>
          <a:xfrm>
            <a:off x="6948055" y="5243627"/>
            <a:ext cx="2008909" cy="923330"/>
          </a:xfrm>
          <a:prstGeom prst="rect">
            <a:avLst/>
          </a:prstGeom>
          <a:noFill/>
          <a:ln>
            <a:noFill/>
          </a:ln>
        </p:spPr>
        <p:txBody>
          <a:bodyPr wrap="square" rtlCol="0">
            <a:spAutoFit/>
          </a:bodyPr>
          <a:lstStyle/>
          <a:p>
            <a:pPr algn="ctr"/>
            <a:r>
              <a:rPr lang="en-US" dirty="0" smtClean="0"/>
              <a:t>Negative effector (non-biological); stabilizes T-state</a:t>
            </a:r>
            <a:endParaRPr lang="en-US" dirty="0"/>
          </a:p>
        </p:txBody>
      </p:sp>
      <p:cxnSp>
        <p:nvCxnSpPr>
          <p:cNvPr id="23" name="Straight Arrow Connector 22"/>
          <p:cNvCxnSpPr/>
          <p:nvPr/>
        </p:nvCxnSpPr>
        <p:spPr>
          <a:xfrm flipH="1" flipV="1">
            <a:off x="7225145" y="4501645"/>
            <a:ext cx="394855" cy="7419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Gluconeogenesis is a pathway in which glucose is synthesized from 2-4C precursors</a:t>
            </a:r>
            <a:endParaRPr lang="en-US" dirty="0"/>
          </a:p>
        </p:txBody>
      </p:sp>
      <p:sp>
        <p:nvSpPr>
          <p:cNvPr id="3" name="Content Placeholder 2"/>
          <p:cNvSpPr>
            <a:spLocks noGrp="1"/>
          </p:cNvSpPr>
          <p:nvPr>
            <p:ph idx="1"/>
          </p:nvPr>
        </p:nvSpPr>
        <p:spPr/>
        <p:txBody>
          <a:bodyPr/>
          <a:lstStyle/>
          <a:p>
            <a:r>
              <a:rPr lang="en-US" dirty="0" smtClean="0"/>
              <a:t>Many organisms and many cell types require a constant supply of glucose (ex: neurons, red blood cells)</a:t>
            </a:r>
          </a:p>
          <a:p>
            <a:r>
              <a:rPr lang="en-US" dirty="0" smtClean="0"/>
              <a:t>In humans, glucose can be synthesized from pyruvate (or lactate, or oxaloacetate, or certain amino acids) through this pathway (mainly occurring in the liver)</a:t>
            </a:r>
          </a:p>
          <a:p>
            <a:r>
              <a:rPr lang="en-US" dirty="0" smtClean="0"/>
              <a:t>Uses many of the same enzymes as glycolysis – those that catalyze reversible reactions</a:t>
            </a:r>
          </a:p>
          <a:p>
            <a:r>
              <a:rPr lang="en-US" dirty="0" smtClean="0"/>
              <a:t>For irreversible steps of glycolysis, uses other reactions (and other enzymes)</a:t>
            </a:r>
          </a:p>
          <a:p>
            <a:r>
              <a:rPr lang="en-US" dirty="0" smtClean="0"/>
              <a:t>Opposite regulation vs. glycolysis</a:t>
            </a:r>
          </a:p>
        </p:txBody>
      </p:sp>
    </p:spTree>
    <p:extLst>
      <p:ext uri="{BB962C8B-B14F-4D97-AF65-F5344CB8AC3E}">
        <p14:creationId xmlns:p14="http://schemas.microsoft.com/office/powerpoint/2010/main" val="413109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descr="figure 15-11"/>
          <p:cNvPicPr>
            <a:picLocks noChangeAspect="1" noChangeArrowheads="1"/>
          </p:cNvPicPr>
          <p:nvPr/>
        </p:nvPicPr>
        <p:blipFill rotWithShape="1">
          <a:blip r:embed="rId3">
            <a:extLst>
              <a:ext uri="{28A0092B-C50C-407E-A947-70E740481C1C}">
                <a14:useLocalDpi xmlns:a14="http://schemas.microsoft.com/office/drawing/2010/main" val="0"/>
              </a:ext>
            </a:extLst>
          </a:blip>
          <a:srcRect b="6850"/>
          <a:stretch/>
        </p:blipFill>
        <p:spPr bwMode="auto">
          <a:xfrm>
            <a:off x="1718468" y="384969"/>
            <a:ext cx="5707063" cy="608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613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figure 14-16 part 1"/>
          <p:cNvPicPr>
            <a:picLocks noChangeAspect="1" noChangeArrowheads="1"/>
          </p:cNvPicPr>
          <p:nvPr/>
        </p:nvPicPr>
        <p:blipFill rotWithShape="1">
          <a:blip r:embed="rId3">
            <a:extLst>
              <a:ext uri="{28A0092B-C50C-407E-A947-70E740481C1C}">
                <a14:useLocalDpi xmlns:a14="http://schemas.microsoft.com/office/drawing/2010/main" val="0"/>
              </a:ext>
            </a:extLst>
          </a:blip>
          <a:srcRect b="8149"/>
          <a:stretch/>
        </p:blipFill>
        <p:spPr bwMode="auto">
          <a:xfrm>
            <a:off x="1835562" y="1496290"/>
            <a:ext cx="5472875" cy="536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Phosphatases remove the </a:t>
            </a:r>
            <a:r>
              <a:rPr lang="en-US" dirty="0" err="1" smtClean="0"/>
              <a:t>phophoryl</a:t>
            </a:r>
            <a:r>
              <a:rPr lang="en-US" dirty="0" smtClean="0"/>
              <a:t> groups added by hexokinase and PFK</a:t>
            </a:r>
            <a:endParaRPr lang="en-US" dirty="0"/>
          </a:p>
        </p:txBody>
      </p:sp>
    </p:spTree>
    <p:extLst>
      <p:ext uri="{BB962C8B-B14F-4D97-AF65-F5344CB8AC3E}">
        <p14:creationId xmlns:p14="http://schemas.microsoft.com/office/powerpoint/2010/main" val="1570079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figure 14-16 part 2"/>
          <p:cNvPicPr>
            <a:picLocks noChangeAspect="1" noChangeArrowheads="1"/>
          </p:cNvPicPr>
          <p:nvPr/>
        </p:nvPicPr>
        <p:blipFill rotWithShape="1">
          <a:blip r:embed="rId3">
            <a:extLst>
              <a:ext uri="{28A0092B-C50C-407E-A947-70E740481C1C}">
                <a14:useLocalDpi xmlns:a14="http://schemas.microsoft.com/office/drawing/2010/main" val="0"/>
              </a:ext>
            </a:extLst>
          </a:blip>
          <a:srcRect b="6878"/>
          <a:stretch/>
        </p:blipFill>
        <p:spPr bwMode="auto">
          <a:xfrm>
            <a:off x="1338464" y="1496291"/>
            <a:ext cx="6467072" cy="536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Two energy-requiring steps reverse the action of pyruvate kinase</a:t>
            </a:r>
            <a:endParaRPr lang="en-US" dirty="0"/>
          </a:p>
        </p:txBody>
      </p:sp>
    </p:spTree>
    <p:extLst>
      <p:ext uri="{BB962C8B-B14F-4D97-AF65-F5344CB8AC3E}">
        <p14:creationId xmlns:p14="http://schemas.microsoft.com/office/powerpoint/2010/main" val="792245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5954</TotalTime>
  <Words>852</Words>
  <Application>Microsoft Office PowerPoint</Application>
  <PresentationFormat>On-screen Show (4:3)</PresentationFormat>
  <Paragraphs>98</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‘Metabolic flux’ describes the rate of flow of intermediates through a metabolic pathway</vt:lpstr>
      <vt:lpstr>ΔG, determined by measuring [metabolites], reveals the rate-limiting steps of a pathway</vt:lpstr>
      <vt:lpstr>PFK is the major regulatory enzyme of glycolysis in muscle (F6P + ATP  F-1,6-BP + ADP)</vt:lpstr>
      <vt:lpstr>ATP, ADP, or AMP can bind at the same regulatory site and influence PFK activity</vt:lpstr>
      <vt:lpstr>The R-state of PFK promotes binding of F6P; the T-state has low affinity for F6P</vt:lpstr>
      <vt:lpstr>Gluconeogenesis is a pathway in which glucose is synthesized from 2-4C precursors</vt:lpstr>
      <vt:lpstr>PowerPoint Presentation</vt:lpstr>
      <vt:lpstr>Phosphatases remove the phophoryl groups added by hexokinase and PFK</vt:lpstr>
      <vt:lpstr>Two energy-requiring steps reverse the action of pyruvate kinase</vt:lpstr>
      <vt:lpstr>Pyruvate carboxylase uses the energy of ATP hydrolysis to drive a carboxylation</vt:lpstr>
      <vt:lpstr>PEPCK couples decarboxylation and NTP hydrolysis to PEP formation</vt:lpstr>
      <vt:lpstr>From glycolysis, pyruvate has multiple options for further metabolism</vt:lpstr>
      <vt:lpstr>Different color in muscle can reflect different levels of aerobic vs. anaerobic metabolism</vt:lpstr>
      <vt:lpstr>In homolactic fermentation, lactate DH reduces pyruvate to regenerate NAD+</vt:lpstr>
      <vt:lpstr>A hydride from NADH is transferred directly to pyruvate’s carbonyl carbon</vt:lpstr>
      <vt:lpstr>Yeast carry out alcoholic (ethanolic) fermentation, producing CO2 and ethanol</vt:lpstr>
      <vt:lpstr>Ethanolic fermentation converts pyruvate to ethanol in two steps</vt:lpstr>
      <vt:lpstr>Pyruvate decarboxylase catalyzes the decarboxylation of pyruvate to acetaldehyde</vt:lpstr>
      <vt:lpstr>Decarboxylation does not happen without catalysis</vt:lpstr>
      <vt:lpstr>The cofactor TPP functions as an electron sink to stabilize carbanion intermediates</vt:lpstr>
      <vt:lpstr>TPP catalyzes the decarboxylation of α-keto acids</vt:lpstr>
      <vt:lpstr>PowerPoint Presentation</vt:lpstr>
      <vt:lpstr>PowerPoint Presentation</vt:lpstr>
      <vt:lpstr>PowerPoint Presentation</vt:lpstr>
      <vt:lpstr>PowerPoint Presentation</vt:lpstr>
      <vt:lpstr>Alcohol DH regenerates NAD+ through the reduction of acetaldehyde to ethanol</vt:lpstr>
      <vt:lpstr>A hydride from NADH is transferred directly to acetaldehyde’s carbonyl carbon</vt:lpstr>
      <vt:lpstr>From glycolysis, pyruvate has multiple options for further metabolism</vt:lpstr>
      <vt:lpstr>Oxidation of glucose releases more free energy &amp; yields more ATP than fermentation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42</cp:revision>
  <cp:lastPrinted>2011-03-01T22:19:36Z</cp:lastPrinted>
  <dcterms:created xsi:type="dcterms:W3CDTF">2009-07-16T23:51:41Z</dcterms:created>
  <dcterms:modified xsi:type="dcterms:W3CDTF">2011-03-01T22:30:57Z</dcterms:modified>
</cp:coreProperties>
</file>