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4" r:id="rId3"/>
    <p:sldId id="325" r:id="rId4"/>
    <p:sldId id="326" r:id="rId5"/>
    <p:sldId id="327" r:id="rId6"/>
    <p:sldId id="328" r:id="rId7"/>
    <p:sldId id="330" r:id="rId8"/>
    <p:sldId id="331" r:id="rId9"/>
    <p:sldId id="275" r:id="rId10"/>
    <p:sldId id="332" r:id="rId11"/>
    <p:sldId id="277" r:id="rId12"/>
    <p:sldId id="333" r:id="rId13"/>
    <p:sldId id="334" r:id="rId14"/>
    <p:sldId id="278" r:id="rId15"/>
    <p:sldId id="335" r:id="rId16"/>
    <p:sldId id="338" r:id="rId17"/>
    <p:sldId id="340" r:id="rId18"/>
    <p:sldId id="336" r:id="rId19"/>
    <p:sldId id="289" r:id="rId20"/>
    <p:sldId id="291" r:id="rId21"/>
    <p:sldId id="341" r:id="rId22"/>
    <p:sldId id="306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7DD9B"/>
    <a:srgbClr val="F6D29C"/>
    <a:srgbClr val="F5C795"/>
    <a:srgbClr val="F3BB7D"/>
    <a:srgbClr val="EFC653"/>
    <a:srgbClr val="669900"/>
    <a:srgbClr val="CCFF66"/>
    <a:srgbClr val="EE978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A15A1EB6-D5F3-4213-9637-62912D63A75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06051C68-AB35-4372-A969-6821B14E1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A7EF15-488C-4615-B62D-123C1CB6DE3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8D226-D83D-4EF8-8500-FFA77D14C99D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D62818-4619-4751-B936-7360D3205B4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FF0B0-0E49-42FB-9AE5-7DC5CA7C1449}" type="slidenum">
              <a:rPr lang="en-US"/>
              <a:pPr/>
              <a:t>12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14-8 (part 1) The phosphoglycerate mutase reaction.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18A2D-93A4-461A-88E3-F786372CC2E2}" type="slidenum">
              <a:rPr lang="en-US"/>
              <a:pPr/>
              <a:t>13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14-8 (part 2) The phosphoglycerate mutase reaction.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A70BA2-6B66-4848-BD37-DD3FB736BEC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27B98-A4D0-4C47-B92B-3483E9D9EE08}" type="slidenum">
              <a:rPr lang="en-US"/>
              <a:pPr/>
              <a:t>15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E7ADA-ADA4-4799-85C5-F7973F2E3789}" type="slidenum">
              <a:rPr lang="en-US"/>
              <a:pPr/>
              <a:t>16</a:t>
            </a:fld>
            <a:endParaRPr lang="en-US"/>
          </a:p>
        </p:txBody>
      </p:sp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</a:rPr>
              <a:t>FIGURE 6-23a Two-step reaction catalyzed by </a:t>
            </a:r>
            <a:r>
              <a:rPr lang="en-US" b="1" dirty="0" err="1" smtClean="0">
                <a:latin typeface="Arial" charset="0"/>
              </a:rPr>
              <a:t>enolase</a:t>
            </a:r>
            <a:r>
              <a:rPr lang="en-US" b="1" dirty="0" smtClean="0">
                <a:latin typeface="Arial" charset="0"/>
              </a:rPr>
              <a:t>.</a:t>
            </a:r>
            <a:r>
              <a:rPr lang="en-US" dirty="0" smtClean="0">
                <a:latin typeface="Arial" charset="0"/>
              </a:rPr>
              <a:t> (a) The mechanism by which </a:t>
            </a:r>
            <a:r>
              <a:rPr lang="en-US" dirty="0" err="1" smtClean="0">
                <a:latin typeface="Arial" charset="0"/>
              </a:rPr>
              <a:t>enolase</a:t>
            </a:r>
            <a:r>
              <a:rPr lang="en-US" dirty="0" smtClean="0">
                <a:latin typeface="Arial" charset="0"/>
              </a:rPr>
              <a:t> converts 2-phosphoglycerate (2-PGA) to </a:t>
            </a:r>
            <a:r>
              <a:rPr lang="en-US" dirty="0" err="1" smtClean="0">
                <a:latin typeface="Arial" charset="0"/>
              </a:rPr>
              <a:t>phosphoenolpyruvate</a:t>
            </a:r>
            <a:r>
              <a:rPr lang="en-US" dirty="0" smtClean="0">
                <a:latin typeface="Arial" charset="0"/>
              </a:rPr>
              <a:t>. The carboxyl group of 2-PGA is coordinated by two magnesium ions at the active site.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877C6-9EF9-4876-902C-642CD0E34DCB}" type="slidenum">
              <a:rPr lang="en-US"/>
              <a:pPr/>
              <a:t>17</a:t>
            </a:fld>
            <a:endParaRPr lang="en-US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6-23b Two-step reaction catalyzed by enolase.</a:t>
            </a:r>
            <a:r>
              <a:rPr lang="en-US">
                <a:latin typeface="Arial" charset="0"/>
              </a:rPr>
              <a:t> (b)The substrate, 2-PGA, in relation to the Mg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ions, Lys</a:t>
            </a:r>
            <a:r>
              <a:rPr lang="en-US" baseline="30000">
                <a:latin typeface="Arial" charset="0"/>
              </a:rPr>
              <a:t>345</a:t>
            </a:r>
            <a:r>
              <a:rPr lang="en-US">
                <a:latin typeface="Arial" charset="0"/>
              </a:rPr>
              <a:t>, and Glu</a:t>
            </a:r>
            <a:r>
              <a:rPr lang="en-US" baseline="30000">
                <a:latin typeface="Arial" charset="0"/>
              </a:rPr>
              <a:t>211</a:t>
            </a:r>
            <a:r>
              <a:rPr lang="en-US">
                <a:latin typeface="Arial" charset="0"/>
              </a:rPr>
              <a:t> in the enolase active site. Nitrogen is shown in blue, phosphorus in orange; hydrogen atoms are not shown (PDB ID 1ONE).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A12DC-04A4-4752-A6AC-AA41B50AE7A9}" type="slidenum">
              <a:rPr lang="en-US"/>
              <a:pPr/>
              <a:t>18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30E9AC-D00F-45F3-B5A8-AE43D8694E9A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850D0-A70F-436A-9C7A-7B7077D99626}" type="slidenum">
              <a:rPr lang="en-US"/>
              <a:pPr/>
              <a:t>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75B675-19BD-4E3A-AB07-7924A60B8DC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A7EF15-488C-4615-B62D-123C1CB6DE36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D4671E-E79E-4968-BEC1-50086BA0D8AE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8E6CB-CE81-4421-9315-766617B84B1C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14-7 The glyceraldehyde 3-phosphate dehydrogenase reaction.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D5DF3-847F-4107-9542-31B562683568}" type="slidenum">
              <a:rPr lang="en-US"/>
              <a:pPr/>
              <a:t>4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14-7 (part 1) The glyceraldehyde 3-phosphate dehydrogenase reaction.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A8E89-B9A2-4283-B526-9AEC88736E45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14-7 (part 2) The glyceraldehyde 3-phosphate dehydrogenase reaction.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44ECA-A279-4ACE-87A6-C84F23B29129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14-7 (part 3) The glyceraldehyde 3-phosphate dehydrogenase reaction.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0ECC-A3AF-44F9-858F-6CF9B5537220}" type="slidenum">
              <a:rPr lang="en-US"/>
              <a:pPr/>
              <a:t>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FIGURE 14-7 (</a:t>
            </a:r>
            <a:r>
              <a:rPr lang="en-US" b="1" dirty="0" smtClean="0">
                <a:latin typeface="Arial" charset="0"/>
              </a:rPr>
              <a:t>parts 4 &amp; </a:t>
            </a:r>
            <a:r>
              <a:rPr lang="en-US" b="1" dirty="0">
                <a:latin typeface="Arial" charset="0"/>
              </a:rPr>
              <a:t>5) The glyceraldehyde 3-phosphate dehydrogenase reaction.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E0A76-1ED4-488D-B2C2-C3D5433DA586}" type="slidenum">
              <a:rPr lang="en-US"/>
              <a:pPr/>
              <a:t>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9387C5-71DE-4F6C-9B8F-BC9345444AED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971B-7808-4E32-9C4A-3638785D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07EB-795A-4175-9CC4-950054BCF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46E6-8C72-43E3-9A00-45E876EC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E02B-D9DA-448E-8768-AFF98D2AE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6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3CFD-F747-4190-88E1-FDDB170F2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DD3B-EE31-4812-B86F-B24373AAB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9B05-5B17-4738-AD01-212D85611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227D-956B-43E4-A2AA-00E45ED0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2C9F-68A3-42C5-878B-E0B0CFB7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2CEBC-67F1-4AAA-A445-609351E68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5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C9A1-8463-4212-8C42-98A38E34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57A9C9-CA32-4ECF-A1C0-B3EB7864F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_15_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 bwMode="auto">
          <a:xfrm>
            <a:off x="4724400" y="533400"/>
            <a:ext cx="3625850" cy="609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163762"/>
          </a:xfrm>
        </p:spPr>
        <p:txBody>
          <a:bodyPr/>
          <a:lstStyle/>
          <a:p>
            <a:r>
              <a:rPr lang="en-US" dirty="0" smtClean="0"/>
              <a:t>The payoff phase converts 2 GAP to </a:t>
            </a:r>
            <a:br>
              <a:rPr lang="en-US" dirty="0" smtClean="0"/>
            </a:br>
            <a:r>
              <a:rPr lang="en-US" dirty="0" smtClean="0"/>
              <a:t>2 pyruvate, yielding </a:t>
            </a:r>
            <a:br>
              <a:rPr lang="en-US" dirty="0" smtClean="0"/>
            </a:br>
            <a:r>
              <a:rPr lang="en-US" dirty="0" smtClean="0"/>
              <a:t>4 ATP and 2 NADH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382" y="3124200"/>
            <a:ext cx="3948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2GAP + 4ADP + 2P</a:t>
            </a:r>
            <a:r>
              <a:rPr lang="en-US" baseline="-25000" dirty="0" smtClean="0"/>
              <a:t>i</a:t>
            </a:r>
            <a:r>
              <a:rPr lang="en-US" dirty="0" smtClean="0"/>
              <a:t> + 2NAD</a:t>
            </a:r>
            <a:r>
              <a:rPr lang="en-US" baseline="30000" dirty="0" smtClean="0"/>
              <a:t>+</a:t>
            </a:r>
            <a:endParaRPr lang="en-US" dirty="0" smtClean="0">
              <a:sym typeface="Wingdings" pitchFamily="2" charset="2"/>
            </a:endParaRPr>
          </a:p>
          <a:p>
            <a:pPr algn="ctr"/>
            <a:endParaRPr lang="en-US" dirty="0" smtClean="0">
              <a:sym typeface="Wingdings" pitchFamily="2" charset="2"/>
            </a:endParaRPr>
          </a:p>
          <a:p>
            <a:pPr algn="ctr"/>
            <a:endParaRPr lang="en-US" dirty="0">
              <a:sym typeface="Wingdings" pitchFamily="2" charset="2"/>
            </a:endParaRPr>
          </a:p>
          <a:p>
            <a:pPr algn="ctr"/>
            <a:r>
              <a:rPr lang="en-US" dirty="0" smtClean="0">
                <a:sym typeface="Wingdings" pitchFamily="2" charset="2"/>
              </a:rPr>
              <a:t>2 pyruvate + 4ATP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+ 2NADH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23416" y="3505200"/>
            <a:ext cx="0" cy="3804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unnumbered 14 p5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 bwMode="auto">
          <a:xfrm>
            <a:off x="306387" y="2195946"/>
            <a:ext cx="8531225" cy="36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PGM catalyzes the isomerization of 3PG to 2PG, in preparation for making PEP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544489" y="5876329"/>
            <a:ext cx="30730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n_15_p5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88" y="1887135"/>
            <a:ext cx="6095423" cy="452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active PGM enzyme contains a </a:t>
            </a:r>
            <a:r>
              <a:rPr lang="en-US" dirty="0" err="1" smtClean="0"/>
              <a:t>phospho</a:t>
            </a:r>
            <a:r>
              <a:rPr lang="en-US" dirty="0" smtClean="0"/>
              <a:t>-His in its active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ure 14-08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65100"/>
            <a:ext cx="5259388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8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 14-08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65100"/>
            <a:ext cx="5478463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_1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00"/>
            <a:ext cx="609441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unnumbered 14 p538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9"/>
          <a:stretch/>
        </p:blipFill>
        <p:spPr bwMode="auto">
          <a:xfrm>
            <a:off x="927461" y="2723583"/>
            <a:ext cx="7289078" cy="326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</a:t>
            </a:r>
            <a:r>
              <a:rPr lang="en-US" dirty="0" err="1" smtClean="0"/>
              <a:t>Enolase</a:t>
            </a:r>
            <a:r>
              <a:rPr lang="en-US" dirty="0" smtClean="0"/>
              <a:t> catalyzes the dehydration of 2PG to PEP, a ‘high-energy’ intermediate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281255" y="6058445"/>
            <a:ext cx="2777939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46175" y="1462688"/>
            <a:ext cx="2493817" cy="1529959"/>
            <a:chOff x="3549584" y="1523999"/>
            <a:chExt cx="1888326" cy="1529959"/>
          </a:xfrm>
        </p:grpSpPr>
        <p:sp>
          <p:nvSpPr>
            <p:cNvPr id="7" name="Explosion 1 6"/>
            <p:cNvSpPr/>
            <p:nvPr/>
          </p:nvSpPr>
          <p:spPr>
            <a:xfrm>
              <a:off x="3549584" y="1523999"/>
              <a:ext cx="1888326" cy="1529959"/>
            </a:xfrm>
            <a:prstGeom prst="irregularSeal1">
              <a:avLst/>
            </a:prstGeom>
            <a:solidFill>
              <a:srgbClr val="CCFF66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1787" y="1951957"/>
              <a:ext cx="122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‘high-energy’</a:t>
              </a:r>
            </a:p>
            <a:p>
              <a:pPr algn="ctr"/>
              <a:r>
                <a:rPr lang="en-US" b="1" dirty="0" smtClean="0"/>
                <a:t>intermediate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0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r>
              <a:rPr lang="en-US" dirty="0" smtClean="0"/>
              <a:t> ions are essential in the </a:t>
            </a:r>
            <a:r>
              <a:rPr lang="en-US" dirty="0" err="1" smtClean="0"/>
              <a:t>enolate</a:t>
            </a:r>
            <a:r>
              <a:rPr lang="en-US" dirty="0" smtClean="0"/>
              <a:t> reaction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0113" y="1597890"/>
            <a:ext cx="8108353" cy="5007645"/>
            <a:chOff x="58460" y="1597890"/>
            <a:chExt cx="8108353" cy="5007645"/>
          </a:xfrm>
        </p:grpSpPr>
        <p:pic>
          <p:nvPicPr>
            <p:cNvPr id="171010" name="Picture 2" descr="figure 6-23a part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22"/>
            <a:stretch/>
          </p:blipFill>
          <p:spPr bwMode="auto">
            <a:xfrm>
              <a:off x="58460" y="1597890"/>
              <a:ext cx="7221662" cy="2623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 descr="figure 6-23a part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8" r="25167" b="69292"/>
            <a:stretch/>
          </p:blipFill>
          <p:spPr bwMode="auto">
            <a:xfrm>
              <a:off x="6393431" y="4257675"/>
              <a:ext cx="1773382" cy="914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 descr="figure 6-23a part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76" t="24814" r="658" b="32846"/>
            <a:stretch/>
          </p:blipFill>
          <p:spPr bwMode="auto">
            <a:xfrm>
              <a:off x="5223164" y="5070765"/>
              <a:ext cx="1385454" cy="1260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14843" y="6313147"/>
              <a:ext cx="19431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err="1" smtClean="0"/>
                <a:t>Phosphoenolpyruvate</a:t>
              </a:r>
              <a:endParaRPr lang="en-US" sz="13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106457" y="4257675"/>
              <a:ext cx="1177007" cy="813090"/>
              <a:chOff x="5106457" y="4257675"/>
              <a:chExt cx="1177007" cy="81309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999412" y="4461046"/>
                <a:ext cx="284052" cy="307777"/>
                <a:chOff x="3464907" y="3739532"/>
                <a:chExt cx="284052" cy="307777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491778" y="3776738"/>
                  <a:ext cx="223840" cy="223840"/>
                </a:xfrm>
                <a:prstGeom prst="ellipse">
                  <a:avLst/>
                </a:prstGeom>
                <a:solidFill>
                  <a:srgbClr val="F7DD9B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464907" y="3739532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2</a:t>
                  </a:r>
                  <a:endParaRPr lang="en-US" sz="1400" b="1" dirty="0"/>
                </a:p>
              </p:txBody>
            </p:sp>
          </p:grpSp>
          <p:cxnSp>
            <p:nvCxnSpPr>
              <p:cNvPr id="11" name="Straight Arrow Connector 10"/>
              <p:cNvCxnSpPr>
                <a:endCxn id="6" idx="0"/>
              </p:cNvCxnSpPr>
              <p:nvPr/>
            </p:nvCxnSpPr>
            <p:spPr>
              <a:xfrm>
                <a:off x="5915891" y="4257675"/>
                <a:ext cx="0" cy="8130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rc 11"/>
              <p:cNvSpPr/>
              <p:nvPr/>
            </p:nvSpPr>
            <p:spPr>
              <a:xfrm rot="5400000">
                <a:off x="5574205" y="4379977"/>
                <a:ext cx="347663" cy="332365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609056" y="4719710"/>
                <a:ext cx="1437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106457" y="4573516"/>
                <a:ext cx="55496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 smtClean="0"/>
                  <a:t>H</a:t>
                </a:r>
                <a:r>
                  <a:rPr lang="en-US" sz="1300" b="1" dirty="0" smtClean="0">
                    <a:solidFill>
                      <a:srgbClr val="CC0066"/>
                    </a:solidFill>
                  </a:rPr>
                  <a:t>OH</a:t>
                </a:r>
                <a:endParaRPr lang="en-US" sz="1300" b="1" dirty="0">
                  <a:solidFill>
                    <a:srgbClr val="CC00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45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figure 6-2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5100"/>
            <a:ext cx="8147050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2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2825" y="1372997"/>
            <a:ext cx="4062090" cy="5304895"/>
            <a:chOff x="2642825" y="1345287"/>
            <a:chExt cx="4062090" cy="5304895"/>
          </a:xfrm>
        </p:grpSpPr>
        <p:pic>
          <p:nvPicPr>
            <p:cNvPr id="199682" name="Picture 2" descr="unnumbered 14 p538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9"/>
            <a:stretch/>
          </p:blipFill>
          <p:spPr bwMode="auto">
            <a:xfrm>
              <a:off x="2642825" y="1345287"/>
              <a:ext cx="3858349" cy="530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917520" y="2008909"/>
              <a:ext cx="787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+      H</a:t>
              </a:r>
              <a:r>
                <a:rPr lang="en-US" sz="1400" b="1" baseline="30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+</a:t>
              </a:r>
              <a:endParaRPr lang="en-US" sz="1400" b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 Pyruvate kinase catalyzes a </a:t>
            </a:r>
            <a:r>
              <a:rPr lang="en-US" dirty="0" err="1" smtClean="0"/>
              <a:t>phosphoryl</a:t>
            </a:r>
            <a:r>
              <a:rPr lang="en-US" dirty="0" smtClean="0"/>
              <a:t> transfer from PEP to ADP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50149" y="6705438"/>
            <a:ext cx="214050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096026" y="3728517"/>
            <a:ext cx="1888326" cy="1143000"/>
            <a:chOff x="3549584" y="1524000"/>
            <a:chExt cx="1888326" cy="1143000"/>
          </a:xfrm>
        </p:grpSpPr>
        <p:sp>
          <p:nvSpPr>
            <p:cNvPr id="8" name="Explosion 1 7"/>
            <p:cNvSpPr/>
            <p:nvPr/>
          </p:nvSpPr>
          <p:spPr>
            <a:xfrm>
              <a:off x="3549584" y="1524000"/>
              <a:ext cx="1888326" cy="1143000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1944" y="1907554"/>
              <a:ext cx="12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ATP made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0169" y="4871517"/>
            <a:ext cx="1888326" cy="1143000"/>
            <a:chOff x="3549584" y="1524000"/>
            <a:chExt cx="1888326" cy="1143000"/>
          </a:xfrm>
        </p:grpSpPr>
        <p:sp>
          <p:nvSpPr>
            <p:cNvPr id="11" name="Explosion 1 10"/>
            <p:cNvSpPr/>
            <p:nvPr/>
          </p:nvSpPr>
          <p:spPr>
            <a:xfrm>
              <a:off x="3549584" y="1524000"/>
              <a:ext cx="1888326" cy="1143000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61944" y="1907554"/>
              <a:ext cx="12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ATP made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16502" y="2598002"/>
            <a:ext cx="2361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Substrate-level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phosphorylation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515" y="4871517"/>
            <a:ext cx="2549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step </a:t>
            </a:r>
            <a:r>
              <a:rPr lang="en-US" sz="2000" dirty="0" smtClean="0"/>
              <a:t>yields a net production of two ATPs per glucose</a:t>
            </a:r>
          </a:p>
        </p:txBody>
      </p:sp>
    </p:spTree>
    <p:extLst>
      <p:ext uri="{BB962C8B-B14F-4D97-AF65-F5344CB8AC3E}">
        <p14:creationId xmlns:p14="http://schemas.microsoft.com/office/powerpoint/2010/main" val="38086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_15_13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8"/>
          <a:stretch/>
        </p:blipFill>
        <p:spPr bwMode="auto">
          <a:xfrm>
            <a:off x="306387" y="1772227"/>
            <a:ext cx="8531225" cy="225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_15_13_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4"/>
          <a:stretch/>
        </p:blipFill>
        <p:spPr bwMode="auto">
          <a:xfrm>
            <a:off x="2133600" y="4483678"/>
            <a:ext cx="4876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Catalysis by PK depends on Mg</a:t>
            </a:r>
            <a:r>
              <a:rPr lang="en-US" baseline="30000" dirty="0" smtClean="0"/>
              <a:t>2+ </a:t>
            </a:r>
            <a:r>
              <a:rPr lang="en-US" dirty="0" smtClean="0"/>
              <a:t>and K</a:t>
            </a:r>
            <a:r>
              <a:rPr lang="en-US" baseline="30000" dirty="0" smtClean="0"/>
              <a:t>+</a:t>
            </a:r>
            <a:r>
              <a:rPr lang="en-US" dirty="0" smtClean="0"/>
              <a:t> 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GAPDH catalyzes the oxidation and phosphorylation of GAP to 1,3-BPG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745680"/>
            <a:ext cx="8858394" cy="4670975"/>
            <a:chOff x="304799" y="1499662"/>
            <a:chExt cx="8858394" cy="4670975"/>
          </a:xfrm>
        </p:grpSpPr>
        <p:pic>
          <p:nvPicPr>
            <p:cNvPr id="195587" name="Picture 3" descr="unnumbered 14 p53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45" t="40664" b="9181"/>
            <a:stretch/>
          </p:blipFill>
          <p:spPr bwMode="auto">
            <a:xfrm>
              <a:off x="6761018" y="1499662"/>
              <a:ext cx="2382982" cy="269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unnumbered 14 p53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1" b="54591"/>
            <a:stretch/>
          </p:blipFill>
          <p:spPr bwMode="auto">
            <a:xfrm>
              <a:off x="304799" y="1981200"/>
              <a:ext cx="6345383" cy="2436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unnumbered 14 p53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9" t="83911" b="9181"/>
            <a:stretch/>
          </p:blipFill>
          <p:spPr bwMode="auto">
            <a:xfrm>
              <a:off x="6137564" y="3820298"/>
              <a:ext cx="3025629" cy="37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unnumbered 14 p53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6" t="83911" r="54575" b="9181"/>
            <a:stretch/>
          </p:blipFill>
          <p:spPr bwMode="auto">
            <a:xfrm>
              <a:off x="6139437" y="5799935"/>
              <a:ext cx="2466110" cy="37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190401" y="4191000"/>
              <a:ext cx="1459781" cy="226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4942708"/>
            <a:ext cx="4343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Arial" pitchFamily="34" charset="0"/>
              <a:buChar char="•"/>
            </a:pPr>
            <a:r>
              <a:rPr lang="en-US" sz="2000" dirty="0" smtClean="0"/>
              <a:t>This step </a:t>
            </a:r>
            <a:r>
              <a:rPr lang="en-US" sz="2000" dirty="0" smtClean="0"/>
              <a:t>provides for the net synthesis of ATP in glycolysis</a:t>
            </a:r>
            <a:endParaRPr lang="en-US" sz="2000" dirty="0" smtClean="0"/>
          </a:p>
          <a:p>
            <a:pPr marL="290513" indent="-290513">
              <a:buFont typeface="Arial" pitchFamily="34" charset="0"/>
              <a:buChar char="•"/>
            </a:pPr>
            <a:r>
              <a:rPr lang="en-US" sz="2000" dirty="0" smtClean="0"/>
              <a:t>The oxidation yields NADH, which can be used to make more ATP via aerobic metabolism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73979" y="6416655"/>
            <a:ext cx="24922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428788" y="1468586"/>
            <a:ext cx="1168171" cy="747528"/>
            <a:chOff x="1220271" y="1496293"/>
            <a:chExt cx="1168171" cy="747528"/>
          </a:xfrm>
        </p:grpSpPr>
        <p:sp>
          <p:nvSpPr>
            <p:cNvPr id="14" name="Oval 13"/>
            <p:cNvSpPr/>
            <p:nvPr/>
          </p:nvSpPr>
          <p:spPr>
            <a:xfrm>
              <a:off x="1220271" y="1496293"/>
              <a:ext cx="1168171" cy="747528"/>
            </a:xfrm>
            <a:prstGeom prst="ellipse">
              <a:avLst/>
            </a:prstGeom>
            <a:solidFill>
              <a:srgbClr val="EE978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8599" y="1575255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NADH</a:t>
              </a:r>
            </a:p>
            <a:p>
              <a:pPr algn="ctr"/>
              <a:r>
                <a:rPr lang="en-US" b="1" dirty="0" smtClean="0"/>
                <a:t>made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87914" y="1479690"/>
            <a:ext cx="1168171" cy="747528"/>
            <a:chOff x="1220271" y="1496293"/>
            <a:chExt cx="1168171" cy="747528"/>
          </a:xfrm>
        </p:grpSpPr>
        <p:sp>
          <p:nvSpPr>
            <p:cNvPr id="21" name="Oval 20"/>
            <p:cNvSpPr/>
            <p:nvPr/>
          </p:nvSpPr>
          <p:spPr>
            <a:xfrm>
              <a:off x="1220271" y="1496293"/>
              <a:ext cx="1168171" cy="747528"/>
            </a:xfrm>
            <a:prstGeom prst="ellipse">
              <a:avLst/>
            </a:prstGeom>
            <a:solidFill>
              <a:srgbClr val="EE978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78599" y="1575255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NADH</a:t>
              </a:r>
            </a:p>
            <a:p>
              <a:pPr algn="ctr"/>
              <a:r>
                <a:rPr lang="en-US" b="1" dirty="0" smtClean="0"/>
                <a:t>made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51070" y="4399851"/>
            <a:ext cx="2493817" cy="1529959"/>
            <a:chOff x="3549584" y="1523999"/>
            <a:chExt cx="1888326" cy="1529959"/>
          </a:xfrm>
        </p:grpSpPr>
        <p:sp>
          <p:nvSpPr>
            <p:cNvPr id="24" name="Explosion 1 23"/>
            <p:cNvSpPr/>
            <p:nvPr/>
          </p:nvSpPr>
          <p:spPr>
            <a:xfrm>
              <a:off x="3549584" y="1523999"/>
              <a:ext cx="1888326" cy="1529959"/>
            </a:xfrm>
            <a:prstGeom prst="irregularSeal1">
              <a:avLst/>
            </a:prstGeom>
            <a:solidFill>
              <a:srgbClr val="CCFF66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1787" y="1951957"/>
              <a:ext cx="122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‘high-energy’</a:t>
              </a:r>
            </a:p>
            <a:p>
              <a:pPr algn="ctr"/>
              <a:r>
                <a:rPr lang="en-US" b="1" dirty="0" smtClean="0"/>
                <a:t>intermediate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442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_15_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 bwMode="auto">
          <a:xfrm>
            <a:off x="1296446" y="1555362"/>
            <a:ext cx="6551108" cy="53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enol-keto</a:t>
            </a:r>
            <a:r>
              <a:rPr lang="en-US" dirty="0" smtClean="0"/>
              <a:t> </a:t>
            </a:r>
            <a:r>
              <a:rPr lang="en-US" dirty="0" err="1" smtClean="0"/>
              <a:t>tautomerization</a:t>
            </a:r>
            <a:r>
              <a:rPr lang="en-US" dirty="0" smtClean="0"/>
              <a:t> of pyruvate is why PEP is a ‘high-energy phosphate’ </a:t>
            </a:r>
            <a:r>
              <a:rPr lang="en-US" dirty="0" err="1" smtClean="0"/>
              <a:t>cpd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99309" y="2230583"/>
            <a:ext cx="540327" cy="374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073" y="2576945"/>
            <a:ext cx="205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 sufficient for </a:t>
            </a:r>
            <a:r>
              <a:rPr lang="en-US" sz="1600" dirty="0" err="1" smtClean="0"/>
              <a:t>phosphoryl</a:t>
            </a:r>
            <a:r>
              <a:rPr lang="en-US" sz="1600" dirty="0" smtClean="0"/>
              <a:t> transfer to ADP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_15_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 bwMode="auto">
          <a:xfrm>
            <a:off x="4724400" y="533400"/>
            <a:ext cx="3625850" cy="609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163762"/>
          </a:xfrm>
        </p:spPr>
        <p:txBody>
          <a:bodyPr/>
          <a:lstStyle/>
          <a:p>
            <a:r>
              <a:rPr lang="en-US" dirty="0" smtClean="0"/>
              <a:t>The payoff phase converts 2 GAP to </a:t>
            </a:r>
            <a:br>
              <a:rPr lang="en-US" dirty="0" smtClean="0"/>
            </a:br>
            <a:r>
              <a:rPr lang="en-US" dirty="0" smtClean="0"/>
              <a:t>2 pyruvate, yielding </a:t>
            </a:r>
            <a:br>
              <a:rPr lang="en-US" dirty="0" smtClean="0"/>
            </a:br>
            <a:r>
              <a:rPr lang="en-US" dirty="0" smtClean="0"/>
              <a:t>4 ATP and 2 NADH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382" y="3124200"/>
            <a:ext cx="3948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2GAP + 4ADP + 2P</a:t>
            </a:r>
            <a:r>
              <a:rPr lang="en-US" baseline="-25000" dirty="0" smtClean="0"/>
              <a:t>i</a:t>
            </a:r>
            <a:r>
              <a:rPr lang="en-US" dirty="0" smtClean="0"/>
              <a:t> + 2NAD</a:t>
            </a:r>
            <a:r>
              <a:rPr lang="en-US" baseline="30000" dirty="0" smtClean="0"/>
              <a:t>+</a:t>
            </a:r>
            <a:endParaRPr lang="en-US" dirty="0" smtClean="0">
              <a:sym typeface="Wingdings" pitchFamily="2" charset="2"/>
            </a:endParaRPr>
          </a:p>
          <a:p>
            <a:pPr algn="ctr"/>
            <a:endParaRPr lang="en-US" dirty="0" smtClean="0">
              <a:sym typeface="Wingdings" pitchFamily="2" charset="2"/>
            </a:endParaRPr>
          </a:p>
          <a:p>
            <a:pPr algn="ctr"/>
            <a:endParaRPr lang="en-US" dirty="0">
              <a:sym typeface="Wingdings" pitchFamily="2" charset="2"/>
            </a:endParaRPr>
          </a:p>
          <a:p>
            <a:pPr algn="ctr"/>
            <a:r>
              <a:rPr lang="en-US" dirty="0" smtClean="0">
                <a:sym typeface="Wingdings" pitchFamily="2" charset="2"/>
              </a:rPr>
              <a:t>2 pyruvate + 4ATP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+ 2NADH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23416" y="3505200"/>
            <a:ext cx="0" cy="3804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1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_15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5138"/>
            <a:ext cx="362585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fig_15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38137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 14-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1184274" y="1417686"/>
            <a:ext cx="6775451" cy="530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GAPDH links </a:t>
            </a:r>
            <a:r>
              <a:rPr lang="en-US" dirty="0"/>
              <a:t>oxidation to </a:t>
            </a:r>
            <a:r>
              <a:rPr lang="en-US" dirty="0" smtClean="0"/>
              <a:t>phosphorylation through temporary formation of a </a:t>
            </a:r>
            <a:r>
              <a:rPr lang="en-US" dirty="0" err="1" smtClean="0"/>
              <a:t>thioester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 14-07 part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2"/>
          <a:stretch/>
        </p:blipFill>
        <p:spPr bwMode="auto">
          <a:xfrm>
            <a:off x="306386" y="2042390"/>
            <a:ext cx="8531225" cy="347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NAD+ binding to GAPDH promotes </a:t>
            </a:r>
            <a:r>
              <a:rPr lang="en-US" dirty="0" err="1" smtClean="0"/>
              <a:t>deprotonation</a:t>
            </a:r>
            <a:r>
              <a:rPr lang="en-US" dirty="0" smtClean="0"/>
              <a:t> of active-site </a:t>
            </a:r>
            <a:r>
              <a:rPr lang="en-US" dirty="0" err="1" smtClean="0"/>
              <a:t>Cys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454" y="5888181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Electrostatic catalysis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 14-07 part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0"/>
          <a:stretch/>
        </p:blipFill>
        <p:spPr bwMode="auto">
          <a:xfrm>
            <a:off x="2445328" y="1428519"/>
            <a:ext cx="5867400" cy="523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Deprotonated </a:t>
            </a:r>
            <a:r>
              <a:rPr lang="en-US" dirty="0" err="1" smtClean="0"/>
              <a:t>Cys</a:t>
            </a:r>
            <a:r>
              <a:rPr lang="en-US" dirty="0" smtClean="0"/>
              <a:t> is </a:t>
            </a:r>
            <a:r>
              <a:rPr lang="en-US" dirty="0" err="1" smtClean="0"/>
              <a:t>nucleophilic</a:t>
            </a:r>
            <a:r>
              <a:rPr lang="en-US" dirty="0" smtClean="0"/>
              <a:t> and attacks the electrophilic carbonyl carbon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887" y="3429000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Covalent catalysis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 14-07 part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7"/>
          <a:stretch/>
        </p:blipFill>
        <p:spPr bwMode="auto">
          <a:xfrm>
            <a:off x="2882347" y="1475876"/>
            <a:ext cx="6132945" cy="524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tetrahedral intermediate kicks out a hydride ion, which is accepted by NAD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24052" y="2816536"/>
            <a:ext cx="318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Oxidation-reduction step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052" y="4225203"/>
            <a:ext cx="3034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energy that would be released on oxidation is retained through the formation of the </a:t>
            </a:r>
            <a:r>
              <a:rPr lang="en-US" sz="2000" dirty="0" err="1" smtClean="0"/>
              <a:t>thioester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98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537" y="533090"/>
            <a:ext cx="7245352" cy="6324910"/>
            <a:chOff x="1884360" y="136524"/>
            <a:chExt cx="7245352" cy="6324910"/>
          </a:xfrm>
        </p:grpSpPr>
        <p:pic>
          <p:nvPicPr>
            <p:cNvPr id="141314" name="Picture 2" descr="figure 14-07 part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5"/>
            <a:stretch/>
          </p:blipFill>
          <p:spPr bwMode="auto">
            <a:xfrm>
              <a:off x="1884360" y="136524"/>
              <a:ext cx="5246688" cy="5903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figure 14-07 part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5" b="14933"/>
            <a:stretch/>
          </p:blipFill>
          <p:spPr bwMode="auto">
            <a:xfrm>
              <a:off x="2443164" y="4210892"/>
              <a:ext cx="6686548" cy="2250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8945" y="274638"/>
            <a:ext cx="5347854" cy="11430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acts as a nucleophile and releases the product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854" y="5563420"/>
            <a:ext cx="1611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Eeek</a:t>
            </a:r>
            <a:r>
              <a:rPr lang="en-US" sz="1600" b="1" dirty="0" smtClean="0">
                <a:solidFill>
                  <a:srgbClr val="C00000"/>
                </a:solidFill>
              </a:rPr>
              <a:t>!  Tetrahedral intermediate not shown!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2764" y="1749467"/>
            <a:ext cx="317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energy of the broken </a:t>
            </a:r>
            <a:r>
              <a:rPr lang="en-US" sz="2000" dirty="0" err="1" smtClean="0"/>
              <a:t>thioester</a:t>
            </a:r>
            <a:r>
              <a:rPr lang="en-US" sz="2000" dirty="0" smtClean="0"/>
              <a:t> is retained in the mixed-anhydride product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11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unnumbered 14 p5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 bwMode="auto">
          <a:xfrm>
            <a:off x="2750149" y="1421964"/>
            <a:ext cx="4814455" cy="523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</a:t>
            </a:r>
            <a:r>
              <a:rPr lang="en-US" dirty="0" err="1" smtClean="0"/>
              <a:t>Phosphoglycerate</a:t>
            </a:r>
            <a:r>
              <a:rPr lang="en-US" dirty="0" smtClean="0"/>
              <a:t> kinase (PGK) catalyzes the first synthesis of ATP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846643" y="6691583"/>
            <a:ext cx="17179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096026" y="3728517"/>
            <a:ext cx="1888326" cy="1143000"/>
            <a:chOff x="3549584" y="1524000"/>
            <a:chExt cx="1888326" cy="1143000"/>
          </a:xfrm>
        </p:grpSpPr>
        <p:sp>
          <p:nvSpPr>
            <p:cNvPr id="11" name="Explosion 1 10"/>
            <p:cNvSpPr/>
            <p:nvPr/>
          </p:nvSpPr>
          <p:spPr>
            <a:xfrm>
              <a:off x="3549584" y="1524000"/>
              <a:ext cx="1888326" cy="1143000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61944" y="1907554"/>
              <a:ext cx="12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ATP made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10169" y="4871517"/>
            <a:ext cx="1888326" cy="1143000"/>
            <a:chOff x="3549584" y="1524000"/>
            <a:chExt cx="1888326" cy="1143000"/>
          </a:xfrm>
        </p:grpSpPr>
        <p:sp>
          <p:nvSpPr>
            <p:cNvPr id="14" name="Explosion 1 13"/>
            <p:cNvSpPr/>
            <p:nvPr/>
          </p:nvSpPr>
          <p:spPr>
            <a:xfrm>
              <a:off x="3549584" y="1524000"/>
              <a:ext cx="1888326" cy="1143000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1944" y="1907554"/>
              <a:ext cx="12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ATP made</a:t>
              </a:r>
              <a:endParaRPr lang="en-US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16502" y="2598002"/>
            <a:ext cx="2361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Substrate-level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phosphorylation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15" y="4871517"/>
            <a:ext cx="2320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step </a:t>
            </a:r>
            <a:r>
              <a:rPr lang="en-US" sz="2000" dirty="0" smtClean="0"/>
              <a:t>replaces the two ATPs used in the preparatory phase</a:t>
            </a:r>
          </a:p>
        </p:txBody>
      </p:sp>
    </p:spTree>
    <p:extLst>
      <p:ext uri="{BB962C8B-B14F-4D97-AF65-F5344CB8AC3E}">
        <p14:creationId xmlns:p14="http://schemas.microsoft.com/office/powerpoint/2010/main" val="25461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_15_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"/>
          <a:stretch/>
        </p:blipFill>
        <p:spPr bwMode="auto">
          <a:xfrm rot="10800000">
            <a:off x="1332109" y="1524000"/>
            <a:ext cx="6479779" cy="5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69261" y="5715733"/>
            <a:ext cx="914400" cy="914400"/>
            <a:chOff x="3217249" y="5468823"/>
            <a:chExt cx="914400" cy="914400"/>
          </a:xfrm>
        </p:grpSpPr>
        <p:sp>
          <p:nvSpPr>
            <p:cNvPr id="5" name="Pie 4"/>
            <p:cNvSpPr/>
            <p:nvPr/>
          </p:nvSpPr>
          <p:spPr>
            <a:xfrm rot="2700000">
              <a:off x="3217249" y="5468823"/>
              <a:ext cx="914400" cy="914400"/>
            </a:xfrm>
            <a:prstGeom prst="pie">
              <a:avLst>
                <a:gd name="adj1" fmla="val 21077147"/>
                <a:gd name="adj2" fmla="val 1692565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63613" y="5639662"/>
              <a:ext cx="110836" cy="110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70077" y="5715733"/>
            <a:ext cx="1260763" cy="914400"/>
            <a:chOff x="4571999" y="5614537"/>
            <a:chExt cx="1260763" cy="914400"/>
          </a:xfrm>
        </p:grpSpPr>
        <p:sp>
          <p:nvSpPr>
            <p:cNvPr id="8" name="Explosion 1 7"/>
            <p:cNvSpPr/>
            <p:nvPr/>
          </p:nvSpPr>
          <p:spPr>
            <a:xfrm>
              <a:off x="4571999" y="5614537"/>
              <a:ext cx="1260763" cy="914400"/>
            </a:xfrm>
            <a:prstGeom prst="irregularSeal1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39755" y="588235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chomp!</a:t>
              </a:r>
              <a:endParaRPr lang="en-US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PGK undergoes a conformational change (induced fit) on binding its substrates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8233</TotalTime>
  <Words>557</Words>
  <Application>Microsoft Office PowerPoint</Application>
  <PresentationFormat>On-screen Show (4:3)</PresentationFormat>
  <Paragraphs>88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The payoff phase converts 2 GAP to  2 pyruvate, yielding  4 ATP and 2 NADH</vt:lpstr>
      <vt:lpstr>Step 6: GAPDH catalyzes the oxidation and phosphorylation of GAP to 1,3-BPG</vt:lpstr>
      <vt:lpstr>GAPDH links oxidation to phosphorylation through temporary formation of a thioester</vt:lpstr>
      <vt:lpstr>NAD+ binding to GAPDH promotes deprotonation of active-site Cys</vt:lpstr>
      <vt:lpstr>Deprotonated Cys is nucleophilic and attacks the electrophilic carbonyl carbon</vt:lpstr>
      <vt:lpstr>The tetrahedral intermediate kicks out a hydride ion, which is accepted by NAD+</vt:lpstr>
      <vt:lpstr>Pi acts as a nucleophile and releases the product</vt:lpstr>
      <vt:lpstr>Step 7: Phosphoglycerate kinase (PGK) catalyzes the first synthesis of ATP</vt:lpstr>
      <vt:lpstr>PGK undergoes a conformational change (induced fit) on binding its substrates </vt:lpstr>
      <vt:lpstr>Step 8: PGM catalyzes the isomerization of 3PG to 2PG, in preparation for making PEP</vt:lpstr>
      <vt:lpstr>The active PGM enzyme contains a phospho-His in its active site</vt:lpstr>
      <vt:lpstr>PowerPoint Presentation</vt:lpstr>
      <vt:lpstr>PowerPoint Presentation</vt:lpstr>
      <vt:lpstr>PowerPoint Presentation</vt:lpstr>
      <vt:lpstr>Step 9: Enolase catalyzes the dehydration of 2PG to PEP, a ‘high-energy’ intermediate</vt:lpstr>
      <vt:lpstr>Mg2+ ions are essential in the enolate reaction</vt:lpstr>
      <vt:lpstr>PowerPoint Presentation</vt:lpstr>
      <vt:lpstr>Step 10: Pyruvate kinase catalyzes a phosphoryl transfer from PEP to ADP </vt:lpstr>
      <vt:lpstr>Catalysis by PK depends on Mg2+ and K+ ions</vt:lpstr>
      <vt:lpstr>The enol-keto tautomerization of pyruvate is why PEP is a ‘high-energy phosphate’ cpd</vt:lpstr>
      <vt:lpstr>The payoff phase converts 2 GAP to  2 pyruvate, yielding  4 ATP and 2 NADH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33</cp:revision>
  <dcterms:created xsi:type="dcterms:W3CDTF">2009-07-16T23:51:41Z</dcterms:created>
  <dcterms:modified xsi:type="dcterms:W3CDTF">2011-02-28T18:06:21Z</dcterms:modified>
</cp:coreProperties>
</file>