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95" r:id="rId3"/>
    <p:sldId id="265" r:id="rId4"/>
    <p:sldId id="327" r:id="rId5"/>
    <p:sldId id="296" r:id="rId6"/>
    <p:sldId id="298" r:id="rId7"/>
    <p:sldId id="297" r:id="rId8"/>
    <p:sldId id="277" r:id="rId9"/>
    <p:sldId id="278" r:id="rId10"/>
    <p:sldId id="328" r:id="rId11"/>
    <p:sldId id="306" r:id="rId12"/>
    <p:sldId id="307" r:id="rId13"/>
    <p:sldId id="329" r:id="rId14"/>
    <p:sldId id="308" r:id="rId15"/>
    <p:sldId id="288" r:id="rId16"/>
    <p:sldId id="290" r:id="rId17"/>
    <p:sldId id="331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99"/>
    <a:srgbClr val="000099"/>
    <a:srgbClr val="FFD757"/>
    <a:srgbClr val="E3B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B3F27EEA-397C-4683-8B22-BA93A39EB716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8EACF15F-941B-4C7F-8CA2-BC9EE908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7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1274F3-DD6D-40DA-A4E5-9ECCB362A17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F0380-E504-45EF-A454-D6659F6E85D4}" type="slidenum">
              <a:rPr lang="en-US"/>
              <a:pPr/>
              <a:t>10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14-5 The class I aldolase reaction.</a:t>
            </a:r>
            <a:r>
              <a:rPr lang="en-US">
                <a:latin typeface="Arial" charset="0"/>
              </a:rPr>
              <a:t> The reaction shown here is the reverse of an aldol condensation. Note that cleavage between C-3 and C-4 depends on the presence of the carbonyl group at C-2. A and B represent amino acid residues that serve as general acid (A) or base (B).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346A5-61CF-45A3-9EB3-03D49C692667}" type="slidenum">
              <a:rPr lang="en-US"/>
              <a:pPr/>
              <a:t>11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FIGURE </a:t>
            </a:r>
            <a:r>
              <a:rPr lang="en-US" b="1" dirty="0" smtClean="0">
                <a:latin typeface="Arial" charset="0"/>
              </a:rPr>
              <a:t>14-5 </a:t>
            </a:r>
            <a:r>
              <a:rPr lang="en-US" b="1" dirty="0">
                <a:latin typeface="Arial" charset="0"/>
              </a:rPr>
              <a:t>The class I </a:t>
            </a:r>
            <a:r>
              <a:rPr lang="en-US" b="1" dirty="0" err="1">
                <a:latin typeface="Arial" charset="0"/>
              </a:rPr>
              <a:t>aldolase</a:t>
            </a:r>
            <a:r>
              <a:rPr lang="en-US" b="1" dirty="0">
                <a:latin typeface="Arial" charset="0"/>
              </a:rPr>
              <a:t> reaction.</a:t>
            </a:r>
            <a:r>
              <a:rPr lang="en-US" dirty="0">
                <a:latin typeface="Arial" charset="0"/>
              </a:rPr>
              <a:t> The reaction shown here is the reverse of an </a:t>
            </a:r>
            <a:r>
              <a:rPr lang="en-US" dirty="0" err="1">
                <a:latin typeface="Arial" charset="0"/>
              </a:rPr>
              <a:t>aldol</a:t>
            </a:r>
            <a:r>
              <a:rPr lang="en-US" dirty="0">
                <a:latin typeface="Arial" charset="0"/>
              </a:rPr>
              <a:t> condensation. Note that cleavage between C-3 and C-4 depends on the presence of the carbonyl group at C-2. A and B represent amino acid residues that serve as general acid (A) or base (B).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F3058-61C6-47F8-8673-8CC2806FAD61}" type="slidenum">
              <a:rPr lang="en-US"/>
              <a:pPr/>
              <a:t>12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14-5 (part 5) The class I aldolase reaction.</a:t>
            </a:r>
            <a:r>
              <a:rPr lang="en-US">
                <a:latin typeface="Arial" charset="0"/>
              </a:rPr>
              <a:t> The reaction shown here is the reverse of an aldol condensation. Note that cleavage between C-3 and C-4 depends on the presence of the carbonyl group at C-2. A and B represent amino acid residues that serve as general acid (A) or base (B).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62B1DB-6F8E-405F-A50B-AA901B9087FA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0D247-84F4-4701-945B-3904DE305811}" type="slidenum">
              <a:rPr lang="en-US"/>
              <a:pPr/>
              <a:t>14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590DB6-F4C6-4435-BFDA-81CA94BC5BCC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58E3A6-5A26-4B19-B91B-E3EE64F3E614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1274F3-DD6D-40DA-A4E5-9ECCB362A17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B73A9-C83D-49C8-874B-48EC74DFF25B}" type="slidenum">
              <a:rPr lang="en-US"/>
              <a:pPr/>
              <a:t>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EDE8D1-E53C-4038-BE2E-AF791FB92292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688AE-F48E-46E6-89E6-EF634679608F}" type="slidenum">
              <a:rPr lang="en-US"/>
              <a:pPr/>
              <a:t>4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FIGURE 6-22 Induced fit in hexokinase.</a:t>
            </a:r>
            <a:r>
              <a:rPr lang="en-US" dirty="0">
                <a:latin typeface="Arial" charset="0"/>
              </a:rPr>
              <a:t> (a) Hexokinase has a U-shaped structure (PDB ID 2YHX). (b)The ends pinch toward each other in a conformational change induced by binding of </a:t>
            </a:r>
            <a:r>
              <a:rPr lang="en-US" sz="1100" dirty="0">
                <a:latin typeface="Arial" charset="0"/>
              </a:rPr>
              <a:t>D</a:t>
            </a:r>
            <a:r>
              <a:rPr lang="en-US" dirty="0">
                <a:latin typeface="Arial" charset="0"/>
              </a:rPr>
              <a:t>-glucose (red) (derived from PDB ID 1HKG and PDB ID 1GLK)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75BDC-5AB7-4451-827A-D54497F0D9B4}" type="slidenum">
              <a:rPr lang="en-US"/>
              <a:pPr/>
              <a:t>5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42239-C042-4BD3-8A7E-4A34782FF138}" type="slidenum">
              <a:rPr lang="en-US"/>
              <a:pPr/>
              <a:t>6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14-4 The phosphohexose isomerase reaction.</a:t>
            </a:r>
            <a:r>
              <a:rPr lang="en-US">
                <a:latin typeface="Arial" charset="0"/>
              </a:rPr>
              <a:t> The ring opening and closing reactions (steps 1 and 4) are catalyzed by an active-site His residue, by mechanisms omitted here for simplicity. The proton (pink) initially at C-2 is made more easily abstractable by electron withdrawal by the adjacent carbonyl and nearby hydroxyl group. After its transfer from C-2 to the active-site Glu residue (a weak acid), the proton is freely exchanged with the surrounding solution; that is, the proton abstracted from C-2 in step 2 is not necessarily the same one that is added to C-1 in step 3.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26EFB-24BF-45AA-B2CF-901FBD8FD06F}" type="slidenum">
              <a:rPr lang="en-US"/>
              <a:pPr/>
              <a:t>7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62B1DB-6F8E-405F-A50B-AA901B9087FA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139FDE-6824-4DFC-8920-E215159F8CD5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33B-F1B9-4B87-B0AB-E73586DBA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B303-C90B-4AF1-A591-7F6ADA63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0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5A5C-2444-470F-8514-2A35A6457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7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A88FC-3C8E-4DA7-AEB3-0F4CDDC00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6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015F-3BF0-4A54-8964-263520B39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D5D5-D214-48BA-999E-B158CEE31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FBB6-ECB1-42BB-864A-25169055C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A44C-09A0-4F3C-A470-2232034B5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9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0160-702D-40AD-B89A-99D19CBBC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9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C4C2-9C66-4E48-A716-0EF70D01B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0B8CE-7AE2-49ED-9335-A0F60256C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6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500B45-45BF-4654-B2E6-D3234A625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_15_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"/>
          <a:stretch/>
        </p:blipFill>
        <p:spPr bwMode="auto">
          <a:xfrm>
            <a:off x="4391878" y="435842"/>
            <a:ext cx="4016375" cy="606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246929"/>
            <a:ext cx="4322618" cy="2260744"/>
          </a:xfrm>
        </p:spPr>
        <p:txBody>
          <a:bodyPr/>
          <a:lstStyle/>
          <a:p>
            <a:r>
              <a:rPr lang="en-US" dirty="0" smtClean="0"/>
              <a:t>The preparatory phase uses 2 ATP and converts 1 glucose to 2 molecules of GAP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0692" y="6068292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isomerization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9382" y="2692523"/>
            <a:ext cx="436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 + 2ATP </a:t>
            </a:r>
            <a:r>
              <a:rPr lang="en-US" dirty="0" smtClean="0">
                <a:sym typeface="Wingdings" pitchFamily="2" charset="2"/>
              </a:rPr>
              <a:t> 2GAP + 2ADP + 2H</a:t>
            </a:r>
            <a:r>
              <a:rPr lang="en-US" baseline="30000" dirty="0" smtClean="0">
                <a:sym typeface="Wingdings" pitchFamily="2" charset="2"/>
              </a:rPr>
              <a:t>+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 14-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r="7135" b="51786"/>
          <a:stretch/>
        </p:blipFill>
        <p:spPr bwMode="auto">
          <a:xfrm>
            <a:off x="115114" y="1854200"/>
            <a:ext cx="8913772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Schiff base formation on </a:t>
            </a:r>
            <a:r>
              <a:rPr lang="en-US" dirty="0" err="1" smtClean="0"/>
              <a:t>aldolase</a:t>
            </a:r>
            <a:r>
              <a:rPr lang="en-US" dirty="0" smtClean="0"/>
              <a:t> involves covalent and general acid-base catalysis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14-05 part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 bwMode="auto">
          <a:xfrm>
            <a:off x="4267641" y="0"/>
            <a:ext cx="43788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4" name="Picture 2" descr="figure 14-05 part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5" b="11757"/>
          <a:stretch/>
        </p:blipFill>
        <p:spPr bwMode="auto">
          <a:xfrm>
            <a:off x="2751013" y="4261580"/>
            <a:ext cx="3435486" cy="259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74638"/>
            <a:ext cx="5557837" cy="1554162"/>
          </a:xfrm>
        </p:spPr>
        <p:txBody>
          <a:bodyPr/>
          <a:lstStyle/>
          <a:p>
            <a:r>
              <a:rPr lang="en-US" dirty="0" smtClean="0"/>
              <a:t>General acid-base catalysis and electron-poor Schiff base promote cleavage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 14-05 part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3"/>
          <a:stretch/>
        </p:blipFill>
        <p:spPr bwMode="auto">
          <a:xfrm>
            <a:off x="761999" y="1620432"/>
            <a:ext cx="7620001" cy="501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Aldolase</a:t>
            </a:r>
            <a:r>
              <a:rPr lang="en-US" dirty="0" smtClean="0"/>
              <a:t> releases 2</a:t>
            </a:r>
            <a:r>
              <a:rPr lang="en-US" baseline="30000" dirty="0" smtClean="0"/>
              <a:t>nd</a:t>
            </a:r>
            <a:r>
              <a:rPr lang="en-US" dirty="0" smtClean="0"/>
              <a:t> product by reversing </a:t>
            </a:r>
            <a:r>
              <a:rPr lang="en-US" dirty="0" smtClean="0"/>
              <a:t>Schiff-base formation </a:t>
            </a:r>
            <a:r>
              <a:rPr lang="en-US" dirty="0" smtClean="0"/>
              <a:t>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trioses result from </a:t>
            </a:r>
            <a:r>
              <a:rPr lang="en-US" dirty="0" err="1" smtClean="0"/>
              <a:t>aldolase</a:t>
            </a:r>
            <a:r>
              <a:rPr lang="en-US" dirty="0" smtClean="0"/>
              <a:t> cleavage because hexose carbonyl is at C2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1158" y="1480003"/>
            <a:ext cx="5161684" cy="5184034"/>
            <a:chOff x="920462" y="1480003"/>
            <a:chExt cx="5161684" cy="5184034"/>
          </a:xfrm>
        </p:grpSpPr>
        <p:pic>
          <p:nvPicPr>
            <p:cNvPr id="14339" name="Picture 4" descr="figun_15_p49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9"/>
            <a:stretch/>
          </p:blipFill>
          <p:spPr bwMode="auto">
            <a:xfrm>
              <a:off x="920462" y="1480003"/>
              <a:ext cx="5161684" cy="5184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772857" y="3325930"/>
              <a:ext cx="12105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70C0"/>
                  </a:solidFill>
                </a:rPr>
                <a:t>aldolase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2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unnumbered 14 p5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7"/>
          <a:stretch/>
        </p:blipFill>
        <p:spPr bwMode="auto">
          <a:xfrm>
            <a:off x="894410" y="1803568"/>
            <a:ext cx="7355177" cy="383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Triose phosphate </a:t>
            </a:r>
            <a:r>
              <a:rPr lang="en-US" dirty="0" err="1" smtClean="0"/>
              <a:t>isomerase</a:t>
            </a:r>
            <a:r>
              <a:rPr lang="en-US" dirty="0" smtClean="0"/>
              <a:t> interconverts the products of the </a:t>
            </a:r>
            <a:r>
              <a:rPr lang="en-US" dirty="0" err="1" smtClean="0"/>
              <a:t>aldolase</a:t>
            </a:r>
            <a:r>
              <a:rPr lang="en-US" dirty="0" smtClean="0"/>
              <a:t> reaction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38581" y="5708077"/>
            <a:ext cx="3107891" cy="64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944" y="5206729"/>
            <a:ext cx="3900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of the same molecule can continue through glycolysis: more efficient than two different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19054" y="1826721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Mechanism?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un_15_p494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"/>
          <a:stretch/>
        </p:blipFill>
        <p:spPr bwMode="auto">
          <a:xfrm>
            <a:off x="1360632" y="1342325"/>
            <a:ext cx="6422736" cy="539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Aldose-</a:t>
            </a:r>
            <a:r>
              <a:rPr lang="en-US" dirty="0" err="1" smtClean="0"/>
              <a:t>ketose</a:t>
            </a:r>
            <a:r>
              <a:rPr lang="en-US" dirty="0" smtClean="0"/>
              <a:t> isomerization occurs through an </a:t>
            </a:r>
            <a:r>
              <a:rPr lang="en-US" dirty="0" err="1" smtClean="0"/>
              <a:t>enediol</a:t>
            </a:r>
            <a:r>
              <a:rPr lang="en-US" dirty="0" smtClean="0"/>
              <a:t> intermediate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_15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481782"/>
            <a:ext cx="5816600" cy="537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Triose phosphate </a:t>
            </a:r>
            <a:r>
              <a:rPr lang="en-US" dirty="0" err="1" smtClean="0"/>
              <a:t>isomerase</a:t>
            </a:r>
            <a:r>
              <a:rPr lang="en-US" dirty="0" smtClean="0"/>
              <a:t> (TIM) has a ‘TIM barrel’ fold, as do many other enzymes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72289" y="4918364"/>
            <a:ext cx="1714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Convergent or divergent evolution?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32073" y="1371600"/>
            <a:ext cx="497465" cy="581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29538" y="1940069"/>
            <a:ext cx="110598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Including </a:t>
            </a:r>
            <a:r>
              <a:rPr lang="en-US" dirty="0" err="1" smtClean="0"/>
              <a:t>aldolase</a:t>
            </a:r>
            <a:r>
              <a:rPr lang="en-US" dirty="0" smtClean="0"/>
              <a:t>, </a:t>
            </a:r>
            <a:r>
              <a:rPr lang="en-US" dirty="0" err="1" smtClean="0"/>
              <a:t>enolase</a:t>
            </a:r>
            <a:r>
              <a:rPr lang="en-US" dirty="0" smtClean="0"/>
              <a:t>, pyruvate kinase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_15_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"/>
          <a:stretch/>
        </p:blipFill>
        <p:spPr bwMode="auto">
          <a:xfrm>
            <a:off x="4391878" y="435842"/>
            <a:ext cx="4016375" cy="606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246929"/>
            <a:ext cx="4322618" cy="2260744"/>
          </a:xfrm>
        </p:spPr>
        <p:txBody>
          <a:bodyPr/>
          <a:lstStyle/>
          <a:p>
            <a:r>
              <a:rPr lang="en-US" dirty="0" smtClean="0"/>
              <a:t>The preparatory phase uses 2 ATP and converts 1 glucose to 2 molecules of GAP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0692" y="6068292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isomerization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9382" y="2692523"/>
            <a:ext cx="436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 + 2ATP </a:t>
            </a:r>
            <a:r>
              <a:rPr lang="en-US" dirty="0" smtClean="0">
                <a:sym typeface="Wingdings" pitchFamily="2" charset="2"/>
              </a:rPr>
              <a:t> 2GAP + 2ADP + 2H</a:t>
            </a:r>
            <a:r>
              <a:rPr lang="en-US" baseline="30000" dirty="0" smtClean="0">
                <a:sym typeface="Wingdings" pitchFamily="2" charset="2"/>
              </a:rPr>
              <a:t>+</a:t>
            </a:r>
            <a:endParaRPr lang="en-US" baseline="30000" dirty="0"/>
          </a:p>
        </p:txBody>
      </p:sp>
      <p:pic>
        <p:nvPicPr>
          <p:cNvPr id="6" name="Picture 2" descr="figure 14-06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6" b="11064"/>
          <a:stretch/>
        </p:blipFill>
        <p:spPr bwMode="auto">
          <a:xfrm>
            <a:off x="678874" y="3801918"/>
            <a:ext cx="3103418" cy="215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1344" y="4422486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53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7871" y="1752600"/>
            <a:ext cx="8531225" cy="4330700"/>
            <a:chOff x="304800" y="1003301"/>
            <a:chExt cx="8531225" cy="4330700"/>
          </a:xfrm>
        </p:grpSpPr>
        <p:pic>
          <p:nvPicPr>
            <p:cNvPr id="190466" name="Picture 2" descr="unnumbered 14 p532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37"/>
            <a:stretch/>
          </p:blipFill>
          <p:spPr bwMode="auto">
            <a:xfrm>
              <a:off x="304800" y="1003301"/>
              <a:ext cx="8531225" cy="433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029200" y="1855113"/>
              <a:ext cx="7425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+ H</a:t>
              </a:r>
              <a:r>
                <a:rPr lang="en-US" sz="2200" b="1" baseline="30000" dirty="0" smtClean="0"/>
                <a:t>+</a:t>
              </a:r>
              <a:endParaRPr lang="en-US" sz="2200" b="1" baseline="300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Hexokinase catalyzes a </a:t>
            </a:r>
            <a:r>
              <a:rPr lang="en-US" dirty="0" err="1" smtClean="0"/>
              <a:t>phosphoryl</a:t>
            </a:r>
            <a:r>
              <a:rPr lang="en-US" dirty="0" smtClean="0"/>
              <a:t> transfer from ATP to glucose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1" y="5458691"/>
            <a:ext cx="3844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Keeps [glucose] low in the cell, so glucose can always move </a:t>
            </a:r>
            <a:r>
              <a:rPr lang="en-US" sz="2000" i="1" dirty="0" smtClean="0"/>
              <a:t>down</a:t>
            </a:r>
            <a:r>
              <a:rPr lang="en-US" sz="2000" dirty="0" smtClean="0"/>
              <a:t> its gradient into the cell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49584" y="1524000"/>
            <a:ext cx="1888326" cy="1143000"/>
            <a:chOff x="3549584" y="1524000"/>
            <a:chExt cx="1888326" cy="1143000"/>
          </a:xfrm>
        </p:grpSpPr>
        <p:sp>
          <p:nvSpPr>
            <p:cNvPr id="6" name="Explosion 1 5"/>
            <p:cNvSpPr/>
            <p:nvPr/>
          </p:nvSpPr>
          <p:spPr>
            <a:xfrm>
              <a:off x="3549584" y="1524000"/>
              <a:ext cx="1888326" cy="1143000"/>
            </a:xfrm>
            <a:prstGeom prst="irregularSeal1">
              <a:avLst/>
            </a:prstGeom>
            <a:solidFill>
              <a:srgbClr val="FFD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0060" y="1907554"/>
              <a:ext cx="1411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ATP used</a:t>
              </a:r>
              <a:endParaRPr lang="en-US" b="1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5223165" y="6083300"/>
            <a:ext cx="35467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86057" y="1323945"/>
            <a:ext cx="241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‘Activates’ glucose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19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n_15_p48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/>
        </p:blipFill>
        <p:spPr bwMode="auto">
          <a:xfrm>
            <a:off x="304799" y="2022764"/>
            <a:ext cx="8531225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r>
              <a:rPr lang="en-US" dirty="0" smtClean="0"/>
              <a:t> offsets negative charge on phosphates of ATP, allowing </a:t>
            </a:r>
            <a:r>
              <a:rPr lang="en-US" dirty="0" err="1" smtClean="0"/>
              <a:t>nucleophilic</a:t>
            </a:r>
            <a:r>
              <a:rPr lang="en-US" dirty="0" smtClean="0"/>
              <a:t>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figure 6-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6" b="20549"/>
          <a:stretch/>
        </p:blipFill>
        <p:spPr bwMode="auto">
          <a:xfrm rot="10800000">
            <a:off x="207817" y="1967342"/>
            <a:ext cx="4113211" cy="331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Hexokinase undergoes a conformational change on binding glucose (induced fit)</a:t>
            </a:r>
            <a:endParaRPr lang="en-US" dirty="0"/>
          </a:p>
        </p:txBody>
      </p:sp>
      <p:pic>
        <p:nvPicPr>
          <p:cNvPr id="4" name="Picture 2" descr="figure 6-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6" b="20549"/>
          <a:stretch/>
        </p:blipFill>
        <p:spPr bwMode="auto">
          <a:xfrm rot="10800000">
            <a:off x="4809109" y="1967341"/>
            <a:ext cx="4113215" cy="331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14262" y="5618146"/>
            <a:ext cx="914400" cy="914400"/>
            <a:chOff x="3217249" y="5468823"/>
            <a:chExt cx="914400" cy="914400"/>
          </a:xfrm>
        </p:grpSpPr>
        <p:sp>
          <p:nvSpPr>
            <p:cNvPr id="3" name="Pie 2"/>
            <p:cNvSpPr/>
            <p:nvPr/>
          </p:nvSpPr>
          <p:spPr>
            <a:xfrm rot="2700000">
              <a:off x="3217249" y="5468823"/>
              <a:ext cx="914400" cy="914400"/>
            </a:xfrm>
            <a:prstGeom prst="pie">
              <a:avLst>
                <a:gd name="adj1" fmla="val 21077147"/>
                <a:gd name="adj2" fmla="val 1692565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563613" y="5639662"/>
              <a:ext cx="110836" cy="110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98208" y="5618146"/>
            <a:ext cx="1260763" cy="914400"/>
            <a:chOff x="4571999" y="5614537"/>
            <a:chExt cx="1260763" cy="914400"/>
          </a:xfrm>
        </p:grpSpPr>
        <p:sp>
          <p:nvSpPr>
            <p:cNvPr id="13" name="Explosion 1 12"/>
            <p:cNvSpPr/>
            <p:nvPr/>
          </p:nvSpPr>
          <p:spPr>
            <a:xfrm>
              <a:off x="4571999" y="5614537"/>
              <a:ext cx="1260763" cy="914400"/>
            </a:xfrm>
            <a:prstGeom prst="irregularSeal1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39755" y="5882358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chomp!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6387" y="1688658"/>
            <a:ext cx="8531225" cy="4302991"/>
            <a:chOff x="304800" y="1003300"/>
            <a:chExt cx="8531225" cy="4302991"/>
          </a:xfrm>
        </p:grpSpPr>
        <p:pic>
          <p:nvPicPr>
            <p:cNvPr id="191490" name="Picture 2" descr="unnumbered 14 p532b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07"/>
            <a:stretch/>
          </p:blipFill>
          <p:spPr bwMode="auto">
            <a:xfrm>
              <a:off x="304800" y="1003300"/>
              <a:ext cx="8531225" cy="4302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87151" y="2913422"/>
              <a:ext cx="223971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</a:rPr>
                <a:t>p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hosphoglucose</a:t>
              </a:r>
              <a:endParaRPr lang="en-US" sz="20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sz="2000" b="1" dirty="0" err="1" smtClean="0">
                  <a:solidFill>
                    <a:srgbClr val="0070C0"/>
                  </a:solidFill>
                </a:rPr>
                <a:t>isomerase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860473" y="6019359"/>
            <a:ext cx="29771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PGI catalyzes the isomerization of the aldose G6P to the </a:t>
            </a:r>
            <a:r>
              <a:rPr lang="en-US" dirty="0" err="1" smtClean="0"/>
              <a:t>ketose</a:t>
            </a:r>
            <a:r>
              <a:rPr lang="en-US" dirty="0" smtClean="0"/>
              <a:t> F6P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0971" y="5637706"/>
            <a:ext cx="4309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Moving the carbonyl to C2 prepares the molecule for cleavage in step 4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031673" y="2964873"/>
            <a:ext cx="768927" cy="374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6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acid-base catalysis promotes isomerization via an </a:t>
            </a:r>
            <a:r>
              <a:rPr lang="en-US" dirty="0" err="1" smtClean="0"/>
              <a:t>enediol</a:t>
            </a:r>
            <a:r>
              <a:rPr lang="en-US" dirty="0" smtClean="0"/>
              <a:t> intermediate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1571339"/>
            <a:ext cx="9143999" cy="5282168"/>
            <a:chOff x="-1" y="1571339"/>
            <a:chExt cx="9143999" cy="5282168"/>
          </a:xfrm>
        </p:grpSpPr>
        <p:pic>
          <p:nvPicPr>
            <p:cNvPr id="126978" name="Picture 2" descr="figure 14-0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9" b="9186"/>
            <a:stretch/>
          </p:blipFill>
          <p:spPr bwMode="auto">
            <a:xfrm>
              <a:off x="-1" y="1571339"/>
              <a:ext cx="9143999" cy="528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-1" y="5070764"/>
              <a:ext cx="443346" cy="249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" y="2175164"/>
              <a:ext cx="55418" cy="249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rot="10800000" flipH="1">
            <a:off x="1981197" y="3241963"/>
            <a:ext cx="332509" cy="166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8286" y="3088078"/>
            <a:ext cx="1343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(general acid catalysis – protonation of ring O)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4044" y="1896631"/>
            <a:ext cx="1683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Glucose </a:t>
            </a:r>
          </a:p>
          <a:p>
            <a:r>
              <a:rPr lang="en-US" sz="1600" b="1" dirty="0" smtClean="0"/>
              <a:t>6-phosphate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758" y="3172692"/>
            <a:ext cx="20313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dirty="0" err="1" smtClean="0">
                <a:solidFill>
                  <a:srgbClr val="0070C0"/>
                </a:solidFill>
              </a:rPr>
              <a:t>hosphoglucose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isomerase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PFK catalyzes the second </a:t>
            </a:r>
            <a:r>
              <a:rPr lang="en-US" dirty="0" err="1" smtClean="0"/>
              <a:t>phosphoryl</a:t>
            </a:r>
            <a:r>
              <a:rPr lang="en-US" dirty="0" smtClean="0"/>
              <a:t> transfer from ATP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6628" y="2340249"/>
            <a:ext cx="8997372" cy="3309520"/>
            <a:chOff x="146628" y="2340249"/>
            <a:chExt cx="8997372" cy="3309520"/>
          </a:xfrm>
        </p:grpSpPr>
        <p:grpSp>
          <p:nvGrpSpPr>
            <p:cNvPr id="6" name="Group 5"/>
            <p:cNvGrpSpPr/>
            <p:nvPr/>
          </p:nvGrpSpPr>
          <p:grpSpPr>
            <a:xfrm>
              <a:off x="146628" y="2340249"/>
              <a:ext cx="8997372" cy="3309520"/>
              <a:chOff x="146628" y="2340249"/>
              <a:chExt cx="8997372" cy="330952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46628" y="2340249"/>
                <a:ext cx="8997372" cy="2611867"/>
                <a:chOff x="146628" y="2160155"/>
                <a:chExt cx="9501491" cy="2758209"/>
              </a:xfrm>
            </p:grpSpPr>
            <p:pic>
              <p:nvPicPr>
                <p:cNvPr id="3" name="Picture 2" descr="unnumbered 14 p532c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046" t="39890" r="1929" b="17887"/>
                <a:stretch/>
              </p:blipFill>
              <p:spPr bwMode="auto">
                <a:xfrm>
                  <a:off x="5748830" y="2160155"/>
                  <a:ext cx="3899289" cy="27582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2514" name="Picture 2" descr="unnumbered 14 p532c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517" b="57777"/>
                <a:stretch/>
              </p:blipFill>
              <p:spPr bwMode="auto">
                <a:xfrm>
                  <a:off x="146628" y="2160155"/>
                  <a:ext cx="5727700" cy="27582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5" name="Picture 4" descr="unnumbered 14 p532c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424" t="85284" b="8149"/>
              <a:stretch/>
            </p:blipFill>
            <p:spPr bwMode="auto">
              <a:xfrm>
                <a:off x="5570434" y="5243513"/>
                <a:ext cx="3068742" cy="406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3914775" y="4814888"/>
                <a:ext cx="328613" cy="2428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895710" y="283064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 H</a:t>
              </a:r>
              <a:r>
                <a:rPr lang="en-US" b="1" baseline="30000" dirty="0" smtClean="0"/>
                <a:t>+</a:t>
              </a:r>
              <a:endParaRPr lang="en-US" b="1" baseline="30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4893" y="1616609"/>
            <a:ext cx="1888326" cy="1143000"/>
            <a:chOff x="3549584" y="1524000"/>
            <a:chExt cx="1888326" cy="1143000"/>
          </a:xfrm>
        </p:grpSpPr>
        <p:sp>
          <p:nvSpPr>
            <p:cNvPr id="12" name="Explosion 1 11"/>
            <p:cNvSpPr/>
            <p:nvPr/>
          </p:nvSpPr>
          <p:spPr>
            <a:xfrm>
              <a:off x="3549584" y="1524000"/>
              <a:ext cx="1888326" cy="1143000"/>
            </a:xfrm>
            <a:prstGeom prst="irregularSeal1">
              <a:avLst/>
            </a:prstGeom>
            <a:solidFill>
              <a:srgbClr val="FFD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70060" y="1907554"/>
              <a:ext cx="1411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ATP used</a:t>
              </a:r>
              <a:endParaRPr lang="en-US" b="1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5648182" y="5714557"/>
            <a:ext cx="29771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1" y="5091979"/>
            <a:ext cx="4163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Font typeface="Arial" pitchFamily="34" charset="0"/>
              <a:buChar char="•"/>
            </a:pPr>
            <a:r>
              <a:rPr lang="en-US" sz="2000" dirty="0" smtClean="0"/>
              <a:t>This step ‘commits’ the hexose to being broken down</a:t>
            </a:r>
          </a:p>
          <a:p>
            <a:pPr marL="290513" indent="-290513">
              <a:buFont typeface="Arial" pitchFamily="34" charset="0"/>
              <a:buChar char="•"/>
            </a:pPr>
            <a:r>
              <a:rPr lang="en-US" sz="2000" dirty="0" err="1" smtClean="0"/>
              <a:t>Phosphorylations</a:t>
            </a:r>
            <a:r>
              <a:rPr lang="en-US" sz="2000" dirty="0" smtClean="0"/>
              <a:t> become even: at both ends of the molecule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8182" y="1787999"/>
            <a:ext cx="3321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Further ‘activates’ the sugar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0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figun_15_p49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 bwMode="auto">
          <a:xfrm>
            <a:off x="920462" y="1480003"/>
            <a:ext cx="5161684" cy="51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</a:t>
            </a:r>
            <a:r>
              <a:rPr lang="en-US" dirty="0" err="1" smtClean="0"/>
              <a:t>Aldolase</a:t>
            </a:r>
            <a:r>
              <a:rPr lang="en-US" dirty="0" smtClean="0"/>
              <a:t> catalyzes the </a:t>
            </a:r>
            <a:r>
              <a:rPr lang="en-US" dirty="0" err="1" smtClean="0"/>
              <a:t>aldol</a:t>
            </a:r>
            <a:r>
              <a:rPr lang="en-US" dirty="0" smtClean="0"/>
              <a:t> cleavage of the hexose into 2 trioses</a:t>
            </a:r>
            <a:endParaRPr lang="en-US" dirty="0"/>
          </a:p>
        </p:txBody>
      </p:sp>
      <p:pic>
        <p:nvPicPr>
          <p:cNvPr id="5" name="Picture 2" descr="unnumbered 14 p5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0" t="85064" b="7468"/>
          <a:stretch/>
        </p:blipFill>
        <p:spPr bwMode="auto">
          <a:xfrm>
            <a:off x="6345384" y="5996059"/>
            <a:ext cx="2507672" cy="43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2857" y="3325930"/>
            <a:ext cx="12105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aldolase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45384" y="6433976"/>
            <a:ext cx="24922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455" y="4582670"/>
            <a:ext cx="8951354" cy="2494395"/>
            <a:chOff x="165455" y="4582670"/>
            <a:chExt cx="8951354" cy="2494395"/>
          </a:xfrm>
        </p:grpSpPr>
        <p:grpSp>
          <p:nvGrpSpPr>
            <p:cNvPr id="40" name="Group 39"/>
            <p:cNvGrpSpPr/>
            <p:nvPr/>
          </p:nvGrpSpPr>
          <p:grpSpPr>
            <a:xfrm>
              <a:off x="165455" y="4582670"/>
              <a:ext cx="8951354" cy="2494395"/>
              <a:chOff x="165455" y="4582670"/>
              <a:chExt cx="8951354" cy="249439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65455" y="4582670"/>
                <a:ext cx="8951354" cy="2494395"/>
                <a:chOff x="304006" y="4887480"/>
                <a:chExt cx="8951354" cy="2494395"/>
              </a:xfrm>
            </p:grpSpPr>
            <p:pic>
              <p:nvPicPr>
                <p:cNvPr id="12" name="Picture 4" descr="fig_15_04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647"/>
                <a:stretch/>
              </p:blipFill>
              <p:spPr bwMode="auto">
                <a:xfrm>
                  <a:off x="304006" y="4887480"/>
                  <a:ext cx="8535987" cy="2494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Rectangle 37"/>
                <p:cNvSpPr/>
                <p:nvPr/>
              </p:nvSpPr>
              <p:spPr>
                <a:xfrm>
                  <a:off x="2781299" y="5599130"/>
                  <a:ext cx="264535" cy="3444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014845" y="5191125"/>
                  <a:ext cx="1454727" cy="5403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376919" y="5089812"/>
                  <a:ext cx="195198" cy="5403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37778" y="5288349"/>
                  <a:ext cx="90120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NH-(Lys)</a:t>
                  </a:r>
                  <a:endParaRPr lang="en-US" sz="1400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956828" y="5161061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+</a:t>
                  </a:r>
                  <a:endParaRPr lang="en-US" sz="1200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590676" y="5839402"/>
                  <a:ext cx="1000492" cy="7386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+mn-lt"/>
                      <a:ea typeface="Arial Unicode MS" pitchFamily="34" charset="-128"/>
                      <a:cs typeface="Arial Unicode MS" pitchFamily="34" charset="-128"/>
                    </a:rPr>
                    <a:t>general base catalysis</a:t>
                  </a:r>
                  <a:endParaRPr lang="en-US" sz="1400" b="1" dirty="0">
                    <a:latin typeface="+mn-lt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377045" y="5161061"/>
                  <a:ext cx="813955" cy="5403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300845" y="5289320"/>
                  <a:ext cx="90120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NH-(Lys)</a:t>
                  </a:r>
                  <a:endParaRPr lang="en-US" sz="1400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329420" y="5178424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+</a:t>
                  </a:r>
                  <a:endParaRPr lang="en-US" sz="1200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472420" y="4920961"/>
                  <a:ext cx="1938768" cy="10226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150639" y="5822537"/>
                  <a:ext cx="1274184" cy="3359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5129041" y="5196076"/>
                  <a:ext cx="1152856" cy="854848"/>
                  <a:chOff x="5178131" y="5273964"/>
                  <a:chExt cx="1152856" cy="854848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178131" y="5273964"/>
                    <a:ext cx="730827" cy="854848"/>
                    <a:chOff x="5178131" y="5273964"/>
                    <a:chExt cx="730827" cy="854848"/>
                  </a:xfrm>
                </p:grpSpPr>
                <p:pic>
                  <p:nvPicPr>
                    <p:cNvPr id="21" name="Picture 4" descr="fig_15_04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2481" t="5361" r="30377" b="63332"/>
                    <a:stretch/>
                  </p:blipFill>
                  <p:spPr bwMode="auto">
                    <a:xfrm>
                      <a:off x="5178131" y="5273964"/>
                      <a:ext cx="609600" cy="8548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5501981" y="5529451"/>
                      <a:ext cx="406977" cy="29513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429778" y="5519045"/>
                    <a:ext cx="90120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NH-(Lys)</a:t>
                    </a:r>
                    <a:endParaRPr lang="en-US" sz="1400" b="1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sp>
              <p:nvSpPr>
                <p:cNvPr id="29" name="Rectangle 28"/>
                <p:cNvSpPr/>
                <p:nvPr/>
              </p:nvSpPr>
              <p:spPr>
                <a:xfrm>
                  <a:off x="6644120" y="5102342"/>
                  <a:ext cx="1013980" cy="6276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572374" y="5161061"/>
                  <a:ext cx="264535" cy="2701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7836909" y="5934652"/>
                  <a:ext cx="1013980" cy="3263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8439149" y="5313835"/>
                  <a:ext cx="264535" cy="2701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8354151" y="5287916"/>
                  <a:ext cx="90120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NH-(Lys)</a:t>
                  </a:r>
                  <a:endParaRPr lang="en-US" sz="1400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8371781" y="5166159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+</a:t>
                  </a:r>
                  <a:endParaRPr lang="en-US" sz="1200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395741" y="5347185"/>
                  <a:ext cx="29687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  <a:sym typeface="Symbol"/>
                    </a:rPr>
                    <a:t>∙∙</a:t>
                  </a:r>
                  <a:endParaRPr lang="en-US" sz="1050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26348162"/>
                    </p:ext>
                  </p:extLst>
                </p:nvPr>
              </p:nvGraphicFramePr>
              <p:xfrm>
                <a:off x="2781299" y="5608795"/>
                <a:ext cx="304801" cy="301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76" name="CS ChemDraw Drawing" r:id="rId5" imgW="266498" imgH="301287" progId="ChemDraw.Document.6.0">
                        <p:embed/>
                      </p:oleObj>
                    </mc:Choice>
                    <mc:Fallback>
                      <p:oleObj name="CS ChemDraw Drawing" r:id="rId5" imgW="266498" imgH="301287" progId="ChemDraw.Document.6.0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81299" y="5608795"/>
                              <a:ext cx="304801" cy="3016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7" name="Objec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33344375"/>
                    </p:ext>
                  </p:extLst>
                </p:nvPr>
              </p:nvGraphicFramePr>
              <p:xfrm>
                <a:off x="3211152" y="5196076"/>
                <a:ext cx="255486" cy="1796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77" name="CS ChemDraw Drawing" r:id="rId7" imgW="332043" imgH="356140" progId="ChemDraw.Document.6.0">
                        <p:embed/>
                      </p:oleObj>
                    </mc:Choice>
                    <mc:Fallback>
                      <p:oleObj name="CS ChemDraw Drawing" r:id="rId7" imgW="332043" imgH="356140" progId="ChemDraw.Document.6.0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11152" y="5196076"/>
                              <a:ext cx="255486" cy="17968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2" name="TextBox 41"/>
              <p:cNvSpPr txBox="1"/>
              <p:nvPr/>
            </p:nvSpPr>
            <p:spPr>
              <a:xfrm>
                <a:off x="6387004" y="4859356"/>
                <a:ext cx="135291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+mn-lt"/>
                    <a:ea typeface="Arial Unicode MS" pitchFamily="34" charset="-128"/>
                    <a:cs typeface="Arial Unicode MS" pitchFamily="34" charset="-128"/>
                  </a:rPr>
                  <a:t>(general acid catalysis)</a:t>
                </a:r>
                <a:endParaRPr lang="en-US" sz="1400" b="1" dirty="0"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000633" y="5734647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 Black" pitchFamily="34" charset="0"/>
                </a:rPr>
                <a:t>Enamine</a:t>
              </a:r>
              <a:endParaRPr lang="en-US" sz="1600" dirty="0">
                <a:latin typeface="Arial Black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5455" y="6317123"/>
              <a:ext cx="20120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Schiff base (imine)</a:t>
              </a:r>
              <a:endParaRPr lang="en-US" sz="1600" b="1" dirty="0">
                <a:latin typeface="+mn-lt"/>
              </a:endParaRPr>
            </a:p>
          </p:txBody>
        </p:sp>
      </p:grpSp>
      <p:pic>
        <p:nvPicPr>
          <p:cNvPr id="15363" name="Picture 4" descr="fig_15_0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7"/>
          <a:stretch/>
        </p:blipFill>
        <p:spPr bwMode="auto">
          <a:xfrm>
            <a:off x="165455" y="1562388"/>
            <a:ext cx="8535987" cy="249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(Non-enzymatic) base-catalyzed </a:t>
            </a:r>
            <a:r>
              <a:rPr lang="en-US" sz="3000" dirty="0" err="1" smtClean="0"/>
              <a:t>aldol</a:t>
            </a:r>
            <a:r>
              <a:rPr lang="en-US" sz="3000" dirty="0" smtClean="0"/>
              <a:t> cleavage forms an unstable </a:t>
            </a:r>
            <a:r>
              <a:rPr lang="en-US" sz="3000" dirty="0" err="1" smtClean="0"/>
              <a:t>enolate</a:t>
            </a:r>
            <a:r>
              <a:rPr lang="en-US" sz="3000" dirty="0" smtClean="0"/>
              <a:t> intermediate</a:t>
            </a:r>
            <a:endParaRPr lang="en-US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607622" y="3239204"/>
            <a:ext cx="1884218" cy="612648"/>
            <a:chOff x="5818913" y="5500091"/>
            <a:chExt cx="1884218" cy="612648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5832762" y="5500091"/>
              <a:ext cx="1856514" cy="612648"/>
            </a:xfrm>
            <a:prstGeom prst="wedgeRoundRectCallout">
              <a:avLst>
                <a:gd name="adj1" fmla="val -31197"/>
                <a:gd name="adj2" fmla="val -9580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8913" y="5514109"/>
              <a:ext cx="1884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/>
                <a:t>Eeek</a:t>
              </a:r>
              <a:r>
                <a:rPr lang="en-US" sz="1600" b="1" dirty="0" smtClean="0"/>
                <a:t>!  I have too much charge!</a:t>
              </a:r>
              <a:endParaRPr lang="en-US" sz="1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454" y="3985624"/>
            <a:ext cx="426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Aldolase</a:t>
            </a:r>
            <a:r>
              <a:rPr lang="en-US" sz="2000" b="1" dirty="0" smtClean="0"/>
              <a:t> promotes the reaction by forming a Schiff base instead: </a:t>
            </a:r>
            <a:endParaRPr lang="en-US" sz="20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5405628" y="6303186"/>
            <a:ext cx="2225481" cy="366427"/>
            <a:chOff x="5832762" y="5500091"/>
            <a:chExt cx="2225481" cy="366427"/>
          </a:xfrm>
        </p:grpSpPr>
        <p:sp>
          <p:nvSpPr>
            <p:cNvPr id="44" name="Rounded Rectangular Callout 43"/>
            <p:cNvSpPr/>
            <p:nvPr/>
          </p:nvSpPr>
          <p:spPr>
            <a:xfrm>
              <a:off x="5832762" y="5500091"/>
              <a:ext cx="2125043" cy="366427"/>
            </a:xfrm>
            <a:prstGeom prst="wedgeRoundRectCallout">
              <a:avLst>
                <a:gd name="adj1" fmla="val -29241"/>
                <a:gd name="adj2" fmla="val -9958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74332" y="5527964"/>
              <a:ext cx="2183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Aaahh</a:t>
              </a:r>
              <a:r>
                <a:rPr lang="en-US" sz="1600" b="1" dirty="0" smtClean="0"/>
                <a:t>… no charge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764</Words>
  <Application>Microsoft Office PowerPoint</Application>
  <PresentationFormat>On-screen Show (4:3)</PresentationFormat>
  <Paragraphs>83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CS ChemDraw Drawing</vt:lpstr>
      <vt:lpstr>The preparatory phase uses 2 ATP and converts 1 glucose to 2 molecules of GAP</vt:lpstr>
      <vt:lpstr>Step 1: Hexokinase catalyzes a phosphoryl transfer from ATP to glucose</vt:lpstr>
      <vt:lpstr>Mg2+ offsets negative charge on phosphates of ATP, allowing nucleophilic attack</vt:lpstr>
      <vt:lpstr>Hexokinase undergoes a conformational change on binding glucose (induced fit)</vt:lpstr>
      <vt:lpstr>Step 2: PGI catalyzes the isomerization of the aldose G6P to the ketose F6P</vt:lpstr>
      <vt:lpstr>General acid-base catalysis promotes isomerization via an enediol intermediate</vt:lpstr>
      <vt:lpstr>Step 3: PFK catalyzes the second phosphoryl transfer from ATP</vt:lpstr>
      <vt:lpstr>Step 4: Aldolase catalyzes the aldol cleavage of the hexose into 2 trioses</vt:lpstr>
      <vt:lpstr>(Non-enzymatic) base-catalyzed aldol cleavage forms an unstable enolate intermediate</vt:lpstr>
      <vt:lpstr>Schiff base formation on aldolase involves covalent and general acid-base catalysis</vt:lpstr>
      <vt:lpstr>General acid-base catalysis and electron-poor Schiff base promote cleavage</vt:lpstr>
      <vt:lpstr>Aldolase releases 2nd product by reversing Schiff-base formation reactions</vt:lpstr>
      <vt:lpstr>2 trioses result from aldolase cleavage because hexose carbonyl is at C2</vt:lpstr>
      <vt:lpstr>Triose phosphate isomerase interconverts the products of the aldolase reaction</vt:lpstr>
      <vt:lpstr>Aldose-ketose isomerization occurs through an enediol intermediate</vt:lpstr>
      <vt:lpstr>Triose phosphate isomerase (TIM) has a ‘TIM barrel’ fold, as do many other enzymes</vt:lpstr>
      <vt:lpstr>The preparatory phase uses 2 ATP and converts 1 glucose to 2 molecules of GAP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29</cp:revision>
  <dcterms:created xsi:type="dcterms:W3CDTF">2009-07-16T23:51:41Z</dcterms:created>
  <dcterms:modified xsi:type="dcterms:W3CDTF">2011-02-25T20:28:30Z</dcterms:modified>
</cp:coreProperties>
</file>