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6" r:id="rId2"/>
    <p:sldId id="280" r:id="rId3"/>
    <p:sldId id="288" r:id="rId4"/>
    <p:sldId id="279" r:id="rId5"/>
    <p:sldId id="263" r:id="rId6"/>
    <p:sldId id="265" r:id="rId7"/>
    <p:sldId id="290" r:id="rId8"/>
    <p:sldId id="291" r:id="rId9"/>
    <p:sldId id="292" r:id="rId10"/>
    <p:sldId id="282" r:id="rId11"/>
    <p:sldId id="266" r:id="rId12"/>
    <p:sldId id="264" r:id="rId13"/>
    <p:sldId id="297" r:id="rId14"/>
    <p:sldId id="298" r:id="rId15"/>
    <p:sldId id="294" r:id="rId16"/>
    <p:sldId id="295" r:id="rId17"/>
    <p:sldId id="296" r:id="rId18"/>
    <p:sldId id="267" r:id="rId19"/>
    <p:sldId id="300" r:id="rId20"/>
    <p:sldId id="299" r:id="rId21"/>
    <p:sldId id="273" r:id="rId22"/>
    <p:sldId id="283" r:id="rId23"/>
    <p:sldId id="274" r:id="rId24"/>
    <p:sldId id="275" r:id="rId25"/>
    <p:sldId id="276" r:id="rId26"/>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9" d="100"/>
          <a:sy n="69" d="100"/>
        </p:scale>
        <p:origin x="-11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2721"/>
          </a:xfrm>
          <a:prstGeom prst="rect">
            <a:avLst/>
          </a:prstGeom>
        </p:spPr>
        <p:txBody>
          <a:bodyPr vert="horz" lIns="91934" tIns="45967" rIns="91934" bIns="45967" rtlCol="0"/>
          <a:lstStyle>
            <a:lvl1pPr algn="l">
              <a:defRPr sz="1200"/>
            </a:lvl1pPr>
          </a:lstStyle>
          <a:p>
            <a:pPr>
              <a:defRPr/>
            </a:pPr>
            <a:endParaRPr lang="en-US"/>
          </a:p>
        </p:txBody>
      </p:sp>
      <p:sp>
        <p:nvSpPr>
          <p:cNvPr id="3" name="Date Placeholder 2"/>
          <p:cNvSpPr>
            <a:spLocks noGrp="1"/>
          </p:cNvSpPr>
          <p:nvPr>
            <p:ph type="dt" idx="1"/>
          </p:nvPr>
        </p:nvSpPr>
        <p:spPr>
          <a:xfrm>
            <a:off x="3970734" y="0"/>
            <a:ext cx="3038145" cy="462721"/>
          </a:xfrm>
          <a:prstGeom prst="rect">
            <a:avLst/>
          </a:prstGeom>
        </p:spPr>
        <p:txBody>
          <a:bodyPr vert="horz" lIns="91934" tIns="45967" rIns="91934" bIns="45967" rtlCol="0"/>
          <a:lstStyle>
            <a:lvl1pPr algn="r">
              <a:defRPr sz="1200"/>
            </a:lvl1pPr>
          </a:lstStyle>
          <a:p>
            <a:pPr>
              <a:defRPr/>
            </a:pPr>
            <a:fld id="{937D8C43-212D-4832-A4D4-455DA506E1D5}" type="datetimeFigureOut">
              <a:rPr lang="en-US"/>
              <a:pPr>
                <a:defRPr/>
              </a:pPr>
              <a:t>2/18/2011</a:t>
            </a:fld>
            <a:endParaRPr lang="en-US"/>
          </a:p>
        </p:txBody>
      </p:sp>
      <p:sp>
        <p:nvSpPr>
          <p:cNvPr id="4" name="Slide Image Placeholder 3"/>
          <p:cNvSpPr>
            <a:spLocks noGrp="1" noRot="1" noChangeAspect="1"/>
          </p:cNvSpPr>
          <p:nvPr>
            <p:ph type="sldImg" idx="2"/>
          </p:nvPr>
        </p:nvSpPr>
        <p:spPr>
          <a:xfrm>
            <a:off x="1196975" y="692150"/>
            <a:ext cx="4618038" cy="3463925"/>
          </a:xfrm>
          <a:prstGeom prst="rect">
            <a:avLst/>
          </a:prstGeom>
          <a:noFill/>
          <a:ln w="12700">
            <a:solidFill>
              <a:prstClr val="black"/>
            </a:solidFill>
          </a:ln>
        </p:spPr>
        <p:txBody>
          <a:bodyPr vert="horz" lIns="91934" tIns="45967" rIns="91934" bIns="45967" rtlCol="0" anchor="ctr"/>
          <a:lstStyle/>
          <a:p>
            <a:pPr lvl="0"/>
            <a:endParaRPr lang="en-US" noProof="0" smtClean="0"/>
          </a:p>
        </p:txBody>
      </p:sp>
      <p:sp>
        <p:nvSpPr>
          <p:cNvPr id="5" name="Notes Placeholder 4"/>
          <p:cNvSpPr>
            <a:spLocks noGrp="1"/>
          </p:cNvSpPr>
          <p:nvPr>
            <p:ph type="body" sz="quarter" idx="3"/>
          </p:nvPr>
        </p:nvSpPr>
        <p:spPr>
          <a:xfrm>
            <a:off x="701345" y="4387442"/>
            <a:ext cx="5607711" cy="4156845"/>
          </a:xfrm>
          <a:prstGeom prst="rect">
            <a:avLst/>
          </a:prstGeom>
        </p:spPr>
        <p:txBody>
          <a:bodyPr vert="horz" lIns="91934" tIns="45967" rIns="91934" bIns="4596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1828"/>
            <a:ext cx="3038145" cy="462721"/>
          </a:xfrm>
          <a:prstGeom prst="rect">
            <a:avLst/>
          </a:prstGeom>
        </p:spPr>
        <p:txBody>
          <a:bodyPr vert="horz" lIns="91934" tIns="45967" rIns="91934" bIns="45967"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734" y="8771828"/>
            <a:ext cx="3038145" cy="462721"/>
          </a:xfrm>
          <a:prstGeom prst="rect">
            <a:avLst/>
          </a:prstGeom>
        </p:spPr>
        <p:txBody>
          <a:bodyPr vert="horz" lIns="91934" tIns="45967" rIns="91934" bIns="45967" rtlCol="0" anchor="b"/>
          <a:lstStyle>
            <a:lvl1pPr algn="r">
              <a:defRPr sz="1200"/>
            </a:lvl1pPr>
          </a:lstStyle>
          <a:p>
            <a:pPr>
              <a:defRPr/>
            </a:pPr>
            <a:fld id="{6191AB70-4BC5-4092-8BF9-95B1D5F63478}" type="slidenum">
              <a:rPr lang="en-US"/>
              <a:pPr>
                <a:defRPr/>
              </a:pPr>
              <a:t>‹#›</a:t>
            </a:fld>
            <a:endParaRPr lang="en-US"/>
          </a:p>
        </p:txBody>
      </p:sp>
    </p:spTree>
    <p:extLst>
      <p:ext uri="{BB962C8B-B14F-4D97-AF65-F5344CB8AC3E}">
        <p14:creationId xmlns:p14="http://schemas.microsoft.com/office/powerpoint/2010/main" val="1790212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3455" indent="-274406" eaLnBrk="0" hangingPunct="0">
              <a:defRPr>
                <a:solidFill>
                  <a:schemeClr val="tx1"/>
                </a:solidFill>
                <a:latin typeface="Arial" charset="0"/>
                <a:cs typeface="Arial" charset="0"/>
              </a:defRPr>
            </a:lvl2pPr>
            <a:lvl3pPr marL="1097623" indent="-219525" eaLnBrk="0" hangingPunct="0">
              <a:defRPr>
                <a:solidFill>
                  <a:schemeClr val="tx1"/>
                </a:solidFill>
                <a:latin typeface="Arial" charset="0"/>
                <a:cs typeface="Arial" charset="0"/>
              </a:defRPr>
            </a:lvl3pPr>
            <a:lvl4pPr marL="1536672" indent="-219525" eaLnBrk="0" hangingPunct="0">
              <a:defRPr>
                <a:solidFill>
                  <a:schemeClr val="tx1"/>
                </a:solidFill>
                <a:latin typeface="Arial" charset="0"/>
                <a:cs typeface="Arial" charset="0"/>
              </a:defRPr>
            </a:lvl4pPr>
            <a:lvl5pPr marL="1975721" indent="-219525" eaLnBrk="0" hangingPunct="0">
              <a:defRPr>
                <a:solidFill>
                  <a:schemeClr val="tx1"/>
                </a:solidFill>
                <a:latin typeface="Arial" charset="0"/>
                <a:cs typeface="Arial" charset="0"/>
              </a:defRPr>
            </a:lvl5pPr>
            <a:lvl6pPr marL="2414770" indent="-219525" eaLnBrk="0" fontAlgn="base" hangingPunct="0">
              <a:spcBef>
                <a:spcPct val="0"/>
              </a:spcBef>
              <a:spcAft>
                <a:spcPct val="0"/>
              </a:spcAft>
              <a:defRPr>
                <a:solidFill>
                  <a:schemeClr val="tx1"/>
                </a:solidFill>
                <a:latin typeface="Arial" charset="0"/>
                <a:cs typeface="Arial" charset="0"/>
              </a:defRPr>
            </a:lvl6pPr>
            <a:lvl7pPr marL="2853820" indent="-219525" eaLnBrk="0" fontAlgn="base" hangingPunct="0">
              <a:spcBef>
                <a:spcPct val="0"/>
              </a:spcBef>
              <a:spcAft>
                <a:spcPct val="0"/>
              </a:spcAft>
              <a:defRPr>
                <a:solidFill>
                  <a:schemeClr val="tx1"/>
                </a:solidFill>
                <a:latin typeface="Arial" charset="0"/>
                <a:cs typeface="Arial" charset="0"/>
              </a:defRPr>
            </a:lvl7pPr>
            <a:lvl8pPr marL="3292869" indent="-219525" eaLnBrk="0" fontAlgn="base" hangingPunct="0">
              <a:spcBef>
                <a:spcPct val="0"/>
              </a:spcBef>
              <a:spcAft>
                <a:spcPct val="0"/>
              </a:spcAft>
              <a:defRPr>
                <a:solidFill>
                  <a:schemeClr val="tx1"/>
                </a:solidFill>
                <a:latin typeface="Arial" charset="0"/>
                <a:cs typeface="Arial" charset="0"/>
              </a:defRPr>
            </a:lvl8pPr>
            <a:lvl9pPr marL="3731918" indent="-219525" eaLnBrk="0" fontAlgn="base" hangingPunct="0">
              <a:spcBef>
                <a:spcPct val="0"/>
              </a:spcBef>
              <a:spcAft>
                <a:spcPct val="0"/>
              </a:spcAft>
              <a:defRPr>
                <a:solidFill>
                  <a:schemeClr val="tx1"/>
                </a:solidFill>
                <a:latin typeface="Arial" charset="0"/>
                <a:cs typeface="Arial" charset="0"/>
              </a:defRPr>
            </a:lvl9pPr>
          </a:lstStyle>
          <a:p>
            <a:pPr eaLnBrk="1" hangingPunct="1"/>
            <a:fld id="{0AE44862-0975-4FCE-99F2-72B8CDEA7246}" type="slidenum">
              <a:rPr lang="en-US" smtClean="0"/>
              <a:pPr eaLnBrk="1" hangingPunct="1"/>
              <a:t>2</a:t>
            </a:fld>
            <a:endParaRPr lang="en-US" smtClean="0"/>
          </a:p>
        </p:txBody>
      </p:sp>
      <p:sp>
        <p:nvSpPr>
          <p:cNvPr id="2253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3455" indent="-274406" eaLnBrk="0" hangingPunct="0">
              <a:defRPr>
                <a:solidFill>
                  <a:schemeClr val="tx1"/>
                </a:solidFill>
                <a:latin typeface="Arial" charset="0"/>
                <a:cs typeface="Arial" charset="0"/>
              </a:defRPr>
            </a:lvl2pPr>
            <a:lvl3pPr marL="1097623" indent="-219525" eaLnBrk="0" hangingPunct="0">
              <a:defRPr>
                <a:solidFill>
                  <a:schemeClr val="tx1"/>
                </a:solidFill>
                <a:latin typeface="Arial" charset="0"/>
                <a:cs typeface="Arial" charset="0"/>
              </a:defRPr>
            </a:lvl3pPr>
            <a:lvl4pPr marL="1536672" indent="-219525" eaLnBrk="0" hangingPunct="0">
              <a:defRPr>
                <a:solidFill>
                  <a:schemeClr val="tx1"/>
                </a:solidFill>
                <a:latin typeface="Arial" charset="0"/>
                <a:cs typeface="Arial" charset="0"/>
              </a:defRPr>
            </a:lvl4pPr>
            <a:lvl5pPr marL="1975721" indent="-219525" eaLnBrk="0" hangingPunct="0">
              <a:defRPr>
                <a:solidFill>
                  <a:schemeClr val="tx1"/>
                </a:solidFill>
                <a:latin typeface="Arial" charset="0"/>
                <a:cs typeface="Arial" charset="0"/>
              </a:defRPr>
            </a:lvl5pPr>
            <a:lvl6pPr marL="2414770" indent="-219525" eaLnBrk="0" fontAlgn="base" hangingPunct="0">
              <a:spcBef>
                <a:spcPct val="0"/>
              </a:spcBef>
              <a:spcAft>
                <a:spcPct val="0"/>
              </a:spcAft>
              <a:defRPr>
                <a:solidFill>
                  <a:schemeClr val="tx1"/>
                </a:solidFill>
                <a:latin typeface="Arial" charset="0"/>
                <a:cs typeface="Arial" charset="0"/>
              </a:defRPr>
            </a:lvl6pPr>
            <a:lvl7pPr marL="2853820" indent="-219525" eaLnBrk="0" fontAlgn="base" hangingPunct="0">
              <a:spcBef>
                <a:spcPct val="0"/>
              </a:spcBef>
              <a:spcAft>
                <a:spcPct val="0"/>
              </a:spcAft>
              <a:defRPr>
                <a:solidFill>
                  <a:schemeClr val="tx1"/>
                </a:solidFill>
                <a:latin typeface="Arial" charset="0"/>
                <a:cs typeface="Arial" charset="0"/>
              </a:defRPr>
            </a:lvl7pPr>
            <a:lvl8pPr marL="3292869" indent="-219525" eaLnBrk="0" fontAlgn="base" hangingPunct="0">
              <a:spcBef>
                <a:spcPct val="0"/>
              </a:spcBef>
              <a:spcAft>
                <a:spcPct val="0"/>
              </a:spcAft>
              <a:defRPr>
                <a:solidFill>
                  <a:schemeClr val="tx1"/>
                </a:solidFill>
                <a:latin typeface="Arial" charset="0"/>
                <a:cs typeface="Arial" charset="0"/>
              </a:defRPr>
            </a:lvl8pPr>
            <a:lvl9pPr marL="3731918" indent="-219525" eaLnBrk="0" fontAlgn="base" hangingPunct="0">
              <a:spcBef>
                <a:spcPct val="0"/>
              </a:spcBef>
              <a:spcAft>
                <a:spcPct val="0"/>
              </a:spcAft>
              <a:defRPr>
                <a:solidFill>
                  <a:schemeClr val="tx1"/>
                </a:solidFill>
                <a:latin typeface="Arial" charset="0"/>
                <a:cs typeface="Arial" charset="0"/>
              </a:defRPr>
            </a:lvl9pPr>
          </a:lstStyle>
          <a:p>
            <a:pPr eaLnBrk="1" hangingPunct="1"/>
            <a:fld id="{69977E48-7D8E-4F09-98CA-890CBD7533E2}" type="slidenum">
              <a:rPr lang="en-US" smtClean="0"/>
              <a:pPr eaLnBrk="1" hangingPunct="1"/>
              <a:t>11</a:t>
            </a:fld>
            <a:endParaRPr lang="en-US" smtClean="0"/>
          </a:p>
        </p:txBody>
      </p:sp>
      <p:sp>
        <p:nvSpPr>
          <p:cNvPr id="2867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3455" indent="-274406" eaLnBrk="0" hangingPunct="0">
              <a:defRPr>
                <a:solidFill>
                  <a:schemeClr val="tx1"/>
                </a:solidFill>
                <a:latin typeface="Arial" charset="0"/>
                <a:cs typeface="Arial" charset="0"/>
              </a:defRPr>
            </a:lvl2pPr>
            <a:lvl3pPr marL="1097623" indent="-219525" eaLnBrk="0" hangingPunct="0">
              <a:defRPr>
                <a:solidFill>
                  <a:schemeClr val="tx1"/>
                </a:solidFill>
                <a:latin typeface="Arial" charset="0"/>
                <a:cs typeface="Arial" charset="0"/>
              </a:defRPr>
            </a:lvl3pPr>
            <a:lvl4pPr marL="1536672" indent="-219525" eaLnBrk="0" hangingPunct="0">
              <a:defRPr>
                <a:solidFill>
                  <a:schemeClr val="tx1"/>
                </a:solidFill>
                <a:latin typeface="Arial" charset="0"/>
                <a:cs typeface="Arial" charset="0"/>
              </a:defRPr>
            </a:lvl4pPr>
            <a:lvl5pPr marL="1975721" indent="-219525" eaLnBrk="0" hangingPunct="0">
              <a:defRPr>
                <a:solidFill>
                  <a:schemeClr val="tx1"/>
                </a:solidFill>
                <a:latin typeface="Arial" charset="0"/>
                <a:cs typeface="Arial" charset="0"/>
              </a:defRPr>
            </a:lvl5pPr>
            <a:lvl6pPr marL="2414770" indent="-219525" eaLnBrk="0" fontAlgn="base" hangingPunct="0">
              <a:spcBef>
                <a:spcPct val="0"/>
              </a:spcBef>
              <a:spcAft>
                <a:spcPct val="0"/>
              </a:spcAft>
              <a:defRPr>
                <a:solidFill>
                  <a:schemeClr val="tx1"/>
                </a:solidFill>
                <a:latin typeface="Arial" charset="0"/>
                <a:cs typeface="Arial" charset="0"/>
              </a:defRPr>
            </a:lvl6pPr>
            <a:lvl7pPr marL="2853820" indent="-219525" eaLnBrk="0" fontAlgn="base" hangingPunct="0">
              <a:spcBef>
                <a:spcPct val="0"/>
              </a:spcBef>
              <a:spcAft>
                <a:spcPct val="0"/>
              </a:spcAft>
              <a:defRPr>
                <a:solidFill>
                  <a:schemeClr val="tx1"/>
                </a:solidFill>
                <a:latin typeface="Arial" charset="0"/>
                <a:cs typeface="Arial" charset="0"/>
              </a:defRPr>
            </a:lvl7pPr>
            <a:lvl8pPr marL="3292869" indent="-219525" eaLnBrk="0" fontAlgn="base" hangingPunct="0">
              <a:spcBef>
                <a:spcPct val="0"/>
              </a:spcBef>
              <a:spcAft>
                <a:spcPct val="0"/>
              </a:spcAft>
              <a:defRPr>
                <a:solidFill>
                  <a:schemeClr val="tx1"/>
                </a:solidFill>
                <a:latin typeface="Arial" charset="0"/>
                <a:cs typeface="Arial" charset="0"/>
              </a:defRPr>
            </a:lvl8pPr>
            <a:lvl9pPr marL="3731918" indent="-219525" eaLnBrk="0" fontAlgn="base" hangingPunct="0">
              <a:spcBef>
                <a:spcPct val="0"/>
              </a:spcBef>
              <a:spcAft>
                <a:spcPct val="0"/>
              </a:spcAft>
              <a:defRPr>
                <a:solidFill>
                  <a:schemeClr val="tx1"/>
                </a:solidFill>
                <a:latin typeface="Arial" charset="0"/>
                <a:cs typeface="Arial" charset="0"/>
              </a:defRPr>
            </a:lvl9pPr>
          </a:lstStyle>
          <a:p>
            <a:pPr eaLnBrk="1" hangingPunct="1"/>
            <a:fld id="{FE047D6B-C4E1-4B58-80BF-1CCFA3A30E88}" type="slidenum">
              <a:rPr lang="en-US" smtClean="0"/>
              <a:pPr eaLnBrk="1" hangingPunct="1"/>
              <a:t>12</a:t>
            </a:fld>
            <a:endParaRPr lang="en-US" smtClean="0"/>
          </a:p>
        </p:txBody>
      </p:sp>
      <p:sp>
        <p:nvSpPr>
          <p:cNvPr id="2765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7EC469-26E1-43E6-BCAC-EFED68F1F485}" type="slidenum">
              <a:rPr lang="en-US"/>
              <a:pPr/>
              <a:t>13</a:t>
            </a:fld>
            <a:endParaRPr lang="en-US"/>
          </a:p>
        </p:txBody>
      </p:sp>
      <p:sp>
        <p:nvSpPr>
          <p:cNvPr id="202754" name="Rectangle 2"/>
          <p:cNvSpPr>
            <a:spLocks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b="1">
                <a:latin typeface="Arial" pitchFamily="34" charset="0"/>
              </a:rPr>
              <a:t>FIGURE 13-13 Hydrolysis of phosphoenolpyruvate (PEP).</a:t>
            </a:r>
            <a:r>
              <a:rPr lang="en-US">
                <a:latin typeface="Arial" pitchFamily="34" charset="0"/>
              </a:rPr>
              <a:t> Catalyzed by pyruvate kinase, this reaction is followed by spontaneous tautomerization of the product, pyruvate. Tautomerization is not possible in PEP, and thus the products of hydrolysis are stabilized relative to the reactants. Resonance stabilization of P</a:t>
            </a:r>
            <a:r>
              <a:rPr lang="en-US" baseline="-25000">
                <a:latin typeface="Arial" pitchFamily="34" charset="0"/>
              </a:rPr>
              <a:t>i</a:t>
            </a:r>
            <a:r>
              <a:rPr lang="en-US">
                <a:latin typeface="Arial" pitchFamily="34" charset="0"/>
              </a:rPr>
              <a:t> also occurs, as shown in Figure 13-11.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64EB7-0FCE-46E7-B536-FF70634DAB60}" type="slidenum">
              <a:rPr lang="en-US"/>
              <a:pPr/>
              <a:t>14</a:t>
            </a:fld>
            <a:endParaRPr lang="en-US"/>
          </a:p>
        </p:txBody>
      </p:sp>
      <p:sp>
        <p:nvSpPr>
          <p:cNvPr id="203778" name="Rectangle 2"/>
          <p:cNvSpPr>
            <a:spLocks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b="1">
                <a:latin typeface="Arial" pitchFamily="34" charset="0"/>
              </a:rPr>
              <a:t>FIGURE 13-14 Hydrolysis of 1,3-bisphosphoglycerate.</a:t>
            </a:r>
            <a:r>
              <a:rPr lang="en-US">
                <a:latin typeface="Arial" pitchFamily="34" charset="0"/>
              </a:rPr>
              <a:t> The direct product of hydrolysis is 3-phosphoglyceric acid, with an undissociated carboxylic acid group, but dissociation occurs immediately. This ionization and the resonance structures it makes possible stabilize the product relative to the reactants. Resonance stabilization of P</a:t>
            </a:r>
            <a:r>
              <a:rPr lang="en-US" baseline="-25000">
                <a:latin typeface="Arial" pitchFamily="34" charset="0"/>
              </a:rPr>
              <a:t>i</a:t>
            </a:r>
            <a:r>
              <a:rPr lang="en-US">
                <a:latin typeface="Arial" pitchFamily="34" charset="0"/>
              </a:rPr>
              <a:t> further contributes to the negative free-energy change.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7C79D9-572D-46DF-A23E-A80B5CEDBB85}" type="slidenum">
              <a:rPr lang="en-US"/>
              <a:pPr/>
              <a:t>15</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02810-827A-4629-9DE8-C2EBB94C1402}" type="slidenum">
              <a:rPr lang="en-US"/>
              <a:pPr/>
              <a:t>16</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A4A7B-8698-45A5-9AF7-B0AE062F5059}" type="slidenum">
              <a:rPr lang="en-US"/>
              <a:pPr/>
              <a:t>17</a:t>
            </a:fld>
            <a:endParaRPr lang="en-US"/>
          </a:p>
        </p:txBody>
      </p:sp>
      <p:sp>
        <p:nvSpPr>
          <p:cNvPr id="210946" name="Rectangle 2"/>
          <p:cNvSpPr>
            <a:spLocks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b="1">
                <a:latin typeface="Arial" pitchFamily="34" charset="0"/>
              </a:rPr>
              <a:t>FIGURE 13-20 Nucleophilic displacement reactions of ATP.</a:t>
            </a:r>
            <a:r>
              <a:rPr lang="en-US">
                <a:latin typeface="Arial" pitchFamily="34" charset="0"/>
              </a:rPr>
              <a:t> Any of the three P atoms (</a:t>
            </a:r>
            <a:r>
              <a:rPr lang="en-US" i="1">
                <a:latin typeface="Symbol" pitchFamily="18" charset="2"/>
                <a:sym typeface="Symbol" pitchFamily="18" charset="2"/>
              </a:rPr>
              <a:t>α</a:t>
            </a:r>
            <a:r>
              <a:rPr lang="en-US">
                <a:latin typeface="Arial" pitchFamily="34" charset="0"/>
              </a:rPr>
              <a:t>, </a:t>
            </a:r>
            <a:r>
              <a:rPr lang="en-US" i="1">
                <a:latin typeface="Symbol" pitchFamily="18" charset="2"/>
                <a:sym typeface="Symbol" pitchFamily="18" charset="2"/>
              </a:rPr>
              <a:t>β</a:t>
            </a:r>
            <a:r>
              <a:rPr lang="en-US">
                <a:latin typeface="Arial" pitchFamily="34" charset="0"/>
              </a:rPr>
              <a:t>, or </a:t>
            </a:r>
            <a:r>
              <a:rPr lang="en-US" i="1">
                <a:latin typeface="Symbol" pitchFamily="18" charset="2"/>
                <a:sym typeface="Symbol" pitchFamily="18" charset="2"/>
              </a:rPr>
              <a:t>γ</a:t>
            </a:r>
            <a:r>
              <a:rPr lang="en-US">
                <a:latin typeface="Arial" pitchFamily="34" charset="0"/>
              </a:rPr>
              <a:t>) may serve as the electrophilic target for nucleophilic attack</a:t>
            </a:r>
            <a:r>
              <a:rPr lang="en-US">
                <a:latin typeface="Arial" pitchFamily="34" charset="0"/>
                <a:ea typeface="ヒラギノ角ゴ Pro W3" pitchFamily="48" charset="-128"/>
              </a:rPr>
              <a:t>—</a:t>
            </a:r>
            <a:r>
              <a:rPr lang="en-US">
                <a:latin typeface="Arial" pitchFamily="34" charset="0"/>
              </a:rPr>
              <a:t>in this case, by the labeled nucleophile R</a:t>
            </a:r>
            <a:r>
              <a:rPr lang="en-US">
                <a:latin typeface="Arial" pitchFamily="34" charset="0"/>
                <a:ea typeface="ヒラギノ角ゴ Pro W3" pitchFamily="48" charset="-128"/>
              </a:rPr>
              <a:t>—</a:t>
            </a:r>
            <a:r>
              <a:rPr lang="en-US" baseline="30000">
                <a:latin typeface="Arial" pitchFamily="34" charset="0"/>
              </a:rPr>
              <a:t>18</a:t>
            </a:r>
            <a:r>
              <a:rPr lang="en-US">
                <a:latin typeface="Arial" pitchFamily="34" charset="0"/>
              </a:rPr>
              <a:t>O:. The nucleophile may be an alcohol (ROH), a carboxyl group (RCOO</a:t>
            </a:r>
            <a:r>
              <a:rPr lang="en-US" baseline="30000">
                <a:latin typeface="Arial" pitchFamily="34" charset="0"/>
                <a:ea typeface="ヒラギノ角ゴ Pro W3" pitchFamily="48" charset="-128"/>
              </a:rPr>
              <a:t>–</a:t>
            </a:r>
            <a:r>
              <a:rPr lang="en-US">
                <a:latin typeface="Arial" pitchFamily="34" charset="0"/>
              </a:rPr>
              <a:t>), or a phosphoanhydride (a nucleoside mono- or diphosphate, for example). (a) When the oxygen of the nucleophile attacks the </a:t>
            </a:r>
            <a:r>
              <a:rPr lang="en-US" i="1">
                <a:latin typeface="Symbol" pitchFamily="18" charset="2"/>
                <a:sym typeface="Symbol" pitchFamily="18" charset="2"/>
              </a:rPr>
              <a:t>γ</a:t>
            </a:r>
            <a:r>
              <a:rPr lang="en-US">
                <a:latin typeface="Arial" pitchFamily="34" charset="0"/>
              </a:rPr>
              <a:t> position, the bridge oxygen of the product is labeled, indicating that the group transferred from ATP is a phosphoryl (</a:t>
            </a:r>
            <a:r>
              <a:rPr lang="en-US">
                <a:latin typeface="Arial" pitchFamily="34" charset="0"/>
                <a:ea typeface="ヒラギノ角ゴ Pro W3" pitchFamily="48" charset="-128"/>
              </a:rPr>
              <a:t>—</a:t>
            </a:r>
            <a:r>
              <a:rPr lang="en-US">
                <a:latin typeface="Arial" pitchFamily="34" charset="0"/>
              </a:rPr>
              <a:t>PO</a:t>
            </a:r>
            <a:r>
              <a:rPr lang="en-US" baseline="-25000">
                <a:latin typeface="Arial" pitchFamily="34" charset="0"/>
              </a:rPr>
              <a:t>3</a:t>
            </a:r>
            <a:r>
              <a:rPr lang="en-US" baseline="30000">
                <a:latin typeface="Arial" pitchFamily="34" charset="0"/>
              </a:rPr>
              <a:t>2</a:t>
            </a:r>
            <a:r>
              <a:rPr lang="en-US" baseline="30000">
                <a:latin typeface="Arial" pitchFamily="34" charset="0"/>
                <a:ea typeface="ヒラギノ角ゴ Pro W3" pitchFamily="48" charset="-128"/>
              </a:rPr>
              <a:t>–</a:t>
            </a:r>
            <a:r>
              <a:rPr lang="en-US">
                <a:latin typeface="Arial" pitchFamily="34" charset="0"/>
              </a:rPr>
              <a:t>), not a phosphate (</a:t>
            </a:r>
            <a:r>
              <a:rPr lang="en-US">
                <a:latin typeface="Arial" pitchFamily="34" charset="0"/>
                <a:ea typeface="ヒラギノ角ゴ Pro W3" pitchFamily="48" charset="-128"/>
              </a:rPr>
              <a:t>—</a:t>
            </a:r>
            <a:r>
              <a:rPr lang="en-US">
                <a:latin typeface="Arial" pitchFamily="34" charset="0"/>
              </a:rPr>
              <a:t>OPO</a:t>
            </a:r>
            <a:r>
              <a:rPr lang="en-US" baseline="-25000">
                <a:latin typeface="Arial" pitchFamily="34" charset="0"/>
              </a:rPr>
              <a:t>3</a:t>
            </a:r>
            <a:r>
              <a:rPr lang="en-US" baseline="30000">
                <a:latin typeface="Arial" pitchFamily="34" charset="0"/>
              </a:rPr>
              <a:t>2</a:t>
            </a:r>
            <a:r>
              <a:rPr lang="en-US" baseline="30000">
                <a:latin typeface="Arial" pitchFamily="34" charset="0"/>
                <a:ea typeface="ヒラギノ角ゴ Pro W3" pitchFamily="48" charset="-128"/>
              </a:rPr>
              <a:t>–</a:t>
            </a:r>
            <a:r>
              <a:rPr lang="en-US">
                <a:latin typeface="Arial" pitchFamily="34" charset="0"/>
              </a:rPr>
              <a:t>). (b) Attack on the </a:t>
            </a:r>
            <a:r>
              <a:rPr lang="en-US" i="1">
                <a:latin typeface="Symbol" pitchFamily="18" charset="2"/>
                <a:sym typeface="Symbol" pitchFamily="18" charset="2"/>
              </a:rPr>
              <a:t>β</a:t>
            </a:r>
            <a:r>
              <a:rPr lang="en-US">
                <a:latin typeface="Arial" pitchFamily="34" charset="0"/>
              </a:rPr>
              <a:t> position displaces AMP and leads to the transfer of a pyrophosphoryl (not pyrophosphate) group to the nucleophile. (c) Attack on the </a:t>
            </a:r>
            <a:r>
              <a:rPr lang="en-US" i="1">
                <a:latin typeface="Symbol" pitchFamily="18" charset="2"/>
                <a:sym typeface="Symbol" pitchFamily="18" charset="2"/>
              </a:rPr>
              <a:t>α</a:t>
            </a:r>
            <a:r>
              <a:rPr lang="en-US">
                <a:latin typeface="Arial" pitchFamily="34" charset="0"/>
              </a:rPr>
              <a:t> position displaces PP</a:t>
            </a:r>
            <a:r>
              <a:rPr lang="en-US" baseline="-25000">
                <a:latin typeface="Arial" pitchFamily="34" charset="0"/>
              </a:rPr>
              <a:t>i</a:t>
            </a:r>
            <a:r>
              <a:rPr lang="en-US">
                <a:latin typeface="Arial" pitchFamily="34" charset="0"/>
              </a:rPr>
              <a:t> and transfers the adenylyl group to the nucleophile.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3455" indent="-274406" eaLnBrk="0" hangingPunct="0">
              <a:defRPr>
                <a:solidFill>
                  <a:schemeClr val="tx1"/>
                </a:solidFill>
                <a:latin typeface="Arial" charset="0"/>
                <a:cs typeface="Arial" charset="0"/>
              </a:defRPr>
            </a:lvl2pPr>
            <a:lvl3pPr marL="1097623" indent="-219525" eaLnBrk="0" hangingPunct="0">
              <a:defRPr>
                <a:solidFill>
                  <a:schemeClr val="tx1"/>
                </a:solidFill>
                <a:latin typeface="Arial" charset="0"/>
                <a:cs typeface="Arial" charset="0"/>
              </a:defRPr>
            </a:lvl3pPr>
            <a:lvl4pPr marL="1536672" indent="-219525" eaLnBrk="0" hangingPunct="0">
              <a:defRPr>
                <a:solidFill>
                  <a:schemeClr val="tx1"/>
                </a:solidFill>
                <a:latin typeface="Arial" charset="0"/>
                <a:cs typeface="Arial" charset="0"/>
              </a:defRPr>
            </a:lvl4pPr>
            <a:lvl5pPr marL="1975721" indent="-219525" eaLnBrk="0" hangingPunct="0">
              <a:defRPr>
                <a:solidFill>
                  <a:schemeClr val="tx1"/>
                </a:solidFill>
                <a:latin typeface="Arial" charset="0"/>
                <a:cs typeface="Arial" charset="0"/>
              </a:defRPr>
            </a:lvl5pPr>
            <a:lvl6pPr marL="2414770" indent="-219525" eaLnBrk="0" fontAlgn="base" hangingPunct="0">
              <a:spcBef>
                <a:spcPct val="0"/>
              </a:spcBef>
              <a:spcAft>
                <a:spcPct val="0"/>
              </a:spcAft>
              <a:defRPr>
                <a:solidFill>
                  <a:schemeClr val="tx1"/>
                </a:solidFill>
                <a:latin typeface="Arial" charset="0"/>
                <a:cs typeface="Arial" charset="0"/>
              </a:defRPr>
            </a:lvl6pPr>
            <a:lvl7pPr marL="2853820" indent="-219525" eaLnBrk="0" fontAlgn="base" hangingPunct="0">
              <a:spcBef>
                <a:spcPct val="0"/>
              </a:spcBef>
              <a:spcAft>
                <a:spcPct val="0"/>
              </a:spcAft>
              <a:defRPr>
                <a:solidFill>
                  <a:schemeClr val="tx1"/>
                </a:solidFill>
                <a:latin typeface="Arial" charset="0"/>
                <a:cs typeface="Arial" charset="0"/>
              </a:defRPr>
            </a:lvl7pPr>
            <a:lvl8pPr marL="3292869" indent="-219525" eaLnBrk="0" fontAlgn="base" hangingPunct="0">
              <a:spcBef>
                <a:spcPct val="0"/>
              </a:spcBef>
              <a:spcAft>
                <a:spcPct val="0"/>
              </a:spcAft>
              <a:defRPr>
                <a:solidFill>
                  <a:schemeClr val="tx1"/>
                </a:solidFill>
                <a:latin typeface="Arial" charset="0"/>
                <a:cs typeface="Arial" charset="0"/>
              </a:defRPr>
            </a:lvl8pPr>
            <a:lvl9pPr marL="3731918" indent="-219525" eaLnBrk="0" fontAlgn="base" hangingPunct="0">
              <a:spcBef>
                <a:spcPct val="0"/>
              </a:spcBef>
              <a:spcAft>
                <a:spcPct val="0"/>
              </a:spcAft>
              <a:defRPr>
                <a:solidFill>
                  <a:schemeClr val="tx1"/>
                </a:solidFill>
                <a:latin typeface="Arial" charset="0"/>
                <a:cs typeface="Arial" charset="0"/>
              </a:defRPr>
            </a:lvl9pPr>
          </a:lstStyle>
          <a:p>
            <a:pPr eaLnBrk="1" hangingPunct="1"/>
            <a:fld id="{63A574BE-DF50-4942-9AEA-351C4DC6B941}" type="slidenum">
              <a:rPr lang="en-US" smtClean="0"/>
              <a:pPr eaLnBrk="1" hangingPunct="1"/>
              <a:t>18</a:t>
            </a:fld>
            <a:endParaRPr lang="en-US" smtClean="0"/>
          </a:p>
        </p:txBody>
      </p:sp>
      <p:sp>
        <p:nvSpPr>
          <p:cNvPr id="3072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21737-CB8D-4093-B633-D22493A86E74}" type="slidenum">
              <a:rPr lang="en-US"/>
              <a:pPr/>
              <a:t>20</a:t>
            </a:fld>
            <a:endParaRPr lang="en-US"/>
          </a:p>
        </p:txBody>
      </p:sp>
      <p:sp>
        <p:nvSpPr>
          <p:cNvPr id="206850" name="Rectangle 2"/>
          <p:cNvSpPr>
            <a:spLocks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b="1">
                <a:latin typeface="Arial" pitchFamily="34" charset="0"/>
              </a:rPr>
              <a:t>FIGURE 13-16 Hydrolysis of acetyl-coenzyme A.</a:t>
            </a:r>
            <a:r>
              <a:rPr lang="en-US">
                <a:latin typeface="Arial" pitchFamily="34" charset="0"/>
              </a:rPr>
              <a:t> Acetyl-CoA is a thioester with a large, negative, standard free energy of hydrolysis. Thioesters contain a sulfur atom in the position occupied by an oxygen atom in oxygen esters. The complete structure of coenzyme A (CoA, or CoASH) is shown in Figure 8-38.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3455" indent="-274406" eaLnBrk="0" hangingPunct="0">
              <a:defRPr>
                <a:solidFill>
                  <a:schemeClr val="tx1"/>
                </a:solidFill>
                <a:latin typeface="Arial" charset="0"/>
                <a:cs typeface="Arial" charset="0"/>
              </a:defRPr>
            </a:lvl2pPr>
            <a:lvl3pPr marL="1097623" indent="-219525" eaLnBrk="0" hangingPunct="0">
              <a:defRPr>
                <a:solidFill>
                  <a:schemeClr val="tx1"/>
                </a:solidFill>
                <a:latin typeface="Arial" charset="0"/>
                <a:cs typeface="Arial" charset="0"/>
              </a:defRPr>
            </a:lvl3pPr>
            <a:lvl4pPr marL="1536672" indent="-219525" eaLnBrk="0" hangingPunct="0">
              <a:defRPr>
                <a:solidFill>
                  <a:schemeClr val="tx1"/>
                </a:solidFill>
                <a:latin typeface="Arial" charset="0"/>
                <a:cs typeface="Arial" charset="0"/>
              </a:defRPr>
            </a:lvl4pPr>
            <a:lvl5pPr marL="1975721" indent="-219525" eaLnBrk="0" hangingPunct="0">
              <a:defRPr>
                <a:solidFill>
                  <a:schemeClr val="tx1"/>
                </a:solidFill>
                <a:latin typeface="Arial" charset="0"/>
                <a:cs typeface="Arial" charset="0"/>
              </a:defRPr>
            </a:lvl5pPr>
            <a:lvl6pPr marL="2414770" indent="-219525" eaLnBrk="0" fontAlgn="base" hangingPunct="0">
              <a:spcBef>
                <a:spcPct val="0"/>
              </a:spcBef>
              <a:spcAft>
                <a:spcPct val="0"/>
              </a:spcAft>
              <a:defRPr>
                <a:solidFill>
                  <a:schemeClr val="tx1"/>
                </a:solidFill>
                <a:latin typeface="Arial" charset="0"/>
                <a:cs typeface="Arial" charset="0"/>
              </a:defRPr>
            </a:lvl6pPr>
            <a:lvl7pPr marL="2853820" indent="-219525" eaLnBrk="0" fontAlgn="base" hangingPunct="0">
              <a:spcBef>
                <a:spcPct val="0"/>
              </a:spcBef>
              <a:spcAft>
                <a:spcPct val="0"/>
              </a:spcAft>
              <a:defRPr>
                <a:solidFill>
                  <a:schemeClr val="tx1"/>
                </a:solidFill>
                <a:latin typeface="Arial" charset="0"/>
                <a:cs typeface="Arial" charset="0"/>
              </a:defRPr>
            </a:lvl7pPr>
            <a:lvl8pPr marL="3292869" indent="-219525" eaLnBrk="0" fontAlgn="base" hangingPunct="0">
              <a:spcBef>
                <a:spcPct val="0"/>
              </a:spcBef>
              <a:spcAft>
                <a:spcPct val="0"/>
              </a:spcAft>
              <a:defRPr>
                <a:solidFill>
                  <a:schemeClr val="tx1"/>
                </a:solidFill>
                <a:latin typeface="Arial" charset="0"/>
                <a:cs typeface="Arial" charset="0"/>
              </a:defRPr>
            </a:lvl8pPr>
            <a:lvl9pPr marL="3731918" indent="-219525" eaLnBrk="0" fontAlgn="base" hangingPunct="0">
              <a:spcBef>
                <a:spcPct val="0"/>
              </a:spcBef>
              <a:spcAft>
                <a:spcPct val="0"/>
              </a:spcAft>
              <a:defRPr>
                <a:solidFill>
                  <a:schemeClr val="tx1"/>
                </a:solidFill>
                <a:latin typeface="Arial" charset="0"/>
                <a:cs typeface="Arial" charset="0"/>
              </a:defRPr>
            </a:lvl9pPr>
          </a:lstStyle>
          <a:p>
            <a:pPr eaLnBrk="1" hangingPunct="1"/>
            <a:fld id="{76CBEC71-D0E2-4F7A-9B60-D27ACC9B9A0F}" type="slidenum">
              <a:rPr lang="en-US" smtClean="0"/>
              <a:pPr eaLnBrk="1" hangingPunct="1"/>
              <a:t>21</a:t>
            </a:fld>
            <a:endParaRPr lang="en-US" smtClean="0"/>
          </a:p>
        </p:txBody>
      </p:sp>
      <p:sp>
        <p:nvSpPr>
          <p:cNvPr id="3584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024540-989E-43D4-8059-D8AB1586C61B}" type="slidenum">
              <a:rPr lang="en-US"/>
              <a:pPr/>
              <a:t>3</a:t>
            </a:fld>
            <a:endParaRPr lang="en-US"/>
          </a:p>
        </p:txBody>
      </p:sp>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3455" indent="-274406" eaLnBrk="0" hangingPunct="0">
              <a:defRPr>
                <a:solidFill>
                  <a:schemeClr val="tx1"/>
                </a:solidFill>
                <a:latin typeface="Arial" charset="0"/>
                <a:cs typeface="Arial" charset="0"/>
              </a:defRPr>
            </a:lvl2pPr>
            <a:lvl3pPr marL="1097623" indent="-219525" eaLnBrk="0" hangingPunct="0">
              <a:defRPr>
                <a:solidFill>
                  <a:schemeClr val="tx1"/>
                </a:solidFill>
                <a:latin typeface="Arial" charset="0"/>
                <a:cs typeface="Arial" charset="0"/>
              </a:defRPr>
            </a:lvl3pPr>
            <a:lvl4pPr marL="1536672" indent="-219525" eaLnBrk="0" hangingPunct="0">
              <a:defRPr>
                <a:solidFill>
                  <a:schemeClr val="tx1"/>
                </a:solidFill>
                <a:latin typeface="Arial" charset="0"/>
                <a:cs typeface="Arial" charset="0"/>
              </a:defRPr>
            </a:lvl4pPr>
            <a:lvl5pPr marL="1975721" indent="-219525" eaLnBrk="0" hangingPunct="0">
              <a:defRPr>
                <a:solidFill>
                  <a:schemeClr val="tx1"/>
                </a:solidFill>
                <a:latin typeface="Arial" charset="0"/>
                <a:cs typeface="Arial" charset="0"/>
              </a:defRPr>
            </a:lvl5pPr>
            <a:lvl6pPr marL="2414770" indent="-219525" eaLnBrk="0" fontAlgn="base" hangingPunct="0">
              <a:spcBef>
                <a:spcPct val="0"/>
              </a:spcBef>
              <a:spcAft>
                <a:spcPct val="0"/>
              </a:spcAft>
              <a:defRPr>
                <a:solidFill>
                  <a:schemeClr val="tx1"/>
                </a:solidFill>
                <a:latin typeface="Arial" charset="0"/>
                <a:cs typeface="Arial" charset="0"/>
              </a:defRPr>
            </a:lvl6pPr>
            <a:lvl7pPr marL="2853820" indent="-219525" eaLnBrk="0" fontAlgn="base" hangingPunct="0">
              <a:spcBef>
                <a:spcPct val="0"/>
              </a:spcBef>
              <a:spcAft>
                <a:spcPct val="0"/>
              </a:spcAft>
              <a:defRPr>
                <a:solidFill>
                  <a:schemeClr val="tx1"/>
                </a:solidFill>
                <a:latin typeface="Arial" charset="0"/>
                <a:cs typeface="Arial" charset="0"/>
              </a:defRPr>
            </a:lvl7pPr>
            <a:lvl8pPr marL="3292869" indent="-219525" eaLnBrk="0" fontAlgn="base" hangingPunct="0">
              <a:spcBef>
                <a:spcPct val="0"/>
              </a:spcBef>
              <a:spcAft>
                <a:spcPct val="0"/>
              </a:spcAft>
              <a:defRPr>
                <a:solidFill>
                  <a:schemeClr val="tx1"/>
                </a:solidFill>
                <a:latin typeface="Arial" charset="0"/>
                <a:cs typeface="Arial" charset="0"/>
              </a:defRPr>
            </a:lvl8pPr>
            <a:lvl9pPr marL="3731918" indent="-219525" eaLnBrk="0" fontAlgn="base" hangingPunct="0">
              <a:spcBef>
                <a:spcPct val="0"/>
              </a:spcBef>
              <a:spcAft>
                <a:spcPct val="0"/>
              </a:spcAft>
              <a:defRPr>
                <a:solidFill>
                  <a:schemeClr val="tx1"/>
                </a:solidFill>
                <a:latin typeface="Arial" charset="0"/>
                <a:cs typeface="Arial" charset="0"/>
              </a:defRPr>
            </a:lvl9pPr>
          </a:lstStyle>
          <a:p>
            <a:pPr eaLnBrk="1" hangingPunct="1"/>
            <a:fld id="{33EAFDF7-E5F3-416C-AB47-D95B01A5389A}" type="slidenum">
              <a:rPr lang="en-US" smtClean="0"/>
              <a:pPr eaLnBrk="1" hangingPunct="1"/>
              <a:t>22</a:t>
            </a:fld>
            <a:endParaRPr lang="en-US" smtClean="0"/>
          </a:p>
        </p:txBody>
      </p:sp>
      <p:sp>
        <p:nvSpPr>
          <p:cNvPr id="3686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3455" indent="-274406" eaLnBrk="0" hangingPunct="0">
              <a:defRPr>
                <a:solidFill>
                  <a:schemeClr val="tx1"/>
                </a:solidFill>
                <a:latin typeface="Arial" charset="0"/>
                <a:cs typeface="Arial" charset="0"/>
              </a:defRPr>
            </a:lvl2pPr>
            <a:lvl3pPr marL="1097623" indent="-219525" eaLnBrk="0" hangingPunct="0">
              <a:defRPr>
                <a:solidFill>
                  <a:schemeClr val="tx1"/>
                </a:solidFill>
                <a:latin typeface="Arial" charset="0"/>
                <a:cs typeface="Arial" charset="0"/>
              </a:defRPr>
            </a:lvl3pPr>
            <a:lvl4pPr marL="1536672" indent="-219525" eaLnBrk="0" hangingPunct="0">
              <a:defRPr>
                <a:solidFill>
                  <a:schemeClr val="tx1"/>
                </a:solidFill>
                <a:latin typeface="Arial" charset="0"/>
                <a:cs typeface="Arial" charset="0"/>
              </a:defRPr>
            </a:lvl4pPr>
            <a:lvl5pPr marL="1975721" indent="-219525" eaLnBrk="0" hangingPunct="0">
              <a:defRPr>
                <a:solidFill>
                  <a:schemeClr val="tx1"/>
                </a:solidFill>
                <a:latin typeface="Arial" charset="0"/>
                <a:cs typeface="Arial" charset="0"/>
              </a:defRPr>
            </a:lvl5pPr>
            <a:lvl6pPr marL="2414770" indent="-219525" eaLnBrk="0" fontAlgn="base" hangingPunct="0">
              <a:spcBef>
                <a:spcPct val="0"/>
              </a:spcBef>
              <a:spcAft>
                <a:spcPct val="0"/>
              </a:spcAft>
              <a:defRPr>
                <a:solidFill>
                  <a:schemeClr val="tx1"/>
                </a:solidFill>
                <a:latin typeface="Arial" charset="0"/>
                <a:cs typeface="Arial" charset="0"/>
              </a:defRPr>
            </a:lvl6pPr>
            <a:lvl7pPr marL="2853820" indent="-219525" eaLnBrk="0" fontAlgn="base" hangingPunct="0">
              <a:spcBef>
                <a:spcPct val="0"/>
              </a:spcBef>
              <a:spcAft>
                <a:spcPct val="0"/>
              </a:spcAft>
              <a:defRPr>
                <a:solidFill>
                  <a:schemeClr val="tx1"/>
                </a:solidFill>
                <a:latin typeface="Arial" charset="0"/>
                <a:cs typeface="Arial" charset="0"/>
              </a:defRPr>
            </a:lvl7pPr>
            <a:lvl8pPr marL="3292869" indent="-219525" eaLnBrk="0" fontAlgn="base" hangingPunct="0">
              <a:spcBef>
                <a:spcPct val="0"/>
              </a:spcBef>
              <a:spcAft>
                <a:spcPct val="0"/>
              </a:spcAft>
              <a:defRPr>
                <a:solidFill>
                  <a:schemeClr val="tx1"/>
                </a:solidFill>
                <a:latin typeface="Arial" charset="0"/>
                <a:cs typeface="Arial" charset="0"/>
              </a:defRPr>
            </a:lvl8pPr>
            <a:lvl9pPr marL="3731918" indent="-219525" eaLnBrk="0" fontAlgn="base" hangingPunct="0">
              <a:spcBef>
                <a:spcPct val="0"/>
              </a:spcBef>
              <a:spcAft>
                <a:spcPct val="0"/>
              </a:spcAft>
              <a:defRPr>
                <a:solidFill>
                  <a:schemeClr val="tx1"/>
                </a:solidFill>
                <a:latin typeface="Arial" charset="0"/>
                <a:cs typeface="Arial" charset="0"/>
              </a:defRPr>
            </a:lvl9pPr>
          </a:lstStyle>
          <a:p>
            <a:pPr eaLnBrk="1" hangingPunct="1"/>
            <a:fld id="{0CAC8510-27C0-474A-9ECF-897ADD9DF251}" type="slidenum">
              <a:rPr lang="en-US" smtClean="0"/>
              <a:pPr eaLnBrk="1" hangingPunct="1"/>
              <a:t>23</a:t>
            </a:fld>
            <a:endParaRPr lang="en-US" smtClean="0"/>
          </a:p>
        </p:txBody>
      </p:sp>
      <p:sp>
        <p:nvSpPr>
          <p:cNvPr id="3891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3455" indent="-274406" eaLnBrk="0" hangingPunct="0">
              <a:defRPr>
                <a:solidFill>
                  <a:schemeClr val="tx1"/>
                </a:solidFill>
                <a:latin typeface="Arial" charset="0"/>
                <a:cs typeface="Arial" charset="0"/>
              </a:defRPr>
            </a:lvl2pPr>
            <a:lvl3pPr marL="1097623" indent="-219525" eaLnBrk="0" hangingPunct="0">
              <a:defRPr>
                <a:solidFill>
                  <a:schemeClr val="tx1"/>
                </a:solidFill>
                <a:latin typeface="Arial" charset="0"/>
                <a:cs typeface="Arial" charset="0"/>
              </a:defRPr>
            </a:lvl3pPr>
            <a:lvl4pPr marL="1536672" indent="-219525" eaLnBrk="0" hangingPunct="0">
              <a:defRPr>
                <a:solidFill>
                  <a:schemeClr val="tx1"/>
                </a:solidFill>
                <a:latin typeface="Arial" charset="0"/>
                <a:cs typeface="Arial" charset="0"/>
              </a:defRPr>
            </a:lvl4pPr>
            <a:lvl5pPr marL="1975721" indent="-219525" eaLnBrk="0" hangingPunct="0">
              <a:defRPr>
                <a:solidFill>
                  <a:schemeClr val="tx1"/>
                </a:solidFill>
                <a:latin typeface="Arial" charset="0"/>
                <a:cs typeface="Arial" charset="0"/>
              </a:defRPr>
            </a:lvl5pPr>
            <a:lvl6pPr marL="2414770" indent="-219525" eaLnBrk="0" fontAlgn="base" hangingPunct="0">
              <a:spcBef>
                <a:spcPct val="0"/>
              </a:spcBef>
              <a:spcAft>
                <a:spcPct val="0"/>
              </a:spcAft>
              <a:defRPr>
                <a:solidFill>
                  <a:schemeClr val="tx1"/>
                </a:solidFill>
                <a:latin typeface="Arial" charset="0"/>
                <a:cs typeface="Arial" charset="0"/>
              </a:defRPr>
            </a:lvl6pPr>
            <a:lvl7pPr marL="2853820" indent="-219525" eaLnBrk="0" fontAlgn="base" hangingPunct="0">
              <a:spcBef>
                <a:spcPct val="0"/>
              </a:spcBef>
              <a:spcAft>
                <a:spcPct val="0"/>
              </a:spcAft>
              <a:defRPr>
                <a:solidFill>
                  <a:schemeClr val="tx1"/>
                </a:solidFill>
                <a:latin typeface="Arial" charset="0"/>
                <a:cs typeface="Arial" charset="0"/>
              </a:defRPr>
            </a:lvl7pPr>
            <a:lvl8pPr marL="3292869" indent="-219525" eaLnBrk="0" fontAlgn="base" hangingPunct="0">
              <a:spcBef>
                <a:spcPct val="0"/>
              </a:spcBef>
              <a:spcAft>
                <a:spcPct val="0"/>
              </a:spcAft>
              <a:defRPr>
                <a:solidFill>
                  <a:schemeClr val="tx1"/>
                </a:solidFill>
                <a:latin typeface="Arial" charset="0"/>
                <a:cs typeface="Arial" charset="0"/>
              </a:defRPr>
            </a:lvl8pPr>
            <a:lvl9pPr marL="3731918" indent="-219525" eaLnBrk="0" fontAlgn="base" hangingPunct="0">
              <a:spcBef>
                <a:spcPct val="0"/>
              </a:spcBef>
              <a:spcAft>
                <a:spcPct val="0"/>
              </a:spcAft>
              <a:defRPr>
                <a:solidFill>
                  <a:schemeClr val="tx1"/>
                </a:solidFill>
                <a:latin typeface="Arial" charset="0"/>
                <a:cs typeface="Arial" charset="0"/>
              </a:defRPr>
            </a:lvl9pPr>
          </a:lstStyle>
          <a:p>
            <a:pPr eaLnBrk="1" hangingPunct="1"/>
            <a:fld id="{ADB8EA10-F45F-44F3-9D7D-6B070592B314}" type="slidenum">
              <a:rPr lang="en-US" smtClean="0"/>
              <a:pPr eaLnBrk="1" hangingPunct="1"/>
              <a:t>24</a:t>
            </a:fld>
            <a:endParaRPr lang="en-US" smtClean="0"/>
          </a:p>
        </p:txBody>
      </p:sp>
      <p:sp>
        <p:nvSpPr>
          <p:cNvPr id="3993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3455" indent="-274406" eaLnBrk="0" hangingPunct="0">
              <a:defRPr>
                <a:solidFill>
                  <a:schemeClr val="tx1"/>
                </a:solidFill>
                <a:latin typeface="Arial" charset="0"/>
                <a:cs typeface="Arial" charset="0"/>
              </a:defRPr>
            </a:lvl2pPr>
            <a:lvl3pPr marL="1097623" indent="-219525" eaLnBrk="0" hangingPunct="0">
              <a:defRPr>
                <a:solidFill>
                  <a:schemeClr val="tx1"/>
                </a:solidFill>
                <a:latin typeface="Arial" charset="0"/>
                <a:cs typeface="Arial" charset="0"/>
              </a:defRPr>
            </a:lvl3pPr>
            <a:lvl4pPr marL="1536672" indent="-219525" eaLnBrk="0" hangingPunct="0">
              <a:defRPr>
                <a:solidFill>
                  <a:schemeClr val="tx1"/>
                </a:solidFill>
                <a:latin typeface="Arial" charset="0"/>
                <a:cs typeface="Arial" charset="0"/>
              </a:defRPr>
            </a:lvl4pPr>
            <a:lvl5pPr marL="1975721" indent="-219525" eaLnBrk="0" hangingPunct="0">
              <a:defRPr>
                <a:solidFill>
                  <a:schemeClr val="tx1"/>
                </a:solidFill>
                <a:latin typeface="Arial" charset="0"/>
                <a:cs typeface="Arial" charset="0"/>
              </a:defRPr>
            </a:lvl5pPr>
            <a:lvl6pPr marL="2414770" indent="-219525" eaLnBrk="0" fontAlgn="base" hangingPunct="0">
              <a:spcBef>
                <a:spcPct val="0"/>
              </a:spcBef>
              <a:spcAft>
                <a:spcPct val="0"/>
              </a:spcAft>
              <a:defRPr>
                <a:solidFill>
                  <a:schemeClr val="tx1"/>
                </a:solidFill>
                <a:latin typeface="Arial" charset="0"/>
                <a:cs typeface="Arial" charset="0"/>
              </a:defRPr>
            </a:lvl6pPr>
            <a:lvl7pPr marL="2853820" indent="-219525" eaLnBrk="0" fontAlgn="base" hangingPunct="0">
              <a:spcBef>
                <a:spcPct val="0"/>
              </a:spcBef>
              <a:spcAft>
                <a:spcPct val="0"/>
              </a:spcAft>
              <a:defRPr>
                <a:solidFill>
                  <a:schemeClr val="tx1"/>
                </a:solidFill>
                <a:latin typeface="Arial" charset="0"/>
                <a:cs typeface="Arial" charset="0"/>
              </a:defRPr>
            </a:lvl7pPr>
            <a:lvl8pPr marL="3292869" indent="-219525" eaLnBrk="0" fontAlgn="base" hangingPunct="0">
              <a:spcBef>
                <a:spcPct val="0"/>
              </a:spcBef>
              <a:spcAft>
                <a:spcPct val="0"/>
              </a:spcAft>
              <a:defRPr>
                <a:solidFill>
                  <a:schemeClr val="tx1"/>
                </a:solidFill>
                <a:latin typeface="Arial" charset="0"/>
                <a:cs typeface="Arial" charset="0"/>
              </a:defRPr>
            </a:lvl8pPr>
            <a:lvl9pPr marL="3731918" indent="-219525" eaLnBrk="0" fontAlgn="base" hangingPunct="0">
              <a:spcBef>
                <a:spcPct val="0"/>
              </a:spcBef>
              <a:spcAft>
                <a:spcPct val="0"/>
              </a:spcAft>
              <a:defRPr>
                <a:solidFill>
                  <a:schemeClr val="tx1"/>
                </a:solidFill>
                <a:latin typeface="Arial" charset="0"/>
                <a:cs typeface="Arial" charset="0"/>
              </a:defRPr>
            </a:lvl9pPr>
          </a:lstStyle>
          <a:p>
            <a:pPr eaLnBrk="1" hangingPunct="1"/>
            <a:fld id="{E621C9CD-5E60-4A4A-9793-E8B77DEFBC85}" type="slidenum">
              <a:rPr lang="en-US" smtClean="0"/>
              <a:pPr eaLnBrk="1" hangingPunct="1"/>
              <a:t>25</a:t>
            </a:fld>
            <a:endParaRPr lang="en-US" smtClean="0"/>
          </a:p>
        </p:txBody>
      </p:sp>
      <p:sp>
        <p:nvSpPr>
          <p:cNvPr id="4096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3455" indent="-274406" eaLnBrk="0" hangingPunct="0">
              <a:defRPr>
                <a:solidFill>
                  <a:schemeClr val="tx1"/>
                </a:solidFill>
                <a:latin typeface="Arial" charset="0"/>
                <a:cs typeface="Arial" charset="0"/>
              </a:defRPr>
            </a:lvl2pPr>
            <a:lvl3pPr marL="1097623" indent="-219525" eaLnBrk="0" hangingPunct="0">
              <a:defRPr>
                <a:solidFill>
                  <a:schemeClr val="tx1"/>
                </a:solidFill>
                <a:latin typeface="Arial" charset="0"/>
                <a:cs typeface="Arial" charset="0"/>
              </a:defRPr>
            </a:lvl3pPr>
            <a:lvl4pPr marL="1536672" indent="-219525" eaLnBrk="0" hangingPunct="0">
              <a:defRPr>
                <a:solidFill>
                  <a:schemeClr val="tx1"/>
                </a:solidFill>
                <a:latin typeface="Arial" charset="0"/>
                <a:cs typeface="Arial" charset="0"/>
              </a:defRPr>
            </a:lvl4pPr>
            <a:lvl5pPr marL="1975721" indent="-219525" eaLnBrk="0" hangingPunct="0">
              <a:defRPr>
                <a:solidFill>
                  <a:schemeClr val="tx1"/>
                </a:solidFill>
                <a:latin typeface="Arial" charset="0"/>
                <a:cs typeface="Arial" charset="0"/>
              </a:defRPr>
            </a:lvl5pPr>
            <a:lvl6pPr marL="2414770" indent="-219525" eaLnBrk="0" fontAlgn="base" hangingPunct="0">
              <a:spcBef>
                <a:spcPct val="0"/>
              </a:spcBef>
              <a:spcAft>
                <a:spcPct val="0"/>
              </a:spcAft>
              <a:defRPr>
                <a:solidFill>
                  <a:schemeClr val="tx1"/>
                </a:solidFill>
                <a:latin typeface="Arial" charset="0"/>
                <a:cs typeface="Arial" charset="0"/>
              </a:defRPr>
            </a:lvl6pPr>
            <a:lvl7pPr marL="2853820" indent="-219525" eaLnBrk="0" fontAlgn="base" hangingPunct="0">
              <a:spcBef>
                <a:spcPct val="0"/>
              </a:spcBef>
              <a:spcAft>
                <a:spcPct val="0"/>
              </a:spcAft>
              <a:defRPr>
                <a:solidFill>
                  <a:schemeClr val="tx1"/>
                </a:solidFill>
                <a:latin typeface="Arial" charset="0"/>
                <a:cs typeface="Arial" charset="0"/>
              </a:defRPr>
            </a:lvl7pPr>
            <a:lvl8pPr marL="3292869" indent="-219525" eaLnBrk="0" fontAlgn="base" hangingPunct="0">
              <a:spcBef>
                <a:spcPct val="0"/>
              </a:spcBef>
              <a:spcAft>
                <a:spcPct val="0"/>
              </a:spcAft>
              <a:defRPr>
                <a:solidFill>
                  <a:schemeClr val="tx1"/>
                </a:solidFill>
                <a:latin typeface="Arial" charset="0"/>
                <a:cs typeface="Arial" charset="0"/>
              </a:defRPr>
            </a:lvl8pPr>
            <a:lvl9pPr marL="3731918" indent="-219525" eaLnBrk="0" fontAlgn="base" hangingPunct="0">
              <a:spcBef>
                <a:spcPct val="0"/>
              </a:spcBef>
              <a:spcAft>
                <a:spcPct val="0"/>
              </a:spcAft>
              <a:defRPr>
                <a:solidFill>
                  <a:schemeClr val="tx1"/>
                </a:solidFill>
                <a:latin typeface="Arial" charset="0"/>
                <a:cs typeface="Arial" charset="0"/>
              </a:defRPr>
            </a:lvl9pPr>
          </a:lstStyle>
          <a:p>
            <a:pPr eaLnBrk="1" hangingPunct="1"/>
            <a:fld id="{4960D4B5-F158-44EE-B0B9-6A9A6C75FC59}" type="slidenum">
              <a:rPr lang="en-US" smtClean="0"/>
              <a:pPr eaLnBrk="1" hangingPunct="1"/>
              <a:t>4</a:t>
            </a:fld>
            <a:endParaRPr lang="en-US" smtClean="0"/>
          </a:p>
        </p:txBody>
      </p:sp>
      <p:sp>
        <p:nvSpPr>
          <p:cNvPr id="2457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3455" indent="-274406" eaLnBrk="0" hangingPunct="0">
              <a:defRPr>
                <a:solidFill>
                  <a:schemeClr val="tx1"/>
                </a:solidFill>
                <a:latin typeface="Arial" charset="0"/>
                <a:cs typeface="Arial" charset="0"/>
              </a:defRPr>
            </a:lvl2pPr>
            <a:lvl3pPr marL="1097623" indent="-219525" eaLnBrk="0" hangingPunct="0">
              <a:defRPr>
                <a:solidFill>
                  <a:schemeClr val="tx1"/>
                </a:solidFill>
                <a:latin typeface="Arial" charset="0"/>
                <a:cs typeface="Arial" charset="0"/>
              </a:defRPr>
            </a:lvl3pPr>
            <a:lvl4pPr marL="1536672" indent="-219525" eaLnBrk="0" hangingPunct="0">
              <a:defRPr>
                <a:solidFill>
                  <a:schemeClr val="tx1"/>
                </a:solidFill>
                <a:latin typeface="Arial" charset="0"/>
                <a:cs typeface="Arial" charset="0"/>
              </a:defRPr>
            </a:lvl4pPr>
            <a:lvl5pPr marL="1975721" indent="-219525" eaLnBrk="0" hangingPunct="0">
              <a:defRPr>
                <a:solidFill>
                  <a:schemeClr val="tx1"/>
                </a:solidFill>
                <a:latin typeface="Arial" charset="0"/>
                <a:cs typeface="Arial" charset="0"/>
              </a:defRPr>
            </a:lvl5pPr>
            <a:lvl6pPr marL="2414770" indent="-219525" eaLnBrk="0" fontAlgn="base" hangingPunct="0">
              <a:spcBef>
                <a:spcPct val="0"/>
              </a:spcBef>
              <a:spcAft>
                <a:spcPct val="0"/>
              </a:spcAft>
              <a:defRPr>
                <a:solidFill>
                  <a:schemeClr val="tx1"/>
                </a:solidFill>
                <a:latin typeface="Arial" charset="0"/>
                <a:cs typeface="Arial" charset="0"/>
              </a:defRPr>
            </a:lvl6pPr>
            <a:lvl7pPr marL="2853820" indent="-219525" eaLnBrk="0" fontAlgn="base" hangingPunct="0">
              <a:spcBef>
                <a:spcPct val="0"/>
              </a:spcBef>
              <a:spcAft>
                <a:spcPct val="0"/>
              </a:spcAft>
              <a:defRPr>
                <a:solidFill>
                  <a:schemeClr val="tx1"/>
                </a:solidFill>
                <a:latin typeface="Arial" charset="0"/>
                <a:cs typeface="Arial" charset="0"/>
              </a:defRPr>
            </a:lvl7pPr>
            <a:lvl8pPr marL="3292869" indent="-219525" eaLnBrk="0" fontAlgn="base" hangingPunct="0">
              <a:spcBef>
                <a:spcPct val="0"/>
              </a:spcBef>
              <a:spcAft>
                <a:spcPct val="0"/>
              </a:spcAft>
              <a:defRPr>
                <a:solidFill>
                  <a:schemeClr val="tx1"/>
                </a:solidFill>
                <a:latin typeface="Arial" charset="0"/>
                <a:cs typeface="Arial" charset="0"/>
              </a:defRPr>
            </a:lvl8pPr>
            <a:lvl9pPr marL="3731918" indent="-219525" eaLnBrk="0" fontAlgn="base" hangingPunct="0">
              <a:spcBef>
                <a:spcPct val="0"/>
              </a:spcBef>
              <a:spcAft>
                <a:spcPct val="0"/>
              </a:spcAft>
              <a:defRPr>
                <a:solidFill>
                  <a:schemeClr val="tx1"/>
                </a:solidFill>
                <a:latin typeface="Arial" charset="0"/>
                <a:cs typeface="Arial" charset="0"/>
              </a:defRPr>
            </a:lvl9pPr>
          </a:lstStyle>
          <a:p>
            <a:pPr eaLnBrk="1" hangingPunct="1"/>
            <a:fld id="{B60C3747-92C2-4A7E-8334-B23627680C6E}" type="slidenum">
              <a:rPr lang="en-US" smtClean="0"/>
              <a:pPr eaLnBrk="1" hangingPunct="1"/>
              <a:t>5</a:t>
            </a:fld>
            <a:endParaRPr lang="en-US" smtClean="0"/>
          </a:p>
        </p:txBody>
      </p:sp>
      <p:sp>
        <p:nvSpPr>
          <p:cNvPr id="2560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3455" indent="-274406" eaLnBrk="0" hangingPunct="0">
              <a:defRPr>
                <a:solidFill>
                  <a:schemeClr val="tx1"/>
                </a:solidFill>
                <a:latin typeface="Arial" charset="0"/>
                <a:cs typeface="Arial" charset="0"/>
              </a:defRPr>
            </a:lvl2pPr>
            <a:lvl3pPr marL="1097623" indent="-219525" eaLnBrk="0" hangingPunct="0">
              <a:defRPr>
                <a:solidFill>
                  <a:schemeClr val="tx1"/>
                </a:solidFill>
                <a:latin typeface="Arial" charset="0"/>
                <a:cs typeface="Arial" charset="0"/>
              </a:defRPr>
            </a:lvl3pPr>
            <a:lvl4pPr marL="1536672" indent="-219525" eaLnBrk="0" hangingPunct="0">
              <a:defRPr>
                <a:solidFill>
                  <a:schemeClr val="tx1"/>
                </a:solidFill>
                <a:latin typeface="Arial" charset="0"/>
                <a:cs typeface="Arial" charset="0"/>
              </a:defRPr>
            </a:lvl4pPr>
            <a:lvl5pPr marL="1975721" indent="-219525" eaLnBrk="0" hangingPunct="0">
              <a:defRPr>
                <a:solidFill>
                  <a:schemeClr val="tx1"/>
                </a:solidFill>
                <a:latin typeface="Arial" charset="0"/>
                <a:cs typeface="Arial" charset="0"/>
              </a:defRPr>
            </a:lvl5pPr>
            <a:lvl6pPr marL="2414770" indent="-219525" eaLnBrk="0" fontAlgn="base" hangingPunct="0">
              <a:spcBef>
                <a:spcPct val="0"/>
              </a:spcBef>
              <a:spcAft>
                <a:spcPct val="0"/>
              </a:spcAft>
              <a:defRPr>
                <a:solidFill>
                  <a:schemeClr val="tx1"/>
                </a:solidFill>
                <a:latin typeface="Arial" charset="0"/>
                <a:cs typeface="Arial" charset="0"/>
              </a:defRPr>
            </a:lvl6pPr>
            <a:lvl7pPr marL="2853820" indent="-219525" eaLnBrk="0" fontAlgn="base" hangingPunct="0">
              <a:spcBef>
                <a:spcPct val="0"/>
              </a:spcBef>
              <a:spcAft>
                <a:spcPct val="0"/>
              </a:spcAft>
              <a:defRPr>
                <a:solidFill>
                  <a:schemeClr val="tx1"/>
                </a:solidFill>
                <a:latin typeface="Arial" charset="0"/>
                <a:cs typeface="Arial" charset="0"/>
              </a:defRPr>
            </a:lvl7pPr>
            <a:lvl8pPr marL="3292869" indent="-219525" eaLnBrk="0" fontAlgn="base" hangingPunct="0">
              <a:spcBef>
                <a:spcPct val="0"/>
              </a:spcBef>
              <a:spcAft>
                <a:spcPct val="0"/>
              </a:spcAft>
              <a:defRPr>
                <a:solidFill>
                  <a:schemeClr val="tx1"/>
                </a:solidFill>
                <a:latin typeface="Arial" charset="0"/>
                <a:cs typeface="Arial" charset="0"/>
              </a:defRPr>
            </a:lvl8pPr>
            <a:lvl9pPr marL="3731918" indent="-219525" eaLnBrk="0" fontAlgn="base" hangingPunct="0">
              <a:spcBef>
                <a:spcPct val="0"/>
              </a:spcBef>
              <a:spcAft>
                <a:spcPct val="0"/>
              </a:spcAft>
              <a:defRPr>
                <a:solidFill>
                  <a:schemeClr val="tx1"/>
                </a:solidFill>
                <a:latin typeface="Arial" charset="0"/>
                <a:cs typeface="Arial" charset="0"/>
              </a:defRPr>
            </a:lvl9pPr>
          </a:lstStyle>
          <a:p>
            <a:pPr eaLnBrk="1" hangingPunct="1"/>
            <a:fld id="{E6DEB654-DA36-4274-8047-05EC64A71221}" type="slidenum">
              <a:rPr lang="en-US" smtClean="0"/>
              <a:pPr eaLnBrk="1" hangingPunct="1"/>
              <a:t>6</a:t>
            </a:fld>
            <a:endParaRPr lang="en-US" smtClean="0"/>
          </a:p>
        </p:txBody>
      </p:sp>
      <p:sp>
        <p:nvSpPr>
          <p:cNvPr id="2662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3455" indent="-274406" eaLnBrk="0" hangingPunct="0">
              <a:defRPr>
                <a:solidFill>
                  <a:schemeClr val="tx1"/>
                </a:solidFill>
                <a:latin typeface="Arial" charset="0"/>
                <a:cs typeface="Arial" charset="0"/>
              </a:defRPr>
            </a:lvl2pPr>
            <a:lvl3pPr marL="1097623" indent="-219525" eaLnBrk="0" hangingPunct="0">
              <a:defRPr>
                <a:solidFill>
                  <a:schemeClr val="tx1"/>
                </a:solidFill>
                <a:latin typeface="Arial" charset="0"/>
                <a:cs typeface="Arial" charset="0"/>
              </a:defRPr>
            </a:lvl3pPr>
            <a:lvl4pPr marL="1536672" indent="-219525" eaLnBrk="0" hangingPunct="0">
              <a:defRPr>
                <a:solidFill>
                  <a:schemeClr val="tx1"/>
                </a:solidFill>
                <a:latin typeface="Arial" charset="0"/>
                <a:cs typeface="Arial" charset="0"/>
              </a:defRPr>
            </a:lvl4pPr>
            <a:lvl5pPr marL="1975721" indent="-219525" eaLnBrk="0" hangingPunct="0">
              <a:defRPr>
                <a:solidFill>
                  <a:schemeClr val="tx1"/>
                </a:solidFill>
                <a:latin typeface="Arial" charset="0"/>
                <a:cs typeface="Arial" charset="0"/>
              </a:defRPr>
            </a:lvl5pPr>
            <a:lvl6pPr marL="2414770" indent="-219525" eaLnBrk="0" fontAlgn="base" hangingPunct="0">
              <a:spcBef>
                <a:spcPct val="0"/>
              </a:spcBef>
              <a:spcAft>
                <a:spcPct val="0"/>
              </a:spcAft>
              <a:defRPr>
                <a:solidFill>
                  <a:schemeClr val="tx1"/>
                </a:solidFill>
                <a:latin typeface="Arial" charset="0"/>
                <a:cs typeface="Arial" charset="0"/>
              </a:defRPr>
            </a:lvl6pPr>
            <a:lvl7pPr marL="2853820" indent="-219525" eaLnBrk="0" fontAlgn="base" hangingPunct="0">
              <a:spcBef>
                <a:spcPct val="0"/>
              </a:spcBef>
              <a:spcAft>
                <a:spcPct val="0"/>
              </a:spcAft>
              <a:defRPr>
                <a:solidFill>
                  <a:schemeClr val="tx1"/>
                </a:solidFill>
                <a:latin typeface="Arial" charset="0"/>
                <a:cs typeface="Arial" charset="0"/>
              </a:defRPr>
            </a:lvl7pPr>
            <a:lvl8pPr marL="3292869" indent="-219525" eaLnBrk="0" fontAlgn="base" hangingPunct="0">
              <a:spcBef>
                <a:spcPct val="0"/>
              </a:spcBef>
              <a:spcAft>
                <a:spcPct val="0"/>
              </a:spcAft>
              <a:defRPr>
                <a:solidFill>
                  <a:schemeClr val="tx1"/>
                </a:solidFill>
                <a:latin typeface="Arial" charset="0"/>
                <a:cs typeface="Arial" charset="0"/>
              </a:defRPr>
            </a:lvl8pPr>
            <a:lvl9pPr marL="3731918" indent="-219525" eaLnBrk="0" fontAlgn="base" hangingPunct="0">
              <a:spcBef>
                <a:spcPct val="0"/>
              </a:spcBef>
              <a:spcAft>
                <a:spcPct val="0"/>
              </a:spcAft>
              <a:defRPr>
                <a:solidFill>
                  <a:schemeClr val="tx1"/>
                </a:solidFill>
                <a:latin typeface="Arial" charset="0"/>
                <a:cs typeface="Arial" charset="0"/>
              </a:defRPr>
            </a:lvl9pPr>
          </a:lstStyle>
          <a:p>
            <a:pPr eaLnBrk="1" hangingPunct="1"/>
            <a:fld id="{E6DEB654-DA36-4274-8047-05EC64A71221}" type="slidenum">
              <a:rPr lang="en-US" smtClean="0"/>
              <a:pPr eaLnBrk="1" hangingPunct="1"/>
              <a:t>7</a:t>
            </a:fld>
            <a:endParaRPr lang="en-US" smtClean="0"/>
          </a:p>
        </p:txBody>
      </p:sp>
      <p:sp>
        <p:nvSpPr>
          <p:cNvPr id="2662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3455" indent="-274406" eaLnBrk="0" hangingPunct="0">
              <a:defRPr>
                <a:solidFill>
                  <a:schemeClr val="tx1"/>
                </a:solidFill>
                <a:latin typeface="Arial" charset="0"/>
                <a:cs typeface="Arial" charset="0"/>
              </a:defRPr>
            </a:lvl2pPr>
            <a:lvl3pPr marL="1097623" indent="-219525" eaLnBrk="0" hangingPunct="0">
              <a:defRPr>
                <a:solidFill>
                  <a:schemeClr val="tx1"/>
                </a:solidFill>
                <a:latin typeface="Arial" charset="0"/>
                <a:cs typeface="Arial" charset="0"/>
              </a:defRPr>
            </a:lvl3pPr>
            <a:lvl4pPr marL="1536672" indent="-219525" eaLnBrk="0" hangingPunct="0">
              <a:defRPr>
                <a:solidFill>
                  <a:schemeClr val="tx1"/>
                </a:solidFill>
                <a:latin typeface="Arial" charset="0"/>
                <a:cs typeface="Arial" charset="0"/>
              </a:defRPr>
            </a:lvl4pPr>
            <a:lvl5pPr marL="1975721" indent="-219525" eaLnBrk="0" hangingPunct="0">
              <a:defRPr>
                <a:solidFill>
                  <a:schemeClr val="tx1"/>
                </a:solidFill>
                <a:latin typeface="Arial" charset="0"/>
                <a:cs typeface="Arial" charset="0"/>
              </a:defRPr>
            </a:lvl5pPr>
            <a:lvl6pPr marL="2414770" indent="-219525" eaLnBrk="0" fontAlgn="base" hangingPunct="0">
              <a:spcBef>
                <a:spcPct val="0"/>
              </a:spcBef>
              <a:spcAft>
                <a:spcPct val="0"/>
              </a:spcAft>
              <a:defRPr>
                <a:solidFill>
                  <a:schemeClr val="tx1"/>
                </a:solidFill>
                <a:latin typeface="Arial" charset="0"/>
                <a:cs typeface="Arial" charset="0"/>
              </a:defRPr>
            </a:lvl6pPr>
            <a:lvl7pPr marL="2853820" indent="-219525" eaLnBrk="0" fontAlgn="base" hangingPunct="0">
              <a:spcBef>
                <a:spcPct val="0"/>
              </a:spcBef>
              <a:spcAft>
                <a:spcPct val="0"/>
              </a:spcAft>
              <a:defRPr>
                <a:solidFill>
                  <a:schemeClr val="tx1"/>
                </a:solidFill>
                <a:latin typeface="Arial" charset="0"/>
                <a:cs typeface="Arial" charset="0"/>
              </a:defRPr>
            </a:lvl7pPr>
            <a:lvl8pPr marL="3292869" indent="-219525" eaLnBrk="0" fontAlgn="base" hangingPunct="0">
              <a:spcBef>
                <a:spcPct val="0"/>
              </a:spcBef>
              <a:spcAft>
                <a:spcPct val="0"/>
              </a:spcAft>
              <a:defRPr>
                <a:solidFill>
                  <a:schemeClr val="tx1"/>
                </a:solidFill>
                <a:latin typeface="Arial" charset="0"/>
                <a:cs typeface="Arial" charset="0"/>
              </a:defRPr>
            </a:lvl8pPr>
            <a:lvl9pPr marL="3731918" indent="-219525" eaLnBrk="0" fontAlgn="base" hangingPunct="0">
              <a:spcBef>
                <a:spcPct val="0"/>
              </a:spcBef>
              <a:spcAft>
                <a:spcPct val="0"/>
              </a:spcAft>
              <a:defRPr>
                <a:solidFill>
                  <a:schemeClr val="tx1"/>
                </a:solidFill>
                <a:latin typeface="Arial" charset="0"/>
                <a:cs typeface="Arial" charset="0"/>
              </a:defRPr>
            </a:lvl9pPr>
          </a:lstStyle>
          <a:p>
            <a:pPr eaLnBrk="1" hangingPunct="1"/>
            <a:fld id="{E6DEB654-DA36-4274-8047-05EC64A71221}" type="slidenum">
              <a:rPr lang="en-US" smtClean="0"/>
              <a:pPr eaLnBrk="1" hangingPunct="1"/>
              <a:t>8</a:t>
            </a:fld>
            <a:endParaRPr lang="en-US" smtClean="0"/>
          </a:p>
        </p:txBody>
      </p:sp>
      <p:sp>
        <p:nvSpPr>
          <p:cNvPr id="2662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ED120-75EF-4A29-9D09-D6BE80A9DF15}" type="slidenum">
              <a:rPr lang="en-US"/>
              <a:pPr/>
              <a:t>9</a:t>
            </a:fld>
            <a:endParaRPr lang="en-US"/>
          </a:p>
        </p:txBody>
      </p:sp>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3455" indent="-274406" eaLnBrk="0" hangingPunct="0">
              <a:defRPr>
                <a:solidFill>
                  <a:schemeClr val="tx1"/>
                </a:solidFill>
                <a:latin typeface="Arial" charset="0"/>
                <a:cs typeface="Arial" charset="0"/>
              </a:defRPr>
            </a:lvl2pPr>
            <a:lvl3pPr marL="1097623" indent="-219525" eaLnBrk="0" hangingPunct="0">
              <a:defRPr>
                <a:solidFill>
                  <a:schemeClr val="tx1"/>
                </a:solidFill>
                <a:latin typeface="Arial" charset="0"/>
                <a:cs typeface="Arial" charset="0"/>
              </a:defRPr>
            </a:lvl3pPr>
            <a:lvl4pPr marL="1536672" indent="-219525" eaLnBrk="0" hangingPunct="0">
              <a:defRPr>
                <a:solidFill>
                  <a:schemeClr val="tx1"/>
                </a:solidFill>
                <a:latin typeface="Arial" charset="0"/>
                <a:cs typeface="Arial" charset="0"/>
              </a:defRPr>
            </a:lvl4pPr>
            <a:lvl5pPr marL="1975721" indent="-219525" eaLnBrk="0" hangingPunct="0">
              <a:defRPr>
                <a:solidFill>
                  <a:schemeClr val="tx1"/>
                </a:solidFill>
                <a:latin typeface="Arial" charset="0"/>
                <a:cs typeface="Arial" charset="0"/>
              </a:defRPr>
            </a:lvl5pPr>
            <a:lvl6pPr marL="2414770" indent="-219525" eaLnBrk="0" fontAlgn="base" hangingPunct="0">
              <a:spcBef>
                <a:spcPct val="0"/>
              </a:spcBef>
              <a:spcAft>
                <a:spcPct val="0"/>
              </a:spcAft>
              <a:defRPr>
                <a:solidFill>
                  <a:schemeClr val="tx1"/>
                </a:solidFill>
                <a:latin typeface="Arial" charset="0"/>
                <a:cs typeface="Arial" charset="0"/>
              </a:defRPr>
            </a:lvl6pPr>
            <a:lvl7pPr marL="2853820" indent="-219525" eaLnBrk="0" fontAlgn="base" hangingPunct="0">
              <a:spcBef>
                <a:spcPct val="0"/>
              </a:spcBef>
              <a:spcAft>
                <a:spcPct val="0"/>
              </a:spcAft>
              <a:defRPr>
                <a:solidFill>
                  <a:schemeClr val="tx1"/>
                </a:solidFill>
                <a:latin typeface="Arial" charset="0"/>
                <a:cs typeface="Arial" charset="0"/>
              </a:defRPr>
            </a:lvl7pPr>
            <a:lvl8pPr marL="3292869" indent="-219525" eaLnBrk="0" fontAlgn="base" hangingPunct="0">
              <a:spcBef>
                <a:spcPct val="0"/>
              </a:spcBef>
              <a:spcAft>
                <a:spcPct val="0"/>
              </a:spcAft>
              <a:defRPr>
                <a:solidFill>
                  <a:schemeClr val="tx1"/>
                </a:solidFill>
                <a:latin typeface="Arial" charset="0"/>
                <a:cs typeface="Arial" charset="0"/>
              </a:defRPr>
            </a:lvl8pPr>
            <a:lvl9pPr marL="3731918" indent="-219525" eaLnBrk="0" fontAlgn="base" hangingPunct="0">
              <a:spcBef>
                <a:spcPct val="0"/>
              </a:spcBef>
              <a:spcAft>
                <a:spcPct val="0"/>
              </a:spcAft>
              <a:defRPr>
                <a:solidFill>
                  <a:schemeClr val="tx1"/>
                </a:solidFill>
                <a:latin typeface="Arial" charset="0"/>
                <a:cs typeface="Arial" charset="0"/>
              </a:defRPr>
            </a:lvl9pPr>
          </a:lstStyle>
          <a:p>
            <a:pPr eaLnBrk="1" hangingPunct="1"/>
            <a:fld id="{2993FB17-17C2-448B-8FDE-1401CD4E75C2}" type="slidenum">
              <a:rPr lang="en-US" smtClean="0"/>
              <a:pPr eaLnBrk="1" hangingPunct="1"/>
              <a:t>10</a:t>
            </a:fld>
            <a:endParaRPr lang="en-US" smtClean="0"/>
          </a:p>
        </p:txBody>
      </p:sp>
      <p:sp>
        <p:nvSpPr>
          <p:cNvPr id="2969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E5AB39-6A2E-436F-A484-052A1689331A}" type="slidenum">
              <a:rPr lang="en-US"/>
              <a:pPr>
                <a:defRPr/>
              </a:pPr>
              <a:t>‹#›</a:t>
            </a:fld>
            <a:endParaRPr lang="en-US"/>
          </a:p>
        </p:txBody>
      </p:sp>
    </p:spTree>
    <p:extLst>
      <p:ext uri="{BB962C8B-B14F-4D97-AF65-F5344CB8AC3E}">
        <p14:creationId xmlns:p14="http://schemas.microsoft.com/office/powerpoint/2010/main" val="206437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31B3D-E834-4446-B7E3-592F5B9E10BF}" type="slidenum">
              <a:rPr lang="en-US"/>
              <a:pPr>
                <a:defRPr/>
              </a:pPr>
              <a:t>‹#›</a:t>
            </a:fld>
            <a:endParaRPr lang="en-US"/>
          </a:p>
        </p:txBody>
      </p:sp>
    </p:spTree>
    <p:extLst>
      <p:ext uri="{BB962C8B-B14F-4D97-AF65-F5344CB8AC3E}">
        <p14:creationId xmlns:p14="http://schemas.microsoft.com/office/powerpoint/2010/main" val="265456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81C592-2D6D-4DA3-AEFA-C0D4B2BB4742}" type="slidenum">
              <a:rPr lang="en-US"/>
              <a:pPr>
                <a:defRPr/>
              </a:pPr>
              <a:t>‹#›</a:t>
            </a:fld>
            <a:endParaRPr lang="en-US"/>
          </a:p>
        </p:txBody>
      </p:sp>
    </p:spTree>
    <p:extLst>
      <p:ext uri="{BB962C8B-B14F-4D97-AF65-F5344CB8AC3E}">
        <p14:creationId xmlns:p14="http://schemas.microsoft.com/office/powerpoint/2010/main" val="211262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9375CC-CF69-4FBA-ABE8-53E5E6BB3955}" type="slidenum">
              <a:rPr lang="en-US"/>
              <a:pPr>
                <a:defRPr/>
              </a:pPr>
              <a:t>‹#›</a:t>
            </a:fld>
            <a:endParaRPr lang="en-US"/>
          </a:p>
        </p:txBody>
      </p:sp>
    </p:spTree>
    <p:extLst>
      <p:ext uri="{BB962C8B-B14F-4D97-AF65-F5344CB8AC3E}">
        <p14:creationId xmlns:p14="http://schemas.microsoft.com/office/powerpoint/2010/main" val="295316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2DAD1C-985F-4B60-8A5D-947187C35ECD}" type="slidenum">
              <a:rPr lang="en-US"/>
              <a:pPr>
                <a:defRPr/>
              </a:pPr>
              <a:t>‹#›</a:t>
            </a:fld>
            <a:endParaRPr lang="en-US"/>
          </a:p>
        </p:txBody>
      </p:sp>
    </p:spTree>
    <p:extLst>
      <p:ext uri="{BB962C8B-B14F-4D97-AF65-F5344CB8AC3E}">
        <p14:creationId xmlns:p14="http://schemas.microsoft.com/office/powerpoint/2010/main" val="181817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D095E1-F096-466A-A0A8-964AAA36C398}" type="slidenum">
              <a:rPr lang="en-US"/>
              <a:pPr>
                <a:defRPr/>
              </a:pPr>
              <a:t>‹#›</a:t>
            </a:fld>
            <a:endParaRPr lang="en-US"/>
          </a:p>
        </p:txBody>
      </p:sp>
    </p:spTree>
    <p:extLst>
      <p:ext uri="{BB962C8B-B14F-4D97-AF65-F5344CB8AC3E}">
        <p14:creationId xmlns:p14="http://schemas.microsoft.com/office/powerpoint/2010/main" val="390387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B683AD-2E3F-4958-A3DF-498D3AC8FE06}" type="slidenum">
              <a:rPr lang="en-US"/>
              <a:pPr>
                <a:defRPr/>
              </a:pPr>
              <a:t>‹#›</a:t>
            </a:fld>
            <a:endParaRPr lang="en-US"/>
          </a:p>
        </p:txBody>
      </p:sp>
    </p:spTree>
    <p:extLst>
      <p:ext uri="{BB962C8B-B14F-4D97-AF65-F5344CB8AC3E}">
        <p14:creationId xmlns:p14="http://schemas.microsoft.com/office/powerpoint/2010/main" val="427679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794D85-93E4-44C6-B225-4EC31D41A4F6}" type="slidenum">
              <a:rPr lang="en-US"/>
              <a:pPr>
                <a:defRPr/>
              </a:pPr>
              <a:t>‹#›</a:t>
            </a:fld>
            <a:endParaRPr lang="en-US"/>
          </a:p>
        </p:txBody>
      </p:sp>
    </p:spTree>
    <p:extLst>
      <p:ext uri="{BB962C8B-B14F-4D97-AF65-F5344CB8AC3E}">
        <p14:creationId xmlns:p14="http://schemas.microsoft.com/office/powerpoint/2010/main" val="15473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EAD75A-01F1-43E2-8F1A-4333A843D0F2}" type="slidenum">
              <a:rPr lang="en-US"/>
              <a:pPr>
                <a:defRPr/>
              </a:pPr>
              <a:t>‹#›</a:t>
            </a:fld>
            <a:endParaRPr lang="en-US"/>
          </a:p>
        </p:txBody>
      </p:sp>
    </p:spTree>
    <p:extLst>
      <p:ext uri="{BB962C8B-B14F-4D97-AF65-F5344CB8AC3E}">
        <p14:creationId xmlns:p14="http://schemas.microsoft.com/office/powerpoint/2010/main" val="222510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50B56-04EF-4E96-9F1E-C27B21546A95}" type="slidenum">
              <a:rPr lang="en-US"/>
              <a:pPr>
                <a:defRPr/>
              </a:pPr>
              <a:t>‹#›</a:t>
            </a:fld>
            <a:endParaRPr lang="en-US"/>
          </a:p>
        </p:txBody>
      </p:sp>
    </p:spTree>
    <p:extLst>
      <p:ext uri="{BB962C8B-B14F-4D97-AF65-F5344CB8AC3E}">
        <p14:creationId xmlns:p14="http://schemas.microsoft.com/office/powerpoint/2010/main" val="355424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4A53FC-D32A-4374-B3A6-95CEC88BDC5E}" type="slidenum">
              <a:rPr lang="en-US"/>
              <a:pPr>
                <a:defRPr/>
              </a:pPr>
              <a:t>‹#›</a:t>
            </a:fld>
            <a:endParaRPr lang="en-US"/>
          </a:p>
        </p:txBody>
      </p:sp>
    </p:spTree>
    <p:extLst>
      <p:ext uri="{BB962C8B-B14F-4D97-AF65-F5344CB8AC3E}">
        <p14:creationId xmlns:p14="http://schemas.microsoft.com/office/powerpoint/2010/main" val="407528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65D7BA1-A032-4305-9488-639C4EDC67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Metabolism encompasses </a:t>
            </a:r>
            <a:r>
              <a:rPr lang="en-US" dirty="0" err="1" smtClean="0"/>
              <a:t>degradative</a:t>
            </a:r>
            <a:r>
              <a:rPr lang="en-US" dirty="0" smtClean="0"/>
              <a:t> and biosynthetic pathways</a:t>
            </a:r>
            <a:endParaRPr lang="en-US" dirty="0"/>
          </a:p>
        </p:txBody>
      </p:sp>
      <p:sp>
        <p:nvSpPr>
          <p:cNvPr id="3" name="Content Placeholder 2"/>
          <p:cNvSpPr>
            <a:spLocks noGrp="1"/>
          </p:cNvSpPr>
          <p:nvPr>
            <p:ph idx="1"/>
          </p:nvPr>
        </p:nvSpPr>
        <p:spPr/>
        <p:txBody>
          <a:bodyPr/>
          <a:lstStyle/>
          <a:p>
            <a:r>
              <a:rPr lang="en-US" b="1" dirty="0" smtClean="0"/>
              <a:t>Catabolism:</a:t>
            </a:r>
            <a:r>
              <a:rPr lang="en-US" dirty="0" smtClean="0"/>
              <a:t> reactions that break down nutrients and collect released energy and reducing power</a:t>
            </a:r>
          </a:p>
          <a:p>
            <a:pPr lvl="1"/>
            <a:r>
              <a:rPr lang="en-US" dirty="0" smtClean="0"/>
              <a:t>Catabolic pathways are convergent</a:t>
            </a:r>
          </a:p>
          <a:p>
            <a:pPr lvl="1"/>
            <a:endParaRPr lang="en-US" dirty="0" smtClean="0"/>
          </a:p>
          <a:p>
            <a:r>
              <a:rPr lang="en-US" b="1" dirty="0" smtClean="0"/>
              <a:t>Anabolism: </a:t>
            </a:r>
            <a:r>
              <a:rPr lang="en-US" dirty="0" smtClean="0"/>
              <a:t>reactions that synthesize needed compounds, using stored energy and reducing power</a:t>
            </a:r>
          </a:p>
          <a:p>
            <a:pPr lvl="1"/>
            <a:r>
              <a:rPr lang="en-US" dirty="0" smtClean="0"/>
              <a:t>Anabolic pathways are divergent</a:t>
            </a:r>
            <a:endParaRPr lang="en-US" dirty="0"/>
          </a:p>
        </p:txBody>
      </p:sp>
    </p:spTree>
    <p:extLst>
      <p:ext uri="{BB962C8B-B14F-4D97-AF65-F5344CB8AC3E}">
        <p14:creationId xmlns:p14="http://schemas.microsoft.com/office/powerpoint/2010/main" val="274657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_07_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962465"/>
            <a:ext cx="5715000" cy="597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020762"/>
          </a:xfrm>
        </p:spPr>
        <p:txBody>
          <a:bodyPr/>
          <a:lstStyle/>
          <a:p>
            <a:r>
              <a:rPr lang="en-US" dirty="0" smtClean="0"/>
              <a:t>ATP binding and hydrolysis drives muscle contraction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Phosphoryl</a:t>
            </a:r>
            <a:r>
              <a:rPr lang="en-US" dirty="0" smtClean="0"/>
              <a:t> transfer from ATP drives many reactions (via coupling) </a:t>
            </a:r>
            <a:endParaRPr lang="en-US" dirty="0"/>
          </a:p>
        </p:txBody>
      </p:sp>
      <p:pic>
        <p:nvPicPr>
          <p:cNvPr id="5" name="Picture 2" descr="unnumbered 14 p532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8469"/>
          <a:stretch/>
        </p:blipFill>
        <p:spPr bwMode="auto">
          <a:xfrm>
            <a:off x="1691335" y="1600200"/>
            <a:ext cx="5747476" cy="234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7438811" y="3341964"/>
            <a:ext cx="1143000" cy="925236"/>
            <a:chOff x="7543800" y="3418164"/>
            <a:chExt cx="1143000" cy="925236"/>
          </a:xfrm>
        </p:grpSpPr>
        <p:sp>
          <p:nvSpPr>
            <p:cNvPr id="3" name="TextBox 2"/>
            <p:cNvSpPr txBox="1"/>
            <p:nvPr/>
          </p:nvSpPr>
          <p:spPr>
            <a:xfrm>
              <a:off x="7543800" y="3418164"/>
              <a:ext cx="1143000" cy="646331"/>
            </a:xfrm>
            <a:prstGeom prst="rect">
              <a:avLst/>
            </a:prstGeom>
            <a:noFill/>
            <a:ln w="28575">
              <a:solidFill>
                <a:srgbClr val="0070C0"/>
              </a:solidFill>
            </a:ln>
          </p:spPr>
          <p:txBody>
            <a:bodyPr wrap="square" rtlCol="0">
              <a:spAutoFit/>
            </a:bodyPr>
            <a:lstStyle/>
            <a:p>
              <a:pPr algn="ctr"/>
              <a:r>
                <a:rPr lang="el-GR" b="1" dirty="0" smtClean="0">
                  <a:solidFill>
                    <a:srgbClr val="0070C0"/>
                  </a:solidFill>
                </a:rPr>
                <a:t>Δ</a:t>
              </a:r>
              <a:r>
                <a:rPr lang="en-US" b="1" dirty="0" smtClean="0">
                  <a:solidFill>
                    <a:srgbClr val="0070C0"/>
                  </a:solidFill>
                </a:rPr>
                <a:t>G’s are additive</a:t>
              </a:r>
              <a:endParaRPr lang="en-US" b="1" dirty="0">
                <a:solidFill>
                  <a:srgbClr val="0070C0"/>
                </a:solidFill>
              </a:endParaRPr>
            </a:p>
          </p:txBody>
        </p:sp>
        <p:cxnSp>
          <p:nvCxnSpPr>
            <p:cNvPr id="6" name="Straight Arrow Connector 5"/>
            <p:cNvCxnSpPr>
              <a:stCxn id="3" idx="2"/>
            </p:cNvCxnSpPr>
            <p:nvPr/>
          </p:nvCxnSpPr>
          <p:spPr>
            <a:xfrm>
              <a:off x="8115300" y="4064495"/>
              <a:ext cx="0" cy="27890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825500" y="4267200"/>
            <a:ext cx="7861300" cy="2342573"/>
            <a:chOff x="641350" y="4267200"/>
            <a:chExt cx="7861300" cy="2342573"/>
          </a:xfrm>
        </p:grpSpPr>
        <p:pic>
          <p:nvPicPr>
            <p:cNvPr id="8194" name="Picture 2" descr="fig_14_06"/>
            <p:cNvPicPr>
              <a:picLocks noChangeAspect="1" noChangeArrowheads="1"/>
            </p:cNvPicPr>
            <p:nvPr/>
          </p:nvPicPr>
          <p:blipFill rotWithShape="1">
            <a:blip r:embed="rId4">
              <a:extLst>
                <a:ext uri="{28A0092B-C50C-407E-A947-70E740481C1C}">
                  <a14:useLocalDpi xmlns:a14="http://schemas.microsoft.com/office/drawing/2010/main" val="0"/>
                </a:ext>
              </a:extLst>
            </a:blip>
            <a:srcRect b="62462"/>
            <a:stretch/>
          </p:blipFill>
          <p:spPr bwMode="auto">
            <a:xfrm>
              <a:off x="641350" y="4267200"/>
              <a:ext cx="7861300" cy="234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41350" y="4419600"/>
              <a:ext cx="34925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ab_14_04"/>
          <p:cNvPicPr>
            <a:picLocks noChangeAspect="1" noChangeArrowheads="1"/>
          </p:cNvPicPr>
          <p:nvPr/>
        </p:nvPicPr>
        <p:blipFill rotWithShape="1">
          <a:blip r:embed="rId3">
            <a:extLst>
              <a:ext uri="{28A0092B-C50C-407E-A947-70E740481C1C}">
                <a14:useLocalDpi xmlns:a14="http://schemas.microsoft.com/office/drawing/2010/main" val="0"/>
              </a:ext>
            </a:extLst>
          </a:blip>
          <a:srcRect t="18871" r="9658" b="19391"/>
          <a:stretch/>
        </p:blipFill>
        <p:spPr bwMode="auto">
          <a:xfrm>
            <a:off x="0" y="1702377"/>
            <a:ext cx="4461164" cy="440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l-GR" dirty="0" smtClean="0"/>
              <a:t>Δ</a:t>
            </a:r>
            <a:r>
              <a:rPr lang="en-US" dirty="0" smtClean="0"/>
              <a:t>G</a:t>
            </a:r>
            <a:r>
              <a:rPr lang="el-GR" dirty="0" smtClean="0"/>
              <a:t>'°</a:t>
            </a:r>
            <a:r>
              <a:rPr lang="en-US" dirty="0" smtClean="0"/>
              <a:t> values of phosphate hydrolysis reflect ‘</a:t>
            </a:r>
            <a:r>
              <a:rPr lang="en-US" dirty="0" err="1" smtClean="0"/>
              <a:t>phosphoryl</a:t>
            </a:r>
            <a:r>
              <a:rPr lang="en-US" dirty="0" smtClean="0"/>
              <a:t> transfer potential’ (</a:t>
            </a:r>
            <a:r>
              <a:rPr lang="en-US" dirty="0" err="1" smtClean="0"/>
              <a:t>ptp</a:t>
            </a:r>
            <a:r>
              <a:rPr lang="en-US" dirty="0" smtClean="0"/>
              <a:t>)</a:t>
            </a:r>
            <a:endParaRPr lang="en-US" dirty="0"/>
          </a:p>
        </p:txBody>
      </p:sp>
      <p:pic>
        <p:nvPicPr>
          <p:cNvPr id="5" name="Picture 2" descr="fig_14_08"/>
          <p:cNvPicPr>
            <a:picLocks noChangeAspect="1" noChangeArrowheads="1"/>
          </p:cNvPicPr>
          <p:nvPr/>
        </p:nvPicPr>
        <p:blipFill rotWithShape="1">
          <a:blip r:embed="rId4">
            <a:extLst>
              <a:ext uri="{28A0092B-C50C-407E-A947-70E740481C1C}">
                <a14:useLocalDpi xmlns:a14="http://schemas.microsoft.com/office/drawing/2010/main" val="0"/>
              </a:ext>
            </a:extLst>
          </a:blip>
          <a:srcRect b="3629"/>
          <a:stretch/>
        </p:blipFill>
        <p:spPr bwMode="auto">
          <a:xfrm>
            <a:off x="4737698" y="1783772"/>
            <a:ext cx="4406302" cy="424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153400" y="3075057"/>
            <a:ext cx="838199" cy="707886"/>
          </a:xfrm>
          <a:prstGeom prst="rect">
            <a:avLst/>
          </a:prstGeom>
          <a:solidFill>
            <a:srgbClr val="C00000"/>
          </a:solidFill>
        </p:spPr>
        <p:txBody>
          <a:bodyPr wrap="square" rtlCol="0">
            <a:spAutoFit/>
          </a:bodyPr>
          <a:lstStyle/>
          <a:p>
            <a:pPr algn="ctr"/>
            <a:r>
              <a:rPr lang="en-US" sz="2000" b="1" dirty="0" smtClean="0">
                <a:solidFill>
                  <a:schemeClr val="bg1"/>
                </a:solidFill>
              </a:rPr>
              <a:t>High </a:t>
            </a:r>
            <a:r>
              <a:rPr lang="en-US" sz="2000" b="1" dirty="0" err="1" smtClean="0">
                <a:solidFill>
                  <a:schemeClr val="bg1"/>
                </a:solidFill>
              </a:rPr>
              <a:t>ptp</a:t>
            </a:r>
            <a:endParaRPr lang="en-US" sz="2000" b="1" dirty="0">
              <a:solidFill>
                <a:schemeClr val="bg1"/>
              </a:solidFill>
            </a:endParaRPr>
          </a:p>
        </p:txBody>
      </p:sp>
      <p:sp>
        <p:nvSpPr>
          <p:cNvPr id="7" name="TextBox 6"/>
          <p:cNvSpPr txBox="1"/>
          <p:nvPr/>
        </p:nvSpPr>
        <p:spPr>
          <a:xfrm>
            <a:off x="8153400" y="4191000"/>
            <a:ext cx="838200" cy="707886"/>
          </a:xfrm>
          <a:prstGeom prst="rect">
            <a:avLst/>
          </a:prstGeom>
          <a:solidFill>
            <a:schemeClr val="accent6">
              <a:lumMod val="75000"/>
            </a:schemeClr>
          </a:solidFill>
        </p:spPr>
        <p:txBody>
          <a:bodyPr wrap="square" rtlCol="0">
            <a:spAutoFit/>
          </a:bodyPr>
          <a:lstStyle/>
          <a:p>
            <a:pPr algn="ctr"/>
            <a:r>
              <a:rPr lang="en-US" sz="2000" b="1" dirty="0" smtClean="0">
                <a:solidFill>
                  <a:schemeClr val="bg1"/>
                </a:solidFill>
              </a:rPr>
              <a:t>Low </a:t>
            </a:r>
            <a:r>
              <a:rPr lang="en-US" sz="2000" b="1" dirty="0" err="1" smtClean="0">
                <a:solidFill>
                  <a:schemeClr val="bg1"/>
                </a:solidFill>
              </a:rPr>
              <a:t>ptp</a:t>
            </a:r>
            <a:endParaRPr lang="en-US"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figure 13-13"/>
          <p:cNvPicPr>
            <a:picLocks noChangeAspect="1" noChangeArrowheads="1"/>
          </p:cNvPicPr>
          <p:nvPr/>
        </p:nvPicPr>
        <p:blipFill rotWithShape="1">
          <a:blip r:embed="rId3">
            <a:extLst>
              <a:ext uri="{28A0092B-C50C-407E-A947-70E740481C1C}">
                <a14:useLocalDpi xmlns:a14="http://schemas.microsoft.com/office/drawing/2010/main" val="0"/>
              </a:ext>
            </a:extLst>
          </a:blip>
          <a:srcRect b="11404"/>
          <a:stretch/>
        </p:blipFill>
        <p:spPr bwMode="auto">
          <a:xfrm>
            <a:off x="280987" y="2743200"/>
            <a:ext cx="8531225"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2587" y="304800"/>
            <a:ext cx="8378825" cy="1143000"/>
          </a:xfrm>
        </p:spPr>
        <p:txBody>
          <a:bodyPr/>
          <a:lstStyle/>
          <a:p>
            <a:r>
              <a:rPr lang="en-US" dirty="0" smtClean="0"/>
              <a:t>Other ‘high-energy phosphate’ compounds have great stabilization of hydrolysis products</a:t>
            </a:r>
            <a:endParaRPr lang="en-US" dirty="0"/>
          </a:p>
        </p:txBody>
      </p:sp>
      <p:sp>
        <p:nvSpPr>
          <p:cNvPr id="3" name="TextBox 2"/>
          <p:cNvSpPr txBox="1"/>
          <p:nvPr/>
        </p:nvSpPr>
        <p:spPr>
          <a:xfrm>
            <a:off x="1548021" y="1733490"/>
            <a:ext cx="5997155" cy="400110"/>
          </a:xfrm>
          <a:prstGeom prst="rect">
            <a:avLst/>
          </a:prstGeom>
          <a:noFill/>
        </p:spPr>
        <p:txBody>
          <a:bodyPr wrap="none" rtlCol="0">
            <a:spAutoFit/>
          </a:bodyPr>
          <a:lstStyle/>
          <a:p>
            <a:r>
              <a:rPr lang="en-US" sz="2000" b="1" dirty="0" smtClean="0"/>
              <a:t>Reduced charge repulsion and </a:t>
            </a:r>
            <a:r>
              <a:rPr lang="en-US" sz="2000" b="1" dirty="0" err="1" smtClean="0"/>
              <a:t>tautomerization</a:t>
            </a:r>
            <a:r>
              <a:rPr lang="en-US" sz="2000" b="1" dirty="0" smtClean="0"/>
              <a:t>:</a:t>
            </a:r>
            <a:endParaRPr lang="en-US" sz="2000" b="1" dirty="0"/>
          </a:p>
        </p:txBody>
      </p:sp>
    </p:spTree>
    <p:extLst>
      <p:ext uri="{BB962C8B-B14F-4D97-AF65-F5344CB8AC3E}">
        <p14:creationId xmlns:p14="http://schemas.microsoft.com/office/powerpoint/2010/main" val="2438140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figure 13-14"/>
          <p:cNvPicPr>
            <a:picLocks noChangeAspect="1" noChangeArrowheads="1"/>
          </p:cNvPicPr>
          <p:nvPr/>
        </p:nvPicPr>
        <p:blipFill rotWithShape="1">
          <a:blip r:embed="rId3">
            <a:extLst>
              <a:ext uri="{28A0092B-C50C-407E-A947-70E740481C1C}">
                <a14:useLocalDpi xmlns:a14="http://schemas.microsoft.com/office/drawing/2010/main" val="0"/>
              </a:ext>
            </a:extLst>
          </a:blip>
          <a:srcRect b="9553"/>
          <a:stretch/>
        </p:blipFill>
        <p:spPr bwMode="auto">
          <a:xfrm>
            <a:off x="313314" y="2209800"/>
            <a:ext cx="853122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82587" y="304800"/>
            <a:ext cx="8378825" cy="1143000"/>
          </a:xfrm>
          <a:prstGeom prst="rect">
            <a:avLst/>
          </a:prstGeom>
        </p:spPr>
        <p:txBody>
          <a:bodyPr/>
          <a:lstStyle>
            <a:lvl1pPr algn="l"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mtClean="0"/>
              <a:t>Other ‘high-energy phosphate’ compounds have great stabilization of hydrolysis products</a:t>
            </a:r>
            <a:endParaRPr lang="en-US" dirty="0"/>
          </a:p>
        </p:txBody>
      </p:sp>
      <p:sp>
        <p:nvSpPr>
          <p:cNvPr id="4" name="TextBox 3"/>
          <p:cNvSpPr txBox="1"/>
          <p:nvPr/>
        </p:nvSpPr>
        <p:spPr>
          <a:xfrm>
            <a:off x="1110155" y="1628744"/>
            <a:ext cx="6923690" cy="400110"/>
          </a:xfrm>
          <a:prstGeom prst="rect">
            <a:avLst/>
          </a:prstGeom>
          <a:noFill/>
        </p:spPr>
        <p:txBody>
          <a:bodyPr wrap="none" rtlCol="0">
            <a:spAutoFit/>
          </a:bodyPr>
          <a:lstStyle/>
          <a:p>
            <a:r>
              <a:rPr lang="en-US" sz="2000" b="1" dirty="0" smtClean="0"/>
              <a:t>Reduced charge repulsion and resonance stabilization:</a:t>
            </a:r>
            <a:endParaRPr lang="en-US" sz="2000" b="1" dirty="0"/>
          </a:p>
        </p:txBody>
      </p:sp>
    </p:spTree>
    <p:extLst>
      <p:ext uri="{BB962C8B-B14F-4D97-AF65-F5344CB8AC3E}">
        <p14:creationId xmlns:p14="http://schemas.microsoft.com/office/powerpoint/2010/main" val="889527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figun_14_p466a"/>
          <p:cNvPicPr>
            <a:picLocks noChangeAspect="1" noChangeArrowheads="1"/>
          </p:cNvPicPr>
          <p:nvPr/>
        </p:nvPicPr>
        <p:blipFill rotWithShape="1">
          <a:blip r:embed="rId3">
            <a:extLst>
              <a:ext uri="{28A0092B-C50C-407E-A947-70E740481C1C}">
                <a14:useLocalDpi xmlns:a14="http://schemas.microsoft.com/office/drawing/2010/main" val="0"/>
              </a:ext>
            </a:extLst>
          </a:blip>
          <a:srcRect b="6486"/>
          <a:stretch/>
        </p:blipFill>
        <p:spPr bwMode="auto">
          <a:xfrm>
            <a:off x="306387" y="1974809"/>
            <a:ext cx="8531225" cy="3328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‘Low-energy phosphate’ compounds have less stabilization of hydrolysis products</a:t>
            </a:r>
            <a:endParaRPr lang="en-US" dirty="0"/>
          </a:p>
        </p:txBody>
      </p:sp>
      <p:sp>
        <p:nvSpPr>
          <p:cNvPr id="5" name="TextBox 4"/>
          <p:cNvSpPr txBox="1"/>
          <p:nvPr/>
        </p:nvSpPr>
        <p:spPr>
          <a:xfrm>
            <a:off x="990600" y="5303151"/>
            <a:ext cx="2693366" cy="830997"/>
          </a:xfrm>
          <a:prstGeom prst="rect">
            <a:avLst/>
          </a:prstGeom>
          <a:noFill/>
        </p:spPr>
        <p:txBody>
          <a:bodyPr wrap="none" rtlCol="0">
            <a:spAutoFit/>
          </a:bodyPr>
          <a:lstStyle/>
          <a:p>
            <a:pPr algn="ctr"/>
            <a:r>
              <a:rPr lang="el-GR" sz="2400" dirty="0" smtClean="0"/>
              <a:t>Δ</a:t>
            </a:r>
            <a:r>
              <a:rPr lang="en-US" sz="2400" dirty="0" smtClean="0"/>
              <a:t>G</a:t>
            </a:r>
            <a:r>
              <a:rPr lang="el-GR" sz="2400" dirty="0" smtClean="0"/>
              <a:t>'°</a:t>
            </a:r>
            <a:r>
              <a:rPr lang="en-US" sz="2400" dirty="0" smtClean="0"/>
              <a:t> of hydrolysis:</a:t>
            </a:r>
          </a:p>
          <a:p>
            <a:pPr algn="ctr"/>
            <a:r>
              <a:rPr lang="en-US" sz="2400" dirty="0" smtClean="0"/>
              <a:t>-13.8 kJ/</a:t>
            </a:r>
            <a:r>
              <a:rPr lang="en-US" sz="2400" dirty="0" err="1" smtClean="0"/>
              <a:t>mol</a:t>
            </a:r>
            <a:endParaRPr lang="en-US" sz="2400" dirty="0" smtClean="0"/>
          </a:p>
        </p:txBody>
      </p:sp>
      <p:sp>
        <p:nvSpPr>
          <p:cNvPr id="8" name="TextBox 7"/>
          <p:cNvSpPr txBox="1"/>
          <p:nvPr/>
        </p:nvSpPr>
        <p:spPr>
          <a:xfrm>
            <a:off x="5410200" y="5303151"/>
            <a:ext cx="2693366" cy="830997"/>
          </a:xfrm>
          <a:prstGeom prst="rect">
            <a:avLst/>
          </a:prstGeom>
          <a:noFill/>
        </p:spPr>
        <p:txBody>
          <a:bodyPr wrap="none" rtlCol="0">
            <a:spAutoFit/>
          </a:bodyPr>
          <a:lstStyle/>
          <a:p>
            <a:pPr algn="ctr"/>
            <a:r>
              <a:rPr lang="el-GR" sz="2400" dirty="0" smtClean="0"/>
              <a:t>Δ</a:t>
            </a:r>
            <a:r>
              <a:rPr lang="en-US" sz="2400" dirty="0" smtClean="0"/>
              <a:t>G</a:t>
            </a:r>
            <a:r>
              <a:rPr lang="el-GR" sz="2400" dirty="0" smtClean="0"/>
              <a:t>'°</a:t>
            </a:r>
            <a:r>
              <a:rPr lang="en-US" sz="2400" dirty="0" smtClean="0"/>
              <a:t> of hydrolysis:</a:t>
            </a:r>
          </a:p>
          <a:p>
            <a:pPr algn="ctr"/>
            <a:r>
              <a:rPr lang="en-US" sz="2400" dirty="0" smtClean="0"/>
              <a:t>-9.2 kJ/</a:t>
            </a:r>
            <a:r>
              <a:rPr lang="en-US" sz="2400" dirty="0" err="1" smtClean="0"/>
              <a:t>mol</a:t>
            </a:r>
            <a:endParaRPr lang="en-US" sz="2400" dirty="0" smtClean="0"/>
          </a:p>
        </p:txBody>
      </p:sp>
    </p:spTree>
    <p:extLst>
      <p:ext uri="{BB962C8B-B14F-4D97-AF65-F5344CB8AC3E}">
        <p14:creationId xmlns:p14="http://schemas.microsoft.com/office/powerpoint/2010/main" val="1654266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4" name="Picture 4" descr="figun_14_p46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870" y="2895600"/>
            <a:ext cx="7374260" cy="36137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Phosphagens</a:t>
            </a:r>
            <a:r>
              <a:rPr lang="en-US" dirty="0" smtClean="0"/>
              <a:t> are ‘high-energy phosphate’ compounds used to quickly regenerate ATP</a:t>
            </a:r>
            <a:endParaRPr lang="en-US" dirty="0"/>
          </a:p>
        </p:txBody>
      </p:sp>
      <p:sp>
        <p:nvSpPr>
          <p:cNvPr id="3" name="TextBox 2"/>
          <p:cNvSpPr txBox="1"/>
          <p:nvPr/>
        </p:nvSpPr>
        <p:spPr>
          <a:xfrm>
            <a:off x="651727" y="1648354"/>
            <a:ext cx="7840544" cy="523220"/>
          </a:xfrm>
          <a:prstGeom prst="rect">
            <a:avLst/>
          </a:prstGeom>
          <a:noFill/>
        </p:spPr>
        <p:txBody>
          <a:bodyPr wrap="none" rtlCol="0">
            <a:spAutoFit/>
          </a:bodyPr>
          <a:lstStyle/>
          <a:p>
            <a:r>
              <a:rPr lang="en-US" sz="2800" i="1" dirty="0" smtClean="0"/>
              <a:t>ex: </a:t>
            </a:r>
            <a:r>
              <a:rPr lang="en-US" sz="2800" b="1" dirty="0" smtClean="0"/>
              <a:t>ADP + phosphocreatine ↔ ATP + </a:t>
            </a:r>
            <a:r>
              <a:rPr lang="en-US" sz="2800" b="1" dirty="0" err="1" smtClean="0"/>
              <a:t>creatine</a:t>
            </a:r>
            <a:endParaRPr lang="en-US" sz="2800" b="1" dirty="0"/>
          </a:p>
        </p:txBody>
      </p:sp>
      <p:sp>
        <p:nvSpPr>
          <p:cNvPr id="4" name="TextBox 3"/>
          <p:cNvSpPr txBox="1"/>
          <p:nvPr/>
        </p:nvSpPr>
        <p:spPr>
          <a:xfrm>
            <a:off x="6019800" y="2286000"/>
            <a:ext cx="2837636" cy="461665"/>
          </a:xfrm>
          <a:prstGeom prst="rect">
            <a:avLst/>
          </a:prstGeom>
          <a:noFill/>
        </p:spPr>
        <p:txBody>
          <a:bodyPr wrap="none" rtlCol="0">
            <a:spAutoFit/>
          </a:bodyPr>
          <a:lstStyle/>
          <a:p>
            <a:r>
              <a:rPr lang="el-GR" sz="2400" dirty="0" smtClean="0"/>
              <a:t>Δ</a:t>
            </a:r>
            <a:r>
              <a:rPr lang="en-US" sz="2400" dirty="0" smtClean="0"/>
              <a:t>G</a:t>
            </a:r>
            <a:r>
              <a:rPr lang="el-GR" sz="2400" dirty="0" smtClean="0"/>
              <a:t>'°</a:t>
            </a:r>
            <a:r>
              <a:rPr lang="en-US" sz="2400" dirty="0" smtClean="0"/>
              <a:t> = -12.5 kJ/</a:t>
            </a:r>
            <a:r>
              <a:rPr lang="en-US" sz="2400" dirty="0" err="1" smtClean="0"/>
              <a:t>mol</a:t>
            </a:r>
            <a:endParaRPr lang="en-US" sz="2400" dirty="0"/>
          </a:p>
        </p:txBody>
      </p:sp>
    </p:spTree>
    <p:extLst>
      <p:ext uri="{BB962C8B-B14F-4D97-AF65-F5344CB8AC3E}">
        <p14:creationId xmlns:p14="http://schemas.microsoft.com/office/powerpoint/2010/main" val="2616620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figure 1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593627"/>
            <a:ext cx="6629400" cy="526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ATP may transfer additional functional groups (</a:t>
            </a:r>
            <a:r>
              <a:rPr lang="en-US" dirty="0" err="1" smtClean="0"/>
              <a:t>pyrophosphoryl</a:t>
            </a:r>
            <a:r>
              <a:rPr lang="en-US" dirty="0" smtClean="0"/>
              <a:t> or adenylyl)</a:t>
            </a:r>
            <a:endParaRPr lang="en-US" dirty="0"/>
          </a:p>
        </p:txBody>
      </p:sp>
    </p:spTree>
    <p:extLst>
      <p:ext uri="{BB962C8B-B14F-4D97-AF65-F5344CB8AC3E}">
        <p14:creationId xmlns:p14="http://schemas.microsoft.com/office/powerpoint/2010/main" val="512261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_14_07"/>
          <p:cNvPicPr>
            <a:picLocks noChangeAspect="1" noChangeArrowheads="1"/>
          </p:cNvPicPr>
          <p:nvPr/>
        </p:nvPicPr>
        <p:blipFill rotWithShape="1">
          <a:blip r:embed="rId3">
            <a:extLst>
              <a:ext uri="{28A0092B-C50C-407E-A947-70E740481C1C}">
                <a14:useLocalDpi xmlns:a14="http://schemas.microsoft.com/office/drawing/2010/main" val="0"/>
              </a:ext>
            </a:extLst>
          </a:blip>
          <a:srcRect b="5118"/>
          <a:stretch/>
        </p:blipFill>
        <p:spPr bwMode="auto">
          <a:xfrm>
            <a:off x="271751" y="2514600"/>
            <a:ext cx="8531225" cy="293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Adenylyl transfer is used to drive particularly disfavored reactions</a:t>
            </a:r>
            <a:endParaRPr lang="en-US" dirty="0"/>
          </a:p>
        </p:txBody>
      </p:sp>
      <p:sp>
        <p:nvSpPr>
          <p:cNvPr id="3" name="TextBox 2"/>
          <p:cNvSpPr txBox="1"/>
          <p:nvPr/>
        </p:nvSpPr>
        <p:spPr>
          <a:xfrm>
            <a:off x="1675468" y="5638800"/>
            <a:ext cx="5793061" cy="797078"/>
          </a:xfrm>
          <a:prstGeom prst="rect">
            <a:avLst/>
          </a:prstGeom>
          <a:noFill/>
        </p:spPr>
        <p:txBody>
          <a:bodyPr wrap="none" rtlCol="0">
            <a:spAutoFit/>
          </a:bodyPr>
          <a:lstStyle/>
          <a:p>
            <a:pPr>
              <a:lnSpc>
                <a:spcPct val="120000"/>
              </a:lnSpc>
            </a:pPr>
            <a:r>
              <a:rPr lang="en-US" sz="2000" dirty="0" smtClean="0"/>
              <a:t>ATP hydrolysis to AMP &amp; </a:t>
            </a:r>
            <a:r>
              <a:rPr lang="en-US" sz="2000" dirty="0" err="1" smtClean="0"/>
              <a:t>PP</a:t>
            </a:r>
            <a:r>
              <a:rPr lang="en-US" sz="2000" baseline="-25000" dirty="0" err="1" smtClean="0"/>
              <a:t>i</a:t>
            </a:r>
            <a:r>
              <a:rPr lang="en-US" sz="2000" dirty="0" smtClean="0"/>
              <a:t>: </a:t>
            </a:r>
            <a:r>
              <a:rPr lang="el-GR" sz="2000" dirty="0" smtClean="0"/>
              <a:t>Δ</a:t>
            </a:r>
            <a:r>
              <a:rPr lang="en-US" sz="2000" dirty="0" smtClean="0"/>
              <a:t>G</a:t>
            </a:r>
            <a:r>
              <a:rPr lang="el-GR" sz="2000" dirty="0" smtClean="0"/>
              <a:t>'°</a:t>
            </a:r>
            <a:r>
              <a:rPr lang="en-US" sz="2000" dirty="0" smtClean="0"/>
              <a:t> = -45.6 kJ/</a:t>
            </a:r>
            <a:r>
              <a:rPr lang="en-US" sz="2000" dirty="0" err="1" smtClean="0"/>
              <a:t>mol</a:t>
            </a:r>
            <a:endParaRPr lang="en-US" sz="2000" dirty="0" smtClean="0"/>
          </a:p>
          <a:p>
            <a:pPr>
              <a:lnSpc>
                <a:spcPct val="120000"/>
              </a:lnSpc>
            </a:pPr>
            <a:r>
              <a:rPr lang="en-US" sz="2000" dirty="0" err="1" smtClean="0"/>
              <a:t>PP</a:t>
            </a:r>
            <a:r>
              <a:rPr lang="en-US" sz="2000" baseline="-25000" dirty="0" err="1" smtClean="0"/>
              <a:t>i</a:t>
            </a:r>
            <a:r>
              <a:rPr lang="en-US" sz="2000" dirty="0" smtClean="0"/>
              <a:t> hydrolysis to 2P</a:t>
            </a:r>
            <a:r>
              <a:rPr lang="en-US" sz="2000" baseline="-25000" dirty="0" smtClean="0"/>
              <a:t>i</a:t>
            </a:r>
            <a:r>
              <a:rPr lang="en-US" sz="2000" dirty="0" smtClean="0"/>
              <a:t>: </a:t>
            </a:r>
            <a:r>
              <a:rPr lang="el-GR" sz="2000" dirty="0" smtClean="0"/>
              <a:t>Δ</a:t>
            </a:r>
            <a:r>
              <a:rPr lang="en-US" sz="2000" dirty="0" smtClean="0"/>
              <a:t>G</a:t>
            </a:r>
            <a:r>
              <a:rPr lang="el-GR" sz="2000" dirty="0" smtClean="0"/>
              <a:t>'°</a:t>
            </a:r>
            <a:r>
              <a:rPr lang="en-US" sz="2000" dirty="0" smtClean="0"/>
              <a:t> = -19.2 kJ/</a:t>
            </a:r>
            <a:r>
              <a:rPr lang="en-US" sz="2000" dirty="0" err="1" smtClean="0"/>
              <a:t>mol</a:t>
            </a:r>
            <a:endParaRPr lang="en-US" sz="2000" dirty="0" smtClean="0"/>
          </a:p>
        </p:txBody>
      </p:sp>
      <p:sp>
        <p:nvSpPr>
          <p:cNvPr id="4" name="TextBox 3"/>
          <p:cNvSpPr txBox="1"/>
          <p:nvPr/>
        </p:nvSpPr>
        <p:spPr>
          <a:xfrm>
            <a:off x="457200" y="1772352"/>
            <a:ext cx="6006773" cy="400110"/>
          </a:xfrm>
          <a:prstGeom prst="rect">
            <a:avLst/>
          </a:prstGeom>
          <a:noFill/>
        </p:spPr>
        <p:txBody>
          <a:bodyPr wrap="none" rtlCol="0">
            <a:spAutoFit/>
          </a:bodyPr>
          <a:lstStyle/>
          <a:p>
            <a:r>
              <a:rPr lang="en-US" sz="2000" b="1" dirty="0" smtClean="0"/>
              <a:t>Ex: activating amino acids for protein synthesis</a:t>
            </a:r>
            <a:endParaRPr lang="en-US"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Transphosphorylations</a:t>
            </a:r>
            <a:r>
              <a:rPr lang="en-US" dirty="0" smtClean="0"/>
              <a:t> between nucleotides control relative concentrations</a:t>
            </a:r>
            <a:endParaRPr lang="en-US" dirty="0"/>
          </a:p>
        </p:txBody>
      </p:sp>
      <p:sp>
        <p:nvSpPr>
          <p:cNvPr id="3" name="TextBox 2"/>
          <p:cNvSpPr txBox="1"/>
          <p:nvPr/>
        </p:nvSpPr>
        <p:spPr>
          <a:xfrm>
            <a:off x="533400" y="1916668"/>
            <a:ext cx="3711272" cy="369332"/>
          </a:xfrm>
          <a:prstGeom prst="rect">
            <a:avLst/>
          </a:prstGeom>
          <a:noFill/>
        </p:spPr>
        <p:txBody>
          <a:bodyPr wrap="none" rtlCol="0">
            <a:spAutoFit/>
          </a:bodyPr>
          <a:lstStyle/>
          <a:p>
            <a:r>
              <a:rPr lang="en-US" b="1" dirty="0" smtClean="0">
                <a:solidFill>
                  <a:srgbClr val="0070C0"/>
                </a:solidFill>
              </a:rPr>
              <a:t>Nucleoside </a:t>
            </a:r>
            <a:r>
              <a:rPr lang="en-US" b="1" dirty="0" err="1" smtClean="0">
                <a:solidFill>
                  <a:srgbClr val="0070C0"/>
                </a:solidFill>
              </a:rPr>
              <a:t>diphosphate</a:t>
            </a:r>
            <a:r>
              <a:rPr lang="en-US" b="1" dirty="0" smtClean="0">
                <a:solidFill>
                  <a:srgbClr val="0070C0"/>
                </a:solidFill>
              </a:rPr>
              <a:t> kinase:</a:t>
            </a:r>
            <a:endParaRPr lang="en-US" b="1" dirty="0">
              <a:solidFill>
                <a:srgbClr val="0070C0"/>
              </a:solidFill>
            </a:endParaRPr>
          </a:p>
        </p:txBody>
      </p:sp>
      <p:sp>
        <p:nvSpPr>
          <p:cNvPr id="4" name="TextBox 3"/>
          <p:cNvSpPr txBox="1"/>
          <p:nvPr/>
        </p:nvSpPr>
        <p:spPr>
          <a:xfrm>
            <a:off x="533400" y="4126468"/>
            <a:ext cx="2146742" cy="369332"/>
          </a:xfrm>
          <a:prstGeom prst="rect">
            <a:avLst/>
          </a:prstGeom>
          <a:noFill/>
        </p:spPr>
        <p:txBody>
          <a:bodyPr wrap="none" rtlCol="0">
            <a:spAutoFit/>
          </a:bodyPr>
          <a:lstStyle/>
          <a:p>
            <a:r>
              <a:rPr lang="en-US" b="1" dirty="0" err="1" smtClean="0">
                <a:solidFill>
                  <a:srgbClr val="0070C0"/>
                </a:solidFill>
              </a:rPr>
              <a:t>Adenylate</a:t>
            </a:r>
            <a:r>
              <a:rPr lang="en-US" b="1" dirty="0" smtClean="0">
                <a:solidFill>
                  <a:srgbClr val="0070C0"/>
                </a:solidFill>
              </a:rPr>
              <a:t> kinase:</a:t>
            </a:r>
            <a:endParaRPr lang="en-US" b="1" dirty="0">
              <a:solidFill>
                <a:srgbClr val="0070C0"/>
              </a:solidFill>
            </a:endParaRPr>
          </a:p>
        </p:txBody>
      </p:sp>
      <p:sp>
        <p:nvSpPr>
          <p:cNvPr id="5" name="TextBox 4"/>
          <p:cNvSpPr txBox="1"/>
          <p:nvPr/>
        </p:nvSpPr>
        <p:spPr>
          <a:xfrm>
            <a:off x="533400" y="2406319"/>
            <a:ext cx="6827510" cy="461665"/>
          </a:xfrm>
          <a:prstGeom prst="rect">
            <a:avLst/>
          </a:prstGeom>
          <a:noFill/>
        </p:spPr>
        <p:txBody>
          <a:bodyPr wrap="none" rtlCol="0">
            <a:spAutoFit/>
          </a:bodyPr>
          <a:lstStyle/>
          <a:p>
            <a:r>
              <a:rPr lang="en-US" sz="2400" dirty="0" smtClean="0"/>
              <a:t>ATP + NDP  ↔  ADP + NTP	</a:t>
            </a:r>
            <a:r>
              <a:rPr lang="el-GR" sz="2400" dirty="0" smtClean="0"/>
              <a:t>Δ</a:t>
            </a:r>
            <a:r>
              <a:rPr lang="en-US" sz="2400" dirty="0" smtClean="0"/>
              <a:t>G</a:t>
            </a:r>
            <a:r>
              <a:rPr lang="el-GR" sz="2400" dirty="0" smtClean="0"/>
              <a:t>'°</a:t>
            </a:r>
            <a:r>
              <a:rPr lang="el-GR" sz="2400" dirty="0" smtClean="0">
                <a:sym typeface="Symbol"/>
              </a:rPr>
              <a:t></a:t>
            </a:r>
            <a:r>
              <a:rPr lang="en-US" sz="2400" dirty="0" smtClean="0">
                <a:sym typeface="Symbol"/>
              </a:rPr>
              <a:t> 0 kJ/</a:t>
            </a:r>
            <a:r>
              <a:rPr lang="en-US" sz="2400" dirty="0" err="1" smtClean="0">
                <a:sym typeface="Symbol"/>
              </a:rPr>
              <a:t>mol</a:t>
            </a:r>
            <a:endParaRPr lang="en-US" sz="2400" dirty="0"/>
          </a:p>
        </p:txBody>
      </p:sp>
      <p:sp>
        <p:nvSpPr>
          <p:cNvPr id="6" name="TextBox 5"/>
          <p:cNvSpPr txBox="1"/>
          <p:nvPr/>
        </p:nvSpPr>
        <p:spPr>
          <a:xfrm>
            <a:off x="547255" y="4572000"/>
            <a:ext cx="6827510" cy="461665"/>
          </a:xfrm>
          <a:prstGeom prst="rect">
            <a:avLst/>
          </a:prstGeom>
          <a:noFill/>
        </p:spPr>
        <p:txBody>
          <a:bodyPr wrap="none" rtlCol="0">
            <a:spAutoFit/>
          </a:bodyPr>
          <a:lstStyle/>
          <a:p>
            <a:r>
              <a:rPr lang="en-US" sz="2400" dirty="0" smtClean="0"/>
              <a:t>2ADP  ↔  ATP + AMP		</a:t>
            </a:r>
            <a:r>
              <a:rPr lang="el-GR" sz="2400" dirty="0" smtClean="0"/>
              <a:t>Δ</a:t>
            </a:r>
            <a:r>
              <a:rPr lang="en-US" sz="2400" dirty="0" smtClean="0"/>
              <a:t>G</a:t>
            </a:r>
            <a:r>
              <a:rPr lang="el-GR" sz="2400" dirty="0" smtClean="0"/>
              <a:t>'°</a:t>
            </a:r>
            <a:r>
              <a:rPr lang="el-GR" sz="2400" dirty="0" smtClean="0">
                <a:sym typeface="Symbol"/>
              </a:rPr>
              <a:t></a:t>
            </a:r>
            <a:r>
              <a:rPr lang="en-US" sz="2400" dirty="0" smtClean="0">
                <a:sym typeface="Symbol"/>
              </a:rPr>
              <a:t> 0 kJ/</a:t>
            </a:r>
            <a:r>
              <a:rPr lang="en-US" sz="2400" dirty="0" err="1" smtClean="0">
                <a:sym typeface="Symbol"/>
              </a:rPr>
              <a:t>mol</a:t>
            </a:r>
            <a:endParaRPr lang="en-US" sz="2400" dirty="0"/>
          </a:p>
        </p:txBody>
      </p:sp>
      <p:sp>
        <p:nvSpPr>
          <p:cNvPr id="7" name="TextBox 6"/>
          <p:cNvSpPr txBox="1"/>
          <p:nvPr/>
        </p:nvSpPr>
        <p:spPr>
          <a:xfrm>
            <a:off x="1371600" y="2819400"/>
            <a:ext cx="3348994" cy="400110"/>
          </a:xfrm>
          <a:prstGeom prst="rect">
            <a:avLst/>
          </a:prstGeom>
          <a:noFill/>
        </p:spPr>
        <p:txBody>
          <a:bodyPr wrap="none" rtlCol="0">
            <a:spAutoFit/>
          </a:bodyPr>
          <a:lstStyle/>
          <a:p>
            <a:r>
              <a:rPr lang="en-US" sz="2000" dirty="0" smtClean="0"/>
              <a:t>(</a:t>
            </a:r>
            <a:r>
              <a:rPr lang="en-US" sz="2000" dirty="0" err="1" smtClean="0"/>
              <a:t>dNDP</a:t>
            </a:r>
            <a:r>
              <a:rPr lang="en-US" sz="2000" dirty="0" smtClean="0"/>
              <a:t>)                    (</a:t>
            </a:r>
            <a:r>
              <a:rPr lang="en-US" sz="2000" dirty="0" err="1" smtClean="0"/>
              <a:t>dNTP</a:t>
            </a:r>
            <a:r>
              <a:rPr lang="en-US" sz="2000" dirty="0" smtClean="0"/>
              <a:t>)</a:t>
            </a:r>
            <a:endParaRPr lang="en-US" sz="2000" dirty="0"/>
          </a:p>
        </p:txBody>
      </p:sp>
    </p:spTree>
    <p:extLst>
      <p:ext uri="{BB962C8B-B14F-4D97-AF65-F5344CB8AC3E}">
        <p14:creationId xmlns:p14="http://schemas.microsoft.com/office/powerpoint/2010/main" val="5468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able 13-02"/>
          <p:cNvPicPr>
            <a:picLocks noChangeAspect="1" noChangeArrowheads="1"/>
          </p:cNvPicPr>
          <p:nvPr/>
        </p:nvPicPr>
        <p:blipFill rotWithShape="1">
          <a:blip r:embed="rId3">
            <a:extLst>
              <a:ext uri="{28A0092B-C50C-407E-A947-70E740481C1C}">
                <a14:useLocalDpi xmlns:a14="http://schemas.microsoft.com/office/drawing/2010/main" val="0"/>
              </a:ext>
            </a:extLst>
          </a:blip>
          <a:srcRect b="25753"/>
          <a:stretch/>
        </p:blipFill>
        <p:spPr bwMode="auto">
          <a:xfrm>
            <a:off x="1248041" y="304800"/>
            <a:ext cx="6647917" cy="629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figure 13-16"/>
          <p:cNvPicPr>
            <a:picLocks noChangeAspect="1" noChangeArrowheads="1"/>
          </p:cNvPicPr>
          <p:nvPr/>
        </p:nvPicPr>
        <p:blipFill rotWithShape="1">
          <a:blip r:embed="rId3">
            <a:extLst>
              <a:ext uri="{28A0092B-C50C-407E-A947-70E740481C1C}">
                <a14:useLocalDpi xmlns:a14="http://schemas.microsoft.com/office/drawing/2010/main" val="0"/>
              </a:ext>
            </a:extLst>
          </a:blip>
          <a:srcRect b="7514"/>
          <a:stretch/>
        </p:blipFill>
        <p:spPr bwMode="auto">
          <a:xfrm>
            <a:off x="2299867" y="1461655"/>
            <a:ext cx="4544265" cy="538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smtClean="0"/>
              <a:t>Thioesters</a:t>
            </a:r>
            <a:r>
              <a:rPr lang="en-US" dirty="0" smtClean="0"/>
              <a:t> also serve as energy currencies, due to large, negative </a:t>
            </a:r>
            <a:r>
              <a:rPr lang="el-GR" dirty="0" smtClean="0"/>
              <a:t>Δ</a:t>
            </a:r>
            <a:r>
              <a:rPr lang="en-US" dirty="0" smtClean="0"/>
              <a:t>G</a:t>
            </a:r>
            <a:r>
              <a:rPr lang="el-GR" dirty="0" smtClean="0"/>
              <a:t>'°</a:t>
            </a:r>
            <a:r>
              <a:rPr lang="en-US" dirty="0" smtClean="0"/>
              <a:t> of hydrolysis</a:t>
            </a:r>
            <a:endParaRPr lang="en-US" dirty="0"/>
          </a:p>
        </p:txBody>
      </p:sp>
      <p:cxnSp>
        <p:nvCxnSpPr>
          <p:cNvPr id="5" name="Straight Arrow Connector 4"/>
          <p:cNvCxnSpPr/>
          <p:nvPr/>
        </p:nvCxnSpPr>
        <p:spPr>
          <a:xfrm>
            <a:off x="1409700" y="6096000"/>
            <a:ext cx="7620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5449669"/>
            <a:ext cx="2057400" cy="646331"/>
          </a:xfrm>
          <a:prstGeom prst="rect">
            <a:avLst/>
          </a:prstGeom>
          <a:noFill/>
          <a:ln>
            <a:solidFill>
              <a:schemeClr val="tx1"/>
            </a:solidFill>
          </a:ln>
        </p:spPr>
        <p:txBody>
          <a:bodyPr wrap="square" rtlCol="0">
            <a:spAutoFit/>
          </a:bodyPr>
          <a:lstStyle/>
          <a:p>
            <a:pPr algn="ctr"/>
            <a:r>
              <a:rPr lang="en-US" dirty="0" smtClean="0"/>
              <a:t>Similar </a:t>
            </a:r>
            <a:r>
              <a:rPr lang="el-GR" dirty="0" smtClean="0"/>
              <a:t>Δ</a:t>
            </a:r>
            <a:r>
              <a:rPr lang="en-US" dirty="0" smtClean="0"/>
              <a:t>G</a:t>
            </a:r>
            <a:r>
              <a:rPr lang="el-GR" dirty="0" smtClean="0"/>
              <a:t>'°</a:t>
            </a:r>
            <a:r>
              <a:rPr lang="en-US" dirty="0" smtClean="0"/>
              <a:t> of hydrolysis as ATP</a:t>
            </a:r>
            <a:r>
              <a:rPr lang="en-US" dirty="0" smtClean="0"/>
              <a:t> </a:t>
            </a:r>
            <a:endParaRPr lang="en-US" dirty="0"/>
          </a:p>
        </p:txBody>
      </p:sp>
    </p:spTree>
    <p:extLst>
      <p:ext uri="{BB962C8B-B14F-4D97-AF65-F5344CB8AC3E}">
        <p14:creationId xmlns:p14="http://schemas.microsoft.com/office/powerpoint/2010/main" val="365623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g_14_10"/>
          <p:cNvPicPr>
            <a:picLocks noChangeAspect="1" noChangeArrowheads="1"/>
          </p:cNvPicPr>
          <p:nvPr/>
        </p:nvPicPr>
        <p:blipFill rotWithShape="1">
          <a:blip r:embed="rId3">
            <a:extLst>
              <a:ext uri="{28A0092B-C50C-407E-A947-70E740481C1C}">
                <a14:useLocalDpi xmlns:a14="http://schemas.microsoft.com/office/drawing/2010/main" val="0"/>
              </a:ext>
            </a:extLst>
          </a:blip>
          <a:srcRect b="2778"/>
          <a:stretch/>
        </p:blipFill>
        <p:spPr bwMode="auto">
          <a:xfrm>
            <a:off x="1962783" y="1524000"/>
            <a:ext cx="5218431"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Coenzyme A functions as an acyl-carrier cofactor and </a:t>
            </a:r>
            <a:r>
              <a:rPr lang="en-US" dirty="0" err="1" smtClean="0"/>
              <a:t>thioester</a:t>
            </a:r>
            <a:r>
              <a:rPr lang="en-US" dirty="0" smtClean="0"/>
              <a:t> energy currency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g_11_04"/>
          <p:cNvPicPr>
            <a:picLocks noChangeAspect="1" noChangeArrowheads="1"/>
          </p:cNvPicPr>
          <p:nvPr/>
        </p:nvPicPr>
        <p:blipFill rotWithShape="1">
          <a:blip r:embed="rId3">
            <a:extLst>
              <a:ext uri="{28A0092B-C50C-407E-A947-70E740481C1C}">
                <a14:useLocalDpi xmlns:a14="http://schemas.microsoft.com/office/drawing/2010/main" val="0"/>
              </a:ext>
            </a:extLst>
          </a:blip>
          <a:srcRect b="3758"/>
          <a:stretch/>
        </p:blipFill>
        <p:spPr bwMode="auto">
          <a:xfrm>
            <a:off x="457200" y="1526426"/>
            <a:ext cx="7152482" cy="5137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Redox energy currencies transfer reducing power (ex: NAD and NADP)</a:t>
            </a:r>
            <a:endParaRPr lang="en-US" dirty="0"/>
          </a:p>
        </p:txBody>
      </p:sp>
      <p:sp>
        <p:nvSpPr>
          <p:cNvPr id="3" name="TextBox 2"/>
          <p:cNvSpPr txBox="1"/>
          <p:nvPr/>
        </p:nvSpPr>
        <p:spPr>
          <a:xfrm>
            <a:off x="5584853" y="3276600"/>
            <a:ext cx="3273397" cy="2862322"/>
          </a:xfrm>
          <a:prstGeom prst="rect">
            <a:avLst/>
          </a:prstGeom>
          <a:noFill/>
        </p:spPr>
        <p:txBody>
          <a:bodyPr wrap="square" rtlCol="0">
            <a:spAutoFit/>
          </a:bodyPr>
          <a:lstStyle/>
          <a:p>
            <a:pPr marL="285750" indent="-285750">
              <a:buFont typeface="Arial" pitchFamily="34" charset="0"/>
              <a:buChar char="•"/>
            </a:pPr>
            <a:r>
              <a:rPr lang="en-US" sz="2000" dirty="0" smtClean="0"/>
              <a:t>2 electron, 1 proton carriers</a:t>
            </a:r>
          </a:p>
          <a:p>
            <a:pPr marL="285750" indent="-285750">
              <a:buFont typeface="Arial" pitchFamily="34" charset="0"/>
              <a:buChar char="•"/>
            </a:pPr>
            <a:r>
              <a:rPr lang="en-US" sz="2000" dirty="0" err="1" smtClean="0"/>
              <a:t>cosubstrates</a:t>
            </a:r>
            <a:r>
              <a:rPr lang="en-US" sz="2000" dirty="0" smtClean="0"/>
              <a:t>: diffuse between different enzymes</a:t>
            </a:r>
          </a:p>
          <a:p>
            <a:pPr marL="285750" indent="-285750">
              <a:buFont typeface="Arial" pitchFamily="34" charset="0"/>
              <a:buChar char="•"/>
            </a:pPr>
            <a:r>
              <a:rPr lang="en-US" sz="2000" dirty="0" smtClean="0"/>
              <a:t>NAD: primarily used in catabolism</a:t>
            </a:r>
          </a:p>
          <a:p>
            <a:pPr marL="285750" indent="-285750">
              <a:buFont typeface="Arial" pitchFamily="34" charset="0"/>
              <a:buChar char="•"/>
            </a:pPr>
            <a:r>
              <a:rPr lang="en-US" sz="2000" dirty="0" smtClean="0"/>
              <a:t>NADP: primarily used in anabolism</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g_14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853122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NAD+ accepts a hydride ion to become NADH</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g_14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1309674"/>
            <a:ext cx="6273800" cy="554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599"/>
            <a:ext cx="8229600" cy="1005293"/>
          </a:xfrm>
        </p:spPr>
        <p:txBody>
          <a:bodyPr/>
          <a:lstStyle/>
          <a:p>
            <a:r>
              <a:rPr lang="en-US" dirty="0" smtClean="0"/>
              <a:t>FAD and FMN are other redox currencies</a:t>
            </a:r>
            <a:endParaRPr lang="en-US" dirty="0"/>
          </a:p>
        </p:txBody>
      </p:sp>
      <p:sp>
        <p:nvSpPr>
          <p:cNvPr id="5" name="TextBox 4"/>
          <p:cNvSpPr txBox="1"/>
          <p:nvPr/>
        </p:nvSpPr>
        <p:spPr>
          <a:xfrm>
            <a:off x="5605634" y="4953000"/>
            <a:ext cx="3273397" cy="1631216"/>
          </a:xfrm>
          <a:prstGeom prst="rect">
            <a:avLst/>
          </a:prstGeom>
          <a:noFill/>
        </p:spPr>
        <p:txBody>
          <a:bodyPr wrap="square" rtlCol="0">
            <a:spAutoFit/>
          </a:bodyPr>
          <a:lstStyle/>
          <a:p>
            <a:pPr marL="285750" indent="-285750">
              <a:buFont typeface="Arial" pitchFamily="34" charset="0"/>
              <a:buChar char="•"/>
            </a:pPr>
            <a:r>
              <a:rPr lang="en-US" sz="2000" dirty="0" smtClean="0"/>
              <a:t>Prosthetic groups: tightly bound to enzyme</a:t>
            </a:r>
          </a:p>
          <a:p>
            <a:pPr marL="285750" indent="-285750">
              <a:buFont typeface="Arial" pitchFamily="34" charset="0"/>
              <a:buChar char="•"/>
            </a:pPr>
            <a:r>
              <a:rPr lang="en-US" sz="2000" dirty="0" smtClean="0"/>
              <a:t>Can transfer 1 or 2 electrons (plus 1 or 2 protons)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_14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100" y="317500"/>
            <a:ext cx="3486150"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table 1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77900"/>
            <a:ext cx="8531225" cy="491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591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_14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473" y="1587056"/>
            <a:ext cx="5791200" cy="527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Energy currencies provide a common intermediate in energy transductions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_14_04"/>
          <p:cNvPicPr>
            <a:picLocks noChangeAspect="1" noChangeArrowheads="1"/>
          </p:cNvPicPr>
          <p:nvPr/>
        </p:nvPicPr>
        <p:blipFill rotWithShape="1">
          <a:blip r:embed="rId3">
            <a:extLst>
              <a:ext uri="{28A0092B-C50C-407E-A947-70E740481C1C}">
                <a14:useLocalDpi xmlns:a14="http://schemas.microsoft.com/office/drawing/2010/main" val="0"/>
              </a:ext>
            </a:extLst>
          </a:blip>
          <a:srcRect b="3406"/>
          <a:stretch/>
        </p:blipFill>
        <p:spPr bwMode="auto">
          <a:xfrm>
            <a:off x="1863038" y="1524000"/>
            <a:ext cx="5417921" cy="509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The </a:t>
            </a:r>
            <a:r>
              <a:rPr lang="en-US" dirty="0" err="1" smtClean="0"/>
              <a:t>adenylates</a:t>
            </a:r>
            <a:r>
              <a:rPr lang="en-US" dirty="0" smtClean="0"/>
              <a:t> (ATP, ADP, AMP) are the primary energy currency</a:t>
            </a:r>
            <a:endParaRPr lang="en-US" dirty="0"/>
          </a:p>
        </p:txBody>
      </p:sp>
      <p:sp>
        <p:nvSpPr>
          <p:cNvPr id="3" name="TextBox 2"/>
          <p:cNvSpPr txBox="1"/>
          <p:nvPr/>
        </p:nvSpPr>
        <p:spPr>
          <a:xfrm>
            <a:off x="477981" y="2162935"/>
            <a:ext cx="1162498" cy="523220"/>
          </a:xfrm>
          <a:prstGeom prst="rect">
            <a:avLst/>
          </a:prstGeom>
          <a:noFill/>
        </p:spPr>
        <p:txBody>
          <a:bodyPr wrap="none" rtlCol="0">
            <a:spAutoFit/>
          </a:bodyPr>
          <a:lstStyle/>
          <a:p>
            <a:r>
              <a:rPr lang="en-US" sz="2800" b="1" dirty="0" smtClean="0">
                <a:solidFill>
                  <a:schemeClr val="accent2">
                    <a:lumMod val="75000"/>
                  </a:schemeClr>
                </a:solidFill>
              </a:rPr>
              <a:t>Why?</a:t>
            </a:r>
            <a:endParaRPr lang="en-US" sz="2800" b="1"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l-GR" dirty="0" smtClean="0"/>
              <a:t>Δ</a:t>
            </a:r>
            <a:r>
              <a:rPr lang="en-US" dirty="0" smtClean="0"/>
              <a:t>G of ATP hydrolysis is large and negative</a:t>
            </a:r>
            <a:endParaRPr lang="en-US" dirty="0"/>
          </a:p>
        </p:txBody>
      </p:sp>
      <p:sp>
        <p:nvSpPr>
          <p:cNvPr id="3" name="Content Placeholder 2"/>
          <p:cNvSpPr>
            <a:spLocks noGrp="1"/>
          </p:cNvSpPr>
          <p:nvPr>
            <p:ph idx="1"/>
          </p:nvPr>
        </p:nvSpPr>
        <p:spPr/>
        <p:txBody>
          <a:bodyPr/>
          <a:lstStyle/>
          <a:p>
            <a:r>
              <a:rPr lang="en-US" dirty="0" smtClean="0"/>
              <a:t>Reduced charge repulsion in products</a:t>
            </a:r>
          </a:p>
          <a:p>
            <a:r>
              <a:rPr lang="en-US" dirty="0" smtClean="0"/>
              <a:t>Better resonance stabilization of products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_14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850" y="1600200"/>
            <a:ext cx="6464300" cy="510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Products of </a:t>
            </a:r>
            <a:r>
              <a:rPr lang="en-US" dirty="0" err="1" smtClean="0"/>
              <a:t>phosphoanhydride</a:t>
            </a:r>
            <a:r>
              <a:rPr lang="en-US" dirty="0" smtClean="0"/>
              <a:t> hydrolysis have better resonance stabilization</a:t>
            </a:r>
            <a:endParaRPr lang="en-US" dirty="0"/>
          </a:p>
        </p:txBody>
      </p:sp>
    </p:spTree>
    <p:extLst>
      <p:ext uri="{BB962C8B-B14F-4D97-AF65-F5344CB8AC3E}">
        <p14:creationId xmlns:p14="http://schemas.microsoft.com/office/powerpoint/2010/main" val="3847584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l-GR" dirty="0" smtClean="0"/>
              <a:t>Δ</a:t>
            </a:r>
            <a:r>
              <a:rPr lang="en-US" dirty="0" smtClean="0"/>
              <a:t>G of ATP hydrolysis is large and negative</a:t>
            </a:r>
            <a:endParaRPr lang="en-US" dirty="0"/>
          </a:p>
        </p:txBody>
      </p:sp>
      <p:sp>
        <p:nvSpPr>
          <p:cNvPr id="3" name="Content Placeholder 2"/>
          <p:cNvSpPr>
            <a:spLocks noGrp="1"/>
          </p:cNvSpPr>
          <p:nvPr>
            <p:ph idx="1"/>
          </p:nvPr>
        </p:nvSpPr>
        <p:spPr/>
        <p:txBody>
          <a:bodyPr/>
          <a:lstStyle/>
          <a:p>
            <a:r>
              <a:rPr lang="en-US" dirty="0" smtClean="0"/>
              <a:t>Reduced charge repulsion in products</a:t>
            </a:r>
          </a:p>
          <a:p>
            <a:r>
              <a:rPr lang="en-US" dirty="0" smtClean="0"/>
              <a:t>Better resonance stabilization of products</a:t>
            </a:r>
          </a:p>
          <a:p>
            <a:r>
              <a:rPr lang="en-US" dirty="0" smtClean="0"/>
              <a:t>More favored solvation of products</a:t>
            </a:r>
          </a:p>
          <a:p>
            <a:pPr>
              <a:buFont typeface="Symbol" pitchFamily="18" charset="2"/>
              <a:buChar char="Þ"/>
            </a:pPr>
            <a:r>
              <a:rPr lang="en-US" dirty="0" smtClean="0"/>
              <a:t>  </a:t>
            </a:r>
            <a:r>
              <a:rPr lang="el-GR" dirty="0" smtClean="0"/>
              <a:t>Δ</a:t>
            </a:r>
            <a:r>
              <a:rPr lang="en-US" dirty="0" smtClean="0"/>
              <a:t>G</a:t>
            </a:r>
            <a:r>
              <a:rPr lang="en-US" dirty="0" smtClean="0">
                <a:sym typeface="Symbol"/>
              </a:rPr>
              <a:t>'° is -30.5 kJ/</a:t>
            </a:r>
            <a:r>
              <a:rPr lang="en-US" dirty="0" err="1" smtClean="0">
                <a:sym typeface="Symbol"/>
              </a:rPr>
              <a:t>mol</a:t>
            </a:r>
            <a:endParaRPr lang="en-US" dirty="0" smtClean="0">
              <a:sym typeface="Symbol"/>
            </a:endParaRPr>
          </a:p>
          <a:p>
            <a:pPr marL="0" indent="0">
              <a:buNone/>
            </a:pPr>
            <a:endParaRPr lang="en-US" dirty="0"/>
          </a:p>
          <a:p>
            <a:r>
              <a:rPr lang="en-US" dirty="0" smtClean="0"/>
              <a:t>Cells keep [ATP] relatively high</a:t>
            </a:r>
          </a:p>
          <a:p>
            <a:pPr marL="0" indent="0">
              <a:buNone/>
            </a:pPr>
            <a:r>
              <a:rPr lang="en-US" dirty="0" smtClean="0">
                <a:sym typeface="Symbol"/>
              </a:rPr>
              <a:t>  </a:t>
            </a:r>
            <a:r>
              <a:rPr lang="el-GR" dirty="0" smtClean="0"/>
              <a:t>Δ</a:t>
            </a:r>
            <a:r>
              <a:rPr lang="en-US" dirty="0" smtClean="0"/>
              <a:t>G</a:t>
            </a:r>
            <a:r>
              <a:rPr lang="en-US" dirty="0" smtClean="0">
                <a:sym typeface="Symbol"/>
              </a:rPr>
              <a:t> &lt; -30.5 kJ/</a:t>
            </a:r>
            <a:r>
              <a:rPr lang="en-US" dirty="0" err="1" smtClean="0">
                <a:sym typeface="Symbol"/>
              </a:rPr>
              <a:t>mol</a:t>
            </a:r>
            <a:endParaRPr lang="en-US" dirty="0"/>
          </a:p>
        </p:txBody>
      </p:sp>
    </p:spTree>
    <p:extLst>
      <p:ext uri="{BB962C8B-B14F-4D97-AF65-F5344CB8AC3E}">
        <p14:creationId xmlns:p14="http://schemas.microsoft.com/office/powerpoint/2010/main" val="81069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table 13-05"/>
          <p:cNvPicPr>
            <a:picLocks noChangeAspect="1" noChangeArrowheads="1"/>
          </p:cNvPicPr>
          <p:nvPr/>
        </p:nvPicPr>
        <p:blipFill rotWithShape="1">
          <a:blip r:embed="rId3">
            <a:extLst>
              <a:ext uri="{28A0092B-C50C-407E-A947-70E740481C1C}">
                <a14:useLocalDpi xmlns:a14="http://schemas.microsoft.com/office/drawing/2010/main" val="0"/>
              </a:ext>
            </a:extLst>
          </a:blip>
          <a:srcRect b="31557"/>
          <a:stretch/>
        </p:blipFill>
        <p:spPr bwMode="auto">
          <a:xfrm>
            <a:off x="304799" y="762000"/>
            <a:ext cx="8531225" cy="402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2627" y="5410199"/>
            <a:ext cx="8058745" cy="461665"/>
          </a:xfrm>
          <a:prstGeom prst="rect">
            <a:avLst/>
          </a:prstGeom>
          <a:noFill/>
        </p:spPr>
        <p:txBody>
          <a:bodyPr wrap="none" rtlCol="0">
            <a:spAutoFit/>
          </a:bodyPr>
          <a:lstStyle/>
          <a:p>
            <a:r>
              <a:rPr lang="en-US" sz="2400" dirty="0" smtClean="0"/>
              <a:t>For practice:  Calculate the </a:t>
            </a:r>
            <a:r>
              <a:rPr lang="el-GR" sz="2400" dirty="0" smtClean="0"/>
              <a:t>Δ</a:t>
            </a:r>
            <a:r>
              <a:rPr lang="en-US" sz="2400" dirty="0" smtClean="0"/>
              <a:t>G of ATP hydrolysis in </a:t>
            </a:r>
            <a:r>
              <a:rPr lang="en-US" sz="2400" i="1" dirty="0" smtClean="0"/>
              <a:t>E. coli</a:t>
            </a:r>
            <a:endParaRPr lang="en-US" sz="2400" i="1" dirty="0"/>
          </a:p>
        </p:txBody>
      </p:sp>
    </p:spTree>
    <p:extLst>
      <p:ext uri="{BB962C8B-B14F-4D97-AF65-F5344CB8AC3E}">
        <p14:creationId xmlns:p14="http://schemas.microsoft.com/office/powerpoint/2010/main" val="2377553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7585</TotalTime>
  <Words>838</Words>
  <Application>Microsoft Office PowerPoint</Application>
  <PresentationFormat>On-screen Show (4:3)</PresentationFormat>
  <Paragraphs>90</Paragraphs>
  <Slides>25</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ＭＳ Ｐゴシック</vt:lpstr>
      <vt:lpstr>Default Design</vt:lpstr>
      <vt:lpstr>Metabolism encompasses degradative and biosynthetic pathways</vt:lpstr>
      <vt:lpstr>PowerPoint Presentation</vt:lpstr>
      <vt:lpstr>PowerPoint Presentation</vt:lpstr>
      <vt:lpstr>Energy currencies provide a common intermediate in energy transductions</vt:lpstr>
      <vt:lpstr>The adenylates (ATP, ADP, AMP) are the primary energy currency</vt:lpstr>
      <vt:lpstr>The ΔG of ATP hydrolysis is large and negative</vt:lpstr>
      <vt:lpstr>Products of phosphoanhydride hydrolysis have better resonance stabilization</vt:lpstr>
      <vt:lpstr>The ΔG of ATP hydrolysis is large and negative</vt:lpstr>
      <vt:lpstr>PowerPoint Presentation</vt:lpstr>
      <vt:lpstr>ATP binding and hydrolysis drives muscle contraction</vt:lpstr>
      <vt:lpstr>Phosphoryl transfer from ATP drives many reactions (via coupling) </vt:lpstr>
      <vt:lpstr>ΔG'° values of phosphate hydrolysis reflect ‘phosphoryl transfer potential’ (ptp)</vt:lpstr>
      <vt:lpstr>Other ‘high-energy phosphate’ compounds have great stabilization of hydrolysis products</vt:lpstr>
      <vt:lpstr>PowerPoint Presentation</vt:lpstr>
      <vt:lpstr>‘Low-energy phosphate’ compounds have less stabilization of hydrolysis products</vt:lpstr>
      <vt:lpstr>Phosphagens are ‘high-energy phosphate’ compounds used to quickly regenerate ATP</vt:lpstr>
      <vt:lpstr>ATP may transfer additional functional groups (pyrophosphoryl or adenylyl)</vt:lpstr>
      <vt:lpstr>Adenylyl transfer is used to drive particularly disfavored reactions</vt:lpstr>
      <vt:lpstr>Transphosphorylations between nucleotides control relative concentrations</vt:lpstr>
      <vt:lpstr>Thioesters also serve as energy currencies, due to large, negative ΔG'° of hydrolysis</vt:lpstr>
      <vt:lpstr>Coenzyme A functions as an acyl-carrier cofactor and thioester energy currency</vt:lpstr>
      <vt:lpstr>Redox energy currencies transfer reducing power (ex: NAD and NADP)</vt:lpstr>
      <vt:lpstr>NAD+ accepts a hydride ion to become NADH</vt:lpstr>
      <vt:lpstr>FAD and FMN are other redox currencies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Rebecca</dc:creator>
  <cp:lastModifiedBy>Rebecca</cp:lastModifiedBy>
  <cp:revision>32</cp:revision>
  <cp:lastPrinted>2011-02-22T16:55:16Z</cp:lastPrinted>
  <dcterms:created xsi:type="dcterms:W3CDTF">2009-07-16T23:51:41Z</dcterms:created>
  <dcterms:modified xsi:type="dcterms:W3CDTF">2011-02-23T18:16:34Z</dcterms:modified>
</cp:coreProperties>
</file>