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5" r:id="rId2"/>
    <p:sldId id="276" r:id="rId3"/>
    <p:sldId id="281" r:id="rId4"/>
    <p:sldId id="282" r:id="rId5"/>
    <p:sldId id="283" r:id="rId6"/>
    <p:sldId id="274" r:id="rId7"/>
    <p:sldId id="265" r:id="rId8"/>
    <p:sldId id="263" r:id="rId9"/>
    <p:sldId id="264" r:id="rId10"/>
    <p:sldId id="267" r:id="rId11"/>
    <p:sldId id="280" r:id="rId12"/>
    <p:sldId id="268" r:id="rId13"/>
    <p:sldId id="286" r:id="rId14"/>
    <p:sldId id="270" r:id="rId15"/>
    <p:sldId id="273" r:id="rId16"/>
    <p:sldId id="284"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A189"/>
    <a:srgbClr val="45A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100" d="100"/>
          <a:sy n="100" d="100"/>
        </p:scale>
        <p:origin x="-204" y="5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747" tIns="47873" rIns="95747" bIns="47873" rtlCol="0"/>
          <a:lstStyle>
            <a:lvl1pPr algn="l">
              <a:defRPr sz="13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5747" tIns="47873" rIns="95747" bIns="47873" rtlCol="0"/>
          <a:lstStyle>
            <a:lvl1pPr algn="r">
              <a:defRPr sz="1300"/>
            </a:lvl1pPr>
          </a:lstStyle>
          <a:p>
            <a:pPr>
              <a:defRPr/>
            </a:pPr>
            <a:fld id="{0F82C2A7-3255-4996-A8DB-4E683EE13315}" type="datetimeFigureOut">
              <a:rPr lang="en-US"/>
              <a:pPr>
                <a:defRPr/>
              </a:pPr>
              <a:t>2/21/2011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747" tIns="47873" rIns="95747" bIns="478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5747" tIns="47873" rIns="95747" bIns="47873"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5747" tIns="47873" rIns="95747" bIns="47873" rtlCol="0" anchor="b"/>
          <a:lstStyle>
            <a:lvl1pPr algn="r">
              <a:defRPr sz="1300"/>
            </a:lvl1pPr>
          </a:lstStyle>
          <a:p>
            <a:pPr>
              <a:defRPr/>
            </a:pPr>
            <a:fld id="{3310D852-B32A-4D72-8D25-2B9DB20282A9}" type="slidenum">
              <a:rPr lang="en-US"/>
              <a:pPr>
                <a:defRPr/>
              </a:pPr>
              <a:t>‹#›</a:t>
            </a:fld>
            <a:endParaRPr lang="en-US"/>
          </a:p>
        </p:txBody>
      </p:sp>
    </p:spTree>
    <p:extLst>
      <p:ext uri="{BB962C8B-B14F-4D97-AF65-F5344CB8AC3E}">
        <p14:creationId xmlns:p14="http://schemas.microsoft.com/office/powerpoint/2010/main" val="3433773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291653-A6D0-4261-9CF4-47427732FF70}" type="slidenum">
              <a:rPr lang="en-US" smtClean="0"/>
              <a:pPr eaLnBrk="1" hangingPunct="1"/>
              <a:t>2</a:t>
            </a:fld>
            <a:endParaRPr lang="en-US"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charset="0"/>
              </a:rPr>
              <a:t>FIGURE 6-31 Subunit interactions in an allosteric enzyme, and interactions with inhibitors and activators.</a:t>
            </a:r>
            <a:r>
              <a:rPr lang="en-US" smtClean="0">
                <a:latin typeface="Arial" charset="0"/>
              </a:rPr>
              <a:t> In many allosteric enzymes the substrate binding site and the modulator binding site(s) are on different subunits, the catalytic (C) and regulatory (R) subunits, respectively. Binding of the positive (stimulatory) modulator (M) to its specific site on the regulatory subunit is communicated to the catalytic subunit through a conformational change. This change renders the catalytic subunit active and capable of binding the substrate (S) with higher affinity. On dissociation of the modulator from the regulatory subunit, the enzyme reverts to its inactive or less active form.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9C414D8-F7E4-4F00-BC7F-2823C883BDB7}" type="slidenum">
              <a:rPr lang="en-US" smtClean="0"/>
              <a:pPr eaLnBrk="1" hangingPunct="1"/>
              <a:t>11</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charset="0"/>
              </a:rPr>
              <a:t>FIGURE 6-35 Some enzyme modification reactions.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55361E-793B-4880-B687-0E75EBF71C30}" type="slidenum">
              <a:rPr lang="en-US" smtClean="0"/>
              <a:pPr eaLnBrk="1" hangingPunct="1"/>
              <a:t>12</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3FEC0F8-505B-445B-85E7-AE480D09B040}" type="slidenum">
              <a:rPr lang="en-US" smtClean="0"/>
              <a:pPr eaLnBrk="1" hangingPunct="1"/>
              <a:t>13</a:t>
            </a:fld>
            <a:endParaRPr lang="en-US"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BC38CB-7ADC-4A3F-A1D0-406CE7C47AE1}" type="slidenum">
              <a:rPr lang="en-US" smtClean="0"/>
              <a:pPr eaLnBrk="1" hangingPunct="1"/>
              <a:t>14</a:t>
            </a:fld>
            <a:endParaRPr lang="en-US"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3E2326A-A795-441B-8D1B-D7E84F2E2133}" type="slidenum">
              <a:rPr lang="en-US" smtClean="0"/>
              <a:pPr eaLnBrk="1" hangingPunct="1"/>
              <a:t>15</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DA303D-3EAF-4C6F-B204-3FD484DCC9E2}" type="slidenum">
              <a:rPr lang="en-US" smtClean="0"/>
              <a:pPr eaLnBrk="1" hangingPunct="1"/>
              <a:t>16</a:t>
            </a:fld>
            <a:endParaRPr lang="en-US"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charset="0"/>
              </a:rPr>
              <a:t>FIGURE 6-38 Activation of zymogens by proteolytic cleavage.</a:t>
            </a:r>
            <a:r>
              <a:rPr lang="en-US" smtClean="0">
                <a:latin typeface="Arial" charset="0"/>
              </a:rPr>
              <a:t> Shown here is the formation of chymotrypsin and trypsin from their zymogens, chymotrypsinogen and trypsinogen. The bars represent the amino acid sequences of the polypeptide chains, with numbers indicating the relative positions of the residues (the amino-terminal residue is number 1). Residues at the termini of the polypeptide fragments generated by cleavage are indicated below the bars. Note that in the final active forms, some numbered residues are missing. Recall that the three polypeptide chains (A, B, and C) of chymotrypsin are linked by disulfide bonds (see Figure 6-18).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EBBC5B-D01E-4809-A1AB-43FF87C369BE}" type="slidenum">
              <a:rPr lang="en-US" smtClean="0"/>
              <a:pPr eaLnBrk="1" hangingPunct="1"/>
              <a:t>3</a:t>
            </a:fld>
            <a:endParaRPr lang="en-US" smtClean="0"/>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charset="0"/>
              </a:rPr>
              <a:t>FIGURE 6-34a Substrate-activity curves for representative allosteric enzymes.</a:t>
            </a:r>
            <a:r>
              <a:rPr lang="en-US" smtClean="0">
                <a:latin typeface="Arial" charset="0"/>
              </a:rPr>
              <a:t> Three examples of complex responses of allosteric enzymes to their modulators. (a) The sigmoid curve of a homotropic enzyme, in which the substrate also serves as a positive (stimulatory) modulator, or activator. Note the resemblance to the oxygen-saturation curve of hemoglobin (see Figure 5-12)</a:t>
            </a:r>
            <a:r>
              <a:rPr lang="en-US" i="1" smtClean="0">
                <a:latin typeface="Arial" charset="0"/>
              </a:rPr>
              <a:t>.</a:t>
            </a:r>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04EA7B-0C20-463A-926D-3E057D4BC64B}" type="slidenum">
              <a:rPr lang="en-US" smtClean="0"/>
              <a:pPr eaLnBrk="1" hangingPunct="1"/>
              <a:t>4</a:t>
            </a:fld>
            <a:endParaRPr lang="en-US" smtClean="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charset="0"/>
              </a:rPr>
              <a:t>FIGURE 6-34b Substrate-activity curves for representative allosteric enzymes.</a:t>
            </a:r>
            <a:r>
              <a:rPr lang="en-US" smtClean="0">
                <a:latin typeface="Arial" charset="0"/>
              </a:rPr>
              <a:t> Three examples of complex responses of allosteric enzymes to their modulators. (b) The effects of a positive modulator (+) and a negative modulator (</a:t>
            </a:r>
            <a:r>
              <a:rPr lang="en-US" smtClean="0">
                <a:latin typeface="Arial" charset="0"/>
                <a:ea typeface="ヒラギノ角ゴ Pro W3" pitchFamily="48" charset="-128"/>
              </a:rPr>
              <a:t>–</a:t>
            </a:r>
            <a:r>
              <a:rPr lang="en-US" smtClean="0">
                <a:latin typeface="Arial" charset="0"/>
              </a:rPr>
              <a:t>) on an allosteric enzyme in which </a:t>
            </a:r>
            <a:r>
              <a:rPr lang="en-US" i="1" smtClean="0">
                <a:latin typeface="Arial" charset="0"/>
              </a:rPr>
              <a:t>K</a:t>
            </a:r>
            <a:r>
              <a:rPr lang="en-US" baseline="-25000" smtClean="0">
                <a:latin typeface="Arial" charset="0"/>
              </a:rPr>
              <a:t>0.5</a:t>
            </a:r>
            <a:r>
              <a:rPr lang="en-US" smtClean="0">
                <a:latin typeface="Arial" charset="0"/>
              </a:rPr>
              <a:t> is altered without a change in </a:t>
            </a:r>
            <a:r>
              <a:rPr lang="en-US" i="1" smtClean="0">
                <a:latin typeface="Arial" charset="0"/>
              </a:rPr>
              <a:t>V</a:t>
            </a:r>
            <a:r>
              <a:rPr lang="en-US" baseline="-25000" smtClean="0">
                <a:latin typeface="Arial" charset="0"/>
              </a:rPr>
              <a:t>max</a:t>
            </a:r>
            <a:r>
              <a:rPr lang="en-US" smtClean="0">
                <a:latin typeface="Arial" charset="0"/>
              </a:rPr>
              <a:t>. The central curve shows the substrateactivity relationship without a modulator.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7F17E6-20D3-4220-9F00-B561485F48D8}" type="slidenum">
              <a:rPr lang="en-US" smtClean="0"/>
              <a:pPr eaLnBrk="1" hangingPunct="1"/>
              <a:t>5</a:t>
            </a:fld>
            <a:endParaRPr lang="en-US"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charset="0"/>
              </a:rPr>
              <a:t>FIGURE 6-34c Substrate-activity curves for representative allosteric enzymes.</a:t>
            </a:r>
            <a:r>
              <a:rPr lang="en-US" smtClean="0">
                <a:latin typeface="Arial" charset="0"/>
              </a:rPr>
              <a:t> Three examples of complex responses of allosteric enzymes to their modulators. (c) A less common type of modulation, in which </a:t>
            </a:r>
            <a:r>
              <a:rPr lang="en-US" i="1" smtClean="0">
                <a:latin typeface="Arial" charset="0"/>
              </a:rPr>
              <a:t>V</a:t>
            </a:r>
            <a:r>
              <a:rPr lang="en-US" baseline="-25000" smtClean="0">
                <a:latin typeface="Arial" charset="0"/>
              </a:rPr>
              <a:t>max</a:t>
            </a:r>
            <a:r>
              <a:rPr lang="en-US" smtClean="0">
                <a:latin typeface="Arial" charset="0"/>
              </a:rPr>
              <a:t> is altered and </a:t>
            </a:r>
            <a:r>
              <a:rPr lang="en-US" i="1" smtClean="0">
                <a:latin typeface="Arial" charset="0"/>
              </a:rPr>
              <a:t>K</a:t>
            </a:r>
            <a:r>
              <a:rPr lang="en-US" baseline="-25000" smtClean="0">
                <a:latin typeface="Arial" charset="0"/>
              </a:rPr>
              <a:t>0.5</a:t>
            </a:r>
            <a:r>
              <a:rPr lang="en-US" smtClean="0">
                <a:latin typeface="Arial" charset="0"/>
              </a:rPr>
              <a:t> is nearly constant.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15610A5-F247-4D33-9595-1C84D2C0B514}" type="slidenum">
              <a:rPr lang="en-US" smtClean="0"/>
              <a:pPr eaLnBrk="1" hangingPunct="1"/>
              <a:t>6</a:t>
            </a:fld>
            <a:endParaRPr lang="en-US"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D16ABA9-7B2C-477A-8755-8343A7EE8D73}" type="slidenum">
              <a:rPr lang="en-US" smtClean="0"/>
              <a:pPr eaLnBrk="1" hangingPunct="1"/>
              <a:t>7</a:t>
            </a:fld>
            <a:endParaRPr lang="en-US" smtClean="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39BB0C4-34B0-4CBA-82C1-EFB52F7D7D5B}" type="slidenum">
              <a:rPr lang="en-US" smtClean="0"/>
              <a:pPr eaLnBrk="1" hangingPunct="1"/>
              <a:t>8</a:t>
            </a:fld>
            <a:endParaRPr lang="en-US"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CDF9F34-8155-41E4-BA2D-E109F97018A9}" type="slidenum">
              <a:rPr lang="en-US" smtClean="0"/>
              <a:pPr eaLnBrk="1" hangingPunct="1"/>
              <a:t>9</a:t>
            </a:fld>
            <a:endParaRPr lang="en-US"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59A586-920B-4B37-8A10-23AD520E4132}" type="slidenum">
              <a:rPr lang="en-US" smtClean="0"/>
              <a:pPr eaLnBrk="1" hangingPunct="1"/>
              <a:t>10</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17C861-55D5-4A8D-81DD-50DD7F1AB08B}" type="slidenum">
              <a:rPr lang="en-US"/>
              <a:pPr>
                <a:defRPr/>
              </a:pPr>
              <a:t>‹#›</a:t>
            </a:fld>
            <a:endParaRPr lang="en-US"/>
          </a:p>
        </p:txBody>
      </p:sp>
    </p:spTree>
    <p:extLst>
      <p:ext uri="{BB962C8B-B14F-4D97-AF65-F5344CB8AC3E}">
        <p14:creationId xmlns:p14="http://schemas.microsoft.com/office/powerpoint/2010/main" val="15930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FBACA3-93BD-4A15-86FF-4757959733A2}" type="slidenum">
              <a:rPr lang="en-US"/>
              <a:pPr>
                <a:defRPr/>
              </a:pPr>
              <a:t>‹#›</a:t>
            </a:fld>
            <a:endParaRPr lang="en-US"/>
          </a:p>
        </p:txBody>
      </p:sp>
    </p:spTree>
    <p:extLst>
      <p:ext uri="{BB962C8B-B14F-4D97-AF65-F5344CB8AC3E}">
        <p14:creationId xmlns:p14="http://schemas.microsoft.com/office/powerpoint/2010/main" val="345830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6566BB-F07E-4FA6-8FFE-A31E36EF4456}" type="slidenum">
              <a:rPr lang="en-US"/>
              <a:pPr>
                <a:defRPr/>
              </a:pPr>
              <a:t>‹#›</a:t>
            </a:fld>
            <a:endParaRPr lang="en-US"/>
          </a:p>
        </p:txBody>
      </p:sp>
    </p:spTree>
    <p:extLst>
      <p:ext uri="{BB962C8B-B14F-4D97-AF65-F5344CB8AC3E}">
        <p14:creationId xmlns:p14="http://schemas.microsoft.com/office/powerpoint/2010/main" val="364989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6F2B66-42C5-4970-BAD2-178B200DEFDC}" type="slidenum">
              <a:rPr lang="en-US"/>
              <a:pPr>
                <a:defRPr/>
              </a:pPr>
              <a:t>‹#›</a:t>
            </a:fld>
            <a:endParaRPr lang="en-US"/>
          </a:p>
        </p:txBody>
      </p:sp>
    </p:spTree>
    <p:extLst>
      <p:ext uri="{BB962C8B-B14F-4D97-AF65-F5344CB8AC3E}">
        <p14:creationId xmlns:p14="http://schemas.microsoft.com/office/powerpoint/2010/main" val="39071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29BBF1-0E58-4F51-B249-17A046532BD0}" type="slidenum">
              <a:rPr lang="en-US"/>
              <a:pPr>
                <a:defRPr/>
              </a:pPr>
              <a:t>‹#›</a:t>
            </a:fld>
            <a:endParaRPr lang="en-US"/>
          </a:p>
        </p:txBody>
      </p:sp>
    </p:spTree>
    <p:extLst>
      <p:ext uri="{BB962C8B-B14F-4D97-AF65-F5344CB8AC3E}">
        <p14:creationId xmlns:p14="http://schemas.microsoft.com/office/powerpoint/2010/main" val="151447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904778-B812-4948-A277-395F28E8648B}" type="slidenum">
              <a:rPr lang="en-US"/>
              <a:pPr>
                <a:defRPr/>
              </a:pPr>
              <a:t>‹#›</a:t>
            </a:fld>
            <a:endParaRPr lang="en-US"/>
          </a:p>
        </p:txBody>
      </p:sp>
    </p:spTree>
    <p:extLst>
      <p:ext uri="{BB962C8B-B14F-4D97-AF65-F5344CB8AC3E}">
        <p14:creationId xmlns:p14="http://schemas.microsoft.com/office/powerpoint/2010/main" val="61267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59E03D-74BB-4F56-BEB7-83EDBDC1094C}" type="slidenum">
              <a:rPr lang="en-US"/>
              <a:pPr>
                <a:defRPr/>
              </a:pPr>
              <a:t>‹#›</a:t>
            </a:fld>
            <a:endParaRPr lang="en-US"/>
          </a:p>
        </p:txBody>
      </p:sp>
    </p:spTree>
    <p:extLst>
      <p:ext uri="{BB962C8B-B14F-4D97-AF65-F5344CB8AC3E}">
        <p14:creationId xmlns:p14="http://schemas.microsoft.com/office/powerpoint/2010/main" val="254130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32A4B9-4D40-43DA-8047-89FAB2EE671B}" type="slidenum">
              <a:rPr lang="en-US"/>
              <a:pPr>
                <a:defRPr/>
              </a:pPr>
              <a:t>‹#›</a:t>
            </a:fld>
            <a:endParaRPr lang="en-US"/>
          </a:p>
        </p:txBody>
      </p:sp>
    </p:spTree>
    <p:extLst>
      <p:ext uri="{BB962C8B-B14F-4D97-AF65-F5344CB8AC3E}">
        <p14:creationId xmlns:p14="http://schemas.microsoft.com/office/powerpoint/2010/main" val="185047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D4D7F2-718B-42FD-B54E-FBE45C6F9F37}" type="slidenum">
              <a:rPr lang="en-US"/>
              <a:pPr>
                <a:defRPr/>
              </a:pPr>
              <a:t>‹#›</a:t>
            </a:fld>
            <a:endParaRPr lang="en-US"/>
          </a:p>
        </p:txBody>
      </p:sp>
    </p:spTree>
    <p:extLst>
      <p:ext uri="{BB962C8B-B14F-4D97-AF65-F5344CB8AC3E}">
        <p14:creationId xmlns:p14="http://schemas.microsoft.com/office/powerpoint/2010/main" val="324182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42115F-6B64-4FE4-B636-4F96192094D1}" type="slidenum">
              <a:rPr lang="en-US"/>
              <a:pPr>
                <a:defRPr/>
              </a:pPr>
              <a:t>‹#›</a:t>
            </a:fld>
            <a:endParaRPr lang="en-US"/>
          </a:p>
        </p:txBody>
      </p:sp>
    </p:spTree>
    <p:extLst>
      <p:ext uri="{BB962C8B-B14F-4D97-AF65-F5344CB8AC3E}">
        <p14:creationId xmlns:p14="http://schemas.microsoft.com/office/powerpoint/2010/main" val="25499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3B5202-9695-4720-AFD7-04EEE54D6B22}" type="slidenum">
              <a:rPr lang="en-US"/>
              <a:pPr>
                <a:defRPr/>
              </a:pPr>
              <a:t>‹#›</a:t>
            </a:fld>
            <a:endParaRPr lang="en-US"/>
          </a:p>
        </p:txBody>
      </p:sp>
    </p:spTree>
    <p:extLst>
      <p:ext uri="{BB962C8B-B14F-4D97-AF65-F5344CB8AC3E}">
        <p14:creationId xmlns:p14="http://schemas.microsoft.com/office/powerpoint/2010/main" val="119876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8DCD33-A866-480A-A46C-64D1A78E93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How are enzymes regulated?</a:t>
            </a:r>
          </a:p>
        </p:txBody>
      </p:sp>
      <p:sp>
        <p:nvSpPr>
          <p:cNvPr id="4099" name="Content Placeholder 2"/>
          <p:cNvSpPr>
            <a:spLocks noGrp="1"/>
          </p:cNvSpPr>
          <p:nvPr>
            <p:ph idx="1"/>
          </p:nvPr>
        </p:nvSpPr>
        <p:spPr>
          <a:xfrm>
            <a:off x="457200" y="1493837"/>
            <a:ext cx="8229600" cy="4754563"/>
          </a:xfrm>
        </p:spPr>
        <p:txBody>
          <a:bodyPr/>
          <a:lstStyle/>
          <a:p>
            <a:r>
              <a:rPr lang="en-US" sz="2800" dirty="0" smtClean="0"/>
              <a:t>By controlling their concentration</a:t>
            </a:r>
          </a:p>
          <a:p>
            <a:pPr lvl="1"/>
            <a:r>
              <a:rPr lang="en-US" sz="2400" dirty="0" smtClean="0"/>
              <a:t>Control of synthesis (activation or repression)</a:t>
            </a:r>
          </a:p>
          <a:p>
            <a:pPr lvl="1"/>
            <a:r>
              <a:rPr lang="en-US" sz="2400" dirty="0" smtClean="0"/>
              <a:t>Degradation</a:t>
            </a:r>
          </a:p>
          <a:p>
            <a:r>
              <a:rPr lang="en-US" sz="2800" dirty="0" smtClean="0"/>
              <a:t>By controlling the availability of substrate</a:t>
            </a:r>
          </a:p>
          <a:p>
            <a:pPr lvl="1"/>
            <a:r>
              <a:rPr lang="en-US" sz="2400" dirty="0" smtClean="0"/>
              <a:t>Production, degradation, </a:t>
            </a:r>
            <a:r>
              <a:rPr lang="en-US" sz="2400" dirty="0" err="1" smtClean="0"/>
              <a:t>compartmentation</a:t>
            </a:r>
            <a:r>
              <a:rPr lang="en-US" sz="2400" dirty="0" smtClean="0"/>
              <a:t> of substrate</a:t>
            </a:r>
          </a:p>
          <a:p>
            <a:pPr lvl="1"/>
            <a:r>
              <a:rPr lang="en-US" sz="2400" dirty="0" smtClean="0"/>
              <a:t>Reversible binding of competitive inhibitors</a:t>
            </a:r>
          </a:p>
          <a:p>
            <a:r>
              <a:rPr lang="en-US" sz="2800" dirty="0" smtClean="0"/>
              <a:t>By controlling the activity of the enzyme</a:t>
            </a:r>
          </a:p>
          <a:p>
            <a:pPr lvl="1"/>
            <a:r>
              <a:rPr lang="en-US" sz="2400" dirty="0" smtClean="0"/>
              <a:t>Reversible binding of modulators/effectors</a:t>
            </a:r>
          </a:p>
          <a:p>
            <a:pPr lvl="1"/>
            <a:r>
              <a:rPr lang="en-US" sz="2400" dirty="0" smtClean="0"/>
              <a:t>Reversible or irreversible covalent modification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g_12_13"/>
          <p:cNvPicPr>
            <a:picLocks noChangeAspect="1" noChangeArrowheads="1"/>
          </p:cNvPicPr>
          <p:nvPr/>
        </p:nvPicPr>
        <p:blipFill rotWithShape="1">
          <a:blip r:embed="rId3">
            <a:extLst>
              <a:ext uri="{28A0092B-C50C-407E-A947-70E740481C1C}">
                <a14:useLocalDpi xmlns:a14="http://schemas.microsoft.com/office/drawing/2010/main" val="0"/>
              </a:ext>
            </a:extLst>
          </a:blip>
          <a:srcRect b="2860"/>
          <a:stretch/>
        </p:blipFill>
        <p:spPr bwMode="auto">
          <a:xfrm>
            <a:off x="1200150" y="1573368"/>
            <a:ext cx="6743700" cy="467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3"/>
          <p:cNvSpPr>
            <a:spLocks noGrp="1"/>
          </p:cNvSpPr>
          <p:nvPr>
            <p:ph type="title"/>
          </p:nvPr>
        </p:nvSpPr>
        <p:spPr/>
        <p:txBody>
          <a:bodyPr/>
          <a:lstStyle/>
          <a:p>
            <a:r>
              <a:rPr lang="en-US" smtClean="0"/>
              <a:t>Binding of the substrates to ATCase induces a conformational change from T</a:t>
            </a:r>
            <a:r>
              <a:rPr lang="en-US" smtClean="0">
                <a:sym typeface="Symbol" pitchFamily="18" charset="2"/>
              </a:rPr>
              <a:t></a:t>
            </a:r>
            <a:r>
              <a:rPr lang="en-US" smtClean="0">
                <a:sym typeface="Wingdings" pitchFamily="2" charset="2"/>
              </a:rPr>
              <a:t>R</a:t>
            </a:r>
            <a:endParaRPr lang="en-US" smtClean="0"/>
          </a:p>
        </p:txBody>
      </p:sp>
      <p:sp>
        <p:nvSpPr>
          <p:cNvPr id="2" name="TextBox 1"/>
          <p:cNvSpPr txBox="1"/>
          <p:nvPr/>
        </p:nvSpPr>
        <p:spPr>
          <a:xfrm>
            <a:off x="533400" y="5869430"/>
            <a:ext cx="3657600" cy="923330"/>
          </a:xfrm>
          <a:prstGeom prst="rect">
            <a:avLst/>
          </a:prstGeom>
          <a:noFill/>
        </p:spPr>
        <p:txBody>
          <a:bodyPr wrap="square" rtlCol="0">
            <a:spAutoFit/>
          </a:bodyPr>
          <a:lstStyle/>
          <a:p>
            <a:pPr algn="ctr"/>
            <a:r>
              <a:rPr lang="en-US" dirty="0" smtClean="0"/>
              <a:t>Domains of active site cannot close because of steric hindrance from neighboring subunit</a:t>
            </a:r>
            <a:endParaRPr lang="en-US" dirty="0"/>
          </a:p>
        </p:txBody>
      </p:sp>
      <p:sp>
        <p:nvSpPr>
          <p:cNvPr id="7" name="TextBox 6"/>
          <p:cNvSpPr txBox="1"/>
          <p:nvPr/>
        </p:nvSpPr>
        <p:spPr>
          <a:xfrm>
            <a:off x="4762500" y="6192595"/>
            <a:ext cx="4343400" cy="646331"/>
          </a:xfrm>
          <a:prstGeom prst="rect">
            <a:avLst/>
          </a:prstGeom>
          <a:noFill/>
        </p:spPr>
        <p:txBody>
          <a:bodyPr wrap="square" rtlCol="0">
            <a:spAutoFit/>
          </a:bodyPr>
          <a:lstStyle/>
          <a:p>
            <a:pPr algn="ctr"/>
            <a:r>
              <a:rPr lang="en-US" dirty="0" smtClean="0"/>
              <a:t>Substrate binding promotes separation of subunits, allowing domain closure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figure 6-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738" y="1381125"/>
            <a:ext cx="5978525"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2"/>
          <p:cNvSpPr>
            <a:spLocks noGrp="1"/>
          </p:cNvSpPr>
          <p:nvPr>
            <p:ph type="title"/>
          </p:nvPr>
        </p:nvSpPr>
        <p:spPr/>
        <p:txBody>
          <a:bodyPr/>
          <a:lstStyle/>
          <a:p>
            <a:r>
              <a:rPr lang="en-US" smtClean="0"/>
              <a:t>Enzymes may undergo many different types of covalent modification (over 500 possible!)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gun_12_p3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1554163"/>
            <a:ext cx="5168900"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le 3"/>
          <p:cNvSpPr>
            <a:spLocks noGrp="1"/>
          </p:cNvSpPr>
          <p:nvPr>
            <p:ph type="title"/>
          </p:nvPr>
        </p:nvSpPr>
        <p:spPr/>
        <p:txBody>
          <a:bodyPr/>
          <a:lstStyle/>
          <a:p>
            <a:r>
              <a:rPr lang="en-US" smtClean="0"/>
              <a:t>Reversible phosphorylation is a common modification for regulating enzyme activity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_16_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447800"/>
            <a:ext cx="853122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itle 3"/>
          <p:cNvSpPr>
            <a:spLocks noGrp="1"/>
          </p:cNvSpPr>
          <p:nvPr>
            <p:ph type="title"/>
          </p:nvPr>
        </p:nvSpPr>
        <p:spPr/>
        <p:txBody>
          <a:bodyPr/>
          <a:lstStyle/>
          <a:p>
            <a:r>
              <a:rPr lang="en-US" smtClean="0"/>
              <a:t>Glycogen phosphorylase catalyzes the rate-controlling step in glycogen breakdown</a:t>
            </a:r>
          </a:p>
        </p:txBody>
      </p:sp>
      <p:cxnSp>
        <p:nvCxnSpPr>
          <p:cNvPr id="6" name="Straight Arrow Connector 5"/>
          <p:cNvCxnSpPr/>
          <p:nvPr/>
        </p:nvCxnSpPr>
        <p:spPr>
          <a:xfrm rot="5400000">
            <a:off x="4152107" y="4837906"/>
            <a:ext cx="838200" cy="15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90" name="TextBox 8"/>
          <p:cNvSpPr txBox="1">
            <a:spLocks noChangeArrowheads="1"/>
          </p:cNvSpPr>
          <p:nvPr/>
        </p:nvSpPr>
        <p:spPr bwMode="auto">
          <a:xfrm>
            <a:off x="3733800" y="4267200"/>
            <a:ext cx="623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t>+ P</a:t>
            </a:r>
            <a:r>
              <a:rPr lang="en-US" sz="2000" b="1" baseline="-25000"/>
              <a:t>i</a:t>
            </a:r>
          </a:p>
        </p:txBody>
      </p:sp>
      <p:grpSp>
        <p:nvGrpSpPr>
          <p:cNvPr id="16391" name="Group 10"/>
          <p:cNvGrpSpPr>
            <a:grpSpLocks/>
          </p:cNvGrpSpPr>
          <p:nvPr/>
        </p:nvGrpSpPr>
        <p:grpSpPr bwMode="auto">
          <a:xfrm>
            <a:off x="1905000" y="5356225"/>
            <a:ext cx="6118225" cy="1501775"/>
            <a:chOff x="2505409" y="5356888"/>
            <a:chExt cx="6117891" cy="1501112"/>
          </a:xfrm>
        </p:grpSpPr>
        <p:pic>
          <p:nvPicPr>
            <p:cNvPr id="16392" name="Picture 2" descr="figun_12_p391"/>
            <p:cNvPicPr>
              <a:picLocks noChangeAspect="1" noChangeArrowheads="1"/>
            </p:cNvPicPr>
            <p:nvPr/>
          </p:nvPicPr>
          <p:blipFill>
            <a:blip r:embed="rId4">
              <a:extLst>
                <a:ext uri="{28A0092B-C50C-407E-A947-70E740481C1C}">
                  <a14:useLocalDpi xmlns:a14="http://schemas.microsoft.com/office/drawing/2010/main" val="0"/>
                </a:ext>
              </a:extLst>
            </a:blip>
            <a:srcRect b="31358"/>
            <a:stretch>
              <a:fillRect/>
            </a:stretch>
          </p:blipFill>
          <p:spPr bwMode="auto">
            <a:xfrm>
              <a:off x="4572000" y="5356888"/>
              <a:ext cx="2146300" cy="150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 descr="figun_12_p391"/>
            <p:cNvPicPr>
              <a:picLocks noChangeAspect="1" noChangeArrowheads="1"/>
            </p:cNvPicPr>
            <p:nvPr/>
          </p:nvPicPr>
          <p:blipFill>
            <a:blip r:embed="rId4">
              <a:extLst>
                <a:ext uri="{28A0092B-C50C-407E-A947-70E740481C1C}">
                  <a14:useLocalDpi xmlns:a14="http://schemas.microsoft.com/office/drawing/2010/main" val="0"/>
                </a:ext>
              </a:extLst>
            </a:blip>
            <a:srcRect t="69687"/>
            <a:stretch>
              <a:fillRect/>
            </a:stretch>
          </p:blipFill>
          <p:spPr bwMode="auto">
            <a:xfrm>
              <a:off x="6477000" y="5867400"/>
              <a:ext cx="2146300" cy="66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Box 9"/>
            <p:cNvSpPr txBox="1">
              <a:spLocks noChangeArrowheads="1"/>
            </p:cNvSpPr>
            <p:nvPr/>
          </p:nvSpPr>
          <p:spPr bwMode="auto">
            <a:xfrm>
              <a:off x="2505409" y="5867400"/>
              <a:ext cx="2066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t>Glycogen</a:t>
              </a:r>
              <a:r>
                <a:rPr lang="en-US" sz="2000" b="1" baseline="-25000"/>
                <a:t>(n-1)    </a:t>
              </a:r>
              <a:r>
                <a:rPr lang="en-US" sz="2000" b="1"/>
                <a:t>+</a:t>
              </a:r>
              <a:endParaRPr lang="en-US" sz="2000" b="1" baseline="-2500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_12_14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97075"/>
            <a:ext cx="3189288"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fig_12_14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9313" y="2286000"/>
            <a:ext cx="5754687"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itle 4"/>
          <p:cNvSpPr>
            <a:spLocks noGrp="1"/>
          </p:cNvSpPr>
          <p:nvPr>
            <p:ph type="title"/>
          </p:nvPr>
        </p:nvSpPr>
        <p:spPr/>
        <p:txBody>
          <a:bodyPr/>
          <a:lstStyle/>
          <a:p>
            <a:r>
              <a:rPr lang="en-US" smtClean="0"/>
              <a:t>Glycogen phosphorylase is a dimer of two identical subunits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_12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533525"/>
            <a:ext cx="699135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3"/>
          <p:cNvSpPr>
            <a:spLocks noGrp="1"/>
          </p:cNvSpPr>
          <p:nvPr>
            <p:ph type="title"/>
          </p:nvPr>
        </p:nvSpPr>
        <p:spPr/>
        <p:txBody>
          <a:bodyPr/>
          <a:lstStyle/>
          <a:p>
            <a:r>
              <a:rPr lang="en-US" smtClean="0"/>
              <a:t>Glycogen phosphorylase is regulated by phosphorylation and binding of modulators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gure 6-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649413"/>
            <a:ext cx="7086600" cy="52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2"/>
          <p:cNvSpPr>
            <a:spLocks noGrp="1"/>
          </p:cNvSpPr>
          <p:nvPr>
            <p:ph type="title"/>
          </p:nvPr>
        </p:nvSpPr>
        <p:spPr/>
        <p:txBody>
          <a:bodyPr/>
          <a:lstStyle/>
          <a:p>
            <a:r>
              <a:rPr lang="en-US" smtClean="0"/>
              <a:t>Digestive proteases are regulated through irreversible covalent modification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ure 6-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641475"/>
            <a:ext cx="50419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2"/>
          <p:cNvSpPr>
            <a:spLocks noGrp="1"/>
          </p:cNvSpPr>
          <p:nvPr>
            <p:ph type="title"/>
          </p:nvPr>
        </p:nvSpPr>
        <p:spPr/>
        <p:txBody>
          <a:bodyPr/>
          <a:lstStyle/>
          <a:p>
            <a:r>
              <a:rPr lang="en-US" smtClean="0"/>
              <a:t>Modulator binding to an allosteric enzyme influences the shape of the active site</a:t>
            </a:r>
          </a:p>
        </p:txBody>
      </p:sp>
      <p:sp>
        <p:nvSpPr>
          <p:cNvPr id="5124" name="TextBox 3"/>
          <p:cNvSpPr txBox="1">
            <a:spLocks noChangeArrowheads="1"/>
          </p:cNvSpPr>
          <p:nvPr/>
        </p:nvSpPr>
        <p:spPr bwMode="auto">
          <a:xfrm>
            <a:off x="457200" y="1752600"/>
            <a:ext cx="3124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Many allosteric enzymes have separate subunits for binding a modulator (regulatory subunit, R) &amp; for catalyzing the reaction (catalytic subunit, 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re 6-3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60610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2"/>
          <p:cNvSpPr>
            <a:spLocks noGrp="1"/>
          </p:cNvSpPr>
          <p:nvPr>
            <p:ph type="title"/>
          </p:nvPr>
        </p:nvSpPr>
        <p:spPr/>
        <p:txBody>
          <a:bodyPr/>
          <a:lstStyle/>
          <a:p>
            <a:r>
              <a:rPr lang="en-US" smtClean="0"/>
              <a:t>Allosteric enzymes may show sigmoidal kinetics (positive cooperativity)</a:t>
            </a:r>
          </a:p>
        </p:txBody>
      </p:sp>
      <p:sp>
        <p:nvSpPr>
          <p:cNvPr id="6148" name="TextBox 3"/>
          <p:cNvSpPr txBox="1">
            <a:spLocks noChangeArrowheads="1"/>
          </p:cNvSpPr>
          <p:nvPr/>
        </p:nvSpPr>
        <p:spPr bwMode="auto">
          <a:xfrm>
            <a:off x="6096000" y="5715000"/>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Q: Why would sigmoidal kinetics be beneficial to an enzyme’s function?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e 6-3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57338"/>
            <a:ext cx="594360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2"/>
          <p:cNvSpPr>
            <a:spLocks noGrp="1"/>
          </p:cNvSpPr>
          <p:nvPr>
            <p:ph type="title"/>
          </p:nvPr>
        </p:nvSpPr>
        <p:spPr/>
        <p:txBody>
          <a:bodyPr/>
          <a:lstStyle/>
          <a:p>
            <a:r>
              <a:rPr lang="en-US" smtClean="0"/>
              <a:t>Modulators may affect the enzyme’s </a:t>
            </a:r>
            <a:r>
              <a:rPr lang="en-US" i="1" smtClean="0"/>
              <a:t>K</a:t>
            </a:r>
            <a:r>
              <a:rPr lang="en-US" i="1" baseline="-25000" smtClean="0"/>
              <a:t>0.5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figure 6-3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775" y="1381125"/>
            <a:ext cx="614045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2"/>
          <p:cNvSpPr>
            <a:spLocks noGrp="1"/>
          </p:cNvSpPr>
          <p:nvPr>
            <p:ph type="title"/>
          </p:nvPr>
        </p:nvSpPr>
        <p:spPr/>
        <p:txBody>
          <a:bodyPr/>
          <a:lstStyle/>
          <a:p>
            <a:r>
              <a:rPr lang="en-US" smtClean="0"/>
              <a:t>Modulators may affect the enzyme’s </a:t>
            </a:r>
            <a:r>
              <a:rPr lang="en-US" i="1" smtClean="0"/>
              <a:t>V</a:t>
            </a:r>
            <a:r>
              <a:rPr lang="en-US" i="1" baseline="-25000" smtClean="0"/>
              <a:t>max</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descr="figun_12_p3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663" y="1676400"/>
            <a:ext cx="5146675"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itle 3"/>
          <p:cNvSpPr>
            <a:spLocks noGrp="1"/>
          </p:cNvSpPr>
          <p:nvPr>
            <p:ph type="title"/>
          </p:nvPr>
        </p:nvSpPr>
        <p:spPr/>
        <p:txBody>
          <a:bodyPr/>
          <a:lstStyle/>
          <a:p>
            <a:r>
              <a:rPr lang="en-US" smtClean="0"/>
              <a:t>An allosteric enzyme catalyzes the first step of pyrimidine (C, T, U) nucleotide synthesis</a:t>
            </a:r>
          </a:p>
        </p:txBody>
      </p:sp>
      <p:sp>
        <p:nvSpPr>
          <p:cNvPr id="9221" name="TextBox 5"/>
          <p:cNvSpPr txBox="1">
            <a:spLocks noChangeArrowheads="1"/>
          </p:cNvSpPr>
          <p:nvPr/>
        </p:nvSpPr>
        <p:spPr bwMode="auto">
          <a:xfrm>
            <a:off x="7162800" y="3810000"/>
            <a:ext cx="1514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t>(ATCase)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_12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1414463"/>
            <a:ext cx="6565900"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3"/>
          <p:cNvSpPr>
            <a:spLocks noGrp="1"/>
          </p:cNvSpPr>
          <p:nvPr>
            <p:ph type="title"/>
          </p:nvPr>
        </p:nvSpPr>
        <p:spPr/>
        <p:txBody>
          <a:bodyPr/>
          <a:lstStyle/>
          <a:p>
            <a:r>
              <a:rPr lang="en-US" smtClean="0"/>
              <a:t>ATCase is composed of six catalytic and six regulatory subunits</a:t>
            </a:r>
          </a:p>
        </p:txBody>
      </p:sp>
      <p:sp>
        <p:nvSpPr>
          <p:cNvPr id="10245" name="TextBox 4"/>
          <p:cNvSpPr txBox="1">
            <a:spLocks noChangeArrowheads="1"/>
          </p:cNvSpPr>
          <p:nvPr/>
        </p:nvSpPr>
        <p:spPr bwMode="auto">
          <a:xfrm>
            <a:off x="3886200" y="1600200"/>
            <a:ext cx="472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2 trimers of catalytic subunits (red, blue)</a:t>
            </a:r>
          </a:p>
          <a:p>
            <a:pPr eaLnBrk="1" hangingPunct="1"/>
            <a:r>
              <a:rPr lang="en-US" sz="2000"/>
              <a:t>3 dimers of regulatory subunits (yellow)</a:t>
            </a:r>
          </a:p>
        </p:txBody>
      </p:sp>
      <p:sp>
        <p:nvSpPr>
          <p:cNvPr id="6" name="Left Brace 5"/>
          <p:cNvSpPr/>
          <p:nvPr/>
        </p:nvSpPr>
        <p:spPr>
          <a:xfrm>
            <a:off x="990600" y="1600200"/>
            <a:ext cx="228600" cy="50292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247" name="TextBox 6"/>
          <p:cNvSpPr txBox="1">
            <a:spLocks noChangeArrowheads="1"/>
          </p:cNvSpPr>
          <p:nvPr/>
        </p:nvSpPr>
        <p:spPr bwMode="auto">
          <a:xfrm>
            <a:off x="76200" y="3886200"/>
            <a:ext cx="92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T-state</a:t>
            </a:r>
          </a:p>
        </p:txBody>
      </p:sp>
      <p:sp>
        <p:nvSpPr>
          <p:cNvPr id="10248" name="TextBox 7"/>
          <p:cNvSpPr txBox="1">
            <a:spLocks noChangeArrowheads="1"/>
          </p:cNvSpPr>
          <p:nvPr/>
        </p:nvSpPr>
        <p:spPr bwMode="auto">
          <a:xfrm>
            <a:off x="5638800" y="25908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R-state</a:t>
            </a:r>
          </a:p>
        </p:txBody>
      </p:sp>
      <p:sp>
        <p:nvSpPr>
          <p:cNvPr id="10249" name="TextBox 8"/>
          <p:cNvSpPr txBox="1">
            <a:spLocks noChangeArrowheads="1"/>
          </p:cNvSpPr>
          <p:nvPr/>
        </p:nvSpPr>
        <p:spPr bwMode="auto">
          <a:xfrm>
            <a:off x="4800600" y="5638800"/>
            <a:ext cx="396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“the regulatory subunits allosterically reduce the activity of the catalytic subunits in the intact enzyme”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_12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1562100"/>
            <a:ext cx="73914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3"/>
          <p:cNvSpPr>
            <a:spLocks noGrp="1"/>
          </p:cNvSpPr>
          <p:nvPr>
            <p:ph type="title"/>
          </p:nvPr>
        </p:nvSpPr>
        <p:spPr/>
        <p:txBody>
          <a:bodyPr/>
          <a:lstStyle/>
          <a:p>
            <a:r>
              <a:rPr lang="en-US" dirty="0" err="1" smtClean="0"/>
              <a:t>ATCase</a:t>
            </a:r>
            <a:r>
              <a:rPr lang="en-US" dirty="0" smtClean="0"/>
              <a:t> exhibits both </a:t>
            </a:r>
            <a:r>
              <a:rPr lang="en-US" dirty="0" err="1" smtClean="0"/>
              <a:t>homotropic</a:t>
            </a:r>
            <a:r>
              <a:rPr lang="en-US" dirty="0" smtClean="0"/>
              <a:t> and </a:t>
            </a:r>
            <a:r>
              <a:rPr lang="en-US" dirty="0" err="1" smtClean="0"/>
              <a:t>heterotropic</a:t>
            </a:r>
            <a:r>
              <a:rPr lang="en-US" dirty="0" smtClean="0"/>
              <a:t> interactions</a:t>
            </a:r>
          </a:p>
        </p:txBody>
      </p:sp>
      <p:sp>
        <p:nvSpPr>
          <p:cNvPr id="2" name="TextBox 1"/>
          <p:cNvSpPr txBox="1"/>
          <p:nvPr/>
        </p:nvSpPr>
        <p:spPr>
          <a:xfrm>
            <a:off x="1600200" y="1549400"/>
            <a:ext cx="2819400" cy="584775"/>
          </a:xfrm>
          <a:prstGeom prst="rect">
            <a:avLst/>
          </a:prstGeom>
          <a:noFill/>
        </p:spPr>
        <p:txBody>
          <a:bodyPr wrap="square" rtlCol="0">
            <a:spAutoFit/>
          </a:bodyPr>
          <a:lstStyle/>
          <a:p>
            <a:r>
              <a:rPr lang="en-US" sz="1600" b="1" dirty="0" smtClean="0">
                <a:solidFill>
                  <a:srgbClr val="C00000"/>
                </a:solidFill>
              </a:rPr>
              <a:t>Binds regulatory subunits and stabilizes R-state</a:t>
            </a:r>
            <a:endParaRPr lang="en-US" sz="1600" b="1" dirty="0">
              <a:solidFill>
                <a:srgbClr val="C00000"/>
              </a:solidFill>
            </a:endParaRPr>
          </a:p>
        </p:txBody>
      </p:sp>
      <p:sp>
        <p:nvSpPr>
          <p:cNvPr id="5" name="TextBox 4"/>
          <p:cNvSpPr txBox="1"/>
          <p:nvPr/>
        </p:nvSpPr>
        <p:spPr>
          <a:xfrm>
            <a:off x="3352800" y="4343400"/>
            <a:ext cx="2819400" cy="584775"/>
          </a:xfrm>
          <a:prstGeom prst="rect">
            <a:avLst/>
          </a:prstGeom>
          <a:noFill/>
        </p:spPr>
        <p:txBody>
          <a:bodyPr wrap="square" rtlCol="0">
            <a:spAutoFit/>
          </a:bodyPr>
          <a:lstStyle/>
          <a:p>
            <a:r>
              <a:rPr lang="en-US" sz="1600" b="1" dirty="0" smtClean="0">
                <a:solidFill>
                  <a:srgbClr val="45A189"/>
                </a:solidFill>
              </a:rPr>
              <a:t>Binds regulatory subunits and stabilizes T-state</a:t>
            </a:r>
            <a:endParaRPr lang="en-US" sz="1600" b="1" dirty="0">
              <a:solidFill>
                <a:srgbClr val="45A1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_12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50" y="1427163"/>
            <a:ext cx="5854700" cy="543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3"/>
          <p:cNvSpPr>
            <a:spLocks noGrp="1"/>
          </p:cNvSpPr>
          <p:nvPr>
            <p:ph type="title"/>
          </p:nvPr>
        </p:nvSpPr>
        <p:spPr/>
        <p:txBody>
          <a:bodyPr/>
          <a:lstStyle/>
          <a:p>
            <a:r>
              <a:rPr lang="en-US" smtClean="0"/>
              <a:t>The modulator CTP is a feedback inhibitor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4724</TotalTime>
  <Words>744</Words>
  <Application>Microsoft Office PowerPoint</Application>
  <PresentationFormat>On-screen Show (4:3)</PresentationFormat>
  <Paragraphs>60</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How are enzymes regulated?</vt:lpstr>
      <vt:lpstr>Modulator binding to an allosteric enzyme influences the shape of the active site</vt:lpstr>
      <vt:lpstr>Allosteric enzymes may show sigmoidal kinetics (positive cooperativity)</vt:lpstr>
      <vt:lpstr>Modulators may affect the enzyme’s K0.5</vt:lpstr>
      <vt:lpstr>Modulators may affect the enzyme’s Vmax</vt:lpstr>
      <vt:lpstr>An allosteric enzyme catalyzes the first step of pyrimidine (C, T, U) nucleotide synthesis</vt:lpstr>
      <vt:lpstr>ATCase is composed of six catalytic and six regulatory subunits</vt:lpstr>
      <vt:lpstr>ATCase exhibits both homotropic and heterotropic interactions</vt:lpstr>
      <vt:lpstr>The modulator CTP is a feedback inhibitor</vt:lpstr>
      <vt:lpstr>Binding of the substrates to ATCase induces a conformational change from TR</vt:lpstr>
      <vt:lpstr>Enzymes may undergo many different types of covalent modification (over 500 possible!)</vt:lpstr>
      <vt:lpstr>Reversible phosphorylation is a common modification for regulating enzyme activity</vt:lpstr>
      <vt:lpstr>Glycogen phosphorylase catalyzes the rate-controlling step in glycogen breakdown</vt:lpstr>
      <vt:lpstr>Glycogen phosphorylase is a dimer of two identical subunits</vt:lpstr>
      <vt:lpstr>Glycogen phosphorylase is regulated by phosphorylation and binding of modulators</vt:lpstr>
      <vt:lpstr>Digestive proteases are regulated through irreversible covalent modification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Rebecca</dc:creator>
  <cp:lastModifiedBy>Rebecca</cp:lastModifiedBy>
  <cp:revision>31</cp:revision>
  <cp:lastPrinted>2011-02-21T22:10:03Z</cp:lastPrinted>
  <dcterms:created xsi:type="dcterms:W3CDTF">2009-07-16T23:51:41Z</dcterms:created>
  <dcterms:modified xsi:type="dcterms:W3CDTF">2011-02-21T22:10:58Z</dcterms:modified>
</cp:coreProperties>
</file>