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6" r:id="rId2"/>
    <p:sldId id="287" r:id="rId3"/>
    <p:sldId id="284" r:id="rId4"/>
    <p:sldId id="263" r:id="rId5"/>
    <p:sldId id="264" r:id="rId6"/>
    <p:sldId id="276" r:id="rId7"/>
    <p:sldId id="277" r:id="rId8"/>
    <p:sldId id="278" r:id="rId9"/>
    <p:sldId id="280" r:id="rId10"/>
    <p:sldId id="267" r:id="rId11"/>
    <p:sldId id="270" r:id="rId12"/>
    <p:sldId id="281" r:id="rId13"/>
    <p:sldId id="273" r:id="rId14"/>
    <p:sldId id="282" r:id="rId15"/>
    <p:sldId id="275" r:id="rId16"/>
    <p:sldId id="283" r:id="rId17"/>
    <p:sldId id="272"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2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47" tIns="47873" rIns="95747" bIns="47873"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747" tIns="47873" rIns="95747" bIns="47873" rtlCol="0"/>
          <a:lstStyle>
            <a:lvl1pPr algn="r">
              <a:defRPr sz="1300"/>
            </a:lvl1pPr>
          </a:lstStyle>
          <a:p>
            <a:pPr>
              <a:defRPr/>
            </a:pPr>
            <a:fld id="{8024AF31-805B-4B0E-AFF0-4A63419F7A1C}" type="datetimeFigureOut">
              <a:rPr lang="en-US"/>
              <a:pPr>
                <a:defRPr/>
              </a:pPr>
              <a:t>2/15/2011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747" tIns="47873" rIns="95747" bIns="4787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747" tIns="47873" rIns="95747" bIns="47873" rtlCol="0" anchor="b"/>
          <a:lstStyle>
            <a:lvl1pPr algn="r">
              <a:defRPr sz="1300"/>
            </a:lvl1pPr>
          </a:lstStyle>
          <a:p>
            <a:pPr>
              <a:defRPr/>
            </a:pPr>
            <a:fld id="{D6CF6A2F-F5A2-4883-AD4C-DA20491D2EEC}" type="slidenum">
              <a:rPr lang="en-US"/>
              <a:pPr>
                <a:defRPr/>
              </a:pPr>
              <a:t>‹#›</a:t>
            </a:fld>
            <a:endParaRPr lang="en-US"/>
          </a:p>
        </p:txBody>
      </p:sp>
    </p:spTree>
    <p:extLst>
      <p:ext uri="{BB962C8B-B14F-4D97-AF65-F5344CB8AC3E}">
        <p14:creationId xmlns:p14="http://schemas.microsoft.com/office/powerpoint/2010/main" val="3010407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28C02F-14E4-4B79-AFD9-EDDF878DE1A6}" type="slidenum">
              <a:rPr lang="en-US" smtClean="0"/>
              <a:pPr eaLnBrk="1" hangingPunct="1"/>
              <a:t>1</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0A733F-85F0-4E27-8F9F-E1803EDEEAF0}" type="slidenum">
              <a:rPr lang="en-US" smtClean="0"/>
              <a:pPr eaLnBrk="1" hangingPunct="1"/>
              <a:t>11</a:t>
            </a:fld>
            <a:endParaRPr lang="en-US" smtClean="0"/>
          </a:p>
        </p:txBody>
      </p:sp>
      <p:sp>
        <p:nvSpPr>
          <p:cNvPr id="266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7303F0-A33F-44B0-9782-BAA81AF5DB1D}" type="slidenum">
              <a:rPr lang="en-US" smtClean="0"/>
              <a:pPr eaLnBrk="1" hangingPunct="1"/>
              <a:t>12</a:t>
            </a:fld>
            <a:endParaRPr lang="en-US" smtClean="0"/>
          </a:p>
        </p:txBody>
      </p:sp>
      <p:sp>
        <p:nvSpPr>
          <p:cNvPr id="276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6-15b Three types of reversible inhibition.</a:t>
            </a:r>
            <a:r>
              <a:rPr lang="en-US" smtClean="0">
                <a:latin typeface="Arial" charset="0"/>
              </a:rPr>
              <a:t> (b) Uncompetitive inhibitors bind at a separate site, but bind only to the ES complex; </a:t>
            </a:r>
            <a:r>
              <a:rPr lang="en-US" i="1" smtClean="0">
                <a:latin typeface="Arial" charset="0"/>
              </a:rPr>
              <a:t>K</a:t>
            </a:r>
            <a:r>
              <a:rPr lang="en-US" baseline="-25000" smtClean="0">
                <a:latin typeface="Arial" charset="0"/>
              </a:rPr>
              <a:t>I</a:t>
            </a:r>
            <a:r>
              <a:rPr lang="en-US" smtClean="0">
                <a:latin typeface="Arial" charset="0"/>
              </a:rPr>
              <a:t>′ is the equilibrium constant for inhibitor binding to 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FEA0FB-B6AD-47FA-BCFC-A15801413ED4}" type="slidenum">
              <a:rPr lang="en-US" smtClean="0"/>
              <a:pPr eaLnBrk="1" hangingPunct="1"/>
              <a:t>13</a:t>
            </a:fld>
            <a:endParaRPr lang="en-US" smtClean="0"/>
          </a:p>
        </p:txBody>
      </p:sp>
      <p:sp>
        <p:nvSpPr>
          <p:cNvPr id="286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0D3B01-ABBD-4FE8-BBBE-CE0A80472160}" type="slidenum">
              <a:rPr lang="en-US" smtClean="0"/>
              <a:pPr eaLnBrk="1" hangingPunct="1"/>
              <a:t>14</a:t>
            </a:fld>
            <a:endParaRPr lang="en-US" smtClean="0"/>
          </a:p>
        </p:txBody>
      </p:sp>
      <p:sp>
        <p:nvSpPr>
          <p:cNvPr id="296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6-15c Three types of reversible inhibition.</a:t>
            </a:r>
            <a:r>
              <a:rPr lang="en-US" smtClean="0">
                <a:latin typeface="Arial" charset="0"/>
              </a:rPr>
              <a:t> (c) Mixed inhibitors bind at a separate site, but may bind to either E or 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019143-9DFA-42A9-B4CE-3B95A6342FD1}" type="slidenum">
              <a:rPr lang="en-US" smtClean="0"/>
              <a:pPr eaLnBrk="1" hangingPunct="1"/>
              <a:t>15</a:t>
            </a:fld>
            <a:endParaRPr lang="en-US" smtClean="0"/>
          </a:p>
        </p:txBody>
      </p:sp>
      <p:sp>
        <p:nvSpPr>
          <p:cNvPr id="307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6AF58-F834-42B5-B195-D10512C0AB13}" type="slidenum">
              <a:rPr lang="en-US"/>
              <a:pPr/>
              <a:t>16</a:t>
            </a:fld>
            <a:endParaRPr lang="en-US"/>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323A51-28C3-407D-AF52-9860C25B92B3}" type="slidenum">
              <a:rPr lang="en-US" smtClean="0"/>
              <a:pPr eaLnBrk="1" hangingPunct="1"/>
              <a:t>17</a:t>
            </a:fld>
            <a:endParaRPr lang="en-US" smtClean="0"/>
          </a:p>
        </p:txBody>
      </p:sp>
      <p:sp>
        <p:nvSpPr>
          <p:cNvPr id="317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038D8-2264-4C92-9161-143866DF799C}" type="slidenum">
              <a:rPr lang="en-US"/>
              <a:pPr/>
              <a:t>3</a:t>
            </a:fld>
            <a:endParaRPr lang="en-US"/>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b="1" dirty="0">
                <a:latin typeface="Arial" charset="0"/>
              </a:rPr>
              <a:t>FIGURE 6-17 The pH-activity profiles of two enzymes.</a:t>
            </a:r>
            <a:r>
              <a:rPr lang="en-US" dirty="0">
                <a:latin typeface="Arial" charset="0"/>
              </a:rPr>
              <a:t> These curves are constructed from measurements of initial velocities when the reaction is carried out in buffers of different </a:t>
            </a:r>
            <a:r>
              <a:rPr lang="en-US" dirty="0" err="1">
                <a:latin typeface="Arial" charset="0"/>
              </a:rPr>
              <a:t>pH.</a:t>
            </a:r>
            <a:r>
              <a:rPr lang="en-US" dirty="0">
                <a:latin typeface="Arial" charset="0"/>
              </a:rPr>
              <a:t> Because pH is a logarithmic scale reflecting tenfold changes in [H</a:t>
            </a:r>
            <a:r>
              <a:rPr lang="en-US" baseline="30000" dirty="0">
                <a:latin typeface="Arial" charset="0"/>
              </a:rPr>
              <a:t>+</a:t>
            </a:r>
            <a:r>
              <a:rPr lang="en-US" dirty="0">
                <a:latin typeface="Arial" charset="0"/>
              </a:rPr>
              <a:t>], the changes in </a:t>
            </a:r>
            <a:r>
              <a:rPr lang="en-US" i="1" dirty="0">
                <a:latin typeface="Arial" charset="0"/>
              </a:rPr>
              <a:t>V</a:t>
            </a:r>
            <a:r>
              <a:rPr lang="en-US" baseline="-25000" dirty="0">
                <a:latin typeface="Arial" charset="0"/>
              </a:rPr>
              <a:t>0</a:t>
            </a:r>
            <a:r>
              <a:rPr lang="en-US" dirty="0">
                <a:latin typeface="Arial" charset="0"/>
              </a:rPr>
              <a:t> are also plotted on a logarithmic scale. The pH optimum for the activity of an enzyme is generally close to the pH of the environment in which the enzyme is normally found. Pepsin, which hydrolyzes certain peptide bonds of proteins during digestion in the stomach, has a pH optimum of about 1.6. The pH of gastric juice is between 1 and 2. Glucose 6-phosphatase of hepatocytes (liver cells), with a pH optimum of about 7.8, is responsible for releasing glucose into the blood. The normal pH of the cytosol of hepatocytes is about 7.2.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B8C026-5D99-4417-A040-C7C156FC97C8}" type="slidenum">
              <a:rPr lang="en-US" smtClean="0"/>
              <a:pPr eaLnBrk="1" hangingPunct="1"/>
              <a:t>4</a:t>
            </a:fld>
            <a:endParaRPr lang="en-US" smtClean="0"/>
          </a:p>
        </p:txBody>
      </p:sp>
      <p:sp>
        <p:nvSpPr>
          <p:cNvPr id="194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FBA3C5-1615-4031-9DC5-3DA468233AD3}" type="slidenum">
              <a:rPr lang="en-US" smtClean="0"/>
              <a:pPr eaLnBrk="1" hangingPunct="1"/>
              <a:t>5</a:t>
            </a:fld>
            <a:endParaRPr lang="en-US" smtClean="0"/>
          </a:p>
        </p:txBody>
      </p:sp>
      <p:sp>
        <p:nvSpPr>
          <p:cNvPr id="204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8F4ACF-EE0A-42BC-B388-B4F24A9000C8}" type="slidenum">
              <a:rPr lang="en-US" smtClean="0"/>
              <a:pPr eaLnBrk="1" hangingPunct="1"/>
              <a:t>6</a:t>
            </a:fld>
            <a:endParaRPr lang="en-US" smtClean="0"/>
          </a:p>
        </p:txBody>
      </p:sp>
      <p:sp>
        <p:nvSpPr>
          <p:cNvPr id="215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6-15a Three types of reversible inhibition.</a:t>
            </a:r>
            <a:r>
              <a:rPr lang="en-US" smtClean="0">
                <a:latin typeface="Arial" charset="0"/>
              </a:rPr>
              <a:t> (a) Competitive inhibitors bind to the enzyme's active site; </a:t>
            </a:r>
            <a:r>
              <a:rPr lang="en-US" i="1" smtClean="0">
                <a:latin typeface="Arial" charset="0"/>
              </a:rPr>
              <a:t>K</a:t>
            </a:r>
            <a:r>
              <a:rPr lang="en-US" baseline="-25000" smtClean="0">
                <a:latin typeface="Arial" charset="0"/>
              </a:rPr>
              <a:t>I</a:t>
            </a:r>
            <a:r>
              <a:rPr lang="en-US" smtClean="0">
                <a:latin typeface="Arial" charset="0"/>
              </a:rPr>
              <a:t> is the equilibrium constant for inhibitor binding to 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FD45E3-D8EF-4CBB-8264-A9F303D0A829}" type="slidenum">
              <a:rPr lang="en-US" smtClean="0"/>
              <a:pPr eaLnBrk="1" hangingPunct="1"/>
              <a:t>7</a:t>
            </a:fld>
            <a:endParaRPr lang="en-US" smtClean="0"/>
          </a:p>
        </p:txBody>
      </p:sp>
      <p:sp>
        <p:nvSpPr>
          <p:cNvPr id="225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6-15b Three types of reversible inhibition.</a:t>
            </a:r>
            <a:r>
              <a:rPr lang="en-US" smtClean="0">
                <a:latin typeface="Arial" charset="0"/>
              </a:rPr>
              <a:t> (b) Uncompetitive inhibitors bind at a separate site, but bind only to the ES complex; </a:t>
            </a:r>
            <a:r>
              <a:rPr lang="en-US" i="1" smtClean="0">
                <a:latin typeface="Arial" charset="0"/>
              </a:rPr>
              <a:t>K</a:t>
            </a:r>
            <a:r>
              <a:rPr lang="en-US" baseline="-25000" smtClean="0">
                <a:latin typeface="Arial" charset="0"/>
              </a:rPr>
              <a:t>I</a:t>
            </a:r>
            <a:r>
              <a:rPr lang="en-US" smtClean="0">
                <a:latin typeface="Arial" charset="0"/>
              </a:rPr>
              <a:t>′ is the equilibrium constant for inhibitor binding to 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7A4B6F-EAAB-468F-8F57-D8F41E1D710A}" type="slidenum">
              <a:rPr lang="en-US" smtClean="0"/>
              <a:pPr eaLnBrk="1" hangingPunct="1"/>
              <a:t>8</a:t>
            </a:fld>
            <a:endParaRPr lang="en-US" smtClean="0"/>
          </a:p>
        </p:txBody>
      </p:sp>
      <p:sp>
        <p:nvSpPr>
          <p:cNvPr id="235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6-15c Three types of reversible inhibition.</a:t>
            </a:r>
            <a:r>
              <a:rPr lang="en-US" smtClean="0">
                <a:latin typeface="Arial" charset="0"/>
              </a:rPr>
              <a:t> (c) Mixed inhibitors bind at a separate site, but may bind to either E or 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B67072-CD58-4426-9C4D-B4DA8C400203}" type="slidenum">
              <a:rPr lang="en-US" smtClean="0"/>
              <a:pPr eaLnBrk="1" hangingPunct="1"/>
              <a:t>9</a:t>
            </a:fld>
            <a:endParaRPr lang="en-US" smtClean="0"/>
          </a:p>
        </p:txBody>
      </p:sp>
      <p:sp>
        <p:nvSpPr>
          <p:cNvPr id="245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6-15a Three types of reversible inhibition.</a:t>
            </a:r>
            <a:r>
              <a:rPr lang="en-US" smtClean="0">
                <a:latin typeface="Arial" charset="0"/>
              </a:rPr>
              <a:t> (a) Competitive inhibitors bind to the enzyme's active site; </a:t>
            </a:r>
            <a:r>
              <a:rPr lang="en-US" i="1" smtClean="0">
                <a:latin typeface="Arial" charset="0"/>
              </a:rPr>
              <a:t>K</a:t>
            </a:r>
            <a:r>
              <a:rPr lang="en-US" baseline="-25000" smtClean="0">
                <a:latin typeface="Arial" charset="0"/>
              </a:rPr>
              <a:t>I</a:t>
            </a:r>
            <a:r>
              <a:rPr lang="en-US" smtClean="0">
                <a:latin typeface="Arial" charset="0"/>
              </a:rPr>
              <a:t> is the equilibrium constant for inhibitor binding to 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EEFB2-2404-4AA6-85FF-6D48285E7774}" type="slidenum">
              <a:rPr lang="en-US" smtClean="0"/>
              <a:pPr eaLnBrk="1" hangingPunct="1"/>
              <a:t>10</a:t>
            </a:fld>
            <a:endParaRPr lang="en-US" smtClean="0"/>
          </a:p>
        </p:txBody>
      </p:sp>
      <p:sp>
        <p:nvSpPr>
          <p:cNvPr id="256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B9E9DD-CBD5-4757-9EDB-4E5679A487C2}" type="slidenum">
              <a:rPr lang="en-US"/>
              <a:pPr>
                <a:defRPr/>
              </a:pPr>
              <a:t>‹#›</a:t>
            </a:fld>
            <a:endParaRPr lang="en-US"/>
          </a:p>
        </p:txBody>
      </p:sp>
    </p:spTree>
    <p:extLst>
      <p:ext uri="{BB962C8B-B14F-4D97-AF65-F5344CB8AC3E}">
        <p14:creationId xmlns:p14="http://schemas.microsoft.com/office/powerpoint/2010/main" val="41623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3DCE3-62A5-415D-9CBA-0BF62A8F3AA0}" type="slidenum">
              <a:rPr lang="en-US"/>
              <a:pPr>
                <a:defRPr/>
              </a:pPr>
              <a:t>‹#›</a:t>
            </a:fld>
            <a:endParaRPr lang="en-US"/>
          </a:p>
        </p:txBody>
      </p:sp>
    </p:spTree>
    <p:extLst>
      <p:ext uri="{BB962C8B-B14F-4D97-AF65-F5344CB8AC3E}">
        <p14:creationId xmlns:p14="http://schemas.microsoft.com/office/powerpoint/2010/main" val="332829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8379B-041C-461F-919F-53CE5290C87F}" type="slidenum">
              <a:rPr lang="en-US"/>
              <a:pPr>
                <a:defRPr/>
              </a:pPr>
              <a:t>‹#›</a:t>
            </a:fld>
            <a:endParaRPr lang="en-US"/>
          </a:p>
        </p:txBody>
      </p:sp>
    </p:spTree>
    <p:extLst>
      <p:ext uri="{BB962C8B-B14F-4D97-AF65-F5344CB8AC3E}">
        <p14:creationId xmlns:p14="http://schemas.microsoft.com/office/powerpoint/2010/main" val="24055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C10D12-7702-423D-AA21-83CF4778E2B2}" type="slidenum">
              <a:rPr lang="en-US"/>
              <a:pPr>
                <a:defRPr/>
              </a:pPr>
              <a:t>‹#›</a:t>
            </a:fld>
            <a:endParaRPr lang="en-US"/>
          </a:p>
        </p:txBody>
      </p:sp>
    </p:spTree>
    <p:extLst>
      <p:ext uri="{BB962C8B-B14F-4D97-AF65-F5344CB8AC3E}">
        <p14:creationId xmlns:p14="http://schemas.microsoft.com/office/powerpoint/2010/main" val="13269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0C2D3-C856-49BC-A4DC-5A97C77CD598}" type="slidenum">
              <a:rPr lang="en-US"/>
              <a:pPr>
                <a:defRPr/>
              </a:pPr>
              <a:t>‹#›</a:t>
            </a:fld>
            <a:endParaRPr lang="en-US"/>
          </a:p>
        </p:txBody>
      </p:sp>
    </p:spTree>
    <p:extLst>
      <p:ext uri="{BB962C8B-B14F-4D97-AF65-F5344CB8AC3E}">
        <p14:creationId xmlns:p14="http://schemas.microsoft.com/office/powerpoint/2010/main" val="125837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32B1A-143F-4BB7-A47A-4E5D1AA50093}" type="slidenum">
              <a:rPr lang="en-US"/>
              <a:pPr>
                <a:defRPr/>
              </a:pPr>
              <a:t>‹#›</a:t>
            </a:fld>
            <a:endParaRPr lang="en-US"/>
          </a:p>
        </p:txBody>
      </p:sp>
    </p:spTree>
    <p:extLst>
      <p:ext uri="{BB962C8B-B14F-4D97-AF65-F5344CB8AC3E}">
        <p14:creationId xmlns:p14="http://schemas.microsoft.com/office/powerpoint/2010/main" val="171922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E15724-B228-4ACC-A041-1757D67BDB9C}" type="slidenum">
              <a:rPr lang="en-US"/>
              <a:pPr>
                <a:defRPr/>
              </a:pPr>
              <a:t>‹#›</a:t>
            </a:fld>
            <a:endParaRPr lang="en-US"/>
          </a:p>
        </p:txBody>
      </p:sp>
    </p:spTree>
    <p:extLst>
      <p:ext uri="{BB962C8B-B14F-4D97-AF65-F5344CB8AC3E}">
        <p14:creationId xmlns:p14="http://schemas.microsoft.com/office/powerpoint/2010/main" val="376290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E31521-9EB2-4EE8-8EEE-69981BBBEB20}" type="slidenum">
              <a:rPr lang="en-US"/>
              <a:pPr>
                <a:defRPr/>
              </a:pPr>
              <a:t>‹#›</a:t>
            </a:fld>
            <a:endParaRPr lang="en-US"/>
          </a:p>
        </p:txBody>
      </p:sp>
    </p:spTree>
    <p:extLst>
      <p:ext uri="{BB962C8B-B14F-4D97-AF65-F5344CB8AC3E}">
        <p14:creationId xmlns:p14="http://schemas.microsoft.com/office/powerpoint/2010/main" val="205967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DFAB93-911C-477E-AADD-5554A6FBFF7A}" type="slidenum">
              <a:rPr lang="en-US"/>
              <a:pPr>
                <a:defRPr/>
              </a:pPr>
              <a:t>‹#›</a:t>
            </a:fld>
            <a:endParaRPr lang="en-US"/>
          </a:p>
        </p:txBody>
      </p:sp>
    </p:spTree>
    <p:extLst>
      <p:ext uri="{BB962C8B-B14F-4D97-AF65-F5344CB8AC3E}">
        <p14:creationId xmlns:p14="http://schemas.microsoft.com/office/powerpoint/2010/main" val="243542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2D3AB-84B7-4908-AE09-7A0E98EDD7B4}" type="slidenum">
              <a:rPr lang="en-US"/>
              <a:pPr>
                <a:defRPr/>
              </a:pPr>
              <a:t>‹#›</a:t>
            </a:fld>
            <a:endParaRPr lang="en-US"/>
          </a:p>
        </p:txBody>
      </p:sp>
    </p:spTree>
    <p:extLst>
      <p:ext uri="{BB962C8B-B14F-4D97-AF65-F5344CB8AC3E}">
        <p14:creationId xmlns:p14="http://schemas.microsoft.com/office/powerpoint/2010/main" val="70209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217F9-55EF-4B65-AFA8-5EE8312B2612}" type="slidenum">
              <a:rPr lang="en-US"/>
              <a:pPr>
                <a:defRPr/>
              </a:pPr>
              <a:t>‹#›</a:t>
            </a:fld>
            <a:endParaRPr lang="en-US"/>
          </a:p>
        </p:txBody>
      </p:sp>
    </p:spTree>
    <p:extLst>
      <p:ext uri="{BB962C8B-B14F-4D97-AF65-F5344CB8AC3E}">
        <p14:creationId xmlns:p14="http://schemas.microsoft.com/office/powerpoint/2010/main" val="60334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341BC7-6FF8-4A1F-8DE5-C649966542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_1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423119"/>
            <a:ext cx="7683500" cy="53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r>
              <a:rPr lang="en-US" sz="3200" dirty="0" smtClean="0"/>
              <a:t>The double-reciprocal (</a:t>
            </a:r>
            <a:r>
              <a:rPr lang="en-US" sz="3200" dirty="0" err="1" smtClean="0"/>
              <a:t>Lineweaver</a:t>
            </a:r>
            <a:r>
              <a:rPr lang="en-US" sz="3200" dirty="0" smtClean="0"/>
              <a:t>-Burk) plot allows easy calculation of K</a:t>
            </a:r>
            <a:r>
              <a:rPr lang="en-US" sz="3200" baseline="-25000" dirty="0" smtClean="0"/>
              <a:t>m</a:t>
            </a:r>
            <a:r>
              <a:rPr lang="en-US" sz="3200" dirty="0" smtClean="0"/>
              <a:t> and </a:t>
            </a:r>
            <a:r>
              <a:rPr lang="en-US" sz="3200" dirty="0" err="1" smtClean="0"/>
              <a:t>V</a:t>
            </a:r>
            <a:r>
              <a:rPr lang="en-US" sz="3200" baseline="-25000" dirty="0" err="1" smtClean="0"/>
              <a:t>max</a:t>
            </a:r>
            <a:endParaRPr lang="en-US" sz="3200" baseline="-25000" dirty="0"/>
          </a:p>
        </p:txBody>
      </p:sp>
    </p:spTree>
    <p:extLst>
      <p:ext uri="{BB962C8B-B14F-4D97-AF65-F5344CB8AC3E}">
        <p14:creationId xmlns:p14="http://schemas.microsoft.com/office/powerpoint/2010/main" val="246422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_12_06"/>
          <p:cNvPicPr>
            <a:picLocks noChangeAspect="1" noChangeArrowheads="1"/>
          </p:cNvPicPr>
          <p:nvPr/>
        </p:nvPicPr>
        <p:blipFill rotWithShape="1">
          <a:blip r:embed="rId3">
            <a:extLst>
              <a:ext uri="{28A0092B-C50C-407E-A947-70E740481C1C}">
                <a14:useLocalDpi xmlns:a14="http://schemas.microsoft.com/office/drawing/2010/main" val="0"/>
              </a:ext>
            </a:extLst>
          </a:blip>
          <a:srcRect b="3625"/>
          <a:stretch/>
        </p:blipFill>
        <p:spPr bwMode="auto">
          <a:xfrm>
            <a:off x="457200" y="304800"/>
            <a:ext cx="7772400" cy="53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5883965"/>
            <a:ext cx="6858000" cy="830997"/>
          </a:xfrm>
          <a:prstGeom prst="rect">
            <a:avLst/>
          </a:prstGeom>
          <a:noFill/>
        </p:spPr>
        <p:txBody>
          <a:bodyPr wrap="square" rtlCol="0">
            <a:spAutoFit/>
          </a:bodyPr>
          <a:lstStyle/>
          <a:p>
            <a:r>
              <a:rPr lang="el-GR" sz="2400" b="1" dirty="0" smtClean="0">
                <a:solidFill>
                  <a:schemeClr val="accent2">
                    <a:lumMod val="75000"/>
                  </a:schemeClr>
                </a:solidFill>
              </a:rPr>
              <a:t>α</a:t>
            </a:r>
            <a:r>
              <a:rPr lang="en-US" sz="2400" b="1" dirty="0" smtClean="0">
                <a:solidFill>
                  <a:schemeClr val="accent2">
                    <a:lumMod val="75000"/>
                  </a:schemeClr>
                </a:solidFill>
              </a:rPr>
              <a:t> is the factor by which [S] must be increased to overcome the presence of inhibitor</a:t>
            </a:r>
            <a:endParaRPr lang="en-US" sz="24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12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0200"/>
            <a:ext cx="85312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6-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5100"/>
            <a:ext cx="82819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_12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85312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6-1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7800"/>
            <a:ext cx="8531225"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17500"/>
            <a:ext cx="81359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table 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0300"/>
            <a:ext cx="85312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5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ab_1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4500"/>
            <a:ext cx="85312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Many factors influence the activity of an enzyme</a:t>
            </a:r>
            <a:endParaRPr lang="en-US" dirty="0"/>
          </a:p>
        </p:txBody>
      </p:sp>
      <p:sp>
        <p:nvSpPr>
          <p:cNvPr id="5" name="Content Placeholder 4"/>
          <p:cNvSpPr>
            <a:spLocks noGrp="1"/>
          </p:cNvSpPr>
          <p:nvPr>
            <p:ph idx="1"/>
          </p:nvPr>
        </p:nvSpPr>
        <p:spPr/>
        <p:txBody>
          <a:bodyPr/>
          <a:lstStyle/>
          <a:p>
            <a:r>
              <a:rPr lang="en-US" sz="2800" dirty="0" smtClean="0"/>
              <a:t>pH</a:t>
            </a:r>
          </a:p>
          <a:p>
            <a:r>
              <a:rPr lang="en-US" sz="2800" dirty="0" smtClean="0"/>
              <a:t>Temperature</a:t>
            </a:r>
          </a:p>
          <a:p>
            <a:r>
              <a:rPr lang="en-US" sz="2800" dirty="0" smtClean="0"/>
              <a:t>Concentration of molecules that bind to enzyme</a:t>
            </a:r>
          </a:p>
          <a:p>
            <a:pPr lvl="1"/>
            <a:r>
              <a:rPr lang="en-US" sz="2400" dirty="0" smtClean="0"/>
              <a:t>Substrate</a:t>
            </a:r>
          </a:p>
          <a:p>
            <a:pPr lvl="1"/>
            <a:r>
              <a:rPr lang="en-US" sz="2400" dirty="0" smtClean="0"/>
              <a:t>Reversible inhibitors</a:t>
            </a:r>
          </a:p>
          <a:p>
            <a:pPr lvl="1"/>
            <a:r>
              <a:rPr lang="en-US" sz="2400" dirty="0" smtClean="0"/>
              <a:t>Irreversible inhibitors (</a:t>
            </a:r>
            <a:r>
              <a:rPr lang="en-US" sz="2400" dirty="0" err="1" smtClean="0"/>
              <a:t>inactivators</a:t>
            </a:r>
            <a:r>
              <a:rPr lang="en-US" sz="2400" dirty="0" smtClean="0"/>
              <a:t>)</a:t>
            </a:r>
          </a:p>
          <a:p>
            <a:pPr lvl="1"/>
            <a:r>
              <a:rPr lang="en-US" sz="2400" dirty="0" smtClean="0"/>
              <a:t>Allosteric effectors</a:t>
            </a:r>
          </a:p>
          <a:p>
            <a:r>
              <a:rPr lang="en-US" sz="2800" dirty="0" smtClean="0"/>
              <a:t>Covalent modification</a:t>
            </a:r>
          </a:p>
          <a:p>
            <a:r>
              <a:rPr lang="en-US" sz="2800" dirty="0" smtClean="0"/>
              <a:t>Enzyme concentration</a:t>
            </a:r>
            <a:endParaRPr lang="en-US" sz="2800" dirty="0"/>
          </a:p>
        </p:txBody>
      </p:sp>
    </p:spTree>
    <p:extLst>
      <p:ext uri="{BB962C8B-B14F-4D97-AF65-F5344CB8AC3E}">
        <p14:creationId xmlns:p14="http://schemas.microsoft.com/office/powerpoint/2010/main" val="7471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figure 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74" y="1425920"/>
            <a:ext cx="6824049"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Enzymes show maximum activity at their pH </a:t>
            </a:r>
            <a:r>
              <a:rPr lang="en-US" dirty="0" smtClean="0"/>
              <a:t>optimum</a:t>
            </a:r>
            <a:endParaRPr lang="en-US" dirty="0"/>
          </a:p>
        </p:txBody>
      </p:sp>
    </p:spTree>
    <p:extLst>
      <p:ext uri="{BB962C8B-B14F-4D97-AF65-F5344CB8AC3E}">
        <p14:creationId xmlns:p14="http://schemas.microsoft.com/office/powerpoint/2010/main" val="2525726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n_12_p3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99" y="1490481"/>
            <a:ext cx="7086599" cy="53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Enzymes can be inhibited by substrate analogs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figun_12_p378a"/>
          <p:cNvPicPr>
            <a:picLocks noChangeAspect="1" noChangeArrowheads="1"/>
          </p:cNvPicPr>
          <p:nvPr/>
        </p:nvPicPr>
        <p:blipFill rotWithShape="1">
          <a:blip r:embed="rId3">
            <a:extLst>
              <a:ext uri="{28A0092B-C50C-407E-A947-70E740481C1C}">
                <a14:useLocalDpi xmlns:a14="http://schemas.microsoft.com/office/drawing/2010/main" val="0"/>
              </a:ext>
            </a:extLst>
          </a:blip>
          <a:srcRect b="7879"/>
          <a:stretch/>
        </p:blipFill>
        <p:spPr bwMode="auto">
          <a:xfrm>
            <a:off x="799306" y="2097998"/>
            <a:ext cx="7545387" cy="24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figun_12_p37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2426" y="4550259"/>
            <a:ext cx="2459148" cy="23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Enzymes are greatly inhibited by transition-state analogs</a:t>
            </a:r>
            <a:endParaRPr lang="en-US" dirty="0"/>
          </a:p>
        </p:txBody>
      </p:sp>
      <p:sp>
        <p:nvSpPr>
          <p:cNvPr id="3" name="TextBox 2"/>
          <p:cNvSpPr txBox="1"/>
          <p:nvPr/>
        </p:nvSpPr>
        <p:spPr>
          <a:xfrm>
            <a:off x="3049859" y="1428690"/>
            <a:ext cx="2893741" cy="400110"/>
          </a:xfrm>
          <a:prstGeom prst="rect">
            <a:avLst/>
          </a:prstGeom>
          <a:noFill/>
        </p:spPr>
        <p:txBody>
          <a:bodyPr wrap="none" rtlCol="0">
            <a:spAutoFit/>
          </a:bodyPr>
          <a:lstStyle/>
          <a:p>
            <a:r>
              <a:rPr lang="en-US" sz="2000" b="1" dirty="0" smtClean="0">
                <a:solidFill>
                  <a:srgbClr val="0070C0"/>
                </a:solidFill>
              </a:rPr>
              <a:t>Adenosine </a:t>
            </a:r>
            <a:r>
              <a:rPr lang="en-US" sz="2000" b="1" dirty="0" err="1" smtClean="0">
                <a:solidFill>
                  <a:srgbClr val="0070C0"/>
                </a:solidFill>
              </a:rPr>
              <a:t>deaminase</a:t>
            </a:r>
            <a:endParaRPr lang="en-US" sz="2000" b="1" dirty="0">
              <a:solidFill>
                <a:srgbClr val="0070C0"/>
              </a:solidFill>
            </a:endParaRPr>
          </a:p>
        </p:txBody>
      </p:sp>
      <p:sp>
        <p:nvSpPr>
          <p:cNvPr id="5" name="TextBox 4"/>
          <p:cNvSpPr txBox="1"/>
          <p:nvPr/>
        </p:nvSpPr>
        <p:spPr>
          <a:xfrm>
            <a:off x="837406" y="1767244"/>
            <a:ext cx="1527982" cy="369332"/>
          </a:xfrm>
          <a:prstGeom prst="rect">
            <a:avLst/>
          </a:prstGeom>
          <a:noFill/>
        </p:spPr>
        <p:txBody>
          <a:bodyPr wrap="none" rtlCol="0">
            <a:spAutoFit/>
          </a:bodyPr>
          <a:lstStyle/>
          <a:p>
            <a:r>
              <a:rPr lang="en-US" b="1" dirty="0" smtClean="0">
                <a:solidFill>
                  <a:schemeClr val="accent2">
                    <a:lumMod val="75000"/>
                  </a:schemeClr>
                </a:solidFill>
              </a:rPr>
              <a:t>K</a:t>
            </a:r>
            <a:r>
              <a:rPr lang="en-US" b="1" baseline="-25000" dirty="0" smtClean="0">
                <a:solidFill>
                  <a:schemeClr val="accent2">
                    <a:lumMod val="75000"/>
                  </a:schemeClr>
                </a:solidFill>
              </a:rPr>
              <a:t>m</a:t>
            </a:r>
            <a:r>
              <a:rPr lang="en-US" b="1" dirty="0" smtClean="0">
                <a:solidFill>
                  <a:schemeClr val="accent2">
                    <a:lumMod val="75000"/>
                  </a:schemeClr>
                </a:solidFill>
              </a:rPr>
              <a:t> = 3 x 10</a:t>
            </a:r>
            <a:r>
              <a:rPr lang="en-US" b="1" baseline="30000" dirty="0" smtClean="0">
                <a:solidFill>
                  <a:schemeClr val="accent2">
                    <a:lumMod val="75000"/>
                  </a:schemeClr>
                </a:solidFill>
              </a:rPr>
              <a:t>-5</a:t>
            </a:r>
            <a:endParaRPr lang="en-US" b="1" baseline="30000" dirty="0">
              <a:solidFill>
                <a:schemeClr val="accent2">
                  <a:lumMod val="75000"/>
                </a:schemeClr>
              </a:solidFill>
            </a:endParaRPr>
          </a:p>
        </p:txBody>
      </p:sp>
      <p:sp>
        <p:nvSpPr>
          <p:cNvPr id="11" name="TextBox 10"/>
          <p:cNvSpPr txBox="1"/>
          <p:nvPr/>
        </p:nvSpPr>
        <p:spPr>
          <a:xfrm>
            <a:off x="6400800" y="1628745"/>
            <a:ext cx="2236510" cy="646331"/>
          </a:xfrm>
          <a:prstGeom prst="rect">
            <a:avLst/>
          </a:prstGeom>
          <a:noFill/>
        </p:spPr>
        <p:txBody>
          <a:bodyPr wrap="none" rtlCol="0">
            <a:spAutoFit/>
          </a:bodyPr>
          <a:lstStyle/>
          <a:p>
            <a:pPr algn="ctr"/>
            <a:r>
              <a:rPr lang="en-US" b="1" dirty="0" smtClean="0">
                <a:solidFill>
                  <a:schemeClr val="accent2">
                    <a:lumMod val="75000"/>
                  </a:schemeClr>
                </a:solidFill>
              </a:rPr>
              <a:t>Product inhibition:</a:t>
            </a:r>
          </a:p>
          <a:p>
            <a:pPr algn="ctr"/>
            <a:r>
              <a:rPr lang="en-US" b="1" dirty="0" smtClean="0">
                <a:solidFill>
                  <a:schemeClr val="accent2">
                    <a:lumMod val="75000"/>
                  </a:schemeClr>
                </a:solidFill>
              </a:rPr>
              <a:t>K</a:t>
            </a:r>
            <a:r>
              <a:rPr lang="en-US" b="1" baseline="-25000" dirty="0" smtClean="0">
                <a:solidFill>
                  <a:schemeClr val="accent2">
                    <a:lumMod val="75000"/>
                  </a:schemeClr>
                </a:solidFill>
              </a:rPr>
              <a:t>I</a:t>
            </a:r>
            <a:r>
              <a:rPr lang="en-US" b="1" dirty="0" smtClean="0">
                <a:solidFill>
                  <a:schemeClr val="accent2">
                    <a:lumMod val="75000"/>
                  </a:schemeClr>
                </a:solidFill>
              </a:rPr>
              <a:t> = 3 x 10</a:t>
            </a:r>
            <a:r>
              <a:rPr lang="en-US" b="1" baseline="30000" dirty="0" smtClean="0">
                <a:solidFill>
                  <a:schemeClr val="accent2">
                    <a:lumMod val="75000"/>
                  </a:schemeClr>
                </a:solidFill>
              </a:rPr>
              <a:t>-4</a:t>
            </a:r>
            <a:endParaRPr lang="en-US" b="1" baseline="30000" dirty="0">
              <a:solidFill>
                <a:schemeClr val="accent2">
                  <a:lumMod val="75000"/>
                </a:schemeClr>
              </a:solidFill>
            </a:endParaRPr>
          </a:p>
        </p:txBody>
      </p:sp>
      <p:sp>
        <p:nvSpPr>
          <p:cNvPr id="12" name="TextBox 11"/>
          <p:cNvSpPr txBox="1"/>
          <p:nvPr/>
        </p:nvSpPr>
        <p:spPr>
          <a:xfrm>
            <a:off x="5943600" y="5912534"/>
            <a:ext cx="1712328" cy="646331"/>
          </a:xfrm>
          <a:prstGeom prst="rect">
            <a:avLst/>
          </a:prstGeom>
          <a:noFill/>
        </p:spPr>
        <p:txBody>
          <a:bodyPr wrap="none" rtlCol="0">
            <a:spAutoFit/>
          </a:bodyPr>
          <a:lstStyle/>
          <a:p>
            <a:pPr algn="ctr"/>
            <a:r>
              <a:rPr lang="en-US" b="1" dirty="0" smtClean="0">
                <a:solidFill>
                  <a:schemeClr val="accent2">
                    <a:lumMod val="75000"/>
                  </a:schemeClr>
                </a:solidFill>
              </a:rPr>
              <a:t>TS analog:</a:t>
            </a:r>
          </a:p>
          <a:p>
            <a:pPr algn="ctr"/>
            <a:r>
              <a:rPr lang="en-US" b="1" dirty="0" smtClean="0">
                <a:solidFill>
                  <a:schemeClr val="accent2">
                    <a:lumMod val="75000"/>
                  </a:schemeClr>
                </a:solidFill>
              </a:rPr>
              <a:t>K</a:t>
            </a:r>
            <a:r>
              <a:rPr lang="en-US" b="1" baseline="-25000" dirty="0" smtClean="0">
                <a:solidFill>
                  <a:schemeClr val="accent2">
                    <a:lumMod val="75000"/>
                  </a:schemeClr>
                </a:solidFill>
              </a:rPr>
              <a:t>I</a:t>
            </a:r>
            <a:r>
              <a:rPr lang="en-US" b="1" dirty="0" smtClean="0">
                <a:solidFill>
                  <a:schemeClr val="accent2">
                    <a:lumMod val="75000"/>
                  </a:schemeClr>
                </a:solidFill>
              </a:rPr>
              <a:t> = 1.5 x 10</a:t>
            </a:r>
            <a:r>
              <a:rPr lang="en-US" b="1" baseline="30000" dirty="0" smtClean="0">
                <a:solidFill>
                  <a:schemeClr val="accent2">
                    <a:lumMod val="75000"/>
                  </a:schemeClr>
                </a:solidFill>
              </a:rPr>
              <a:t>-13</a:t>
            </a:r>
            <a:endParaRPr lang="en-US" b="1" baseline="30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6-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6100"/>
            <a:ext cx="853122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6-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5100"/>
            <a:ext cx="82819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6-1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7800"/>
            <a:ext cx="8531225"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6-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6100"/>
            <a:ext cx="853122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471</Words>
  <Application>Microsoft Office PowerPoint</Application>
  <PresentationFormat>On-screen Show (4:3)</PresentationFormat>
  <Paragraphs>44</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ＭＳ Ｐゴシック</vt:lpstr>
      <vt:lpstr>Default Design</vt:lpstr>
      <vt:lpstr>The double-reciprocal (Lineweaver-Burk) plot allows easy calculation of Km and Vmax</vt:lpstr>
      <vt:lpstr>Many factors influence the activity of an enzyme</vt:lpstr>
      <vt:lpstr>Enzymes show maximum activity at their pH optimum</vt:lpstr>
      <vt:lpstr>Enzymes can be inhibited by substrate analogs</vt:lpstr>
      <vt:lpstr>Enzymes are greatly inhibited by transition-state analogs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14</cp:revision>
  <dcterms:created xsi:type="dcterms:W3CDTF">2009-07-16T23:51:41Z</dcterms:created>
  <dcterms:modified xsi:type="dcterms:W3CDTF">2011-02-15T21:35:24Z</dcterms:modified>
</cp:coreProperties>
</file>