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326" r:id="rId3"/>
    <p:sldId id="324" r:id="rId4"/>
    <p:sldId id="300" r:id="rId5"/>
    <p:sldId id="301" r:id="rId6"/>
    <p:sldId id="327" r:id="rId7"/>
    <p:sldId id="304" r:id="rId8"/>
    <p:sldId id="317" r:id="rId9"/>
    <p:sldId id="318" r:id="rId10"/>
    <p:sldId id="319" r:id="rId11"/>
    <p:sldId id="303" r:id="rId12"/>
    <p:sldId id="321" r:id="rId13"/>
    <p:sldId id="322" r:id="rId14"/>
    <p:sldId id="323" r:id="rId15"/>
    <p:sldId id="313" r:id="rId16"/>
    <p:sldId id="320" r:id="rId17"/>
    <p:sldId id="312" r:id="rId18"/>
    <p:sldId id="311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F87"/>
    <a:srgbClr val="99FF66"/>
    <a:srgbClr val="FFFF66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4EBDD2-BC4A-4458-B5A1-4F1ED9908AEE}" type="datetimeFigureOut">
              <a:rPr lang="en-US"/>
              <a:pPr>
                <a:defRPr/>
              </a:pPr>
              <a:t>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3" tIns="47861" rIns="95723" bIns="4786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5723" tIns="47861" rIns="95723" bIns="478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 anchor="b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AFF24F-645E-4C26-AA88-AB8F9D3D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21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4A9D18-ADB3-4FA2-82C4-8DA1C43E396B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9AADB8-95AD-487C-88D9-E65EBEE23E8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94683C-30EF-4635-8708-6C90BF5345EB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FIGURE 6-25a (part 1) Lysozyme reaction.</a:t>
            </a:r>
            <a:r>
              <a:rPr lang="en-US" smtClean="0">
                <a:latin typeface="Arial" charset="0"/>
              </a:rPr>
              <a:t> In this reaction (described in the text), the water introduced into the product at C-1 of Mur2Ac is in the same configuration as the original glycosidic bond. The reaction is thus a molecular substitution with retention of configuration. (a) Two proposed pathways potentially explain the overall reaction and its properties.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1 pathway (left) is the original Phillips mechanism.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2 pathway (right) is the mechanism most consistent with current data.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708D02-7D90-4814-A165-A94A87216CE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FIGURE 6-25a (part 2) Lysozyme reaction.</a:t>
            </a:r>
            <a:r>
              <a:rPr lang="en-US" smtClean="0">
                <a:latin typeface="Arial" charset="0"/>
              </a:rPr>
              <a:t> In this reaction (described in the text), the water introduced into the product at C-1 of Mur2Ac is in the same configuration as the original glycosidic bond. The reaction is thus a molecular substitution with retention of configuration. (a) Two proposed pathways potentially explain the overall reaction and its properties.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1 pathway (left) is the original Phillips mechanism.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2 pathway (right) is the mechanism most consistent with current data.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9A3F24-B55F-4A87-9515-87AB5AFC6E1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FIGURE 6-25a (part 3) Lysozyme reaction.</a:t>
            </a:r>
            <a:r>
              <a:rPr lang="en-US" smtClean="0">
                <a:latin typeface="Arial" charset="0"/>
              </a:rPr>
              <a:t> In this reaction (described in the text), the water introduced into the product at C-1 of Mur2Ac is in the same configuration as the original glycosidic bond. The reaction is thus a molecular substitution with retention of configuration. (a) Two proposed pathways potentially explain the overall reaction and its properties.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1 pathway (left) is the original Phillips mechanism.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2 pathway (right) is the mechanism most consistent with current data.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0A9410-3D73-4881-AA3F-027B1054272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193840-20A3-4381-99FF-0A492CCBEE54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FIGURE 6-25b Lysozyme reaction.</a:t>
            </a:r>
            <a:r>
              <a:rPr lang="en-US" smtClean="0">
                <a:latin typeface="Arial" charset="0"/>
              </a:rPr>
              <a:t> In this reaction (described in the text), the water introduced into the product at C-1 of Mur2Ac is in the same configuration as the original glycosidic bond. The reaction is thus a molecular substitution with retention of configuration. (b) A surface rendering of the lysozyme active site with the covalent enzymesubstrate intermediate shown as a ball-and-stick structure. Side chains of active-site residues are shown as ball-and-stick structures protruding from ribbons (PDB ID 1H6M).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052AE9-66D5-4DA2-930A-CF2B16F97EB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5430D2-E23E-49BD-BA35-D72F1BDED71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408EC7-B781-4A04-958B-27D3C1D65629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6D16B8-1571-4975-B360-281F59274ABC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300E03-4680-4CBB-A9BC-333646EBE0E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3A6CCD-3613-4175-80D9-B9D241E30EA3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5EA304-D3E0-4D78-A679-8990677B732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0A84B9-EBFB-4D85-85A4-6C9391A6FD12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FIGURE 6-25a (part 1) Lysozyme reaction.</a:t>
            </a:r>
            <a:r>
              <a:rPr lang="en-US" smtClean="0">
                <a:latin typeface="Arial" charset="0"/>
              </a:rPr>
              <a:t> In this reaction (described in the text), the water introduced into the product at C-1 of Mur2Ac is in the same configuration as the original glycosidic bond. The reaction is thus a molecular substitution with retention of configuration. (a) Two proposed pathways potentially explain the overall reaction and its properties.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1 pathway (left) is the original Phillips mechanism.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2 pathway (right) is the mechanism most consistent with current data.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A9962E-DCF3-4CD6-A47A-FD30CF0AE3E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FIGURE 6-25a (part 2) Lysozyme reaction.</a:t>
            </a:r>
            <a:r>
              <a:rPr lang="en-US" smtClean="0">
                <a:latin typeface="Arial" charset="0"/>
              </a:rPr>
              <a:t> In this reaction (described in the text), the water introduced into the product at C-1 of Mur2Ac is in the same configuration as the original glycosidic bond. The reaction is thus a molecular substitution with retention of configuration. (a) Two proposed pathways potentially explain the overall reaction and its properties.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1 pathway (left) is the original Phillips mechanism.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2 pathway (right) is the mechanism most consistent with current data.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994AA9-CEAA-4AE8-A363-47B4A9ACD78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charset="0"/>
              </a:rPr>
              <a:t>FIGURE 6-25a (part 3) Lysozyme reaction.</a:t>
            </a:r>
            <a:r>
              <a:rPr lang="en-US" smtClean="0">
                <a:latin typeface="Arial" charset="0"/>
              </a:rPr>
              <a:t> In this reaction (described in the text), the water introduced into the product at C-1 of Mur2Ac is in the same configuration as the original glycosidic bond. The reaction is thus a molecular substitution with retention of configuration. (a) Two proposed pathways potentially explain the overall reaction and its properties.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1 pathway (left) is the original Phillips mechanism. The 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2 pathway (right) is the mechanism most consistent with current data.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70D49-8950-4FF0-B683-5DB834AB7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1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75C5A-E0FA-4D51-8FAD-5377248BE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7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FF10-CEE8-4877-A436-6E5D38BA5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9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C8CA-4E35-498D-AB19-7DBBDF66C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7DD0D-9C6D-4A08-832C-E57D2669B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F20E-292C-44D0-A13E-C966AB1C5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F3A71-A840-4752-82BC-C3BFE3087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CADAC-D63B-4DF5-9771-6541054A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2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F768-FC7E-42AA-9E44-F45E7FA83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C8131-1827-42E8-B3DF-544588CF0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7D632-CC54-4030-921D-AB61484B0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3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A3975-F219-468B-99ED-C270BCB4F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_11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70100"/>
            <a:ext cx="85312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Lysozyme catalyzes the hydrolysis of a glycosidic bond of peptidoglycan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36588" y="5307013"/>
            <a:ext cx="3511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NAG = </a:t>
            </a:r>
            <a:r>
              <a:rPr lang="en-US" sz="2000" i="1"/>
              <a:t>N</a:t>
            </a:r>
            <a:r>
              <a:rPr lang="en-US" sz="2000"/>
              <a:t>-acetylglucosamine</a:t>
            </a:r>
          </a:p>
          <a:p>
            <a:pPr eaLnBrk="1" hangingPunct="1"/>
            <a:r>
              <a:rPr lang="en-US" sz="2000"/>
              <a:t>NAM = </a:t>
            </a:r>
            <a:r>
              <a:rPr lang="en-US" sz="2000" i="1"/>
              <a:t>N</a:t>
            </a:r>
            <a:r>
              <a:rPr lang="en-US" sz="2000"/>
              <a:t>-acetylmuramic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 6-25a par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0"/>
          <a:stretch>
            <a:fillRect/>
          </a:stretch>
        </p:blipFill>
        <p:spPr bwMode="auto">
          <a:xfrm>
            <a:off x="1371600" y="1793875"/>
            <a:ext cx="52578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81000"/>
            <a:ext cx="35052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562600" y="36576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</a:t>
            </a:r>
            <a:r>
              <a:rPr lang="en-US" baseline="-25000" smtClean="0"/>
              <a:t>N</a:t>
            </a:r>
            <a:r>
              <a:rPr lang="en-US" smtClean="0"/>
              <a:t>1 mechanism of lysozyme involves the formation of a carbocation intermediate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77243" y="2885200"/>
            <a:ext cx="952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86764" y="269946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‒H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Lysozyme is a retaining glycosidase; products retain the anomeric configuration</a:t>
            </a:r>
          </a:p>
        </p:txBody>
      </p:sp>
      <p:grpSp>
        <p:nvGrpSpPr>
          <p:cNvPr id="13316" name="Group 14"/>
          <p:cNvGrpSpPr>
            <a:grpSpLocks/>
          </p:cNvGrpSpPr>
          <p:nvPr/>
        </p:nvGrpSpPr>
        <p:grpSpPr bwMode="auto">
          <a:xfrm>
            <a:off x="2641600" y="1558925"/>
            <a:ext cx="3860800" cy="4970463"/>
            <a:chOff x="2641600" y="1620979"/>
            <a:chExt cx="3860800" cy="4971164"/>
          </a:xfrm>
        </p:grpSpPr>
        <p:grpSp>
          <p:nvGrpSpPr>
            <p:cNvPr id="13318" name="Group 13"/>
            <p:cNvGrpSpPr>
              <a:grpSpLocks/>
            </p:cNvGrpSpPr>
            <p:nvPr/>
          </p:nvGrpSpPr>
          <p:grpSpPr bwMode="auto">
            <a:xfrm>
              <a:off x="2641600" y="1752600"/>
              <a:ext cx="3860800" cy="4839543"/>
              <a:chOff x="2641600" y="1752600"/>
              <a:chExt cx="3860800" cy="4839543"/>
            </a:xfrm>
          </p:grpSpPr>
          <p:pic>
            <p:nvPicPr>
              <p:cNvPr id="13324" name="Picture 2" descr="figun_11_p34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1600" y="1752600"/>
                <a:ext cx="3860800" cy="4839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Straight Connector 4"/>
              <p:cNvCxnSpPr/>
              <p:nvPr/>
            </p:nvCxnSpPr>
            <p:spPr>
              <a:xfrm rot="5400000">
                <a:off x="3817922" y="2945141"/>
                <a:ext cx="2286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26" name="TextBox 5"/>
              <p:cNvSpPr txBox="1">
                <a:spLocks noChangeArrowheads="1"/>
              </p:cNvSpPr>
              <p:nvPr/>
            </p:nvSpPr>
            <p:spPr bwMode="auto">
              <a:xfrm>
                <a:off x="3763422" y="2971800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H</a:t>
                </a:r>
              </a:p>
            </p:txBody>
          </p:sp>
        </p:grpSp>
        <p:grpSp>
          <p:nvGrpSpPr>
            <p:cNvPr id="13319" name="Group 12"/>
            <p:cNvGrpSpPr>
              <a:grpSpLocks/>
            </p:cNvGrpSpPr>
            <p:nvPr/>
          </p:nvGrpSpPr>
          <p:grpSpPr bwMode="auto">
            <a:xfrm>
              <a:off x="3435925" y="1620979"/>
              <a:ext cx="955965" cy="4509658"/>
              <a:chOff x="3435925" y="1620979"/>
              <a:chExt cx="955965" cy="450965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435350" y="1620979"/>
                <a:ext cx="404813" cy="5239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 sz="2800" b="1" dirty="0">
                    <a:solidFill>
                      <a:srgbClr val="FF0000"/>
                    </a:solidFill>
                    <a:latin typeface="+mn-lt"/>
                    <a:cs typeface="Arial" pitchFamily="34" charset="0"/>
                  </a:rPr>
                  <a:t>β</a:t>
                </a:r>
                <a:endParaRPr lang="en-US" sz="2800" b="1" dirty="0">
                  <a:solidFill>
                    <a:srgbClr val="FF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87738" y="4321698"/>
                <a:ext cx="404812" cy="52394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l-GR" sz="2800" b="1" dirty="0">
                    <a:solidFill>
                      <a:srgbClr val="FF0000"/>
                    </a:solidFill>
                    <a:latin typeface="+mn-lt"/>
                    <a:cs typeface="Arial" pitchFamily="34" charset="0"/>
                  </a:rPr>
                  <a:t>β</a:t>
                </a:r>
                <a:endParaRPr lang="en-US" sz="2800" b="1" dirty="0">
                  <a:solidFill>
                    <a:srgbClr val="FF000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616325" y="4640830"/>
                <a:ext cx="776288" cy="148928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02038" y="1940112"/>
                <a:ext cx="776287" cy="148928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3317" name="TextBox 15"/>
          <p:cNvSpPr txBox="1">
            <a:spLocks noChangeArrowheads="1"/>
          </p:cNvSpPr>
          <p:nvPr/>
        </p:nvSpPr>
        <p:spPr bwMode="auto">
          <a:xfrm>
            <a:off x="6807200" y="5180013"/>
            <a:ext cx="2003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2060"/>
                </a:solidFill>
              </a:rPr>
              <a:t>Other retaining glycosidases have S</a:t>
            </a:r>
            <a:r>
              <a:rPr lang="en-US" sz="2000" baseline="-25000">
                <a:solidFill>
                  <a:srgbClr val="002060"/>
                </a:solidFill>
              </a:rPr>
              <a:t>N</a:t>
            </a:r>
            <a:r>
              <a:rPr lang="en-US" sz="2000">
                <a:solidFill>
                  <a:srgbClr val="002060"/>
                </a:solidFill>
              </a:rPr>
              <a:t>2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 6-25a par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6"/>
          <a:stretch>
            <a:fillRect/>
          </a:stretch>
        </p:blipFill>
        <p:spPr bwMode="auto">
          <a:xfrm>
            <a:off x="466725" y="830263"/>
            <a:ext cx="8208963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200"/>
          </a:xfrm>
        </p:spPr>
        <p:txBody>
          <a:bodyPr/>
          <a:lstStyle/>
          <a:p>
            <a:r>
              <a:rPr lang="en-US" smtClean="0"/>
              <a:t>S</a:t>
            </a:r>
            <a:r>
              <a:rPr lang="en-US" baseline="-25000" smtClean="0"/>
              <a:t>N</a:t>
            </a:r>
            <a:r>
              <a:rPr lang="en-US" smtClean="0"/>
              <a:t>2 mechanism has a covalent intermediate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1717675"/>
            <a:ext cx="4294188" cy="5140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9098" y="5826275"/>
            <a:ext cx="952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54335" y="564513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‒H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ure 6-25a 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470025"/>
            <a:ext cx="853122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</a:t>
            </a:r>
            <a:r>
              <a:rPr lang="en-US" baseline="-25000" smtClean="0"/>
              <a:t>N</a:t>
            </a:r>
            <a:r>
              <a:rPr lang="en-US" smtClean="0"/>
              <a:t>2 mechanism has a covalent intermediate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25" y="1344613"/>
            <a:ext cx="4294188" cy="50149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29" y="5084600"/>
            <a:ext cx="952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81335" y="4903625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‒H</a:t>
            </a:r>
            <a:endParaRPr lang="en-US" sz="1000" b="1" dirty="0"/>
          </a:p>
        </p:txBody>
      </p:sp>
      <p:sp>
        <p:nvSpPr>
          <p:cNvPr id="7" name="Rectangle 6"/>
          <p:cNvSpPr/>
          <p:nvPr/>
        </p:nvSpPr>
        <p:spPr>
          <a:xfrm>
            <a:off x="2959647" y="2543731"/>
            <a:ext cx="952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54879" y="235799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‒H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re 6-25a par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455738"/>
            <a:ext cx="85312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</a:t>
            </a:r>
            <a:r>
              <a:rPr lang="en-US" baseline="-25000" smtClean="0"/>
              <a:t>N</a:t>
            </a:r>
            <a:r>
              <a:rPr lang="en-US" smtClean="0"/>
              <a:t>2 mechanism has a covalent intermediate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25" y="1344613"/>
            <a:ext cx="4294188" cy="2368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09403" y="2547940"/>
            <a:ext cx="952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6790" y="236363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‒H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un_11_p3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844675"/>
            <a:ext cx="7800975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substrate analog was used to trap the covalent intermediate of lysozyme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ure 6-2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5100"/>
            <a:ext cx="817245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_11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573213"/>
            <a:ext cx="36957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Formation of the covalent intermediate releases strain of the D-site residue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987925" y="2770188"/>
            <a:ext cx="3370263" cy="8318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Half-chair conformation</a:t>
            </a:r>
          </a:p>
          <a:p>
            <a:pPr algn="ctr" eaLnBrk="1" hangingPunct="1"/>
            <a:r>
              <a:rPr lang="en-US" sz="2400"/>
              <a:t>(bound substrate)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602038" y="3144838"/>
            <a:ext cx="1385887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4957763" y="4835525"/>
            <a:ext cx="3317875" cy="830263"/>
          </a:xfrm>
          <a:prstGeom prst="rect">
            <a:avLst/>
          </a:prstGeom>
          <a:solidFill>
            <a:srgbClr val="A4DF8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Chair conformation</a:t>
            </a:r>
          </a:p>
          <a:p>
            <a:pPr algn="ctr" eaLnBrk="1" hangingPunct="1"/>
            <a:r>
              <a:rPr lang="en-US" sz="2400"/>
              <a:t>(covalent intermediate)</a:t>
            </a:r>
          </a:p>
        </p:txBody>
      </p:sp>
      <p:cxnSp>
        <p:nvCxnSpPr>
          <p:cNvPr id="9" name="Straight Arrow Connector 8"/>
          <p:cNvCxnSpPr>
            <a:stCxn id="20487" idx="1"/>
          </p:cNvCxnSpPr>
          <p:nvPr/>
        </p:nvCxnSpPr>
        <p:spPr>
          <a:xfrm rot="10800000">
            <a:off x="2825750" y="4545013"/>
            <a:ext cx="2132013" cy="706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_11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600200"/>
            <a:ext cx="811847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Transition state analogs mimic a transition state and bind more tightly than substrate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_08_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07975"/>
            <a:ext cx="4576762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fig_08_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1"/>
          <a:stretch>
            <a:fillRect/>
          </a:stretch>
        </p:blipFill>
        <p:spPr bwMode="auto">
          <a:xfrm>
            <a:off x="82550" y="1725613"/>
            <a:ext cx="525145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4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S. aureus </a:t>
            </a:r>
            <a:br>
              <a:rPr lang="en-US" i="1" smtClean="0"/>
            </a:br>
            <a:r>
              <a:rPr lang="en-US" smtClean="0"/>
              <a:t>peptidoglycan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4017963" y="6096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GlcNAc	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685088" y="625475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Mur2Ac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3581400"/>
            <a:ext cx="533400" cy="38100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38400" y="3810000"/>
            <a:ext cx="2286000" cy="609600"/>
            <a:chOff x="2438400" y="3810000"/>
            <a:chExt cx="2286000" cy="609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38400" y="3810000"/>
              <a:ext cx="533400" cy="3048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76600" y="3962400"/>
              <a:ext cx="533400" cy="3048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14800" y="4191000"/>
              <a:ext cx="609600" cy="2286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438400" y="2438400"/>
            <a:ext cx="2590800" cy="609600"/>
            <a:chOff x="2438400" y="2438400"/>
            <a:chExt cx="2590800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048000" y="2590800"/>
              <a:ext cx="533400" cy="3048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10000" y="2667000"/>
              <a:ext cx="533400" cy="3048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19600" y="2819400"/>
              <a:ext cx="609600" cy="2286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38400" y="2438400"/>
              <a:ext cx="533400" cy="381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00400" y="1676400"/>
            <a:ext cx="1905000" cy="381000"/>
            <a:chOff x="3200400" y="1676400"/>
            <a:chExt cx="1905000" cy="3810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724400" y="1905000"/>
              <a:ext cx="381000" cy="1524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91000" y="1828800"/>
              <a:ext cx="381000" cy="1524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657600" y="1752600"/>
              <a:ext cx="381000" cy="1524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1676400"/>
              <a:ext cx="381000" cy="1524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heavy water indicates which side of the glycosidic bond is cleaved</a:t>
            </a:r>
          </a:p>
        </p:txBody>
      </p:sp>
      <p:pic>
        <p:nvPicPr>
          <p:cNvPr id="5124" name="Picture 2" descr="fig_11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2"/>
          <a:stretch>
            <a:fillRect/>
          </a:stretch>
        </p:blipFill>
        <p:spPr bwMode="auto">
          <a:xfrm>
            <a:off x="306388" y="1600200"/>
            <a:ext cx="8531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52800" y="1524000"/>
            <a:ext cx="2438400" cy="2057400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8900" y="4267200"/>
            <a:ext cx="3797300" cy="2209800"/>
            <a:chOff x="89347" y="4267200"/>
            <a:chExt cx="3796853" cy="2209800"/>
          </a:xfrm>
        </p:grpSpPr>
        <p:pic>
          <p:nvPicPr>
            <p:cNvPr id="5136" name="Picture 2" descr="figun_11_p3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831"/>
            <a:stretch>
              <a:fillRect/>
            </a:stretch>
          </p:blipFill>
          <p:spPr bwMode="auto">
            <a:xfrm>
              <a:off x="89347" y="4419600"/>
              <a:ext cx="3796853" cy="191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52840" y="4267200"/>
              <a:ext cx="3657169" cy="2209800"/>
            </a:xfrm>
            <a:prstGeom prst="rect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4267200"/>
            <a:ext cx="3797300" cy="2286000"/>
            <a:chOff x="5257800" y="4267200"/>
            <a:chExt cx="3796854" cy="2286000"/>
          </a:xfrm>
        </p:grpSpPr>
        <p:pic>
          <p:nvPicPr>
            <p:cNvPr id="5134" name="Picture 2" descr="figun_11_p3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71"/>
            <a:stretch>
              <a:fillRect/>
            </a:stretch>
          </p:blipFill>
          <p:spPr bwMode="auto">
            <a:xfrm>
              <a:off x="5257800" y="4419600"/>
              <a:ext cx="3796854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333991" y="4267200"/>
              <a:ext cx="3657170" cy="2209800"/>
            </a:xfrm>
            <a:prstGeom prst="rect">
              <a:avLst/>
            </a:prstGeom>
            <a:noFill/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0813" y="4887913"/>
            <a:ext cx="1222375" cy="1044575"/>
            <a:chOff x="3960294" y="4888468"/>
            <a:chExt cx="1223412" cy="1043464"/>
          </a:xfrm>
        </p:grpSpPr>
        <p:pic>
          <p:nvPicPr>
            <p:cNvPr id="5131" name="Picture 2" descr="figun_11_p3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03" t="39401" r="46951" b="44547"/>
            <a:stretch>
              <a:fillRect/>
            </a:stretch>
          </p:blipFill>
          <p:spPr bwMode="auto">
            <a:xfrm rot="-5400000">
              <a:off x="4381500" y="4953000"/>
              <a:ext cx="38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6"/>
            <p:cNvSpPr txBox="1">
              <a:spLocks noChangeArrowheads="1"/>
            </p:cNvSpPr>
            <p:nvPr/>
          </p:nvSpPr>
          <p:spPr bwMode="auto">
            <a:xfrm>
              <a:off x="4179103" y="5562600"/>
              <a:ext cx="785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800000"/>
                  </a:solidFill>
                </a:rPr>
                <a:t>H</a:t>
              </a:r>
              <a:r>
                <a:rPr lang="en-US" b="1" baseline="-25000">
                  <a:solidFill>
                    <a:srgbClr val="800000"/>
                  </a:solidFill>
                </a:rPr>
                <a:t>2</a:t>
              </a:r>
              <a:r>
                <a:rPr lang="en-US" b="1" baseline="30000">
                  <a:solidFill>
                    <a:srgbClr val="800000"/>
                  </a:solidFill>
                </a:rPr>
                <a:t>18</a:t>
              </a:r>
              <a:r>
                <a:rPr lang="en-US" b="1">
                  <a:solidFill>
                    <a:srgbClr val="800000"/>
                  </a:solidFill>
                </a:rPr>
                <a:t>O</a:t>
              </a: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3960294" y="4888468"/>
              <a:ext cx="1223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lysozyme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rot="5400000">
            <a:off x="1257300" y="56007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19"/>
          <p:cNvSpPr txBox="1">
            <a:spLocks noChangeArrowheads="1"/>
          </p:cNvSpPr>
          <p:nvPr/>
        </p:nvSpPr>
        <p:spPr bwMode="auto">
          <a:xfrm>
            <a:off x="1200150" y="5653088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_11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/>
          <a:stretch>
            <a:fillRect/>
          </a:stretch>
        </p:blipFill>
        <p:spPr bwMode="auto">
          <a:xfrm>
            <a:off x="3865563" y="0"/>
            <a:ext cx="509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2849562"/>
          </a:xfrm>
        </p:spPr>
        <p:txBody>
          <a:bodyPr/>
          <a:lstStyle/>
          <a:p>
            <a:r>
              <a:rPr lang="en-US" smtClean="0"/>
              <a:t>Lysozyme binds a 6-residue stretch of the peptidoglycan polysaccharide in its active site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838200" y="363220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Binding sites for individual residues are labelled A-F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41656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_11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09800"/>
            <a:ext cx="85312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Steric hindrance at the ‘D’ site forces the ring into a strained, half-chair conformation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fig_11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"/>
          <a:stretch>
            <a:fillRect/>
          </a:stretch>
        </p:blipFill>
        <p:spPr bwMode="auto">
          <a:xfrm>
            <a:off x="125413" y="2209800"/>
            <a:ext cx="8893175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Binding interactions between enzyme and substrate offset strain at the ‘D’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_11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644650"/>
            <a:ext cx="391477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Acid-catalyzed hydrolysis of an acetal produces a carbocation intermediate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"/>
          <p:cNvGrpSpPr>
            <a:grpSpLocks/>
          </p:cNvGrpSpPr>
          <p:nvPr/>
        </p:nvGrpSpPr>
        <p:grpSpPr bwMode="auto">
          <a:xfrm>
            <a:off x="1676400" y="325438"/>
            <a:ext cx="5257800" cy="6532562"/>
            <a:chOff x="1600200" y="325437"/>
            <a:chExt cx="5257800" cy="6532563"/>
          </a:xfrm>
        </p:grpSpPr>
        <p:pic>
          <p:nvPicPr>
            <p:cNvPr id="10246" name="Picture 2" descr="figure 6-25a part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962"/>
            <a:stretch>
              <a:fillRect/>
            </a:stretch>
          </p:blipFill>
          <p:spPr bwMode="auto">
            <a:xfrm>
              <a:off x="1600200" y="325437"/>
              <a:ext cx="5092700" cy="653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43600" y="4495800"/>
              <a:ext cx="838200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48400" y="761999"/>
              <a:ext cx="533400" cy="5715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38800" y="1066799"/>
              <a:ext cx="12192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243" name="Picture 2" descr="figure 6-25a par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4" r="77722" b="55675"/>
          <a:stretch>
            <a:fillRect/>
          </a:stretch>
        </p:blipFill>
        <p:spPr bwMode="auto">
          <a:xfrm>
            <a:off x="6248400" y="12954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00200" y="1295400"/>
            <a:ext cx="1981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3687762"/>
          </a:xfrm>
        </p:spPr>
        <p:txBody>
          <a:bodyPr/>
          <a:lstStyle/>
          <a:p>
            <a:r>
              <a:rPr lang="en-US" smtClean="0"/>
              <a:t>The S</a:t>
            </a:r>
            <a:r>
              <a:rPr lang="en-US" baseline="-25000" smtClean="0"/>
              <a:t>N</a:t>
            </a:r>
            <a:r>
              <a:rPr lang="en-US" smtClean="0"/>
              <a:t>1 mechanism of lysozyme involves the formation of a carbocation intermediate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4165600" y="5318122"/>
            <a:ext cx="952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5595" y="514191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‒H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 6-25a 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2"/>
          <a:stretch>
            <a:fillRect/>
          </a:stretch>
        </p:blipFill>
        <p:spPr bwMode="auto">
          <a:xfrm>
            <a:off x="1447800" y="1635125"/>
            <a:ext cx="4267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</a:t>
            </a:r>
            <a:r>
              <a:rPr lang="en-US" baseline="-25000" smtClean="0"/>
              <a:t>N</a:t>
            </a:r>
            <a:r>
              <a:rPr lang="en-US" smtClean="0"/>
              <a:t>1 mechanism of lysozyme involves the formation of a carbocation intermediate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2277" y="5254613"/>
            <a:ext cx="952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37035" y="507363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‒H</a:t>
            </a:r>
            <a:endParaRPr lang="en-US" sz="1000" b="1" dirty="0"/>
          </a:p>
        </p:txBody>
      </p:sp>
      <p:sp>
        <p:nvSpPr>
          <p:cNvPr id="6" name="Rectangle 5"/>
          <p:cNvSpPr/>
          <p:nvPr/>
        </p:nvSpPr>
        <p:spPr>
          <a:xfrm>
            <a:off x="4101058" y="2704218"/>
            <a:ext cx="952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0579" y="252800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‒H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898</Words>
  <Application>Microsoft Office PowerPoint</Application>
  <PresentationFormat>On-screen Show (4:3)</PresentationFormat>
  <Paragraphs>65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MS PGothic</vt:lpstr>
      <vt:lpstr>Default Design</vt:lpstr>
      <vt:lpstr>Lysozyme catalyzes the hydrolysis of a glycosidic bond of peptidoglycan</vt:lpstr>
      <vt:lpstr>S. aureus  peptidoglycan</vt:lpstr>
      <vt:lpstr>Using heavy water indicates which side of the glycosidic bond is cleaved</vt:lpstr>
      <vt:lpstr>Lysozyme binds a 6-residue stretch of the peptidoglycan polysaccharide in its active site</vt:lpstr>
      <vt:lpstr>Steric hindrance at the ‘D’ site forces the ring into a strained, half-chair conformation</vt:lpstr>
      <vt:lpstr>Binding interactions between enzyme and substrate offset strain at the ‘D’ site</vt:lpstr>
      <vt:lpstr>Acid-catalyzed hydrolysis of an acetal produces a carbocation intermediate</vt:lpstr>
      <vt:lpstr>The SN1 mechanism of lysozyme involves the formation of a carbocation intermediate</vt:lpstr>
      <vt:lpstr>The SN1 mechanism of lysozyme involves the formation of a carbocation intermediate</vt:lpstr>
      <vt:lpstr>The SN1 mechanism of lysozyme involves the formation of a carbocation intermediate</vt:lpstr>
      <vt:lpstr>Lysozyme is a retaining glycosidase; products retain the anomeric configuration</vt:lpstr>
      <vt:lpstr>SN2 mechanism has a covalent intermediate</vt:lpstr>
      <vt:lpstr>SN2 mechanism has a covalent intermediate</vt:lpstr>
      <vt:lpstr>SN2 mechanism has a covalent intermediate</vt:lpstr>
      <vt:lpstr>A substrate analog was used to trap the covalent intermediate of lysozyme</vt:lpstr>
      <vt:lpstr>PowerPoint Presentation</vt:lpstr>
      <vt:lpstr>Formation of the covalent intermediate releases strain of the D-site residue</vt:lpstr>
      <vt:lpstr>Transition state analogs mimic a transition state and bind more tightly than substrate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38</cp:revision>
  <dcterms:created xsi:type="dcterms:W3CDTF">2009-07-16T23:51:41Z</dcterms:created>
  <dcterms:modified xsi:type="dcterms:W3CDTF">2011-02-08T22:30:53Z</dcterms:modified>
</cp:coreProperties>
</file>