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3" r:id="rId2"/>
    <p:sldId id="274" r:id="rId3"/>
    <p:sldId id="275" r:id="rId4"/>
    <p:sldId id="291" r:id="rId5"/>
    <p:sldId id="313" r:id="rId6"/>
    <p:sldId id="314" r:id="rId7"/>
    <p:sldId id="316" r:id="rId8"/>
    <p:sldId id="322" r:id="rId9"/>
    <p:sldId id="317" r:id="rId10"/>
    <p:sldId id="318" r:id="rId11"/>
    <p:sldId id="319" r:id="rId12"/>
    <p:sldId id="321" r:id="rId13"/>
    <p:sldId id="263" r:id="rId14"/>
    <p:sldId id="301" r:id="rId15"/>
    <p:sldId id="265" r:id="rId16"/>
    <p:sldId id="266" r:id="rId17"/>
    <p:sldId id="280" r:id="rId18"/>
    <p:sldId id="308" r:id="rId19"/>
    <p:sldId id="285" r:id="rId20"/>
    <p:sldId id="286" r:id="rId21"/>
    <p:sldId id="287" r:id="rId22"/>
    <p:sldId id="284" r:id="rId23"/>
    <p:sldId id="309" r:id="rId24"/>
    <p:sldId id="276" r:id="rId25"/>
    <p:sldId id="310" r:id="rId26"/>
    <p:sldId id="277" r:id="rId27"/>
    <p:sldId id="278" r:id="rId28"/>
    <p:sldId id="311" r:id="rId29"/>
    <p:sldId id="269" r:id="rId30"/>
    <p:sldId id="288" r:id="rId31"/>
    <p:sldId id="279" r:id="rId32"/>
    <p:sldId id="299" r:id="rId33"/>
    <p:sldId id="293" r:id="rId34"/>
    <p:sldId id="294" r:id="rId35"/>
    <p:sldId id="295" r:id="rId36"/>
    <p:sldId id="297" r:id="rId37"/>
    <p:sldId id="296"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8" autoAdjust="0"/>
    <p:restoredTop sz="94576" autoAdjust="0"/>
  </p:normalViewPr>
  <p:slideViewPr>
    <p:cSldViewPr showGuides="1">
      <p:cViewPr varScale="1">
        <p:scale>
          <a:sx n="75" d="100"/>
          <a:sy n="75" d="100"/>
        </p:scale>
        <p:origin x="-174" y="-96"/>
      </p:cViewPr>
      <p:guideLst>
        <p:guide orient="horz" pos="2160"/>
        <p:guide pos="2880"/>
      </p:guideLst>
    </p:cSldViewPr>
  </p:slideViewPr>
  <p:outlineViewPr>
    <p:cViewPr>
      <p:scale>
        <a:sx n="33" d="100"/>
        <a:sy n="33" d="100"/>
      </p:scale>
      <p:origin x="30" y="125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238" cy="481014"/>
          </a:xfrm>
          <a:prstGeom prst="rect">
            <a:avLst/>
          </a:prstGeom>
        </p:spPr>
        <p:txBody>
          <a:bodyPr vert="horz" lIns="95734" tIns="47866" rIns="95734" bIns="47866"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81014"/>
          </a:xfrm>
          <a:prstGeom prst="rect">
            <a:avLst/>
          </a:prstGeom>
        </p:spPr>
        <p:txBody>
          <a:bodyPr vert="horz" lIns="95734" tIns="47866" rIns="95734" bIns="47866" rtlCol="0"/>
          <a:lstStyle>
            <a:lvl1pPr algn="r">
              <a:defRPr sz="1200">
                <a:latin typeface="Arial" charset="0"/>
                <a:cs typeface="Arial" charset="0"/>
              </a:defRPr>
            </a:lvl1pPr>
          </a:lstStyle>
          <a:p>
            <a:pPr>
              <a:defRPr/>
            </a:pPr>
            <a:fld id="{9B6C8C78-DA52-4949-B10A-C60F1C1DD0AC}" type="datetimeFigureOut">
              <a:rPr lang="en-US"/>
              <a:pPr>
                <a:defRPr/>
              </a:pPr>
              <a:t>2/7/2011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4" tIns="47866" rIns="95734" bIns="47866" rtlCol="0" anchor="ctr"/>
          <a:lstStyle/>
          <a:p>
            <a:pPr lvl="0"/>
            <a:endParaRPr lang="en-US" noProof="0" smtClean="0"/>
          </a:p>
        </p:txBody>
      </p:sp>
      <p:sp>
        <p:nvSpPr>
          <p:cNvPr id="5" name="Notes Placeholder 4"/>
          <p:cNvSpPr>
            <a:spLocks noGrp="1"/>
          </p:cNvSpPr>
          <p:nvPr>
            <p:ph type="body" sz="quarter" idx="3"/>
          </p:nvPr>
        </p:nvSpPr>
        <p:spPr>
          <a:xfrm>
            <a:off x="731839" y="4560889"/>
            <a:ext cx="5851525" cy="4321175"/>
          </a:xfrm>
          <a:prstGeom prst="rect">
            <a:avLst/>
          </a:prstGeom>
        </p:spPr>
        <p:txBody>
          <a:bodyPr vert="horz" lIns="95734" tIns="47866" rIns="95734" bIns="478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118600"/>
            <a:ext cx="3170238" cy="481014"/>
          </a:xfrm>
          <a:prstGeom prst="rect">
            <a:avLst/>
          </a:prstGeom>
        </p:spPr>
        <p:txBody>
          <a:bodyPr vert="horz" lIns="95734" tIns="47866" rIns="95734" bIns="47866"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4"/>
          </a:xfrm>
          <a:prstGeom prst="rect">
            <a:avLst/>
          </a:prstGeom>
        </p:spPr>
        <p:txBody>
          <a:bodyPr vert="horz" lIns="95734" tIns="47866" rIns="95734" bIns="47866" rtlCol="0" anchor="b"/>
          <a:lstStyle>
            <a:lvl1pPr algn="r">
              <a:defRPr sz="1200">
                <a:latin typeface="Arial" charset="0"/>
                <a:cs typeface="Arial" charset="0"/>
              </a:defRPr>
            </a:lvl1pPr>
          </a:lstStyle>
          <a:p>
            <a:pPr>
              <a:defRPr/>
            </a:pPr>
            <a:fld id="{02DEF3CE-ED51-46E8-BEF6-A2645674EA49}" type="slidenum">
              <a:rPr lang="en-US"/>
              <a:pPr>
                <a:defRPr/>
              </a:pPr>
              <a:t>‹#›</a:t>
            </a:fld>
            <a:endParaRPr lang="en-US"/>
          </a:p>
        </p:txBody>
      </p:sp>
    </p:spTree>
    <p:extLst>
      <p:ext uri="{BB962C8B-B14F-4D97-AF65-F5344CB8AC3E}">
        <p14:creationId xmlns:p14="http://schemas.microsoft.com/office/powerpoint/2010/main" val="1318291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AA7B173-CDCB-432A-8A01-35A70653748D}" type="slidenum">
              <a:rPr lang="en-US" smtClean="0"/>
              <a:pPr eaLnBrk="1" hangingPunct="1"/>
              <a:t>1</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82EA94-DB0E-471E-A95A-C6BDE70DABCC}" type="slidenum">
              <a:rPr lang="en-US" smtClean="0"/>
              <a:pPr eaLnBrk="1" hangingPunct="1"/>
              <a:t>11</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FIGURE 4-7b Structures of </a:t>
            </a:r>
            <a:r>
              <a:rPr lang="en-US" b="1" dirty="0" smtClean="0">
                <a:latin typeface="Symbol" pitchFamily="18" charset="2"/>
                <a:sym typeface="Symbol" pitchFamily="18" charset="2"/>
              </a:rPr>
              <a:t>β</a:t>
            </a:r>
            <a:r>
              <a:rPr lang="en-US" b="1" dirty="0" smtClean="0"/>
              <a:t> turns.</a:t>
            </a:r>
            <a:r>
              <a:rPr lang="en-US" dirty="0" smtClean="0"/>
              <a:t> (b) Trans and </a:t>
            </a:r>
            <a:r>
              <a:rPr lang="en-US" dirty="0" err="1" smtClean="0"/>
              <a:t>cis</a:t>
            </a:r>
            <a:r>
              <a:rPr lang="en-US" dirty="0" smtClean="0"/>
              <a:t> isomers of a peptide bond involving the </a:t>
            </a:r>
            <a:r>
              <a:rPr lang="en-US" dirty="0" err="1" smtClean="0"/>
              <a:t>imino</a:t>
            </a:r>
            <a:r>
              <a:rPr lang="en-US" dirty="0" smtClean="0"/>
              <a:t> nitrogen of </a:t>
            </a:r>
            <a:r>
              <a:rPr lang="en-US" dirty="0" err="1" smtClean="0"/>
              <a:t>proline</a:t>
            </a:r>
            <a:r>
              <a:rPr lang="en-US" dirty="0" smtClean="0"/>
              <a:t>. Of the peptide bonds between amino acid residues other than Pro, more than 99.95% are in the trans configuration. For peptide bonds involving the </a:t>
            </a:r>
            <a:r>
              <a:rPr lang="en-US" dirty="0" err="1" smtClean="0"/>
              <a:t>imino</a:t>
            </a:r>
            <a:r>
              <a:rPr lang="en-US" dirty="0" smtClean="0"/>
              <a:t> nitrogen of </a:t>
            </a:r>
            <a:r>
              <a:rPr lang="en-US" dirty="0" err="1" smtClean="0"/>
              <a:t>proline</a:t>
            </a:r>
            <a:r>
              <a:rPr lang="en-US" dirty="0" smtClean="0"/>
              <a:t>, however, about 6% are in the </a:t>
            </a:r>
            <a:r>
              <a:rPr lang="en-US" dirty="0" err="1" smtClean="0"/>
              <a:t>cis</a:t>
            </a:r>
            <a:r>
              <a:rPr lang="en-US" dirty="0" smtClean="0"/>
              <a:t> configuration; many of these occur at </a:t>
            </a:r>
            <a:r>
              <a:rPr lang="en-US" dirty="0" smtClean="0">
                <a:latin typeface="Symbol" pitchFamily="18" charset="2"/>
                <a:sym typeface="Symbol" pitchFamily="18" charset="2"/>
              </a:rPr>
              <a:t>β</a:t>
            </a:r>
            <a:r>
              <a:rPr lang="en-US" dirty="0" smtClean="0"/>
              <a:t> turns.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F40B9E-048C-4F66-B4D4-F734B92FAA74}" type="slidenum">
              <a:rPr lang="en-US" smtClean="0"/>
              <a:pPr eaLnBrk="1" hangingPunct="1"/>
              <a:t>12</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CCFB0D-47C3-4165-8C40-0C6868B1B8E6}" type="slidenum">
              <a:rPr lang="en-US" smtClean="0"/>
              <a:pPr eaLnBrk="1" hangingPunct="1"/>
              <a:t>13</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B0DD85-86B7-428C-BF4C-DBA50C805B97}" type="slidenum">
              <a:rPr lang="en-US" smtClean="0"/>
              <a:pPr eaLnBrk="1" hangingPunct="1"/>
              <a:t>15</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976469B-F9EE-4B6A-B48A-76506D9EFB10}" type="slidenum">
              <a:rPr lang="en-US" smtClean="0"/>
              <a:pPr eaLnBrk="1" hangingPunct="1"/>
              <a:t>16</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64F7FF-50ED-47E9-AE1D-E6A838D9CBB3}" type="slidenum">
              <a:rPr lang="en-US" smtClean="0"/>
              <a:pPr eaLnBrk="1" hangingPunct="1"/>
              <a:t>17</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5A4202-2828-4753-82DE-5A9A1AAD418D}" type="slidenum">
              <a:rPr lang="en-US" smtClean="0"/>
              <a:pPr eaLnBrk="1" hangingPunct="1"/>
              <a:t>19</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6-5a An imaginary enzyme (stickase) designed to catalyze breakage of a metal stick.</a:t>
            </a:r>
            <a:r>
              <a:rPr lang="en-US" smtClean="0">
                <a:latin typeface="Arial" pitchFamily="34" charset="0"/>
              </a:rPr>
              <a:t> (a) Before the stick is broken, it must first be bent (the transition state). In both stickase examples, magnetic interactions take the place of weak bonding interactions between enzyme and substrate.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BAA188-C164-4773-A564-98A940346A10}" type="slidenum">
              <a:rPr lang="en-US" smtClean="0"/>
              <a:pPr eaLnBrk="1" hangingPunct="1"/>
              <a:t>20</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6-5b An imaginary enzyme (stickase) designed to catalyze breakage of a metal stick.</a:t>
            </a:r>
            <a:r>
              <a:rPr lang="en-US" smtClean="0">
                <a:latin typeface="Arial" pitchFamily="34" charset="0"/>
              </a:rPr>
              <a:t> (b) A stickase with a magnet-lined pocket complementary in structure to the stick (the substrate) stabilizes the substrate. Bending is impeded by the magnetic attraction between stick and stickase.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32A16F-BB1A-4535-8CA3-344F866FA778}" type="slidenum">
              <a:rPr lang="en-US" smtClean="0"/>
              <a:pPr eaLnBrk="1" hangingPunct="1"/>
              <a:t>21</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6-5c An imaginary enzyme (stickase) designed to catalyze breakage of a metal stick.</a:t>
            </a:r>
            <a:r>
              <a:rPr lang="en-US" smtClean="0">
                <a:latin typeface="Arial" pitchFamily="34" charset="0"/>
              </a:rPr>
              <a:t> (c) An enzyme with a pocket complementary to the reaction transition state helps to destabilize the stick, contributing to catalysis of the reaction. The binding energy of the magnetic interactions compensates for the increase in free energy required to bend the stick. Reaction coordinate diagrams (right) show the energy consequences of complementarity to substrate versus complementarity to transition state (EP complexes are omitted). </a:t>
            </a:r>
            <a:r>
              <a:rPr lang="en-US" smtClean="0">
                <a:latin typeface="Lucida Grande" pitchFamily="48" charset="0"/>
              </a:rPr>
              <a:t>Δ</a:t>
            </a:r>
            <a:r>
              <a:rPr lang="en-US" i="1" smtClean="0">
                <a:latin typeface="Arial" pitchFamily="34" charset="0"/>
              </a:rPr>
              <a:t>G</a:t>
            </a:r>
            <a:r>
              <a:rPr lang="en-US" baseline="-25000" smtClean="0">
                <a:latin typeface="Arial" pitchFamily="34" charset="0"/>
              </a:rPr>
              <a:t>M</a:t>
            </a:r>
            <a:r>
              <a:rPr lang="en-US" smtClean="0">
                <a:latin typeface="Arial" pitchFamily="34" charset="0"/>
              </a:rPr>
              <a:t>, the difference between the transition-state energies of the uncatalyzed and catalyzed reactions, is contributed by the magnetic interactions between the stick and stickase. When the enzyme is complementary to the substrate (b), the ES complex is more stable and has less free energy in the ground state than substrate alone. The result is an </a:t>
            </a:r>
            <a:r>
              <a:rPr lang="en-US" i="1" smtClean="0">
                <a:latin typeface="Arial" pitchFamily="34" charset="0"/>
              </a:rPr>
              <a:t>increase </a:t>
            </a:r>
            <a:r>
              <a:rPr lang="en-US" smtClean="0">
                <a:latin typeface="Arial" pitchFamily="34" charset="0"/>
              </a:rPr>
              <a:t>in the activation energy.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836E2E-EA11-4AF1-8ECD-14EC9A56818B}" type="slidenum">
              <a:rPr lang="en-US" smtClean="0"/>
              <a:pPr eaLnBrk="1" hangingPunct="1"/>
              <a:t>22</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FIGURE 6-5 An imaginary enzyme (stickase) designed to catalyze breakage of a metal stick.</a:t>
            </a:r>
            <a:r>
              <a:rPr lang="en-US" smtClean="0">
                <a:latin typeface="Arial" pitchFamily="34" charset="0"/>
              </a:rPr>
              <a:t> (a) Before the stick is broken, it must first be bent (the transition state). In both stickase examples, magnetic interactions take the place of weak bonding interactions between enzyme and substrate. (b) A stickase with a magnet-lined pocket complementary in structure to the stick (the substrate) stabilizes the substrate. Bending is impeded by the magnetic attraction between stick and stickase. (c) An enzyme with a pocket complementary to the reaction transition state helps to destabilize the stick, contributing to catalysis of the reaction. The binding energy of the magnetic interactions compensates for the increase in free energy required to bend the stick. Reaction coordinate diagrams (right) show the energy consequences of complementarity to substrate versus complementarity to transition state (EP complexes are omitted). </a:t>
            </a:r>
            <a:r>
              <a:rPr lang="en-US" smtClean="0">
                <a:latin typeface="Lucida Grande" pitchFamily="48" charset="0"/>
              </a:rPr>
              <a:t>Δ</a:t>
            </a:r>
            <a:r>
              <a:rPr lang="en-US" i="1" smtClean="0">
                <a:latin typeface="Arial" pitchFamily="34" charset="0"/>
              </a:rPr>
              <a:t>G</a:t>
            </a:r>
            <a:r>
              <a:rPr lang="en-US" baseline="-25000" smtClean="0">
                <a:latin typeface="Arial" pitchFamily="34" charset="0"/>
              </a:rPr>
              <a:t>M</a:t>
            </a:r>
            <a:r>
              <a:rPr lang="en-US" smtClean="0">
                <a:latin typeface="Arial" pitchFamily="34" charset="0"/>
              </a:rPr>
              <a:t>, the difference between the transition-state energies of the uncatalyzed and catalyzed reactions, is contributed by the magnetic interactions between the stick and stickase. When the enzyme is complementary to the substrate (b), the ES complex is more stable and has less free energy in the ground state than substrate alone. The result is an </a:t>
            </a:r>
            <a:r>
              <a:rPr lang="en-US" i="1" smtClean="0">
                <a:latin typeface="Arial" pitchFamily="34" charset="0"/>
              </a:rPr>
              <a:t>increase </a:t>
            </a:r>
            <a:r>
              <a:rPr lang="en-US" smtClean="0">
                <a:latin typeface="Arial" pitchFamily="34" charset="0"/>
              </a:rPr>
              <a:t>in the activation energy.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04790B-CE93-48A2-9FBA-3B0BE5600FCA}" type="slidenum">
              <a:rPr lang="en-US" smtClean="0"/>
              <a:pPr eaLnBrk="1" hangingPunct="1"/>
              <a:t>2</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17B73F-D05E-4FFC-BEE5-9ACF171DD33E}" type="slidenum">
              <a:rPr lang="en-US" smtClean="0"/>
              <a:pPr eaLnBrk="1" hangingPunct="1"/>
              <a:t>24</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3D7D60-1C5D-4F23-9CFF-14FD1BE1EB56}" type="slidenum">
              <a:rPr lang="en-US" smtClean="0"/>
              <a:pPr eaLnBrk="1" hangingPunct="1"/>
              <a:t>26</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AEDD10-4472-4EE4-9AD6-1CAA140A36F9}" type="slidenum">
              <a:rPr lang="en-US" smtClean="0"/>
              <a:pPr eaLnBrk="1" hangingPunct="1"/>
              <a:t>27</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07546B-4ED3-45F5-9C59-E8093ABE6223}" type="slidenum">
              <a:rPr lang="en-US" smtClean="0"/>
              <a:pPr eaLnBrk="1" hangingPunct="1"/>
              <a:t>29</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DC6D54-B87C-42E0-830E-5B04123B3C53}" type="slidenum">
              <a:rPr lang="en-US" smtClean="0"/>
              <a:pPr eaLnBrk="1" hangingPunct="1"/>
              <a:t>30</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19E1B0-116F-49B9-B9E7-8A7F8F9BF760}" type="slidenum">
              <a:rPr lang="en-US" smtClean="0"/>
              <a:pPr eaLnBrk="1" hangingPunct="1"/>
              <a:t>31</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2B11D1-F3E9-4CE9-A5E7-E3FA797C3990}" type="slidenum">
              <a:rPr lang="en-US" smtClean="0"/>
              <a:pPr eaLnBrk="1" hangingPunct="1"/>
              <a:t>33</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A272F5-0EEA-4D2B-8F85-BB0C5377EE35}" type="slidenum">
              <a:rPr lang="en-US" smtClean="0"/>
              <a:pPr eaLnBrk="1" hangingPunct="1"/>
              <a:t>34</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029AB91-3D1E-40DB-82E1-F3243D7B8DDF}" type="slidenum">
              <a:rPr lang="en-US" smtClean="0"/>
              <a:pPr eaLnBrk="1" hangingPunct="1"/>
              <a:t>35</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5CE87B-A81D-4448-91CB-1355BF276E63}" type="slidenum">
              <a:rPr lang="en-US" smtClean="0"/>
              <a:pPr eaLnBrk="1" hangingPunct="1"/>
              <a:t>36</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4C9648-4D00-49D8-B349-5B6C8E06A3A2}" type="slidenum">
              <a:rPr lang="en-US" smtClean="0"/>
              <a:pPr eaLnBrk="1" hangingPunct="1"/>
              <a:t>3</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77B266-236B-4C74-9099-C207C494CBF9}" type="slidenum">
              <a:rPr lang="en-US" smtClean="0"/>
              <a:pPr eaLnBrk="1" hangingPunct="1"/>
              <a:t>37</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D26B95-EBFB-4F5F-BA05-C77F111E01E9}" type="slidenum">
              <a:rPr lang="en-US" smtClean="0"/>
              <a:pPr eaLnBrk="1" hangingPunct="1"/>
              <a:t>4</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FFC6BC-71FA-421D-98CC-E735189BD44F}" type="slidenum">
              <a:rPr lang="en-US" smtClean="0"/>
              <a:pPr eaLnBrk="1" hangingPunct="1"/>
              <a:t>5</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13-10 An oxidation-reduction reaction.</a:t>
            </a:r>
            <a:r>
              <a:rPr lang="en-US" smtClean="0">
                <a:latin typeface="Arial" pitchFamily="34" charset="0"/>
              </a:rPr>
              <a:t> Shown here is the oxidation of lactate to pyruvate. In this dehydrogenation, two electrons and two hydrogen ions (the equivalent of two hydrogen atoms) are removed from C-2 of lactate, an alcohol, to form pyruvate, a ketone. In cells the reaction is catalyzed by lactate dehydrogenase and the electrons are transferred to the cofactor nicotinamide adenine dinucleotide (NAD). This reaction is fully reversible; pyruvate can be reduced by electrons transferred from the cofactor.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45033E-EDE3-4F37-81BE-A0CF4DDCAA64}" type="slidenum">
              <a:rPr lang="en-US" smtClean="0"/>
              <a:pPr eaLnBrk="1" hangingPunct="1"/>
              <a:t>7</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13-8c Alternative ways of showing the structure of inorganic orthophosphate.</a:t>
            </a:r>
            <a:r>
              <a:rPr lang="en-US" smtClean="0">
                <a:latin typeface="Arial" pitchFamily="34" charset="0"/>
              </a:rPr>
              <a:t> (c) When a nucleophile Z (in this case, the </a:t>
            </a:r>
            <a:r>
              <a:rPr lang="en-US" smtClean="0">
                <a:latin typeface="Arial" pitchFamily="34" charset="0"/>
                <a:ea typeface="ヒラギノ角ゴ Pro W3"/>
                <a:cs typeface="ヒラギノ角ゴ Pro W3"/>
              </a:rPr>
              <a:t>—</a:t>
            </a:r>
            <a:r>
              <a:rPr lang="en-US" smtClean="0">
                <a:latin typeface="Arial" pitchFamily="34" charset="0"/>
              </a:rPr>
              <a:t>OH on C-6 of glucose) attacks ATP, it displaces ADP (W). In this S</a:t>
            </a:r>
            <a:r>
              <a:rPr lang="en-US" baseline="-25000" smtClean="0">
                <a:latin typeface="Arial" pitchFamily="34" charset="0"/>
              </a:rPr>
              <a:t>N</a:t>
            </a:r>
            <a:r>
              <a:rPr lang="en-US" smtClean="0">
                <a:latin typeface="Arial" pitchFamily="34" charset="0"/>
              </a:rPr>
              <a:t>2 reaction, a pentacovalent intermediate (d) forms transiently.</a:t>
            </a:r>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09D4-6C77-464D-9B7E-A9EEF9EBA3F7}" type="slidenum">
              <a:rPr lang="en-US"/>
              <a:pPr/>
              <a:t>8</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latin typeface="Arial" pitchFamily="34" charset="0"/>
              </a:rPr>
              <a:t>FIGURE 7-11 Formation of maltose.</a:t>
            </a:r>
            <a:r>
              <a:rPr lang="en-US">
                <a:latin typeface="Arial" pitchFamily="34" charset="0"/>
              </a:rPr>
              <a:t> A disaccharide is formed from two monosaccharides (here, two molecules of</a:t>
            </a:r>
            <a:r>
              <a:rPr lang="en-US" sz="1000">
                <a:latin typeface="Arial" pitchFamily="34" charset="0"/>
              </a:rPr>
              <a:t> D</a:t>
            </a:r>
            <a:r>
              <a:rPr lang="en-US">
                <a:latin typeface="Arial" pitchFamily="34" charset="0"/>
              </a:rPr>
              <a:t>-glucose) when an </a:t>
            </a:r>
            <a:r>
              <a:rPr lang="en-US">
                <a:latin typeface="Arial" pitchFamily="34" charset="0"/>
                <a:ea typeface="ヒラギノ角ゴ Pro W3"/>
                <a:cs typeface="ヒラギノ角ゴ Pro W3"/>
              </a:rPr>
              <a:t>—</a:t>
            </a:r>
            <a:r>
              <a:rPr lang="en-US">
                <a:latin typeface="Arial" pitchFamily="34" charset="0"/>
              </a:rPr>
              <a:t>OH (alcohol) of one glucose molecule (right) condenses with the intramolecular hemiacetal of the other glucose molecule (left), with elimination of H</a:t>
            </a:r>
            <a:r>
              <a:rPr lang="en-US" baseline="-25000">
                <a:latin typeface="Arial" pitchFamily="34" charset="0"/>
              </a:rPr>
              <a:t>2</a:t>
            </a:r>
            <a:r>
              <a:rPr lang="en-US">
                <a:latin typeface="Arial" pitchFamily="34" charset="0"/>
              </a:rPr>
              <a:t>O and formation of a glycosidic bond. The reversal of this reaction is hydrolysis</a:t>
            </a:r>
            <a:r>
              <a:rPr lang="en-US">
                <a:latin typeface="Arial" pitchFamily="34" charset="0"/>
                <a:ea typeface="ヒラギノ角ゴ Pro W3"/>
                <a:cs typeface="ヒラギノ角ゴ Pro W3"/>
              </a:rPr>
              <a:t>—</a:t>
            </a:r>
            <a:r>
              <a:rPr lang="en-US">
                <a:latin typeface="Arial" pitchFamily="34" charset="0"/>
              </a:rPr>
              <a:t>attack by H</a:t>
            </a:r>
            <a:r>
              <a:rPr lang="en-US" baseline="-25000">
                <a:latin typeface="Arial" pitchFamily="34" charset="0"/>
              </a:rPr>
              <a:t>2</a:t>
            </a:r>
            <a:r>
              <a:rPr lang="en-US">
                <a:latin typeface="Arial" pitchFamily="34" charset="0"/>
              </a:rPr>
              <a:t>O on the glycosidic bond. The maltose molecule, shown here as an illustration, retains a reducing hemiacetal at the C-1 not involved in the glycosidic bond. Because mutarotation interconverts the </a:t>
            </a:r>
            <a:r>
              <a:rPr lang="en-US" i="1">
                <a:latin typeface="Lucida Grande"/>
              </a:rPr>
              <a:t>α</a:t>
            </a:r>
            <a:r>
              <a:rPr lang="en-US">
                <a:latin typeface="Arial" pitchFamily="34" charset="0"/>
              </a:rPr>
              <a:t> and </a:t>
            </a:r>
            <a:r>
              <a:rPr lang="en-US" i="1">
                <a:latin typeface="Lucida Grande"/>
              </a:rPr>
              <a:t>β</a:t>
            </a:r>
            <a:r>
              <a:rPr lang="en-US">
                <a:latin typeface="Arial" pitchFamily="34" charset="0"/>
              </a:rPr>
              <a:t> forms of the hemiacetal, the bonds at this position are sometimes depicted with wavy lines, as shown here, to indicate that the structure may be either </a:t>
            </a:r>
            <a:r>
              <a:rPr lang="en-US" i="1">
                <a:latin typeface="Lucida Grande"/>
              </a:rPr>
              <a:t>α</a:t>
            </a:r>
            <a:r>
              <a:rPr lang="en-US">
                <a:latin typeface="Arial" pitchFamily="34" charset="0"/>
              </a:rPr>
              <a:t> or </a:t>
            </a:r>
            <a:r>
              <a:rPr lang="en-US" i="1">
                <a:latin typeface="Lucida Grande"/>
              </a:rPr>
              <a:t>β</a:t>
            </a:r>
            <a:r>
              <a:rPr lang="en-US">
                <a:latin typeface="Arial"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06DCB28-BA75-4B1A-A6CE-E08E0DC0863B}" type="slidenum">
              <a:rPr lang="en-US" smtClean="0"/>
              <a:pPr eaLnBrk="1" hangingPunct="1"/>
              <a:t>9</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49" indent="-285712"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3" indent="-228569" eaLnBrk="0" hangingPunct="0">
              <a:defRPr>
                <a:solidFill>
                  <a:schemeClr val="tx1"/>
                </a:solidFill>
                <a:latin typeface="Arial" pitchFamily="34" charset="0"/>
                <a:cs typeface="Arial" pitchFamily="34" charset="0"/>
              </a:defRPr>
            </a:lvl4pPr>
            <a:lvl5pPr marL="2057121" indent="-228569" eaLnBrk="0" hangingPunct="0">
              <a:defRPr>
                <a:solidFill>
                  <a:schemeClr val="tx1"/>
                </a:solidFill>
                <a:latin typeface="Arial" pitchFamily="34" charset="0"/>
                <a:cs typeface="Arial" pitchFamily="34" charset="0"/>
              </a:defRPr>
            </a:lvl5pPr>
            <a:lvl6pPr marL="2514259" indent="-228569" eaLnBrk="0" fontAlgn="base" hangingPunct="0">
              <a:spcBef>
                <a:spcPct val="0"/>
              </a:spcBef>
              <a:spcAft>
                <a:spcPct val="0"/>
              </a:spcAft>
              <a:defRPr>
                <a:solidFill>
                  <a:schemeClr val="tx1"/>
                </a:solidFill>
                <a:latin typeface="Arial" pitchFamily="34" charset="0"/>
                <a:cs typeface="Arial" pitchFamily="34" charset="0"/>
              </a:defRPr>
            </a:lvl6pPr>
            <a:lvl7pPr marL="2971397" indent="-228569" eaLnBrk="0" fontAlgn="base" hangingPunct="0">
              <a:spcBef>
                <a:spcPct val="0"/>
              </a:spcBef>
              <a:spcAft>
                <a:spcPct val="0"/>
              </a:spcAft>
              <a:defRPr>
                <a:solidFill>
                  <a:schemeClr val="tx1"/>
                </a:solidFill>
                <a:latin typeface="Arial" pitchFamily="34" charset="0"/>
                <a:cs typeface="Arial" pitchFamily="34" charset="0"/>
              </a:defRPr>
            </a:lvl7pPr>
            <a:lvl8pPr marL="3428535" indent="-228569" eaLnBrk="0" fontAlgn="base" hangingPunct="0">
              <a:spcBef>
                <a:spcPct val="0"/>
              </a:spcBef>
              <a:spcAft>
                <a:spcPct val="0"/>
              </a:spcAft>
              <a:defRPr>
                <a:solidFill>
                  <a:schemeClr val="tx1"/>
                </a:solidFill>
                <a:latin typeface="Arial" pitchFamily="34" charset="0"/>
                <a:cs typeface="Arial" pitchFamily="34" charset="0"/>
              </a:defRPr>
            </a:lvl8pPr>
            <a:lvl9pPr marL="3885673"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479326A-C378-4C59-A5E8-6466196EF591}" type="slidenum">
              <a:rPr lang="en-US" smtClean="0"/>
              <a:pPr eaLnBrk="1" hangingPunct="1"/>
              <a:t>10</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13-4 Some common reactions that form and break C</a:t>
            </a:r>
            <a:r>
              <a:rPr lang="en-US" b="1" smtClean="0">
                <a:latin typeface="Arial" pitchFamily="34" charset="0"/>
                <a:ea typeface="ヒラギノ角ゴ Pro W3"/>
                <a:cs typeface="ヒラギノ角ゴ Pro W3"/>
              </a:rPr>
              <a:t>—</a:t>
            </a:r>
            <a:r>
              <a:rPr lang="en-US" b="1" smtClean="0">
                <a:latin typeface="Arial" pitchFamily="34" charset="0"/>
              </a:rPr>
              <a:t>C bonds in biological systems.</a:t>
            </a:r>
            <a:r>
              <a:rPr lang="en-US" smtClean="0">
                <a:latin typeface="Arial" pitchFamily="34" charset="0"/>
              </a:rPr>
              <a:t> For both the aldol condensation and the Claisen condensation, a carbanion serves as nucleophile and the carbon of a carbonyl group serves as electrophile. The carbanion is stabilized in each case by another carbonyl at the adjoining carbon. In the decarboxylation reaction, a carbanion is formed on the carbon shaded blue as the CO</a:t>
            </a:r>
            <a:r>
              <a:rPr lang="en-US" baseline="-25000" smtClean="0">
                <a:latin typeface="Arial" pitchFamily="34" charset="0"/>
              </a:rPr>
              <a:t>2</a:t>
            </a:r>
            <a:r>
              <a:rPr lang="en-US" smtClean="0">
                <a:latin typeface="Arial" pitchFamily="34" charset="0"/>
              </a:rPr>
              <a:t> leaves. The reaction would not occur at an appreciable rate without the stabilizing effect of the carbonyl adjacent to the carbanion carbon. Wherever a carbanion is shown, a stabilizing resonance with the adjacent carbonyl, as shown in Figure 13-3b, is assumed. An imine (Figure 13-3c) or other electron-withdrawing group (including certain enzymatic cofactors such as pyridoxal) can replace the carbonyl group in the stabilization of carbanions.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24101-CEFC-4257-A38E-5E505C3C960A}" type="slidenum">
              <a:rPr lang="en-US"/>
              <a:pPr>
                <a:defRPr/>
              </a:pPr>
              <a:t>‹#›</a:t>
            </a:fld>
            <a:endParaRPr lang="en-US"/>
          </a:p>
        </p:txBody>
      </p:sp>
    </p:spTree>
    <p:extLst>
      <p:ext uri="{BB962C8B-B14F-4D97-AF65-F5344CB8AC3E}">
        <p14:creationId xmlns:p14="http://schemas.microsoft.com/office/powerpoint/2010/main" val="8177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467CAE-A46B-4940-AA78-161FFB5ABB04}" type="slidenum">
              <a:rPr lang="en-US"/>
              <a:pPr>
                <a:defRPr/>
              </a:pPr>
              <a:t>‹#›</a:t>
            </a:fld>
            <a:endParaRPr lang="en-US"/>
          </a:p>
        </p:txBody>
      </p:sp>
    </p:spTree>
    <p:extLst>
      <p:ext uri="{BB962C8B-B14F-4D97-AF65-F5344CB8AC3E}">
        <p14:creationId xmlns:p14="http://schemas.microsoft.com/office/powerpoint/2010/main" val="12170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A580BB-B291-4C1E-977A-E5FF17A42E27}" type="slidenum">
              <a:rPr lang="en-US"/>
              <a:pPr>
                <a:defRPr/>
              </a:pPr>
              <a:t>‹#›</a:t>
            </a:fld>
            <a:endParaRPr lang="en-US"/>
          </a:p>
        </p:txBody>
      </p:sp>
    </p:spTree>
    <p:extLst>
      <p:ext uri="{BB962C8B-B14F-4D97-AF65-F5344CB8AC3E}">
        <p14:creationId xmlns:p14="http://schemas.microsoft.com/office/powerpoint/2010/main" val="25966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E567B-44AC-418D-8124-EEE7DD2526D0}" type="slidenum">
              <a:rPr lang="en-US"/>
              <a:pPr>
                <a:defRPr/>
              </a:pPr>
              <a:t>‹#›</a:t>
            </a:fld>
            <a:endParaRPr lang="en-US"/>
          </a:p>
        </p:txBody>
      </p:sp>
    </p:spTree>
    <p:extLst>
      <p:ext uri="{BB962C8B-B14F-4D97-AF65-F5344CB8AC3E}">
        <p14:creationId xmlns:p14="http://schemas.microsoft.com/office/powerpoint/2010/main" val="2805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6F9F3F-29BB-4E1C-99BA-906C04ECF047}" type="slidenum">
              <a:rPr lang="en-US"/>
              <a:pPr>
                <a:defRPr/>
              </a:pPr>
              <a:t>‹#›</a:t>
            </a:fld>
            <a:endParaRPr lang="en-US"/>
          </a:p>
        </p:txBody>
      </p:sp>
    </p:spTree>
    <p:extLst>
      <p:ext uri="{BB962C8B-B14F-4D97-AF65-F5344CB8AC3E}">
        <p14:creationId xmlns:p14="http://schemas.microsoft.com/office/powerpoint/2010/main" val="93090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077CE-2E4E-4B48-917E-B750CC28D4EC}" type="slidenum">
              <a:rPr lang="en-US"/>
              <a:pPr>
                <a:defRPr/>
              </a:pPr>
              <a:t>‹#›</a:t>
            </a:fld>
            <a:endParaRPr lang="en-US"/>
          </a:p>
        </p:txBody>
      </p:sp>
    </p:spTree>
    <p:extLst>
      <p:ext uri="{BB962C8B-B14F-4D97-AF65-F5344CB8AC3E}">
        <p14:creationId xmlns:p14="http://schemas.microsoft.com/office/powerpoint/2010/main" val="141321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3C9889-F77E-4E97-876F-260F794DDA15}" type="slidenum">
              <a:rPr lang="en-US"/>
              <a:pPr>
                <a:defRPr/>
              </a:pPr>
              <a:t>‹#›</a:t>
            </a:fld>
            <a:endParaRPr lang="en-US"/>
          </a:p>
        </p:txBody>
      </p:sp>
    </p:spTree>
    <p:extLst>
      <p:ext uri="{BB962C8B-B14F-4D97-AF65-F5344CB8AC3E}">
        <p14:creationId xmlns:p14="http://schemas.microsoft.com/office/powerpoint/2010/main" val="319276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A31A71-CDEA-4CCB-B5DC-A8153909A427}" type="slidenum">
              <a:rPr lang="en-US"/>
              <a:pPr>
                <a:defRPr/>
              </a:pPr>
              <a:t>‹#›</a:t>
            </a:fld>
            <a:endParaRPr lang="en-US"/>
          </a:p>
        </p:txBody>
      </p:sp>
    </p:spTree>
    <p:extLst>
      <p:ext uri="{BB962C8B-B14F-4D97-AF65-F5344CB8AC3E}">
        <p14:creationId xmlns:p14="http://schemas.microsoft.com/office/powerpoint/2010/main" val="225546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7E3E7C-38D7-4744-9675-9451F36E5B86}" type="slidenum">
              <a:rPr lang="en-US"/>
              <a:pPr>
                <a:defRPr/>
              </a:pPr>
              <a:t>‹#›</a:t>
            </a:fld>
            <a:endParaRPr lang="en-US"/>
          </a:p>
        </p:txBody>
      </p:sp>
    </p:spTree>
    <p:extLst>
      <p:ext uri="{BB962C8B-B14F-4D97-AF65-F5344CB8AC3E}">
        <p14:creationId xmlns:p14="http://schemas.microsoft.com/office/powerpoint/2010/main" val="45697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D9EFA-4828-44C3-A6FD-1E6D7FA7D899}" type="slidenum">
              <a:rPr lang="en-US"/>
              <a:pPr>
                <a:defRPr/>
              </a:pPr>
              <a:t>‹#›</a:t>
            </a:fld>
            <a:endParaRPr lang="en-US"/>
          </a:p>
        </p:txBody>
      </p:sp>
    </p:spTree>
    <p:extLst>
      <p:ext uri="{BB962C8B-B14F-4D97-AF65-F5344CB8AC3E}">
        <p14:creationId xmlns:p14="http://schemas.microsoft.com/office/powerpoint/2010/main" val="318269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BA6E7F-58CD-4385-85EB-E35ABBCD1DCC}" type="slidenum">
              <a:rPr lang="en-US"/>
              <a:pPr>
                <a:defRPr/>
              </a:pPr>
              <a:t>‹#›</a:t>
            </a:fld>
            <a:endParaRPr lang="en-US"/>
          </a:p>
        </p:txBody>
      </p:sp>
    </p:spTree>
    <p:extLst>
      <p:ext uri="{BB962C8B-B14F-4D97-AF65-F5344CB8AC3E}">
        <p14:creationId xmlns:p14="http://schemas.microsoft.com/office/powerpoint/2010/main" val="257967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4CA96F8D-98F0-4C07-B71E-C134716BAB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_11_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8000"/>
            <a:ext cx="8531225"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figure 1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24000"/>
            <a:ext cx="5562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3"/>
          <p:cNvSpPr>
            <a:spLocks noGrp="1"/>
          </p:cNvSpPr>
          <p:nvPr>
            <p:ph type="title"/>
          </p:nvPr>
        </p:nvSpPr>
        <p:spPr/>
        <p:txBody>
          <a:bodyPr/>
          <a:lstStyle/>
          <a:p>
            <a:r>
              <a:rPr lang="en-US" dirty="0" err="1" smtClean="0"/>
              <a:t>Lyases</a:t>
            </a:r>
            <a:r>
              <a:rPr lang="en-US" dirty="0" smtClean="0"/>
              <a:t> catalyze eliminations and the formation/breaking of carbon-carbon bonds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figure 4-0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770063"/>
            <a:ext cx="8535987"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p:txBody>
          <a:bodyPr/>
          <a:lstStyle/>
          <a:p>
            <a:r>
              <a:rPr lang="en-US" dirty="0" err="1" smtClean="0"/>
              <a:t>Isomerases</a:t>
            </a:r>
            <a:r>
              <a:rPr lang="en-US" dirty="0" smtClean="0"/>
              <a:t> catalyze </a:t>
            </a:r>
            <a:r>
              <a:rPr lang="en-US" dirty="0" err="1" smtClean="0"/>
              <a:t>isomerizations</a:t>
            </a:r>
            <a:r>
              <a:rPr lang="en-US" dirty="0" smtClean="0"/>
              <a:t> or internal </a:t>
            </a:r>
            <a:r>
              <a:rPr lang="en-US" dirty="0" smtClean="0"/>
              <a:t>rearrangements</a:t>
            </a:r>
          </a:p>
        </p:txBody>
      </p:sp>
      <p:sp>
        <p:nvSpPr>
          <p:cNvPr id="2" name="TextBox 1"/>
          <p:cNvSpPr txBox="1"/>
          <p:nvPr/>
        </p:nvSpPr>
        <p:spPr>
          <a:xfrm>
            <a:off x="3810000" y="1770063"/>
            <a:ext cx="1981200" cy="954107"/>
          </a:xfrm>
          <a:prstGeom prst="rect">
            <a:avLst/>
          </a:prstGeom>
          <a:noFill/>
        </p:spPr>
        <p:txBody>
          <a:bodyPr wrap="square" rtlCol="0">
            <a:spAutoFit/>
          </a:bodyPr>
          <a:lstStyle/>
          <a:p>
            <a:pPr algn="ctr"/>
            <a:r>
              <a:rPr lang="en-US" sz="2800" b="1" dirty="0" err="1" smtClean="0">
                <a:solidFill>
                  <a:srgbClr val="0070C0"/>
                </a:solidFill>
              </a:rPr>
              <a:t>prolyl</a:t>
            </a:r>
            <a:r>
              <a:rPr lang="en-US" sz="2800" b="1" dirty="0" smtClean="0">
                <a:solidFill>
                  <a:srgbClr val="0070C0"/>
                </a:solidFill>
              </a:rPr>
              <a:t> </a:t>
            </a:r>
            <a:r>
              <a:rPr lang="en-US" sz="2800" b="1" dirty="0" err="1" smtClean="0">
                <a:solidFill>
                  <a:srgbClr val="0070C0"/>
                </a:solidFill>
              </a:rPr>
              <a:t>isomerase</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unnumbered 16 p6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981200"/>
            <a:ext cx="85312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2"/>
          <p:cNvSpPr>
            <a:spLocks noGrp="1"/>
          </p:cNvSpPr>
          <p:nvPr>
            <p:ph type="title"/>
          </p:nvPr>
        </p:nvSpPr>
        <p:spPr/>
        <p:txBody>
          <a:bodyPr/>
          <a:lstStyle/>
          <a:p>
            <a:r>
              <a:rPr lang="en-US" smtClean="0"/>
              <a:t>Ligases couple ATP (or NTP) hydrolysis with bond 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_1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31988"/>
            <a:ext cx="853598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lstStyle/>
          <a:p>
            <a:r>
              <a:rPr lang="en-US" smtClean="0"/>
              <a:t>Enzymes can dramatically enhance reaction rates</a:t>
            </a:r>
          </a:p>
        </p:txBody>
      </p:sp>
      <p:sp>
        <p:nvSpPr>
          <p:cNvPr id="7173" name="TextBox 4"/>
          <p:cNvSpPr txBox="1">
            <a:spLocks noChangeArrowheads="1"/>
          </p:cNvSpPr>
          <p:nvPr/>
        </p:nvSpPr>
        <p:spPr bwMode="auto">
          <a:xfrm>
            <a:off x="2873375" y="5562600"/>
            <a:ext cx="339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i="1">
                <a:solidFill>
                  <a:srgbClr val="FF0000"/>
                </a:solidFill>
              </a:rPr>
              <a:t>How do they do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Enzymes use several catalytic mechanisms (often together) to enhance reaction rates</a:t>
            </a:r>
          </a:p>
        </p:txBody>
      </p:sp>
      <p:sp>
        <p:nvSpPr>
          <p:cNvPr id="3" name="Content Placeholder 2"/>
          <p:cNvSpPr>
            <a:spLocks noGrp="1"/>
          </p:cNvSpPr>
          <p:nvPr>
            <p:ph idx="1"/>
          </p:nvPr>
        </p:nvSpPr>
        <p:spPr/>
        <p:txBody>
          <a:bodyPr/>
          <a:lstStyle/>
          <a:p>
            <a:pPr>
              <a:defRPr/>
            </a:pPr>
            <a:r>
              <a:rPr lang="en-US" sz="2000" u="sng" dirty="0" smtClean="0"/>
              <a:t>Proximity and orientation effects</a:t>
            </a:r>
            <a:r>
              <a:rPr lang="en-US" sz="2000" dirty="0" smtClean="0"/>
              <a:t>: the enzyme specifically binds and positions substrates (with respect to each other and to enzyme functional groups) to maximize reactivity</a:t>
            </a:r>
          </a:p>
          <a:p>
            <a:pPr>
              <a:defRPr/>
            </a:pPr>
            <a:r>
              <a:rPr lang="en-US" sz="2000" u="sng" dirty="0" smtClean="0"/>
              <a:t>Electrostatic catalysis</a:t>
            </a:r>
            <a:r>
              <a:rPr lang="en-US" sz="2000" dirty="0" smtClean="0"/>
              <a:t>: the enzyme uses charge-charge interactions in catalysis</a:t>
            </a:r>
          </a:p>
          <a:p>
            <a:pPr>
              <a:defRPr/>
            </a:pPr>
            <a:r>
              <a:rPr lang="en-US" sz="2000" u="sng" dirty="0" smtClean="0">
                <a:solidFill>
                  <a:schemeClr val="tx1">
                    <a:lumMod val="50000"/>
                    <a:lumOff val="50000"/>
                  </a:schemeClr>
                </a:solidFill>
              </a:rPr>
              <a:t>Preferential binding of transition state</a:t>
            </a:r>
            <a:r>
              <a:rPr lang="en-US" sz="2000" dirty="0" smtClean="0">
                <a:solidFill>
                  <a:schemeClr val="tx1">
                    <a:lumMod val="50000"/>
                    <a:lumOff val="50000"/>
                  </a:schemeClr>
                </a:solidFill>
              </a:rPr>
              <a:t>: binding interactions between the enzyme and TS are maximized; they are greater than those in the enzyme-substrate or enzyme-product complexes</a:t>
            </a:r>
          </a:p>
          <a:p>
            <a:pPr>
              <a:defRPr/>
            </a:pPr>
            <a:r>
              <a:rPr lang="en-US" sz="2000" u="sng" dirty="0" smtClean="0">
                <a:solidFill>
                  <a:schemeClr val="tx1">
                    <a:lumMod val="50000"/>
                    <a:lumOff val="50000"/>
                  </a:schemeClr>
                </a:solidFill>
              </a:rPr>
              <a:t>General acid and general base catalysis</a:t>
            </a:r>
            <a:r>
              <a:rPr lang="en-US" sz="2000" dirty="0" smtClean="0">
                <a:solidFill>
                  <a:schemeClr val="tx1">
                    <a:lumMod val="50000"/>
                    <a:lumOff val="50000"/>
                  </a:schemeClr>
                </a:solidFill>
              </a:rPr>
              <a:t>: functional groups of the enzyme donate &amp;/or accept protons</a:t>
            </a:r>
          </a:p>
          <a:p>
            <a:pPr>
              <a:defRPr/>
            </a:pPr>
            <a:r>
              <a:rPr lang="en-US" sz="2000" u="sng" dirty="0" smtClean="0">
                <a:solidFill>
                  <a:schemeClr val="tx1">
                    <a:lumMod val="50000"/>
                    <a:lumOff val="50000"/>
                  </a:schemeClr>
                </a:solidFill>
              </a:rPr>
              <a:t>Covalent catalysis</a:t>
            </a:r>
            <a:r>
              <a:rPr lang="en-US" sz="2000" dirty="0" smtClean="0">
                <a:solidFill>
                  <a:schemeClr val="tx1">
                    <a:lumMod val="50000"/>
                    <a:lumOff val="50000"/>
                  </a:schemeClr>
                </a:solidFill>
              </a:rPr>
              <a:t>: the enzyme forms a covalent bond with the substrate</a:t>
            </a:r>
          </a:p>
          <a:p>
            <a:pPr>
              <a:defRPr/>
            </a:pPr>
            <a:r>
              <a:rPr lang="en-US" sz="2000" u="sng" dirty="0" smtClean="0">
                <a:solidFill>
                  <a:schemeClr val="tx1">
                    <a:lumMod val="50000"/>
                    <a:lumOff val="50000"/>
                  </a:schemeClr>
                </a:solidFill>
              </a:rPr>
              <a:t>Metal-ion catalysis</a:t>
            </a:r>
            <a:r>
              <a:rPr lang="en-US" sz="2000" dirty="0" smtClean="0">
                <a:solidFill>
                  <a:schemeClr val="tx1">
                    <a:lumMod val="50000"/>
                    <a:lumOff val="50000"/>
                  </a:schemeClr>
                </a:solidFill>
              </a:rPr>
              <a:t>: the enzyme uses a metal ion to aid catalysis</a:t>
            </a:r>
          </a:p>
          <a:p>
            <a:pPr>
              <a:defRPr/>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_1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1524000"/>
            <a:ext cx="3705225"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3"/>
          <p:cNvSpPr>
            <a:spLocks noGrp="1"/>
          </p:cNvSpPr>
          <p:nvPr>
            <p:ph type="title"/>
          </p:nvPr>
        </p:nvSpPr>
        <p:spPr/>
        <p:txBody>
          <a:bodyPr/>
          <a:lstStyle/>
          <a:p>
            <a:r>
              <a:rPr lang="en-US" smtClean="0"/>
              <a:t>Enzymes bind their substrates with geometric and electronic complementarity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n_11_p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fig_1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676400"/>
            <a:ext cx="3983037"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4"/>
          <p:cNvSpPr>
            <a:spLocks noGrp="1"/>
          </p:cNvSpPr>
          <p:nvPr>
            <p:ph type="title"/>
          </p:nvPr>
        </p:nvSpPr>
        <p:spPr/>
        <p:txBody>
          <a:bodyPr/>
          <a:lstStyle/>
          <a:p>
            <a:r>
              <a:rPr lang="en-US" smtClean="0"/>
              <a:t>Enzymes are stereoselective (ex: aconitase)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_11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519238"/>
            <a:ext cx="8531225"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3"/>
          <p:cNvSpPr>
            <a:spLocks noGrp="1"/>
          </p:cNvSpPr>
          <p:nvPr>
            <p:ph type="title"/>
          </p:nvPr>
        </p:nvSpPr>
        <p:spPr/>
        <p:txBody>
          <a:bodyPr/>
          <a:lstStyle/>
          <a:p>
            <a:r>
              <a:rPr lang="en-US" smtClean="0"/>
              <a:t>Binding complementarity positions substrates to maximize reaction rates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Enzymes use several catalytic mechanisms (often together) to enhance reaction rates</a:t>
            </a:r>
          </a:p>
        </p:txBody>
      </p:sp>
      <p:sp>
        <p:nvSpPr>
          <p:cNvPr id="3" name="Content Placeholder 2"/>
          <p:cNvSpPr>
            <a:spLocks noGrp="1"/>
          </p:cNvSpPr>
          <p:nvPr>
            <p:ph idx="1"/>
          </p:nvPr>
        </p:nvSpPr>
        <p:spPr/>
        <p:txBody>
          <a:bodyPr/>
          <a:lstStyle/>
          <a:p>
            <a:pPr>
              <a:defRPr/>
            </a:pPr>
            <a:r>
              <a:rPr lang="en-US" sz="2000" u="sng" dirty="0" smtClean="0">
                <a:solidFill>
                  <a:schemeClr val="tx1">
                    <a:lumMod val="50000"/>
                    <a:lumOff val="50000"/>
                  </a:schemeClr>
                </a:solidFill>
              </a:rPr>
              <a:t>Proximity and orientation effects</a:t>
            </a:r>
            <a:r>
              <a:rPr lang="en-US" sz="2000" dirty="0" smtClean="0">
                <a:solidFill>
                  <a:schemeClr val="tx1">
                    <a:lumMod val="50000"/>
                    <a:lumOff val="50000"/>
                  </a:schemeClr>
                </a:solidFill>
              </a:rPr>
              <a:t>: the enzyme specifically binds and positions substrates (with respect to each other and to enzyme functional groups) to maximize reactivity</a:t>
            </a:r>
          </a:p>
          <a:p>
            <a:pPr>
              <a:defRPr/>
            </a:pPr>
            <a:r>
              <a:rPr lang="en-US" sz="2000" u="sng" dirty="0" smtClean="0">
                <a:solidFill>
                  <a:schemeClr val="tx1">
                    <a:lumMod val="50000"/>
                    <a:lumOff val="50000"/>
                  </a:schemeClr>
                </a:solidFill>
              </a:rPr>
              <a:t>Electrostatic catalysis</a:t>
            </a:r>
            <a:r>
              <a:rPr lang="en-US" sz="2000" dirty="0" smtClean="0">
                <a:solidFill>
                  <a:schemeClr val="tx1">
                    <a:lumMod val="50000"/>
                    <a:lumOff val="50000"/>
                  </a:schemeClr>
                </a:solidFill>
              </a:rPr>
              <a:t>: the enzyme uses charge-charge interactions in catalysis</a:t>
            </a:r>
          </a:p>
          <a:p>
            <a:pPr>
              <a:defRPr/>
            </a:pPr>
            <a:r>
              <a:rPr lang="en-US" sz="2000" u="sng" dirty="0" smtClean="0"/>
              <a:t>Preferential binding of transition state</a:t>
            </a:r>
            <a:r>
              <a:rPr lang="en-US" sz="2000" dirty="0" smtClean="0"/>
              <a:t>: binding interactions between the enzyme and TS are maximized; they are greater than those in the enzyme-substrate or enzyme-product complexes</a:t>
            </a:r>
          </a:p>
          <a:p>
            <a:pPr>
              <a:defRPr/>
            </a:pPr>
            <a:r>
              <a:rPr lang="en-US" sz="2000" u="sng" dirty="0" smtClean="0">
                <a:solidFill>
                  <a:schemeClr val="tx1">
                    <a:lumMod val="50000"/>
                    <a:lumOff val="50000"/>
                  </a:schemeClr>
                </a:solidFill>
              </a:rPr>
              <a:t>General acid and general base catalysis</a:t>
            </a:r>
            <a:r>
              <a:rPr lang="en-US" sz="2000" dirty="0" smtClean="0">
                <a:solidFill>
                  <a:schemeClr val="tx1">
                    <a:lumMod val="50000"/>
                    <a:lumOff val="50000"/>
                  </a:schemeClr>
                </a:solidFill>
              </a:rPr>
              <a:t>: functional groups of the enzyme donate &amp;/or accept protons</a:t>
            </a:r>
          </a:p>
          <a:p>
            <a:pPr>
              <a:defRPr/>
            </a:pPr>
            <a:r>
              <a:rPr lang="en-US" sz="2000" u="sng" dirty="0" smtClean="0">
                <a:solidFill>
                  <a:schemeClr val="tx1">
                    <a:lumMod val="50000"/>
                    <a:lumOff val="50000"/>
                  </a:schemeClr>
                </a:solidFill>
              </a:rPr>
              <a:t>Covalent catalysis</a:t>
            </a:r>
            <a:r>
              <a:rPr lang="en-US" sz="2000" dirty="0" smtClean="0">
                <a:solidFill>
                  <a:schemeClr val="tx1">
                    <a:lumMod val="50000"/>
                    <a:lumOff val="50000"/>
                  </a:schemeClr>
                </a:solidFill>
              </a:rPr>
              <a:t>: the enzyme forms a covalent bond with the substrate</a:t>
            </a:r>
          </a:p>
          <a:p>
            <a:pPr>
              <a:defRPr/>
            </a:pPr>
            <a:r>
              <a:rPr lang="en-US" sz="2000" u="sng" dirty="0" smtClean="0">
                <a:solidFill>
                  <a:schemeClr val="tx1">
                    <a:lumMod val="50000"/>
                    <a:lumOff val="50000"/>
                  </a:schemeClr>
                </a:solidFill>
              </a:rPr>
              <a:t>Metal-ion catalysis</a:t>
            </a:r>
            <a:r>
              <a:rPr lang="en-US" sz="2000" dirty="0" smtClean="0">
                <a:solidFill>
                  <a:schemeClr val="tx1">
                    <a:lumMod val="50000"/>
                    <a:lumOff val="50000"/>
                  </a:schemeClr>
                </a:solidFill>
              </a:rPr>
              <a:t>: the enzyme uses a metal ion to aid catalysis</a:t>
            </a:r>
          </a:p>
          <a:p>
            <a:pPr>
              <a:defRPr/>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6-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
            <a:ext cx="853122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_11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7500"/>
            <a:ext cx="77819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6-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5100"/>
            <a:ext cx="7165975"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6-0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0200"/>
            <a:ext cx="8531225"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 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65100"/>
            <a:ext cx="8050213"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Enzymes use several catalytic mechanisms (often together) to enhance reaction rates</a:t>
            </a:r>
          </a:p>
        </p:txBody>
      </p:sp>
      <p:sp>
        <p:nvSpPr>
          <p:cNvPr id="3" name="Content Placeholder 2"/>
          <p:cNvSpPr>
            <a:spLocks noGrp="1"/>
          </p:cNvSpPr>
          <p:nvPr>
            <p:ph idx="1"/>
          </p:nvPr>
        </p:nvSpPr>
        <p:spPr/>
        <p:txBody>
          <a:bodyPr/>
          <a:lstStyle/>
          <a:p>
            <a:pPr>
              <a:defRPr/>
            </a:pPr>
            <a:r>
              <a:rPr lang="en-US" sz="2000" u="sng" dirty="0" smtClean="0">
                <a:solidFill>
                  <a:schemeClr val="tx1">
                    <a:lumMod val="50000"/>
                    <a:lumOff val="50000"/>
                  </a:schemeClr>
                </a:solidFill>
              </a:rPr>
              <a:t>Proximity and orientation effects</a:t>
            </a:r>
            <a:r>
              <a:rPr lang="en-US" sz="2000" dirty="0" smtClean="0">
                <a:solidFill>
                  <a:schemeClr val="tx1">
                    <a:lumMod val="50000"/>
                    <a:lumOff val="50000"/>
                  </a:schemeClr>
                </a:solidFill>
              </a:rPr>
              <a:t>: the enzyme specifically binds and positions substrates (with respect to each other and to enzyme functional groups) to maximize reactivity</a:t>
            </a:r>
          </a:p>
          <a:p>
            <a:pPr>
              <a:defRPr/>
            </a:pPr>
            <a:r>
              <a:rPr lang="en-US" sz="2000" u="sng" dirty="0" smtClean="0">
                <a:solidFill>
                  <a:schemeClr val="tx1">
                    <a:lumMod val="50000"/>
                    <a:lumOff val="50000"/>
                  </a:schemeClr>
                </a:solidFill>
              </a:rPr>
              <a:t>Electrostatic catalysis</a:t>
            </a:r>
            <a:r>
              <a:rPr lang="en-US" sz="2000" dirty="0" smtClean="0">
                <a:solidFill>
                  <a:schemeClr val="tx1">
                    <a:lumMod val="50000"/>
                    <a:lumOff val="50000"/>
                  </a:schemeClr>
                </a:solidFill>
              </a:rPr>
              <a:t>: the enzyme uses charge-charge interactions in catalysis</a:t>
            </a:r>
          </a:p>
          <a:p>
            <a:pPr>
              <a:defRPr/>
            </a:pPr>
            <a:r>
              <a:rPr lang="en-US" sz="2000" u="sng" dirty="0" smtClean="0">
                <a:solidFill>
                  <a:schemeClr val="tx1">
                    <a:lumMod val="50000"/>
                    <a:lumOff val="50000"/>
                  </a:schemeClr>
                </a:solidFill>
              </a:rPr>
              <a:t>Preferential binding of transition state</a:t>
            </a:r>
            <a:r>
              <a:rPr lang="en-US" sz="2000" dirty="0" smtClean="0">
                <a:solidFill>
                  <a:schemeClr val="tx1">
                    <a:lumMod val="50000"/>
                    <a:lumOff val="50000"/>
                  </a:schemeClr>
                </a:solidFill>
              </a:rPr>
              <a:t>: binding interactions between the enzyme and TS are maximized; they are greater than those in the enzyme-substrate or enzyme-product complexes</a:t>
            </a:r>
          </a:p>
          <a:p>
            <a:pPr>
              <a:defRPr/>
            </a:pPr>
            <a:r>
              <a:rPr lang="en-US" sz="2000" u="sng" dirty="0" smtClean="0"/>
              <a:t>General acid and general base catalysis</a:t>
            </a:r>
            <a:r>
              <a:rPr lang="en-US" sz="2000" dirty="0" smtClean="0"/>
              <a:t>: functional groups of the enzyme donate &amp;/or accept protons</a:t>
            </a:r>
          </a:p>
          <a:p>
            <a:pPr>
              <a:defRPr/>
            </a:pPr>
            <a:r>
              <a:rPr lang="en-US" sz="2000" u="sng" dirty="0" smtClean="0">
                <a:solidFill>
                  <a:schemeClr val="tx1">
                    <a:lumMod val="50000"/>
                    <a:lumOff val="50000"/>
                  </a:schemeClr>
                </a:solidFill>
              </a:rPr>
              <a:t>Covalent catalysis</a:t>
            </a:r>
            <a:r>
              <a:rPr lang="en-US" sz="2000" dirty="0" smtClean="0">
                <a:solidFill>
                  <a:schemeClr val="tx1">
                    <a:lumMod val="50000"/>
                    <a:lumOff val="50000"/>
                  </a:schemeClr>
                </a:solidFill>
              </a:rPr>
              <a:t>: the enzyme forms a covalent bond with the substrate</a:t>
            </a:r>
          </a:p>
          <a:p>
            <a:pPr>
              <a:defRPr/>
            </a:pPr>
            <a:r>
              <a:rPr lang="en-US" sz="2000" u="sng" dirty="0" smtClean="0">
                <a:solidFill>
                  <a:schemeClr val="tx1">
                    <a:lumMod val="50000"/>
                    <a:lumOff val="50000"/>
                  </a:schemeClr>
                </a:solidFill>
              </a:rPr>
              <a:t>Metal-ion catalysis</a:t>
            </a:r>
            <a:r>
              <a:rPr lang="en-US" sz="2000" dirty="0" smtClean="0">
                <a:solidFill>
                  <a:schemeClr val="tx1">
                    <a:lumMod val="50000"/>
                    <a:lumOff val="50000"/>
                  </a:schemeClr>
                </a:solidFill>
              </a:rPr>
              <a:t>: the enzyme uses a metal ion to aid catalysis</a:t>
            </a:r>
          </a:p>
          <a:p>
            <a:pPr>
              <a:defRPr/>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_11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17500"/>
            <a:ext cx="825182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438400"/>
            <a:ext cx="8610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4343400"/>
            <a:ext cx="86106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Enzymes use several catalytic mechanisms (often together) to enhance reaction rates</a:t>
            </a:r>
          </a:p>
        </p:txBody>
      </p:sp>
      <p:sp>
        <p:nvSpPr>
          <p:cNvPr id="3" name="Content Placeholder 2"/>
          <p:cNvSpPr>
            <a:spLocks noGrp="1"/>
          </p:cNvSpPr>
          <p:nvPr>
            <p:ph idx="1"/>
          </p:nvPr>
        </p:nvSpPr>
        <p:spPr/>
        <p:txBody>
          <a:bodyPr/>
          <a:lstStyle/>
          <a:p>
            <a:pPr>
              <a:defRPr/>
            </a:pPr>
            <a:r>
              <a:rPr lang="en-US" sz="2000" u="sng" dirty="0" smtClean="0">
                <a:solidFill>
                  <a:schemeClr val="tx1">
                    <a:lumMod val="50000"/>
                    <a:lumOff val="50000"/>
                  </a:schemeClr>
                </a:solidFill>
              </a:rPr>
              <a:t>Proximity and orientation effects</a:t>
            </a:r>
            <a:r>
              <a:rPr lang="en-US" sz="2000" dirty="0" smtClean="0">
                <a:solidFill>
                  <a:schemeClr val="tx1">
                    <a:lumMod val="50000"/>
                    <a:lumOff val="50000"/>
                  </a:schemeClr>
                </a:solidFill>
              </a:rPr>
              <a:t>: the enzyme specifically binds and positions substrates (with respect to each other and to enzyme functional groups) to maximize reactivity</a:t>
            </a:r>
          </a:p>
          <a:p>
            <a:pPr>
              <a:defRPr/>
            </a:pPr>
            <a:r>
              <a:rPr lang="en-US" sz="2000" u="sng" dirty="0" smtClean="0">
                <a:solidFill>
                  <a:schemeClr val="tx1">
                    <a:lumMod val="50000"/>
                    <a:lumOff val="50000"/>
                  </a:schemeClr>
                </a:solidFill>
              </a:rPr>
              <a:t>Electrostatic catalysis</a:t>
            </a:r>
            <a:r>
              <a:rPr lang="en-US" sz="2000" dirty="0" smtClean="0">
                <a:solidFill>
                  <a:schemeClr val="tx1">
                    <a:lumMod val="50000"/>
                    <a:lumOff val="50000"/>
                  </a:schemeClr>
                </a:solidFill>
              </a:rPr>
              <a:t>: the enzyme uses charge-charge interactions in catalysis</a:t>
            </a:r>
          </a:p>
          <a:p>
            <a:pPr>
              <a:defRPr/>
            </a:pPr>
            <a:r>
              <a:rPr lang="en-US" sz="2000" u="sng" dirty="0" smtClean="0">
                <a:solidFill>
                  <a:schemeClr val="tx1">
                    <a:lumMod val="50000"/>
                    <a:lumOff val="50000"/>
                  </a:schemeClr>
                </a:solidFill>
              </a:rPr>
              <a:t>Preferential binding of transition state</a:t>
            </a:r>
            <a:r>
              <a:rPr lang="en-US" sz="2000" dirty="0" smtClean="0">
                <a:solidFill>
                  <a:schemeClr val="tx1">
                    <a:lumMod val="50000"/>
                    <a:lumOff val="50000"/>
                  </a:schemeClr>
                </a:solidFill>
              </a:rPr>
              <a:t>: binding interactions between the enzyme and TS are maximized; they are greater than those in the enzyme-substrate or enzyme-product complexes</a:t>
            </a:r>
          </a:p>
          <a:p>
            <a:pPr>
              <a:defRPr/>
            </a:pPr>
            <a:r>
              <a:rPr lang="en-US" sz="2000" u="sng" dirty="0" smtClean="0">
                <a:solidFill>
                  <a:schemeClr val="tx1">
                    <a:lumMod val="50000"/>
                    <a:lumOff val="50000"/>
                  </a:schemeClr>
                </a:solidFill>
              </a:rPr>
              <a:t>General acid and general base catalysis</a:t>
            </a:r>
            <a:r>
              <a:rPr lang="en-US" sz="2000" dirty="0" smtClean="0">
                <a:solidFill>
                  <a:schemeClr val="tx1">
                    <a:lumMod val="50000"/>
                    <a:lumOff val="50000"/>
                  </a:schemeClr>
                </a:solidFill>
              </a:rPr>
              <a:t>: functional groups of the enzyme donate &amp;/or accept protons</a:t>
            </a:r>
          </a:p>
          <a:p>
            <a:pPr>
              <a:defRPr/>
            </a:pPr>
            <a:r>
              <a:rPr lang="en-US" sz="2000" u="sng" dirty="0" smtClean="0"/>
              <a:t>Covalent catalysis</a:t>
            </a:r>
            <a:r>
              <a:rPr lang="en-US" sz="2000" dirty="0" smtClean="0"/>
              <a:t>: the enzyme forms a covalent bond with the substrate</a:t>
            </a:r>
          </a:p>
          <a:p>
            <a:pPr>
              <a:defRPr/>
            </a:pPr>
            <a:r>
              <a:rPr lang="en-US" sz="2000" u="sng" dirty="0" smtClean="0">
                <a:solidFill>
                  <a:schemeClr val="tx1">
                    <a:lumMod val="50000"/>
                    <a:lumOff val="50000"/>
                  </a:schemeClr>
                </a:solidFill>
              </a:rPr>
              <a:t>Metal-ion catalysis</a:t>
            </a:r>
            <a:r>
              <a:rPr lang="en-US" sz="2000" dirty="0" smtClean="0">
                <a:solidFill>
                  <a:schemeClr val="tx1">
                    <a:lumMod val="50000"/>
                    <a:lumOff val="50000"/>
                  </a:schemeClr>
                </a:solidFill>
              </a:rPr>
              <a:t>: the enzyme uses a metal ion to aid catalysis</a:t>
            </a:r>
          </a:p>
          <a:p>
            <a:pPr>
              <a:defRPr/>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n_11_p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667000"/>
            <a:ext cx="85312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_1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057400"/>
            <a:ext cx="8531225"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3"/>
          <p:cNvSpPr>
            <a:spLocks noGrp="1"/>
          </p:cNvSpPr>
          <p:nvPr>
            <p:ph type="title"/>
          </p:nvPr>
        </p:nvSpPr>
        <p:spPr/>
        <p:txBody>
          <a:bodyPr/>
          <a:lstStyle/>
          <a:p>
            <a:r>
              <a:rPr lang="en-US" smtClean="0"/>
              <a:t>Acid-base and covalent catalysis rely on nucleophile-electrophile chemistry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Enzymes use several catalytic mechanisms (often together) to enhance reaction rates</a:t>
            </a:r>
          </a:p>
        </p:txBody>
      </p:sp>
      <p:sp>
        <p:nvSpPr>
          <p:cNvPr id="3" name="Content Placeholder 2"/>
          <p:cNvSpPr>
            <a:spLocks noGrp="1"/>
          </p:cNvSpPr>
          <p:nvPr>
            <p:ph idx="1"/>
          </p:nvPr>
        </p:nvSpPr>
        <p:spPr/>
        <p:txBody>
          <a:bodyPr/>
          <a:lstStyle/>
          <a:p>
            <a:pPr>
              <a:defRPr/>
            </a:pPr>
            <a:r>
              <a:rPr lang="en-US" sz="2000" u="sng" dirty="0" smtClean="0">
                <a:solidFill>
                  <a:schemeClr val="tx1">
                    <a:lumMod val="50000"/>
                    <a:lumOff val="50000"/>
                  </a:schemeClr>
                </a:solidFill>
              </a:rPr>
              <a:t>Proximity and orientation effects</a:t>
            </a:r>
            <a:r>
              <a:rPr lang="en-US" sz="2000" dirty="0" smtClean="0">
                <a:solidFill>
                  <a:schemeClr val="tx1">
                    <a:lumMod val="50000"/>
                    <a:lumOff val="50000"/>
                  </a:schemeClr>
                </a:solidFill>
              </a:rPr>
              <a:t>: the enzyme positions substrates (with respect to each other and to enzyme functional groups) to maximize reactivity</a:t>
            </a:r>
          </a:p>
          <a:p>
            <a:pPr>
              <a:defRPr/>
            </a:pPr>
            <a:r>
              <a:rPr lang="en-US" sz="2000" u="sng" dirty="0" smtClean="0">
                <a:solidFill>
                  <a:schemeClr val="tx1">
                    <a:lumMod val="50000"/>
                    <a:lumOff val="50000"/>
                  </a:schemeClr>
                </a:solidFill>
              </a:rPr>
              <a:t>Electrostatic catalysis</a:t>
            </a:r>
            <a:r>
              <a:rPr lang="en-US" sz="2000" dirty="0" smtClean="0">
                <a:solidFill>
                  <a:schemeClr val="tx1">
                    <a:lumMod val="50000"/>
                    <a:lumOff val="50000"/>
                  </a:schemeClr>
                </a:solidFill>
              </a:rPr>
              <a:t>: the enzyme uses charge-charge interactions in catalysis</a:t>
            </a:r>
          </a:p>
          <a:p>
            <a:pPr>
              <a:defRPr/>
            </a:pPr>
            <a:r>
              <a:rPr lang="en-US" sz="2000" u="sng" dirty="0" smtClean="0">
                <a:solidFill>
                  <a:schemeClr val="tx1">
                    <a:lumMod val="50000"/>
                    <a:lumOff val="50000"/>
                  </a:schemeClr>
                </a:solidFill>
              </a:rPr>
              <a:t>Preferential binding of transition state</a:t>
            </a:r>
            <a:r>
              <a:rPr lang="en-US" sz="2000" dirty="0" smtClean="0">
                <a:solidFill>
                  <a:schemeClr val="tx1">
                    <a:lumMod val="50000"/>
                    <a:lumOff val="50000"/>
                  </a:schemeClr>
                </a:solidFill>
              </a:rPr>
              <a:t>: binding interactions between the enzyme and TS are maximized; they are greater than those in the enzyme-substrate or enzyme-product complexes</a:t>
            </a:r>
          </a:p>
          <a:p>
            <a:pPr>
              <a:defRPr/>
            </a:pPr>
            <a:r>
              <a:rPr lang="en-US" sz="2000" u="sng" dirty="0" smtClean="0">
                <a:solidFill>
                  <a:schemeClr val="tx1">
                    <a:lumMod val="50000"/>
                    <a:lumOff val="50000"/>
                  </a:schemeClr>
                </a:solidFill>
              </a:rPr>
              <a:t>General acid and general base catalysis</a:t>
            </a:r>
            <a:r>
              <a:rPr lang="en-US" sz="2000" dirty="0" smtClean="0">
                <a:solidFill>
                  <a:schemeClr val="tx1">
                    <a:lumMod val="50000"/>
                    <a:lumOff val="50000"/>
                  </a:schemeClr>
                </a:solidFill>
              </a:rPr>
              <a:t>: functional groups of the enzyme donate &amp;/or accept protons</a:t>
            </a:r>
          </a:p>
          <a:p>
            <a:pPr>
              <a:defRPr/>
            </a:pPr>
            <a:r>
              <a:rPr lang="en-US" sz="2000" u="sng" dirty="0" smtClean="0">
                <a:solidFill>
                  <a:schemeClr val="tx1">
                    <a:lumMod val="50000"/>
                    <a:lumOff val="50000"/>
                  </a:schemeClr>
                </a:solidFill>
              </a:rPr>
              <a:t>Covalent catalysis</a:t>
            </a:r>
            <a:r>
              <a:rPr lang="en-US" sz="2000" dirty="0" smtClean="0">
                <a:solidFill>
                  <a:schemeClr val="tx1">
                    <a:lumMod val="50000"/>
                    <a:lumOff val="50000"/>
                  </a:schemeClr>
                </a:solidFill>
              </a:rPr>
              <a:t>: the enzyme forms a covalent bond with the substrate</a:t>
            </a:r>
          </a:p>
          <a:p>
            <a:pPr>
              <a:defRPr/>
            </a:pPr>
            <a:r>
              <a:rPr lang="en-US" sz="2000" u="sng" dirty="0" smtClean="0"/>
              <a:t>Metal-ion catalysis</a:t>
            </a:r>
            <a:r>
              <a:rPr lang="en-US" sz="2000" dirty="0" smtClean="0"/>
              <a:t>: the enzyme uses a metal ion to aid catalysis</a:t>
            </a:r>
          </a:p>
          <a:p>
            <a:pPr>
              <a:defRPr/>
            </a:pP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_1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362200"/>
            <a:ext cx="85312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3"/>
          <p:cNvSpPr>
            <a:spLocks noGrp="1"/>
          </p:cNvSpPr>
          <p:nvPr>
            <p:ph type="title"/>
          </p:nvPr>
        </p:nvSpPr>
        <p:spPr/>
        <p:txBody>
          <a:bodyPr/>
          <a:lstStyle/>
          <a:p>
            <a:r>
              <a:rPr lang="en-US" smtClean="0"/>
              <a:t>Proteins use cofactors to expand their range of functions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11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7500"/>
            <a:ext cx="7623175"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able 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5100"/>
            <a:ext cx="6562725"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_11_1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600200"/>
            <a:ext cx="52197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3"/>
          <p:cNvSpPr>
            <a:spLocks noGrp="1"/>
          </p:cNvSpPr>
          <p:nvPr>
            <p:ph type="title"/>
          </p:nvPr>
        </p:nvSpPr>
        <p:spPr/>
        <p:txBody>
          <a:bodyPr/>
          <a:lstStyle/>
          <a:p>
            <a:r>
              <a:rPr lang="en-US" smtClean="0"/>
              <a:t>Carbonic anhydrase uses Zn</a:t>
            </a:r>
            <a:r>
              <a:rPr lang="en-US" baseline="30000" smtClean="0"/>
              <a:t>2+</a:t>
            </a:r>
            <a:r>
              <a:rPr lang="en-US" smtClean="0"/>
              <a:t> for catalysis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Enzymes use several catalytic mechanisms (often together) to enhance reaction rates</a:t>
            </a:r>
          </a:p>
        </p:txBody>
      </p:sp>
      <p:sp>
        <p:nvSpPr>
          <p:cNvPr id="26627" name="Content Placeholder 2"/>
          <p:cNvSpPr>
            <a:spLocks noGrp="1"/>
          </p:cNvSpPr>
          <p:nvPr>
            <p:ph idx="1"/>
          </p:nvPr>
        </p:nvSpPr>
        <p:spPr/>
        <p:txBody>
          <a:bodyPr/>
          <a:lstStyle/>
          <a:p>
            <a:r>
              <a:rPr lang="en-US" sz="2000" u="sng" smtClean="0"/>
              <a:t>Proximity and orientation effects</a:t>
            </a:r>
            <a:r>
              <a:rPr lang="en-US" sz="2000" smtClean="0"/>
              <a:t>: the enzyme positions substrates (with respect to each other and to enzyme functional groups) to maximize reactivity</a:t>
            </a:r>
          </a:p>
          <a:p>
            <a:r>
              <a:rPr lang="en-US" sz="2000" u="sng" smtClean="0"/>
              <a:t>Electrostatic catalysis</a:t>
            </a:r>
            <a:r>
              <a:rPr lang="en-US" sz="2000" smtClean="0"/>
              <a:t>: the enzyme uses charge-charge interactions in catalysis</a:t>
            </a:r>
          </a:p>
          <a:p>
            <a:r>
              <a:rPr lang="en-US" sz="2000" u="sng" smtClean="0"/>
              <a:t>Preferential binding of transition state</a:t>
            </a:r>
            <a:r>
              <a:rPr lang="en-US" sz="2000" smtClean="0"/>
              <a:t>: binding interactions between the enzyme and TS are maximized; they are greater than those in the enzyme-substrate or enzyme-product complexes</a:t>
            </a:r>
          </a:p>
          <a:p>
            <a:r>
              <a:rPr lang="en-US" sz="2000" u="sng" smtClean="0"/>
              <a:t>General acid and general base catalysis</a:t>
            </a:r>
            <a:r>
              <a:rPr lang="en-US" sz="2000" smtClean="0"/>
              <a:t>: functional groups of the enzyme donate &amp;/or accept protons</a:t>
            </a:r>
          </a:p>
          <a:p>
            <a:r>
              <a:rPr lang="en-US" sz="2000" u="sng" smtClean="0"/>
              <a:t>Covalent catalysis</a:t>
            </a:r>
            <a:r>
              <a:rPr lang="en-US" sz="2000" smtClean="0"/>
              <a:t>: the enzyme forms a covalent bond with the substrate</a:t>
            </a:r>
          </a:p>
          <a:p>
            <a:r>
              <a:rPr lang="en-US" sz="2000" u="sng" smtClean="0"/>
              <a:t>Metal-ion catalysis</a:t>
            </a:r>
            <a:r>
              <a:rPr lang="en-US" sz="2000" smtClean="0"/>
              <a:t>: the enzyme uses a metal ion to aid catalysis</a:t>
            </a:r>
          </a:p>
          <a:p>
            <a:endParaRPr lang="en-US"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_11_1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524000"/>
            <a:ext cx="8531225"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3"/>
          <p:cNvSpPr>
            <a:spLocks noGrp="1"/>
          </p:cNvSpPr>
          <p:nvPr>
            <p:ph type="title"/>
          </p:nvPr>
        </p:nvSpPr>
        <p:spPr/>
        <p:txBody>
          <a:bodyPr/>
          <a:lstStyle/>
          <a:p>
            <a:r>
              <a:rPr lang="en-US" smtClean="0"/>
              <a:t>Self test: Identify the enzyme class and catalytic mechanisms used.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_11_1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79600"/>
            <a:ext cx="85312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tle 3"/>
          <p:cNvSpPr>
            <a:spLocks noGrp="1"/>
          </p:cNvSpPr>
          <p:nvPr>
            <p:ph type="title"/>
          </p:nvPr>
        </p:nvSpPr>
        <p:spPr/>
        <p:txBody>
          <a:bodyPr/>
          <a:lstStyle/>
          <a:p>
            <a:r>
              <a:rPr lang="en-US" smtClean="0"/>
              <a:t>Self test: Identify the enzyme class and catalytic mechanisms used.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_11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689100"/>
            <a:ext cx="7086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3"/>
          <p:cNvSpPr>
            <a:spLocks noGrp="1"/>
          </p:cNvSpPr>
          <p:nvPr>
            <p:ph type="title"/>
          </p:nvPr>
        </p:nvSpPr>
        <p:spPr/>
        <p:txBody>
          <a:bodyPr/>
          <a:lstStyle/>
          <a:p>
            <a:r>
              <a:rPr lang="en-US" smtClean="0"/>
              <a:t>Self test: Identify the enzyme class and catalytic mechanisms used.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n_11_p33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6100"/>
            <a:ext cx="85312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le 3"/>
          <p:cNvSpPr>
            <a:spLocks noGrp="1"/>
          </p:cNvSpPr>
          <p:nvPr>
            <p:ph type="title"/>
          </p:nvPr>
        </p:nvSpPr>
        <p:spPr/>
        <p:txBody>
          <a:bodyPr/>
          <a:lstStyle/>
          <a:p>
            <a:r>
              <a:rPr lang="en-US" smtClean="0"/>
              <a:t>Self test: Identify the enzyme class and catalytic mechanisms used.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n_11_p33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43100"/>
            <a:ext cx="85312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itle 3"/>
          <p:cNvSpPr>
            <a:spLocks noGrp="1"/>
          </p:cNvSpPr>
          <p:nvPr>
            <p:ph type="title"/>
          </p:nvPr>
        </p:nvSpPr>
        <p:spPr/>
        <p:txBody>
          <a:bodyPr/>
          <a:lstStyle/>
          <a:p>
            <a:r>
              <a:rPr lang="en-US" smtClean="0"/>
              <a:t>Self test: Identify the enzyme class and catalytic mechanisms used.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ab_1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706563"/>
            <a:ext cx="85359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ure 1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209800"/>
            <a:ext cx="85312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a:spLocks noGrp="1"/>
          </p:cNvSpPr>
          <p:nvPr>
            <p:ph type="title"/>
          </p:nvPr>
        </p:nvSpPr>
        <p:spPr/>
        <p:txBody>
          <a:bodyPr/>
          <a:lstStyle/>
          <a:p>
            <a:r>
              <a:rPr lang="en-US" smtClean="0"/>
              <a:t>Pyruvate is reduced to lactate in anaerobic metabolism in muscle cells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Transferases and hydrolases catalyze group transfer reactions</a:t>
            </a:r>
          </a:p>
        </p:txBody>
      </p:sp>
      <p:pic>
        <p:nvPicPr>
          <p:cNvPr id="30723" name="Picture 2" descr="unnumbered 13 p4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2362200"/>
            <a:ext cx="73882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685800" y="1676400"/>
            <a:ext cx="1979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Acyl transfer: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gure 13-0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022475"/>
            <a:ext cx="830421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3"/>
          <p:cNvSpPr>
            <a:spLocks noGrp="1"/>
          </p:cNvSpPr>
          <p:nvPr>
            <p:ph type="title"/>
          </p:nvPr>
        </p:nvSpPr>
        <p:spPr/>
        <p:txBody>
          <a:bodyPr/>
          <a:lstStyle/>
          <a:p>
            <a:r>
              <a:rPr lang="en-US" smtClean="0"/>
              <a:t>Hexo</a:t>
            </a:r>
            <a:r>
              <a:rPr lang="en-US" u="sng" smtClean="0"/>
              <a:t>kinase</a:t>
            </a:r>
            <a:r>
              <a:rPr lang="en-US" smtClean="0"/>
              <a:t> catalyzes a phosphoryl transfer from ATP to glucose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figure 7-11"/>
          <p:cNvPicPr>
            <a:picLocks noChangeAspect="1" noChangeArrowheads="1"/>
          </p:cNvPicPr>
          <p:nvPr/>
        </p:nvPicPr>
        <p:blipFill rotWithShape="1">
          <a:blip r:embed="rId3">
            <a:extLst>
              <a:ext uri="{28A0092B-C50C-407E-A947-70E740481C1C}">
                <a14:useLocalDpi xmlns:a14="http://schemas.microsoft.com/office/drawing/2010/main" val="0"/>
              </a:ext>
            </a:extLst>
          </a:blip>
          <a:srcRect b="8915"/>
          <a:stretch/>
        </p:blipFill>
        <p:spPr bwMode="auto">
          <a:xfrm>
            <a:off x="1699691" y="1478671"/>
            <a:ext cx="5744618" cy="5183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Glycosidases</a:t>
            </a:r>
            <a:r>
              <a:rPr lang="en-US" dirty="0" smtClean="0"/>
              <a:t> are hydrolases, catalyzing hydrolysis of </a:t>
            </a:r>
            <a:r>
              <a:rPr lang="en-US" dirty="0" err="1" smtClean="0"/>
              <a:t>glycosidic</a:t>
            </a:r>
            <a:r>
              <a:rPr lang="en-US" dirty="0" smtClean="0"/>
              <a:t> bonds</a:t>
            </a:r>
            <a:endParaRPr lang="en-US" dirty="0"/>
          </a:p>
        </p:txBody>
      </p:sp>
    </p:spTree>
    <p:extLst>
      <p:ext uri="{BB962C8B-B14F-4D97-AF65-F5344CB8AC3E}">
        <p14:creationId xmlns:p14="http://schemas.microsoft.com/office/powerpoint/2010/main" val="1589938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nnumbered 13 p4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46338"/>
            <a:ext cx="853122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4"/>
          <p:cNvSpPr>
            <a:spLocks noGrp="1"/>
          </p:cNvSpPr>
          <p:nvPr>
            <p:ph type="title"/>
          </p:nvPr>
        </p:nvSpPr>
        <p:spPr/>
        <p:txBody>
          <a:bodyPr/>
          <a:lstStyle/>
          <a:p>
            <a:r>
              <a:rPr lang="en-US" dirty="0" err="1"/>
              <a:t>Lyases</a:t>
            </a:r>
            <a:r>
              <a:rPr lang="en-US" dirty="0"/>
              <a:t> catalyze eliminations and the formation/breaking of carbon-carbon bonds</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1930</Words>
  <Application>Microsoft Office PowerPoint</Application>
  <PresentationFormat>On-screen Show (4:3)</PresentationFormat>
  <Paragraphs>104</Paragraphs>
  <Slides>37</Slides>
  <Notes>30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PowerPoint Presentation</vt:lpstr>
      <vt:lpstr>PowerPoint Presentation</vt:lpstr>
      <vt:lpstr>PowerPoint Presentation</vt:lpstr>
      <vt:lpstr>Pyruvate is reduced to lactate in anaerobic metabolism in muscle cells</vt:lpstr>
      <vt:lpstr>Transferases and hydrolases catalyze group transfer reactions</vt:lpstr>
      <vt:lpstr>Hexokinase catalyzes a phosphoryl transfer from ATP to glucose</vt:lpstr>
      <vt:lpstr>Glycosidases are hydrolases, catalyzing hydrolysis of glycosidic bonds</vt:lpstr>
      <vt:lpstr>Lyases catalyze eliminations and the formation/breaking of carbon-carbon bonds</vt:lpstr>
      <vt:lpstr>Lyases catalyze eliminations and the formation/breaking of carbon-carbon bonds</vt:lpstr>
      <vt:lpstr>Isomerases catalyze isomerizations or internal rearrangements</vt:lpstr>
      <vt:lpstr>Ligases couple ATP (or NTP) hydrolysis with bond formation</vt:lpstr>
      <vt:lpstr>Enzymes can dramatically enhance reaction rates</vt:lpstr>
      <vt:lpstr>Enzymes use several catalytic mechanisms (often together) to enhance reaction rates</vt:lpstr>
      <vt:lpstr>Enzymes bind their substrates with geometric and electronic complementarity</vt:lpstr>
      <vt:lpstr>Enzymes are stereoselective (ex: aconitase)</vt:lpstr>
      <vt:lpstr>Binding complementarity positions substrates to maximize reaction rates</vt:lpstr>
      <vt:lpstr>Enzymes use several catalytic mechanisms (often together) to enhance reaction rates</vt:lpstr>
      <vt:lpstr>PowerPoint Presentation</vt:lpstr>
      <vt:lpstr>PowerPoint Presentation</vt:lpstr>
      <vt:lpstr>PowerPoint Presentation</vt:lpstr>
      <vt:lpstr>PowerPoint Presentation</vt:lpstr>
      <vt:lpstr>Enzymes use several catalytic mechanisms (often together) to enhance reaction rates</vt:lpstr>
      <vt:lpstr>PowerPoint Presentation</vt:lpstr>
      <vt:lpstr>Enzymes use several catalytic mechanisms (often together) to enhance reaction rates</vt:lpstr>
      <vt:lpstr>PowerPoint Presentation</vt:lpstr>
      <vt:lpstr>Acid-base and covalent catalysis rely on nucleophile-electrophile chemistry</vt:lpstr>
      <vt:lpstr>Enzymes use several catalytic mechanisms (often together) to enhance reaction rates</vt:lpstr>
      <vt:lpstr>Proteins use cofactors to expand their range of functions</vt:lpstr>
      <vt:lpstr>PowerPoint Presentation</vt:lpstr>
      <vt:lpstr>Carbonic anhydrase uses Zn2+ for catalysis</vt:lpstr>
      <vt:lpstr>Enzymes use several catalytic mechanisms (often together) to enhance reaction rates</vt:lpstr>
      <vt:lpstr>Self test: Identify the enzyme class and catalytic mechanisms used.</vt:lpstr>
      <vt:lpstr>Self test: Identify the enzyme class and catalytic mechanisms used.</vt:lpstr>
      <vt:lpstr>Self test: Identify the enzyme class and catalytic mechanisms used.</vt:lpstr>
      <vt:lpstr>Self test: Identify the enzyme class and catalytic mechanisms used.</vt:lpstr>
      <vt:lpstr>Self test: Identify the enzyme class and catalytic mechanisms 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36</cp:revision>
  <cp:lastPrinted>2011-02-04T16:46:59Z</cp:lastPrinted>
  <dcterms:created xsi:type="dcterms:W3CDTF">2009-07-16T23:51:41Z</dcterms:created>
  <dcterms:modified xsi:type="dcterms:W3CDTF">2011-02-08T22:17:55Z</dcterms:modified>
</cp:coreProperties>
</file>