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7" r:id="rId2"/>
    <p:sldId id="271" r:id="rId3"/>
    <p:sldId id="272" r:id="rId4"/>
    <p:sldId id="273" r:id="rId5"/>
    <p:sldId id="292" r:id="rId6"/>
    <p:sldId id="274" r:id="rId7"/>
    <p:sldId id="269" r:id="rId8"/>
    <p:sldId id="268" r:id="rId9"/>
    <p:sldId id="270" r:id="rId10"/>
    <p:sldId id="293" r:id="rId11"/>
    <p:sldId id="290" r:id="rId12"/>
    <p:sldId id="286" r:id="rId13"/>
    <p:sldId id="277" r:id="rId14"/>
    <p:sldId id="278" r:id="rId15"/>
    <p:sldId id="281" r:id="rId16"/>
    <p:sldId id="282" r:id="rId17"/>
    <p:sldId id="284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pPr>
              <a:defRPr/>
            </a:pPr>
            <a:fld id="{B1E0648F-C838-4487-A5F2-0EA362422831}" type="datetimeFigureOut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pPr>
              <a:defRPr/>
            </a:pPr>
            <a:fld id="{D7235E8C-97B4-489D-9648-9C6AE242A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63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7CB988-83B5-42D0-9E48-E242BEEFDE98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145DA8-1652-4069-A74D-89F3674522CB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C7365D-E390-4388-B986-A3FB6E29CEA2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E1FF21-5A02-4572-8473-187F1BBC567B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AD9EF1-64F6-4178-BD04-DD2778AF2F5E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24C335-83CB-4A34-AC94-3926DE9CE015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3C7846-C81F-423E-8E0A-09A7B180D285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FB4596-32B9-4876-83AB-061383CB139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CFEB46-96E2-4F92-964D-194D831F6CCB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C81804-D818-4ECF-8329-A9A03B104DDC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/>
              <a:t>FIGURE 5-18 Binding of BPG to deoxyhemoglobin.</a:t>
            </a:r>
            <a:r>
              <a:rPr lang="en-US" smtClean="0"/>
              <a:t> (a) BPG binding stabilizes the T state of deoxyhemoglobin (PDB ID 1HGA), shown here as a mesh surface image. (b) The negative charges of BPG interact with several positively charged groups (shown in blue in this surface contour image) that surround the pocket between the </a:t>
            </a:r>
            <a:r>
              <a:rPr lang="en-US" i="1" smtClean="0">
                <a:latin typeface="Symbol" pitchFamily="48" charset="2"/>
                <a:sym typeface="Symbol" pitchFamily="48" charset="2"/>
              </a:rPr>
              <a:t>β</a:t>
            </a:r>
            <a:r>
              <a:rPr lang="en-US" smtClean="0"/>
              <a:t> subunits in the T state. (c) The binding pocket for BPG disappears on oxygenation, following transition to the R state (PDB ID 1BBB). (Compare (b) and (c) with Figure 5-10.)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9E499B-DC96-4D03-9BAD-D6BFF69E3116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C5D43E-B315-462A-A10C-D0AE913F1B2E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ED4D11-E27A-4E2F-9B6A-9F908243CB18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5DA150-9550-4EE2-A99C-4CD1A1AD6FC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D1D37-306F-4835-AC14-8A2C2CD554E0}" type="slidenum">
              <a:rPr lang="en-US"/>
              <a:pPr/>
              <a:t>10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Arial" charset="0"/>
              </a:rPr>
              <a:t>FIGURE 11-32 Chloride-bicarbonate exchanger of the erythrocyte membrane.</a:t>
            </a:r>
            <a:r>
              <a:rPr lang="en-US" dirty="0">
                <a:latin typeface="Arial" charset="0"/>
              </a:rPr>
              <a:t> This </a:t>
            </a:r>
            <a:r>
              <a:rPr lang="en-US" dirty="0" err="1">
                <a:latin typeface="Arial" charset="0"/>
              </a:rPr>
              <a:t>cotransport</a:t>
            </a:r>
            <a:r>
              <a:rPr lang="en-US" dirty="0">
                <a:latin typeface="Arial" charset="0"/>
              </a:rPr>
              <a:t> system allows the entry and exit of HCO</a:t>
            </a:r>
            <a:r>
              <a:rPr lang="en-US" baseline="-25000" dirty="0">
                <a:latin typeface="Arial" charset="0"/>
              </a:rPr>
              <a:t>3</a:t>
            </a:r>
            <a:r>
              <a:rPr lang="en-US" baseline="30000" dirty="0">
                <a:latin typeface="Arial" charset="0"/>
                <a:ea typeface="ヒラギノ角ゴ Pro W3" pitchFamily="48" charset="-128"/>
              </a:rPr>
              <a:t>–</a:t>
            </a:r>
            <a:r>
              <a:rPr lang="en-US" dirty="0">
                <a:latin typeface="Arial" charset="0"/>
              </a:rPr>
              <a:t> without changing the membrane potential. Its role is to increase the CO</a:t>
            </a:r>
            <a:r>
              <a:rPr lang="en-US" baseline="-25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-carrying capacity of the blood.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6EB9A-A176-407A-81CF-F69864F87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899D1-C800-46FF-B4BE-181048D79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FE43-03CD-453D-A0F5-E7A5FAD38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7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5449-0962-4F3D-957C-564EEB042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7F36-7991-42C8-B5D1-6287309CC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76B4B-0F7C-401A-A346-4512D0912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4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37F58-7214-4C03-9E3E-4A4C226B7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5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4F7A1-E4D2-40D0-B87B-A551A04E1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1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4F6B9-516F-4EFD-A894-E98D97091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8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DFADE-7981-4311-A6FA-34793AF15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AD5E-D233-4207-9460-DE80711A0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5B7459-AF18-48BD-82E0-742B22508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Modulators (effectors) influence oxygen binding to hemoglobin: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effectors stabilize the ‘R’ state: </a:t>
            </a:r>
          </a:p>
          <a:p>
            <a:pPr lvl="1"/>
            <a:r>
              <a:rPr lang="en-US" dirty="0" smtClean="0"/>
              <a:t>Oxygen</a:t>
            </a:r>
          </a:p>
          <a:p>
            <a:pPr lvl="1"/>
            <a:r>
              <a:rPr lang="en-US" dirty="0" smtClean="0"/>
              <a:t>(Carbon monoxide – CO)</a:t>
            </a:r>
          </a:p>
          <a:p>
            <a:pPr lvl="1"/>
            <a:r>
              <a:rPr lang="en-US" dirty="0" smtClean="0"/>
              <a:t>(Nitric oxide – NO)</a:t>
            </a:r>
          </a:p>
          <a:p>
            <a:pPr lvl="1"/>
            <a:r>
              <a:rPr lang="en-US" dirty="0" smtClean="0"/>
              <a:t>(Hydrogen sulfide – H</a:t>
            </a:r>
            <a:r>
              <a:rPr lang="en-US" baseline="-25000" dirty="0" smtClean="0"/>
              <a:t>2</a:t>
            </a:r>
            <a:r>
              <a:rPr lang="en-US" dirty="0" smtClean="0"/>
              <a:t>S)</a:t>
            </a:r>
          </a:p>
          <a:p>
            <a:r>
              <a:rPr lang="en-US" dirty="0" smtClean="0"/>
              <a:t>Negative effectors stabilize the ‘T’ state:</a:t>
            </a:r>
          </a:p>
          <a:p>
            <a:pPr lvl="1"/>
            <a:r>
              <a:rPr lang="en-US" sz="1600" dirty="0" smtClean="0"/>
              <a:t>D</a:t>
            </a:r>
            <a:r>
              <a:rPr lang="en-US" dirty="0" smtClean="0"/>
              <a:t>-2,3-Bisphosphoglycerate (BPG)</a:t>
            </a:r>
          </a:p>
          <a:p>
            <a:pPr lvl="1"/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 (low pH) – ‘Bohr effect’</a:t>
            </a:r>
          </a:p>
          <a:p>
            <a:pPr lvl="1"/>
            <a:r>
              <a:rPr lang="en-US" dirty="0" smtClean="0"/>
              <a:t>Carbon dioxide (CO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Chloride ion (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figure 11-3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1"/>
          <a:stretch/>
        </p:blipFill>
        <p:spPr bwMode="auto">
          <a:xfrm>
            <a:off x="2188543" y="1447800"/>
            <a:ext cx="476691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The chloride-bicarbonate exchanger helps increase the CO</a:t>
            </a:r>
            <a:r>
              <a:rPr lang="en-US" baseline="-25000" dirty="0" smtClean="0"/>
              <a:t>2</a:t>
            </a:r>
            <a:r>
              <a:rPr lang="en-US" dirty="0" smtClean="0"/>
              <a:t>-carrying capacity of blood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324600" y="2667000"/>
            <a:ext cx="838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55456" y="2422206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Increased [</a:t>
            </a:r>
            <a:r>
              <a:rPr lang="en-US" dirty="0" err="1" smtClean="0"/>
              <a:t>Cl</a:t>
            </a:r>
            <a:r>
              <a:rPr lang="en-US" baseline="30000" dirty="0" smtClean="0"/>
              <a:t>-</a:t>
            </a:r>
            <a:r>
              <a:rPr lang="en-US" dirty="0" smtClean="0"/>
              <a:t>] stabilizes T-state (via salt bridges), thus promoting release of O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unnumbered 5 p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362200"/>
            <a:ext cx="853122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Carbamate formation enhances O</a:t>
            </a:r>
            <a:r>
              <a:rPr lang="en-US" baseline="-25000" smtClean="0"/>
              <a:t>2</a:t>
            </a:r>
            <a:r>
              <a:rPr lang="en-US" smtClean="0"/>
              <a:t> and CO</a:t>
            </a:r>
            <a:r>
              <a:rPr lang="en-US" baseline="-25000" smtClean="0"/>
              <a:t>2</a:t>
            </a:r>
            <a:r>
              <a:rPr lang="en-US" smtClean="0"/>
              <a:t> transfer between the lungs and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52" y="177511"/>
            <a:ext cx="42862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293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ab_07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53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Mutations alter </a:t>
            </a:r>
            <a:r>
              <a:rPr lang="en-US" dirty="0" err="1" smtClean="0"/>
              <a:t>Hb</a:t>
            </a:r>
            <a:r>
              <a:rPr lang="en-US" dirty="0" smtClean="0"/>
              <a:t> function in different 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g_07_17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3836988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fig_07_17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927600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sickle-cell anemia, mutant Hb can aggregate, leading to sickle-shaped RBCs</a:t>
            </a: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24400"/>
            <a:ext cx="28956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_07_18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4" y="1562100"/>
            <a:ext cx="3833446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mutant Val of sickle-Hb can bind in a hydrophobic pocket of a T-state </a:t>
            </a:r>
            <a:r>
              <a:rPr lang="el-GR" smtClean="0"/>
              <a:t>β</a:t>
            </a:r>
            <a:r>
              <a:rPr lang="en-US" smtClean="0"/>
              <a:t>-chain</a:t>
            </a:r>
          </a:p>
        </p:txBody>
      </p:sp>
      <p:pic>
        <p:nvPicPr>
          <p:cNvPr id="5" name="Picture 2" descr="fig_07_1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62100"/>
            <a:ext cx="3505200" cy="520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0355" y="5334000"/>
            <a:ext cx="3401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Binding of many T-state tetramers results in the formation of long, rigid fibers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95800" y="5841831"/>
            <a:ext cx="482600" cy="2541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g_07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143000"/>
            <a:ext cx="6832600" cy="552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Sickle-hemoglobin fibers can burst the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_07_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524000"/>
            <a:ext cx="6572250" cy="513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r>
              <a:rPr lang="en-US" sz="3000" dirty="0" smtClean="0"/>
              <a:t>The sickle trait provides resistance to malaria, hence its prevalence in certain populations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_07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524000"/>
            <a:ext cx="41306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Negative effectors in the blood enhance Hb’s ability to release oxygen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n_07_p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206500"/>
            <a:ext cx="7388225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_07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371600"/>
            <a:ext cx="4216400" cy="540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BPG binds in the center of the tetramer, forming salt bridges with + charged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5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2" b="49988"/>
          <a:stretch>
            <a:fillRect/>
          </a:stretch>
        </p:blipFill>
        <p:spPr bwMode="auto">
          <a:xfrm>
            <a:off x="0" y="1370013"/>
            <a:ext cx="431165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figure 5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49841" r="25400" b="4666"/>
          <a:stretch>
            <a:fillRect/>
          </a:stretch>
        </p:blipFill>
        <p:spPr bwMode="auto">
          <a:xfrm>
            <a:off x="4724400" y="1555750"/>
            <a:ext cx="44196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figure 5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56" r="63441"/>
          <a:stretch>
            <a:fillRect/>
          </a:stretch>
        </p:blipFill>
        <p:spPr bwMode="auto">
          <a:xfrm>
            <a:off x="304800" y="5562600"/>
            <a:ext cx="25019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cavity for BPG binding is only present in the T-state tetramer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1752600" y="5181600"/>
            <a:ext cx="101123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T-state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6477000" y="5086350"/>
            <a:ext cx="1054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/>
              <a:t>R-state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4648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ox_07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466850"/>
            <a:ext cx="48863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body can quickly increase BPG levels to enhance oxygen transfer at high altitude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3200400" y="4038600"/>
            <a:ext cx="747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~4 mM</a:t>
            </a:r>
          </a:p>
          <a:p>
            <a:pPr algn="ctr" eaLnBrk="1" hangingPunct="1"/>
            <a:r>
              <a:rPr lang="en-US" sz="1400" b="1"/>
              <a:t>BPG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4267200" y="3810000"/>
            <a:ext cx="747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>
                <a:solidFill>
                  <a:srgbClr val="990033"/>
                </a:solidFill>
              </a:rPr>
              <a:t>~8 mM</a:t>
            </a:r>
          </a:p>
          <a:p>
            <a:pPr algn="ctr" eaLnBrk="1" hangingPunct="1"/>
            <a:r>
              <a:rPr lang="en-US" sz="1400" b="1">
                <a:solidFill>
                  <a:srgbClr val="990033"/>
                </a:solidFill>
              </a:rPr>
              <a:t>BPG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_07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47800"/>
            <a:ext cx="72009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Bohr effect: Lowering pH reduces Hb’s oxygen-binding affinity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_07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057400"/>
            <a:ext cx="8531225" cy="396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Lower pH increases the liklihood of protonation and salt-bridge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g_07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438400"/>
            <a:ext cx="853122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 smtClean="0"/>
              <a:t>The action of carbonic anhydrase lowers blood pH at the tissues and raises blood pH at the lungs, enhancing O</a:t>
            </a:r>
            <a:r>
              <a:rPr lang="en-US" baseline="-25000" smtClean="0"/>
              <a:t>2</a:t>
            </a:r>
            <a:r>
              <a:rPr lang="en-US" smtClean="0"/>
              <a:t> and CO</a:t>
            </a:r>
            <a:r>
              <a:rPr lang="en-US" baseline="-25000" smtClean="0"/>
              <a:t>2</a:t>
            </a:r>
            <a:r>
              <a:rPr lang="en-US" smtClean="0"/>
              <a:t> transfer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445</Words>
  <Application>Microsoft Office PowerPoint</Application>
  <PresentationFormat>On-screen Show (4:3)</PresentationFormat>
  <Paragraphs>50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Modulators (effectors) influence oxygen binding to hemoglobin:</vt:lpstr>
      <vt:lpstr>Negative effectors in the blood enhance Hb’s ability to release oxygen </vt:lpstr>
      <vt:lpstr>PowerPoint Presentation</vt:lpstr>
      <vt:lpstr>BPG binds in the center of the tetramer, forming salt bridges with + charged groups</vt:lpstr>
      <vt:lpstr>The cavity for BPG binding is only present in the T-state tetramer</vt:lpstr>
      <vt:lpstr>The body can quickly increase BPG levels to enhance oxygen transfer at high altitude</vt:lpstr>
      <vt:lpstr>The Bohr effect: Lowering pH reduces Hb’s oxygen-binding affinity</vt:lpstr>
      <vt:lpstr>Lower pH increases the liklihood of protonation and salt-bridge formation</vt:lpstr>
      <vt:lpstr>The action of carbonic anhydrase lowers blood pH at the tissues and raises blood pH at the lungs, enhancing O2 and CO2 transfer</vt:lpstr>
      <vt:lpstr>The chloride-bicarbonate exchanger helps increase the CO2-carrying capacity of blood</vt:lpstr>
      <vt:lpstr>Carbamate formation enhances O2 and CO2 transfer between the lungs and tissues</vt:lpstr>
      <vt:lpstr>PowerPoint Presentation</vt:lpstr>
      <vt:lpstr>Mutations alter Hb function in different ways</vt:lpstr>
      <vt:lpstr>In sickle-cell anemia, mutant Hb can aggregate, leading to sickle-shaped RBCs</vt:lpstr>
      <vt:lpstr>The mutant Val of sickle-Hb can bind in a hydrophobic pocket of a T-state β-chain</vt:lpstr>
      <vt:lpstr>Sickle-hemoglobin fibers can burst the cell</vt:lpstr>
      <vt:lpstr>The sickle trait provides resistance to malaria, hence its prevalence in certain populations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</dc:title>
  <dc:creator>Rebecca</dc:creator>
  <cp:lastModifiedBy>Rebecca</cp:lastModifiedBy>
  <cp:revision>26</cp:revision>
  <dcterms:created xsi:type="dcterms:W3CDTF">2009-07-16T23:51:41Z</dcterms:created>
  <dcterms:modified xsi:type="dcterms:W3CDTF">2011-02-04T18:33:49Z</dcterms:modified>
</cp:coreProperties>
</file>