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9" r:id="rId2"/>
    <p:sldId id="272" r:id="rId3"/>
    <p:sldId id="264" r:id="rId4"/>
    <p:sldId id="276" r:id="rId5"/>
    <p:sldId id="275" r:id="rId6"/>
    <p:sldId id="277" r:id="rId7"/>
    <p:sldId id="266" r:id="rId8"/>
    <p:sldId id="280" r:id="rId9"/>
    <p:sldId id="301" r:id="rId10"/>
    <p:sldId id="269" r:id="rId11"/>
    <p:sldId id="285" r:id="rId12"/>
    <p:sldId id="286" r:id="rId13"/>
    <p:sldId id="289" r:id="rId14"/>
    <p:sldId id="302" r:id="rId15"/>
    <p:sldId id="297" r:id="rId16"/>
    <p:sldId id="303" r:id="rId17"/>
    <p:sldId id="291" r:id="rId18"/>
    <p:sldId id="290" r:id="rId19"/>
    <p:sldId id="292" r:id="rId20"/>
    <p:sldId id="278" r:id="rId21"/>
    <p:sldId id="298" r:id="rId22"/>
    <p:sldId id="288" r:id="rId2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7" d="100"/>
          <a:sy n="67" d="100"/>
        </p:scale>
        <p:origin x="-11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5734" tIns="47866" rIns="95734" bIns="47866"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4143375" y="1"/>
            <a:ext cx="3170238" cy="479425"/>
          </a:xfrm>
          <a:prstGeom prst="rect">
            <a:avLst/>
          </a:prstGeom>
        </p:spPr>
        <p:txBody>
          <a:bodyPr vert="horz" lIns="95734" tIns="47866" rIns="95734" bIns="47866" rtlCol="0"/>
          <a:lstStyle>
            <a:lvl1pPr algn="r">
              <a:defRPr sz="1200">
                <a:latin typeface="Arial" charset="0"/>
                <a:cs typeface="Arial" charset="0"/>
              </a:defRPr>
            </a:lvl1pPr>
          </a:lstStyle>
          <a:p>
            <a:pPr>
              <a:defRPr/>
            </a:pPr>
            <a:fld id="{0E56C656-1F18-46B3-B69C-43336BCA2330}" type="datetimeFigureOut">
              <a:rPr lang="en-US"/>
              <a:pPr>
                <a:defRPr/>
              </a:pPr>
              <a:t>2/4/2011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34" tIns="47866" rIns="95734" bIns="47866" rtlCol="0" anchor="ctr"/>
          <a:lstStyle/>
          <a:p>
            <a:pPr lvl="0"/>
            <a:endParaRPr lang="en-US" noProof="0" smtClean="0"/>
          </a:p>
        </p:txBody>
      </p:sp>
      <p:sp>
        <p:nvSpPr>
          <p:cNvPr id="5" name="Notes Placeholder 4"/>
          <p:cNvSpPr>
            <a:spLocks noGrp="1"/>
          </p:cNvSpPr>
          <p:nvPr>
            <p:ph type="body" sz="quarter" idx="3"/>
          </p:nvPr>
        </p:nvSpPr>
        <p:spPr>
          <a:xfrm>
            <a:off x="731839" y="4560889"/>
            <a:ext cx="5851525" cy="4319587"/>
          </a:xfrm>
          <a:prstGeom prst="rect">
            <a:avLst/>
          </a:prstGeom>
        </p:spPr>
        <p:txBody>
          <a:bodyPr vert="horz" lIns="95734" tIns="47866" rIns="95734" bIns="4786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120189"/>
            <a:ext cx="3170238" cy="479425"/>
          </a:xfrm>
          <a:prstGeom prst="rect">
            <a:avLst/>
          </a:prstGeom>
        </p:spPr>
        <p:txBody>
          <a:bodyPr vert="horz" lIns="95734" tIns="47866" rIns="95734" bIns="47866"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5734" tIns="47866" rIns="95734" bIns="47866" rtlCol="0" anchor="b"/>
          <a:lstStyle>
            <a:lvl1pPr algn="r">
              <a:defRPr sz="1200">
                <a:latin typeface="Arial" charset="0"/>
                <a:cs typeface="Arial" charset="0"/>
              </a:defRPr>
            </a:lvl1pPr>
          </a:lstStyle>
          <a:p>
            <a:pPr>
              <a:defRPr/>
            </a:pPr>
            <a:fld id="{2F8D2069-6531-4296-9737-5D2A643617C1}" type="slidenum">
              <a:rPr lang="en-US"/>
              <a:pPr>
                <a:defRPr/>
              </a:pPr>
              <a:t>‹#›</a:t>
            </a:fld>
            <a:endParaRPr lang="en-US"/>
          </a:p>
        </p:txBody>
      </p:sp>
    </p:spTree>
    <p:extLst>
      <p:ext uri="{BB962C8B-B14F-4D97-AF65-F5344CB8AC3E}">
        <p14:creationId xmlns:p14="http://schemas.microsoft.com/office/powerpoint/2010/main" val="2335885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181FDCD7-141A-41DA-AE8F-1B926B91F590}" type="slidenum">
              <a:rPr lang="en-US" smtClean="0"/>
              <a:pPr eaLnBrk="1" hangingPunct="1"/>
              <a:t>2</a:t>
            </a:fld>
            <a:endParaRPr lang="en-US"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2A07410E-3485-45B6-BA60-27595B046935}" type="slidenum">
              <a:rPr lang="en-US" smtClean="0"/>
              <a:pPr eaLnBrk="1" hangingPunct="1"/>
              <a:t>11</a:t>
            </a:fld>
            <a:endParaRPr lang="en-US"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t>FIGURE 5-10 The T </a:t>
            </a:r>
            <a:r>
              <a:rPr lang="en-US" b="1" smtClean="0">
                <a:latin typeface="Symbol" pitchFamily="18" charset="2"/>
                <a:sym typeface="Symbol" pitchFamily="18" charset="2"/>
              </a:rPr>
              <a:t>→</a:t>
            </a:r>
            <a:r>
              <a:rPr lang="en-US" b="1" smtClean="0"/>
              <a:t> R transition.</a:t>
            </a:r>
            <a:r>
              <a:rPr lang="en-US" smtClean="0"/>
              <a:t> (PDB ID 1HGA and 1BBB) In these depictions of deoxyhemoglobin, as in Figure 5-9, the </a:t>
            </a:r>
            <a:r>
              <a:rPr lang="en-US" i="1" smtClean="0">
                <a:latin typeface="Symbol" pitchFamily="18" charset="2"/>
                <a:sym typeface="Symbol" pitchFamily="18" charset="2"/>
              </a:rPr>
              <a:t>α</a:t>
            </a:r>
            <a:r>
              <a:rPr lang="en-US" smtClean="0"/>
              <a:t> subunits are blue and the </a:t>
            </a:r>
            <a:r>
              <a:rPr lang="en-US" i="1" smtClean="0">
                <a:latin typeface="Symbol" pitchFamily="18" charset="2"/>
                <a:sym typeface="Symbol" pitchFamily="18" charset="2"/>
              </a:rPr>
              <a:t>β</a:t>
            </a:r>
            <a:r>
              <a:rPr lang="en-US" smtClean="0"/>
              <a:t> subunits are gray. Positively charged side chains and chain termini involved in ion pairs are shown in blue, their negatively charged partners in red. The Lys C5 of each </a:t>
            </a:r>
            <a:r>
              <a:rPr lang="en-US" i="1" smtClean="0">
                <a:latin typeface="Symbol" pitchFamily="18" charset="2"/>
                <a:sym typeface="Symbol" pitchFamily="18" charset="2"/>
              </a:rPr>
              <a:t>α</a:t>
            </a:r>
            <a:r>
              <a:rPr lang="en-US" smtClean="0"/>
              <a:t> subunit and Asp FG1 of each </a:t>
            </a:r>
            <a:r>
              <a:rPr lang="en-US" i="1" smtClean="0">
                <a:latin typeface="Symbol" pitchFamily="18" charset="2"/>
                <a:sym typeface="Symbol" pitchFamily="18" charset="2"/>
              </a:rPr>
              <a:t>β</a:t>
            </a:r>
            <a:r>
              <a:rPr lang="en-US" smtClean="0"/>
              <a:t> subunit are visible but not labeled (compare Figure 5-9a). Note that the molecule is oriented slightly differently than in Figure 5-9. The transition from the T state to the R state shifts the subunit pairs substantially, affecting certain ion pairs. Most noticeably, the His HC3 residues at the carboxyl termini of the </a:t>
            </a:r>
            <a:r>
              <a:rPr lang="en-US" i="1" smtClean="0">
                <a:latin typeface="Symbol" pitchFamily="18" charset="2"/>
                <a:sym typeface="Symbol" pitchFamily="18" charset="2"/>
              </a:rPr>
              <a:t>β</a:t>
            </a:r>
            <a:r>
              <a:rPr lang="en-US" smtClean="0"/>
              <a:t> subunits, which are involved in ion pairs in the T state, rotate in the R state toward the center of the molecule, where they are no longer in ion pairs. Another dramatic result of the T </a:t>
            </a:r>
            <a:r>
              <a:rPr lang="en-US" smtClean="0">
                <a:latin typeface="Symbol" pitchFamily="18" charset="2"/>
                <a:sym typeface="Symbol" pitchFamily="18" charset="2"/>
              </a:rPr>
              <a:t>→</a:t>
            </a:r>
            <a:r>
              <a:rPr lang="en-US" smtClean="0"/>
              <a:t> R transition is a narrowing of the pocket between the </a:t>
            </a:r>
            <a:r>
              <a:rPr lang="en-US" i="1" smtClean="0">
                <a:latin typeface="Symbol" pitchFamily="18" charset="2"/>
                <a:sym typeface="Symbol" pitchFamily="18" charset="2"/>
              </a:rPr>
              <a:t>β</a:t>
            </a:r>
            <a:r>
              <a:rPr lang="en-US" smtClean="0"/>
              <a:t> subunits.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C2067FD4-6E73-44E0-8D9A-EE2E7B7B4E23}" type="slidenum">
              <a:rPr lang="en-US" smtClean="0"/>
              <a:pPr eaLnBrk="1" hangingPunct="1"/>
              <a:t>12</a:t>
            </a:fld>
            <a:endParaRPr lang="en-US"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t>FIGURE 5-11 Changes in conformation near heme on O</a:t>
            </a:r>
            <a:r>
              <a:rPr lang="en-US" b="1" baseline="-25000" smtClean="0"/>
              <a:t>2</a:t>
            </a:r>
            <a:r>
              <a:rPr lang="en-US" b="1" smtClean="0"/>
              <a:t> binding to deoxyhemoglobin.</a:t>
            </a:r>
            <a:r>
              <a:rPr lang="en-US" smtClean="0"/>
              <a:t> (Derived from PDB ID 1HGA and 1BBB) The shift in the position of helix F when heme binds O</a:t>
            </a:r>
            <a:r>
              <a:rPr lang="en-US" baseline="-25000" smtClean="0"/>
              <a:t>2</a:t>
            </a:r>
            <a:r>
              <a:rPr lang="en-US" smtClean="0"/>
              <a:t> is thought to be one of the adjustments that triggers the T </a:t>
            </a:r>
            <a:r>
              <a:rPr lang="en-US" smtClean="0">
                <a:latin typeface="Symbol" pitchFamily="18" charset="2"/>
                <a:sym typeface="Symbol" pitchFamily="18" charset="2"/>
              </a:rPr>
              <a:t>→</a:t>
            </a:r>
            <a:r>
              <a:rPr lang="en-US" smtClean="0"/>
              <a:t> R transition.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D1332B2F-F730-49F0-8068-BC9A80D17DF6}" type="slidenum">
              <a:rPr lang="en-US" smtClean="0"/>
              <a:pPr eaLnBrk="1" hangingPunct="1"/>
              <a:t>13</a:t>
            </a:fld>
            <a:endParaRPr lang="en-US"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54E7A086-7786-4E34-ABDD-8F8FB368A983}" type="slidenum">
              <a:rPr lang="en-US" smtClean="0"/>
              <a:pPr eaLnBrk="1" hangingPunct="1"/>
              <a:t>15</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DB2578AD-BE75-4FD4-AD8B-EC65A8B17B75}" type="slidenum">
              <a:rPr lang="en-US" smtClean="0"/>
              <a:pPr eaLnBrk="1" hangingPunct="1"/>
              <a:t>16</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00303B2E-0A73-48AA-AAE4-5B2AE8BD2E92}" type="slidenum">
              <a:rPr lang="en-US" smtClean="0"/>
              <a:pPr eaLnBrk="1" hangingPunct="1"/>
              <a:t>17</a:t>
            </a:fld>
            <a:endParaRPr lang="en-US"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DB2578AD-BE75-4FD4-AD8B-EC65A8B17B75}" type="slidenum">
              <a:rPr lang="en-US" smtClean="0"/>
              <a:pPr eaLnBrk="1" hangingPunct="1"/>
              <a:t>18</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42950CFC-3926-4A62-9710-2A7A8D0F28B4}" type="slidenum">
              <a:rPr lang="en-US" smtClean="0"/>
              <a:pPr eaLnBrk="1" hangingPunct="1"/>
              <a:t>19</a:t>
            </a:fld>
            <a:endParaRPr 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A900F063-D8D6-442A-A2F5-1869CE2EDCBD}" type="slidenum">
              <a:rPr lang="en-US" smtClean="0"/>
              <a:pPr eaLnBrk="1" hangingPunct="1"/>
              <a:t>20</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t>FIGURE 5-5a,b Steric effects caused by ligand binding to the heme of myoglobin.</a:t>
            </a:r>
            <a:r>
              <a:rPr lang="en-US" smtClean="0"/>
              <a:t> (a) Oxygen binds to heme with the O</a:t>
            </a:r>
            <a:r>
              <a:rPr lang="en-US" baseline="-25000" smtClean="0"/>
              <a:t>2</a:t>
            </a:r>
            <a:r>
              <a:rPr lang="en-US" smtClean="0"/>
              <a:t> axis at an angle, a binding conformation readily accommodated by myoglobin. (b) Carbon monoxide binds to free heme with the CO axis perpendicular to the plane of the porphyrin ring. When binding to the heme in myoglobin, CO is forced to adopt a slight angle because the perpendicular arrangement is sterically blocked by His E7, the distal His. This effect weakens the binding of CO to myoglobin.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D348ABA3-9D3C-4E37-B9B3-55785E3BEDA1}" type="slidenum">
              <a:rPr lang="en-US" smtClean="0"/>
              <a:pPr eaLnBrk="1" hangingPunct="1"/>
              <a:t>21</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t>FIGURE 5-5c Steric effects caused by ligand binding to the heme of myoglobin.</a:t>
            </a:r>
            <a:r>
              <a:rPr lang="en-US" smtClean="0"/>
              <a:t> (c) Another view of the heme of myoglobin (derived from PDB ID 1MBO), showing the arrangement of key amino acid residues around the heme. The bound O</a:t>
            </a:r>
            <a:r>
              <a:rPr lang="en-US" baseline="-25000" smtClean="0"/>
              <a:t>2</a:t>
            </a:r>
            <a:r>
              <a:rPr lang="en-US" smtClean="0"/>
              <a:t> is hydrogen-bonded to the distal His, His E7 (His</a:t>
            </a:r>
            <a:r>
              <a:rPr lang="en-US" baseline="30000" smtClean="0"/>
              <a:t>64</a:t>
            </a:r>
            <a:r>
              <a:rPr lang="en-US" smtClean="0"/>
              <a:t>), further facilitating the binding of O</a:t>
            </a:r>
            <a:r>
              <a:rPr lang="en-US" baseline="-25000" smtClean="0"/>
              <a:t>2</a:t>
            </a:r>
            <a:r>
              <a:rPr lang="en-US"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F7EF57DE-7C4A-48A5-8F37-58F7D0375836}" type="slidenum">
              <a:rPr lang="en-US" smtClean="0"/>
              <a:pPr eaLnBrk="1" hangingPunct="1"/>
              <a:t>3</a:t>
            </a:fld>
            <a:endParaRPr lang="en-US"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A63BF35E-466E-481D-B61B-2110945304A1}" type="slidenum">
              <a:rPr lang="en-US" smtClean="0"/>
              <a:pPr eaLnBrk="1" hangingPunct="1"/>
              <a:t>22</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smtClean="0"/>
              <a:t>BOX 5-1 FIGURE 2</a:t>
            </a:r>
            <a:r>
              <a:rPr lang="en-US" dirty="0" smtClean="0"/>
              <a:t> Several oxygen-binding curves: for normal hemoglobin, hemoglobin from an anemic individual with only 50% of her hemoglobin functional, and hemoglobin from an individual with 50% of his hemoglobin subunits </a:t>
            </a:r>
            <a:r>
              <a:rPr lang="en-US" dirty="0" err="1" smtClean="0"/>
              <a:t>complexed</a:t>
            </a:r>
            <a:r>
              <a:rPr lang="en-US" dirty="0" smtClean="0"/>
              <a:t> with CO. The pO</a:t>
            </a:r>
            <a:r>
              <a:rPr lang="en-US" baseline="-25000" dirty="0" smtClean="0"/>
              <a:t>2</a:t>
            </a:r>
            <a:r>
              <a:rPr lang="en-US" dirty="0" smtClean="0"/>
              <a:t> in human lungs and tissues is indicated.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0AC7672E-372F-4B5E-9E8C-0D74D7AE5DBD}" type="slidenum">
              <a:rPr lang="en-US" smtClean="0"/>
              <a:pPr eaLnBrk="1" hangingPunct="1"/>
              <a:t>4</a:t>
            </a:fld>
            <a:endParaRPr lang="en-US"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t>FIGURE 5-1a Heme.</a:t>
            </a:r>
            <a:r>
              <a:rPr lang="en-US" smtClean="0"/>
              <a:t> The heme group is present in myoglobin, hemoglobin, and many other proteins, designated heme proteins. Heme consists of a complex organic ring structure, protoporphyrin IX, with a bound iron atom in its ferrous (Fe</a:t>
            </a:r>
            <a:r>
              <a:rPr lang="en-US" baseline="30000" smtClean="0"/>
              <a:t>2+</a:t>
            </a:r>
            <a:r>
              <a:rPr lang="en-US" smtClean="0"/>
              <a:t>) state. (a) Porphyrins, of which protoporphyrin IX is only one example, consist of four pyrrole rings linked by methene bridges, with substitutions at one or more of the positions denoted X.</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1920A3FC-95C4-4344-A919-CE1C66C3D5FA}" type="slidenum">
              <a:rPr lang="en-US" smtClean="0"/>
              <a:pPr eaLnBrk="1" hangingPunct="1"/>
              <a:t>5</a:t>
            </a:fld>
            <a:endParaRPr lang="en-US"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t>FIGURE 5-1 Heme.</a:t>
            </a:r>
            <a:r>
              <a:rPr lang="en-US" smtClean="0"/>
              <a:t> The heme group is present in myoglobin, hemoglobin, and many other proteins, designated heme proteins. Heme consists of a complex organic ring structure, protoporphyrin IX, with a bound iron atom in its ferrous (Fe</a:t>
            </a:r>
            <a:r>
              <a:rPr lang="en-US" baseline="30000" smtClean="0"/>
              <a:t>2+</a:t>
            </a:r>
            <a:r>
              <a:rPr lang="en-US" smtClean="0"/>
              <a:t>) state. (a) Porphyrins, of which protoporphyrin IX is only one example, consist of four pyrrole rings linked by methene bridges, with substitutions at one or more of the positions denoted X. (b, c) Two representations of heme (derived from PDB ID 1CCR). The iron atom of heme has six coordination bonds: four in the plane of, and bonded to, the flat porphyrin ring system, and (d) two perpendicular to 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242715EC-0719-47EA-AB75-89411396ECC8}" type="slidenum">
              <a:rPr lang="en-US" smtClean="0"/>
              <a:pPr eaLnBrk="1" hangingPunct="1"/>
              <a:t>6</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t>FIGURE 5-2 The heme group viewed from the side.</a:t>
            </a:r>
            <a:r>
              <a:rPr lang="en-US" smtClean="0"/>
              <a:t> This view shows the two coordination bonds to Fe</a:t>
            </a:r>
            <a:r>
              <a:rPr lang="en-US" baseline="30000" smtClean="0"/>
              <a:t>2+</a:t>
            </a:r>
            <a:r>
              <a:rPr lang="en-US" smtClean="0"/>
              <a:t> that are perpendicular to the porphyrin ring system. One is occupied by a His residue, sometimes called the proximal His; the other is the binding site for oxygen. The remaining four coordination bonds are in the plane of, and bonded to, the flat porphyrin ring system.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8FAC9F59-D657-46B9-9BEA-432E4803FDEA}" type="slidenum">
              <a:rPr lang="en-US" smtClean="0"/>
              <a:pPr eaLnBrk="1" hangingPunct="1"/>
              <a:t>7</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A4639795-DE50-4C2B-8032-AAE39CFF109C}" type="slidenum">
              <a:rPr lang="en-US" smtClean="0"/>
              <a:pPr eaLnBrk="1" hangingPunct="1"/>
              <a:t>8</a:t>
            </a:fld>
            <a:endParaRPr 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t>FIGURE 5-6</a:t>
            </a:r>
            <a:r>
              <a:rPr lang="en-US" smtClean="0"/>
              <a:t> Comparison of the structures of myoglobin (PDB ID 1MBO) and the </a:t>
            </a:r>
            <a:r>
              <a:rPr lang="en-US" i="1" smtClean="0">
                <a:latin typeface="Symbol" pitchFamily="18" charset="2"/>
                <a:sym typeface="Symbol" pitchFamily="18" charset="2"/>
              </a:rPr>
              <a:t>β</a:t>
            </a:r>
            <a:r>
              <a:rPr lang="en-US" smtClean="0"/>
              <a:t> subunit of hemoglobin (derived from PDB ID 1HGA).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E4476101-F53B-4A9E-9DB4-F2421301AEAB}" type="slidenum">
              <a:rPr lang="en-US" smtClean="0"/>
              <a:pPr eaLnBrk="1" hangingPunct="1"/>
              <a:t>9</a:t>
            </a:fld>
            <a:endParaRPr lang="en-US"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49" indent="-285712" eaLnBrk="0" hangingPunct="0">
              <a:defRPr>
                <a:solidFill>
                  <a:schemeClr val="tx1"/>
                </a:solidFill>
                <a:latin typeface="Arial" charset="0"/>
                <a:cs typeface="Arial" charset="0"/>
              </a:defRPr>
            </a:lvl2pPr>
            <a:lvl3pPr marL="1142845" indent="-228569" eaLnBrk="0" hangingPunct="0">
              <a:defRPr>
                <a:solidFill>
                  <a:schemeClr val="tx1"/>
                </a:solidFill>
                <a:latin typeface="Arial" charset="0"/>
                <a:cs typeface="Arial" charset="0"/>
              </a:defRPr>
            </a:lvl3pPr>
            <a:lvl4pPr marL="1599983" indent="-228569" eaLnBrk="0" hangingPunct="0">
              <a:defRPr>
                <a:solidFill>
                  <a:schemeClr val="tx1"/>
                </a:solidFill>
                <a:latin typeface="Arial" charset="0"/>
                <a:cs typeface="Arial" charset="0"/>
              </a:defRPr>
            </a:lvl4pPr>
            <a:lvl5pPr marL="2057121" indent="-228569" eaLnBrk="0" hangingPunct="0">
              <a:defRPr>
                <a:solidFill>
                  <a:schemeClr val="tx1"/>
                </a:solidFill>
                <a:latin typeface="Arial" charset="0"/>
                <a:cs typeface="Arial" charset="0"/>
              </a:defRPr>
            </a:lvl5pPr>
            <a:lvl6pPr marL="2514259" indent="-228569" eaLnBrk="0" fontAlgn="base" hangingPunct="0">
              <a:spcBef>
                <a:spcPct val="0"/>
              </a:spcBef>
              <a:spcAft>
                <a:spcPct val="0"/>
              </a:spcAft>
              <a:defRPr>
                <a:solidFill>
                  <a:schemeClr val="tx1"/>
                </a:solidFill>
                <a:latin typeface="Arial" charset="0"/>
                <a:cs typeface="Arial" charset="0"/>
              </a:defRPr>
            </a:lvl6pPr>
            <a:lvl7pPr marL="2971397" indent="-228569" eaLnBrk="0" fontAlgn="base" hangingPunct="0">
              <a:spcBef>
                <a:spcPct val="0"/>
              </a:spcBef>
              <a:spcAft>
                <a:spcPct val="0"/>
              </a:spcAft>
              <a:defRPr>
                <a:solidFill>
                  <a:schemeClr val="tx1"/>
                </a:solidFill>
                <a:latin typeface="Arial" charset="0"/>
                <a:cs typeface="Arial" charset="0"/>
              </a:defRPr>
            </a:lvl7pPr>
            <a:lvl8pPr marL="3428535" indent="-228569" eaLnBrk="0" fontAlgn="base" hangingPunct="0">
              <a:spcBef>
                <a:spcPct val="0"/>
              </a:spcBef>
              <a:spcAft>
                <a:spcPct val="0"/>
              </a:spcAft>
              <a:defRPr>
                <a:solidFill>
                  <a:schemeClr val="tx1"/>
                </a:solidFill>
                <a:latin typeface="Arial" charset="0"/>
                <a:cs typeface="Arial" charset="0"/>
              </a:defRPr>
            </a:lvl8pPr>
            <a:lvl9pPr marL="3885673" indent="-228569" eaLnBrk="0" fontAlgn="base" hangingPunct="0">
              <a:spcBef>
                <a:spcPct val="0"/>
              </a:spcBef>
              <a:spcAft>
                <a:spcPct val="0"/>
              </a:spcAft>
              <a:defRPr>
                <a:solidFill>
                  <a:schemeClr val="tx1"/>
                </a:solidFill>
                <a:latin typeface="Arial" charset="0"/>
                <a:cs typeface="Arial" charset="0"/>
              </a:defRPr>
            </a:lvl9pPr>
          </a:lstStyle>
          <a:p>
            <a:pPr eaLnBrk="1" hangingPunct="1"/>
            <a:fld id="{19BF4710-5598-468E-814A-6EAA0770EBFA}" type="slidenum">
              <a:rPr lang="en-US" smtClean="0"/>
              <a:pPr eaLnBrk="1" hangingPunct="1"/>
              <a:t>10</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E4EDF0-8207-43BA-850F-C6060C959911}" type="slidenum">
              <a:rPr lang="en-US"/>
              <a:pPr>
                <a:defRPr/>
              </a:pPr>
              <a:t>‹#›</a:t>
            </a:fld>
            <a:endParaRPr lang="en-US"/>
          </a:p>
        </p:txBody>
      </p:sp>
    </p:spTree>
    <p:extLst>
      <p:ext uri="{BB962C8B-B14F-4D97-AF65-F5344CB8AC3E}">
        <p14:creationId xmlns:p14="http://schemas.microsoft.com/office/powerpoint/2010/main" val="205847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939CAE-B4B7-4205-AD4E-C33B143D49BC}" type="slidenum">
              <a:rPr lang="en-US"/>
              <a:pPr>
                <a:defRPr/>
              </a:pPr>
              <a:t>‹#›</a:t>
            </a:fld>
            <a:endParaRPr lang="en-US"/>
          </a:p>
        </p:txBody>
      </p:sp>
    </p:spTree>
    <p:extLst>
      <p:ext uri="{BB962C8B-B14F-4D97-AF65-F5344CB8AC3E}">
        <p14:creationId xmlns:p14="http://schemas.microsoft.com/office/powerpoint/2010/main" val="220135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0C68B8-7EFC-48B9-9580-4A7FF1520FB3}" type="slidenum">
              <a:rPr lang="en-US"/>
              <a:pPr>
                <a:defRPr/>
              </a:pPr>
              <a:t>‹#›</a:t>
            </a:fld>
            <a:endParaRPr lang="en-US"/>
          </a:p>
        </p:txBody>
      </p:sp>
    </p:spTree>
    <p:extLst>
      <p:ext uri="{BB962C8B-B14F-4D97-AF65-F5344CB8AC3E}">
        <p14:creationId xmlns:p14="http://schemas.microsoft.com/office/powerpoint/2010/main" val="15088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00572D-1FAF-48DB-B42D-A308E53F85FE}" type="slidenum">
              <a:rPr lang="en-US"/>
              <a:pPr>
                <a:defRPr/>
              </a:pPr>
              <a:t>‹#›</a:t>
            </a:fld>
            <a:endParaRPr lang="en-US"/>
          </a:p>
        </p:txBody>
      </p:sp>
    </p:spTree>
    <p:extLst>
      <p:ext uri="{BB962C8B-B14F-4D97-AF65-F5344CB8AC3E}">
        <p14:creationId xmlns:p14="http://schemas.microsoft.com/office/powerpoint/2010/main" val="21517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CCD81C-849D-40AF-A896-224151C1CB8D}" type="slidenum">
              <a:rPr lang="en-US"/>
              <a:pPr>
                <a:defRPr/>
              </a:pPr>
              <a:t>‹#›</a:t>
            </a:fld>
            <a:endParaRPr lang="en-US"/>
          </a:p>
        </p:txBody>
      </p:sp>
    </p:spTree>
    <p:extLst>
      <p:ext uri="{BB962C8B-B14F-4D97-AF65-F5344CB8AC3E}">
        <p14:creationId xmlns:p14="http://schemas.microsoft.com/office/powerpoint/2010/main" val="39767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63E4E1-DC48-4E10-9DB4-39A6A2CF4094}" type="slidenum">
              <a:rPr lang="en-US"/>
              <a:pPr>
                <a:defRPr/>
              </a:pPr>
              <a:t>‹#›</a:t>
            </a:fld>
            <a:endParaRPr lang="en-US"/>
          </a:p>
        </p:txBody>
      </p:sp>
    </p:spTree>
    <p:extLst>
      <p:ext uri="{BB962C8B-B14F-4D97-AF65-F5344CB8AC3E}">
        <p14:creationId xmlns:p14="http://schemas.microsoft.com/office/powerpoint/2010/main" val="343493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C80E4E-7C4E-4270-A82D-844CDAF1F916}" type="slidenum">
              <a:rPr lang="en-US"/>
              <a:pPr>
                <a:defRPr/>
              </a:pPr>
              <a:t>‹#›</a:t>
            </a:fld>
            <a:endParaRPr lang="en-US"/>
          </a:p>
        </p:txBody>
      </p:sp>
    </p:spTree>
    <p:extLst>
      <p:ext uri="{BB962C8B-B14F-4D97-AF65-F5344CB8AC3E}">
        <p14:creationId xmlns:p14="http://schemas.microsoft.com/office/powerpoint/2010/main" val="516340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0D0163-D296-4D7E-B57D-DCFF6A9B0DA0}" type="slidenum">
              <a:rPr lang="en-US"/>
              <a:pPr>
                <a:defRPr/>
              </a:pPr>
              <a:t>‹#›</a:t>
            </a:fld>
            <a:endParaRPr lang="en-US"/>
          </a:p>
        </p:txBody>
      </p:sp>
    </p:spTree>
    <p:extLst>
      <p:ext uri="{BB962C8B-B14F-4D97-AF65-F5344CB8AC3E}">
        <p14:creationId xmlns:p14="http://schemas.microsoft.com/office/powerpoint/2010/main" val="396618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1AE889-8D16-406A-BBC6-1CE09FBA4E71}" type="slidenum">
              <a:rPr lang="en-US"/>
              <a:pPr>
                <a:defRPr/>
              </a:pPr>
              <a:t>‹#›</a:t>
            </a:fld>
            <a:endParaRPr lang="en-US"/>
          </a:p>
        </p:txBody>
      </p:sp>
    </p:spTree>
    <p:extLst>
      <p:ext uri="{BB962C8B-B14F-4D97-AF65-F5344CB8AC3E}">
        <p14:creationId xmlns:p14="http://schemas.microsoft.com/office/powerpoint/2010/main" val="111706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CD87B2-8E13-478B-9F99-B97FF9B866CD}" type="slidenum">
              <a:rPr lang="en-US"/>
              <a:pPr>
                <a:defRPr/>
              </a:pPr>
              <a:t>‹#›</a:t>
            </a:fld>
            <a:endParaRPr lang="en-US"/>
          </a:p>
        </p:txBody>
      </p:sp>
    </p:spTree>
    <p:extLst>
      <p:ext uri="{BB962C8B-B14F-4D97-AF65-F5344CB8AC3E}">
        <p14:creationId xmlns:p14="http://schemas.microsoft.com/office/powerpoint/2010/main" val="318383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FA1C68-AF1B-480F-AB06-825809CD4CA4}" type="slidenum">
              <a:rPr lang="en-US"/>
              <a:pPr>
                <a:defRPr/>
              </a:pPr>
              <a:t>‹#›</a:t>
            </a:fld>
            <a:endParaRPr lang="en-US"/>
          </a:p>
        </p:txBody>
      </p:sp>
    </p:spTree>
    <p:extLst>
      <p:ext uri="{BB962C8B-B14F-4D97-AF65-F5344CB8AC3E}">
        <p14:creationId xmlns:p14="http://schemas.microsoft.com/office/powerpoint/2010/main" val="402867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AC6405E3-4EA0-4F62-8E22-4979DECD7F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Myoglobin (Mb) and Hemoglobin (</a:t>
            </a:r>
            <a:r>
              <a:rPr lang="en-US" dirty="0" err="1" smtClean="0"/>
              <a:t>Hb</a:t>
            </a:r>
            <a:r>
              <a:rPr lang="en-US" dirty="0" smtClean="0"/>
              <a:t>) have related, but different, roles in the body</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5399"/>
            <a:ext cx="2276088" cy="531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diffusion_into_capillary_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667000" y="1536700"/>
            <a:ext cx="3082073" cy="312345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 name="Group 7"/>
          <p:cNvGrpSpPr/>
          <p:nvPr/>
        </p:nvGrpSpPr>
        <p:grpSpPr>
          <a:xfrm>
            <a:off x="3733800" y="4863094"/>
            <a:ext cx="5334000" cy="1975856"/>
            <a:chOff x="774700" y="2333625"/>
            <a:chExt cx="6248400" cy="2314575"/>
          </a:xfrm>
        </p:grpSpPr>
        <p:pic>
          <p:nvPicPr>
            <p:cNvPr id="9" name="Picture 3" descr="figure 5-29a"/>
            <p:cNvPicPr>
              <a:picLocks noChangeAspect="1" noChangeArrowheads="1"/>
            </p:cNvPicPr>
            <p:nvPr/>
          </p:nvPicPr>
          <p:blipFill rotWithShape="1">
            <a:blip r:embed="rId4">
              <a:extLst>
                <a:ext uri="{28A0092B-C50C-407E-A947-70E740481C1C}">
                  <a14:useLocalDpi xmlns:a14="http://schemas.microsoft.com/office/drawing/2010/main" val="0"/>
                </a:ext>
              </a:extLst>
            </a:blip>
            <a:srcRect l="26800" b="47548"/>
            <a:stretch/>
          </p:blipFill>
          <p:spPr bwMode="auto">
            <a:xfrm>
              <a:off x="774700" y="2333625"/>
              <a:ext cx="6248400" cy="21907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181600" y="4343400"/>
              <a:ext cx="1219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81200" y="3975099"/>
              <a:ext cx="609600" cy="549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86400" y="3733800"/>
              <a:ext cx="1371600" cy="5207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92400" y="3124200"/>
              <a:ext cx="1041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5943600" y="1600200"/>
            <a:ext cx="2971800" cy="1754326"/>
          </a:xfrm>
          <a:prstGeom prst="rect">
            <a:avLst/>
          </a:prstGeom>
          <a:noFill/>
        </p:spPr>
        <p:txBody>
          <a:bodyPr wrap="square" rtlCol="0">
            <a:spAutoFit/>
          </a:bodyPr>
          <a:lstStyle/>
          <a:p>
            <a:r>
              <a:rPr lang="en-US" dirty="0" smtClean="0"/>
              <a:t>Hemoglobin:</a:t>
            </a:r>
          </a:p>
          <a:p>
            <a:pPr marL="285750" indent="-285750">
              <a:buFont typeface="Arial" pitchFamily="34" charset="0"/>
              <a:buChar char="•"/>
            </a:pPr>
            <a:r>
              <a:rPr lang="en-US" dirty="0" smtClean="0"/>
              <a:t>Found in red blood cells</a:t>
            </a:r>
          </a:p>
          <a:p>
            <a:pPr marL="285750" indent="-285750">
              <a:buFont typeface="Arial" pitchFamily="34" charset="0"/>
              <a:buChar char="•"/>
            </a:pPr>
            <a:r>
              <a:rPr lang="en-US" dirty="0" smtClean="0"/>
              <a:t>Promotes diffusion of O</a:t>
            </a:r>
            <a:r>
              <a:rPr lang="en-US" baseline="-25000" dirty="0" smtClean="0"/>
              <a:t>2 </a:t>
            </a:r>
            <a:r>
              <a:rPr lang="en-US" dirty="0" smtClean="0"/>
              <a:t>throughout the body (binds O</a:t>
            </a:r>
            <a:r>
              <a:rPr lang="en-US" baseline="-25000" dirty="0" smtClean="0"/>
              <a:t>2 </a:t>
            </a:r>
            <a:r>
              <a:rPr lang="en-US" dirty="0" smtClean="0"/>
              <a:t>at lungs,</a:t>
            </a:r>
            <a:r>
              <a:rPr lang="en-US" dirty="0"/>
              <a:t> </a:t>
            </a:r>
            <a:r>
              <a:rPr lang="en-US" dirty="0" smtClean="0"/>
              <a:t>releases at tissues)</a:t>
            </a:r>
            <a:endParaRPr lang="en-US" dirty="0"/>
          </a:p>
        </p:txBody>
      </p:sp>
      <p:sp>
        <p:nvSpPr>
          <p:cNvPr id="15" name="TextBox 14"/>
          <p:cNvSpPr txBox="1"/>
          <p:nvPr/>
        </p:nvSpPr>
        <p:spPr>
          <a:xfrm>
            <a:off x="5943600" y="3429465"/>
            <a:ext cx="2971800" cy="1477328"/>
          </a:xfrm>
          <a:prstGeom prst="rect">
            <a:avLst/>
          </a:prstGeom>
          <a:noFill/>
        </p:spPr>
        <p:txBody>
          <a:bodyPr wrap="square" rtlCol="0">
            <a:spAutoFit/>
          </a:bodyPr>
          <a:lstStyle/>
          <a:p>
            <a:r>
              <a:rPr lang="en-US" dirty="0" smtClean="0"/>
              <a:t>Myoglobin:</a:t>
            </a:r>
          </a:p>
          <a:p>
            <a:pPr marL="285750" indent="-285750">
              <a:buFont typeface="Arial" pitchFamily="34" charset="0"/>
              <a:buChar char="•"/>
            </a:pPr>
            <a:r>
              <a:rPr lang="en-US" dirty="0" smtClean="0"/>
              <a:t>Found in muscle cells</a:t>
            </a:r>
          </a:p>
          <a:p>
            <a:pPr marL="285750" indent="-285750">
              <a:buFont typeface="Arial" pitchFamily="34" charset="0"/>
              <a:buChar char="•"/>
            </a:pPr>
            <a:r>
              <a:rPr lang="en-US" dirty="0" smtClean="0"/>
              <a:t>Promotes diffusion of O</a:t>
            </a:r>
            <a:r>
              <a:rPr lang="en-US" baseline="-25000" dirty="0" smtClean="0"/>
              <a:t>2</a:t>
            </a:r>
            <a:r>
              <a:rPr lang="en-US" dirty="0" smtClean="0"/>
              <a:t> into and throughout muscle cell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g_07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676400"/>
            <a:ext cx="8531225"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3"/>
          <p:cNvSpPr>
            <a:spLocks noGrp="1"/>
          </p:cNvSpPr>
          <p:nvPr>
            <p:ph type="title"/>
          </p:nvPr>
        </p:nvSpPr>
        <p:spPr/>
        <p:txBody>
          <a:bodyPr/>
          <a:lstStyle/>
          <a:p>
            <a:r>
              <a:rPr lang="en-US" smtClean="0"/>
              <a:t>Hemoglobin can adopt two conformations, called ‘deoxyhemoglobin’ &amp; ‘oxyhemoglobin’</a:t>
            </a:r>
          </a:p>
        </p:txBody>
      </p:sp>
      <p:sp>
        <p:nvSpPr>
          <p:cNvPr id="2" name="TextBox 1"/>
          <p:cNvSpPr txBox="1"/>
          <p:nvPr/>
        </p:nvSpPr>
        <p:spPr>
          <a:xfrm>
            <a:off x="3880287" y="4914900"/>
            <a:ext cx="412292" cy="369332"/>
          </a:xfrm>
          <a:prstGeom prst="rect">
            <a:avLst/>
          </a:prstGeom>
          <a:noFill/>
        </p:spPr>
        <p:txBody>
          <a:bodyPr wrap="none" rtlCol="0">
            <a:spAutoFit/>
          </a:bodyPr>
          <a:lstStyle/>
          <a:p>
            <a:r>
              <a:rPr lang="el-GR" b="1" dirty="0" smtClean="0"/>
              <a:t>α</a:t>
            </a:r>
            <a:r>
              <a:rPr lang="en-US" b="1" baseline="-25000" dirty="0" smtClean="0"/>
              <a:t>1</a:t>
            </a:r>
            <a:endParaRPr lang="en-US" b="1" baseline="-25000" dirty="0"/>
          </a:p>
        </p:txBody>
      </p:sp>
      <p:sp>
        <p:nvSpPr>
          <p:cNvPr id="6" name="TextBox 5"/>
          <p:cNvSpPr txBox="1"/>
          <p:nvPr/>
        </p:nvSpPr>
        <p:spPr>
          <a:xfrm>
            <a:off x="4038600" y="2046248"/>
            <a:ext cx="410690" cy="369332"/>
          </a:xfrm>
          <a:prstGeom prst="rect">
            <a:avLst/>
          </a:prstGeom>
          <a:noFill/>
        </p:spPr>
        <p:txBody>
          <a:bodyPr wrap="none" rtlCol="0">
            <a:spAutoFit/>
          </a:bodyPr>
          <a:lstStyle/>
          <a:p>
            <a:r>
              <a:rPr lang="el-GR" b="1" dirty="0" smtClean="0"/>
              <a:t>β</a:t>
            </a:r>
            <a:r>
              <a:rPr lang="en-US" b="1" baseline="-25000" dirty="0" smtClean="0"/>
              <a:t>1</a:t>
            </a:r>
            <a:endParaRPr lang="en-US" b="1" baseline="-25000" dirty="0"/>
          </a:p>
        </p:txBody>
      </p:sp>
      <p:sp>
        <p:nvSpPr>
          <p:cNvPr id="7" name="TextBox 6"/>
          <p:cNvSpPr txBox="1"/>
          <p:nvPr/>
        </p:nvSpPr>
        <p:spPr>
          <a:xfrm>
            <a:off x="275110" y="4914900"/>
            <a:ext cx="410690" cy="369332"/>
          </a:xfrm>
          <a:prstGeom prst="rect">
            <a:avLst/>
          </a:prstGeom>
          <a:noFill/>
        </p:spPr>
        <p:txBody>
          <a:bodyPr wrap="none" rtlCol="0">
            <a:spAutoFit/>
          </a:bodyPr>
          <a:lstStyle/>
          <a:p>
            <a:r>
              <a:rPr lang="el-GR" b="1" dirty="0" smtClean="0"/>
              <a:t>β</a:t>
            </a:r>
            <a:r>
              <a:rPr lang="en-US" b="1" baseline="-25000" dirty="0" smtClean="0"/>
              <a:t>2</a:t>
            </a:r>
            <a:endParaRPr lang="en-US" b="1" baseline="-25000" dirty="0"/>
          </a:p>
        </p:txBody>
      </p:sp>
      <p:sp>
        <p:nvSpPr>
          <p:cNvPr id="8" name="TextBox 7"/>
          <p:cNvSpPr txBox="1"/>
          <p:nvPr/>
        </p:nvSpPr>
        <p:spPr>
          <a:xfrm>
            <a:off x="400379" y="2046248"/>
            <a:ext cx="412292" cy="369332"/>
          </a:xfrm>
          <a:prstGeom prst="rect">
            <a:avLst/>
          </a:prstGeom>
          <a:noFill/>
        </p:spPr>
        <p:txBody>
          <a:bodyPr wrap="none" rtlCol="0">
            <a:spAutoFit/>
          </a:bodyPr>
          <a:lstStyle/>
          <a:p>
            <a:r>
              <a:rPr lang="el-GR" b="1" dirty="0" smtClean="0"/>
              <a:t>α</a:t>
            </a:r>
            <a:r>
              <a:rPr lang="en-US" b="1" baseline="-25000" dirty="0" smtClean="0"/>
              <a:t>2</a:t>
            </a:r>
            <a:endParaRPr lang="en-US" b="1" baseline="-25000" dirty="0"/>
          </a:p>
        </p:txBody>
      </p:sp>
      <p:sp>
        <p:nvSpPr>
          <p:cNvPr id="13" name="TextBox 12"/>
          <p:cNvSpPr txBox="1"/>
          <p:nvPr/>
        </p:nvSpPr>
        <p:spPr>
          <a:xfrm>
            <a:off x="8350708" y="5067300"/>
            <a:ext cx="412292" cy="369332"/>
          </a:xfrm>
          <a:prstGeom prst="rect">
            <a:avLst/>
          </a:prstGeom>
          <a:noFill/>
        </p:spPr>
        <p:txBody>
          <a:bodyPr wrap="none" rtlCol="0">
            <a:spAutoFit/>
          </a:bodyPr>
          <a:lstStyle/>
          <a:p>
            <a:r>
              <a:rPr lang="el-GR" b="1" dirty="0" smtClean="0"/>
              <a:t>α</a:t>
            </a:r>
            <a:r>
              <a:rPr lang="en-US" b="1" baseline="-25000" dirty="0" smtClean="0"/>
              <a:t>1</a:t>
            </a:r>
            <a:endParaRPr lang="en-US" b="1" baseline="-25000" dirty="0"/>
          </a:p>
        </p:txBody>
      </p:sp>
      <p:sp>
        <p:nvSpPr>
          <p:cNvPr id="14" name="TextBox 13"/>
          <p:cNvSpPr txBox="1"/>
          <p:nvPr/>
        </p:nvSpPr>
        <p:spPr>
          <a:xfrm>
            <a:off x="8335055" y="2221468"/>
            <a:ext cx="410690" cy="369332"/>
          </a:xfrm>
          <a:prstGeom prst="rect">
            <a:avLst/>
          </a:prstGeom>
          <a:noFill/>
        </p:spPr>
        <p:txBody>
          <a:bodyPr wrap="none" rtlCol="0">
            <a:spAutoFit/>
          </a:bodyPr>
          <a:lstStyle/>
          <a:p>
            <a:r>
              <a:rPr lang="el-GR" b="1" dirty="0" smtClean="0"/>
              <a:t>β</a:t>
            </a:r>
            <a:r>
              <a:rPr lang="en-US" b="1" baseline="-25000" dirty="0" smtClean="0"/>
              <a:t>1</a:t>
            </a:r>
            <a:endParaRPr lang="en-US" b="1" baseline="-25000" dirty="0"/>
          </a:p>
        </p:txBody>
      </p:sp>
      <p:sp>
        <p:nvSpPr>
          <p:cNvPr id="15" name="TextBox 14"/>
          <p:cNvSpPr txBox="1"/>
          <p:nvPr/>
        </p:nvSpPr>
        <p:spPr>
          <a:xfrm>
            <a:off x="4770910" y="5029200"/>
            <a:ext cx="410690" cy="369332"/>
          </a:xfrm>
          <a:prstGeom prst="rect">
            <a:avLst/>
          </a:prstGeom>
          <a:noFill/>
        </p:spPr>
        <p:txBody>
          <a:bodyPr wrap="none" rtlCol="0">
            <a:spAutoFit/>
          </a:bodyPr>
          <a:lstStyle/>
          <a:p>
            <a:r>
              <a:rPr lang="el-GR" b="1" dirty="0" smtClean="0"/>
              <a:t>β</a:t>
            </a:r>
            <a:r>
              <a:rPr lang="en-US" b="1" baseline="-25000" dirty="0" smtClean="0"/>
              <a:t>2</a:t>
            </a:r>
            <a:endParaRPr lang="en-US" b="1" baseline="-25000" dirty="0"/>
          </a:p>
        </p:txBody>
      </p:sp>
      <p:sp>
        <p:nvSpPr>
          <p:cNvPr id="16" name="TextBox 15"/>
          <p:cNvSpPr txBox="1"/>
          <p:nvPr/>
        </p:nvSpPr>
        <p:spPr>
          <a:xfrm>
            <a:off x="4693108" y="2198648"/>
            <a:ext cx="412292" cy="369332"/>
          </a:xfrm>
          <a:prstGeom prst="rect">
            <a:avLst/>
          </a:prstGeom>
          <a:noFill/>
        </p:spPr>
        <p:txBody>
          <a:bodyPr wrap="none" rtlCol="0">
            <a:spAutoFit/>
          </a:bodyPr>
          <a:lstStyle/>
          <a:p>
            <a:r>
              <a:rPr lang="el-GR" b="1" dirty="0" smtClean="0"/>
              <a:t>α</a:t>
            </a:r>
            <a:r>
              <a:rPr lang="en-US" b="1" baseline="-25000" dirty="0" smtClean="0"/>
              <a:t>2</a:t>
            </a:r>
            <a:endParaRPr lang="en-US" b="1" baseline="-25000" dirty="0"/>
          </a:p>
        </p:txBody>
      </p:sp>
      <p:sp>
        <p:nvSpPr>
          <p:cNvPr id="17" name="TextBox 16"/>
          <p:cNvSpPr txBox="1"/>
          <p:nvPr/>
        </p:nvSpPr>
        <p:spPr>
          <a:xfrm>
            <a:off x="1268689" y="6031468"/>
            <a:ext cx="2159566" cy="369332"/>
          </a:xfrm>
          <a:prstGeom prst="rect">
            <a:avLst/>
          </a:prstGeom>
          <a:noFill/>
        </p:spPr>
        <p:txBody>
          <a:bodyPr wrap="none" rtlCol="0">
            <a:spAutoFit/>
          </a:bodyPr>
          <a:lstStyle/>
          <a:p>
            <a:pPr algn="ctr"/>
            <a:r>
              <a:rPr lang="en-US" b="1" dirty="0" err="1" smtClean="0"/>
              <a:t>deoxyhemoglobin</a:t>
            </a:r>
            <a:endParaRPr lang="en-US" b="1" dirty="0"/>
          </a:p>
        </p:txBody>
      </p:sp>
      <p:sp>
        <p:nvSpPr>
          <p:cNvPr id="18" name="TextBox 17"/>
          <p:cNvSpPr txBox="1"/>
          <p:nvPr/>
        </p:nvSpPr>
        <p:spPr>
          <a:xfrm>
            <a:off x="5774197" y="6031468"/>
            <a:ext cx="1890261" cy="369332"/>
          </a:xfrm>
          <a:prstGeom prst="rect">
            <a:avLst/>
          </a:prstGeom>
          <a:noFill/>
        </p:spPr>
        <p:txBody>
          <a:bodyPr wrap="none" rtlCol="0">
            <a:spAutoFit/>
          </a:bodyPr>
          <a:lstStyle/>
          <a:p>
            <a:pPr algn="ctr"/>
            <a:r>
              <a:rPr lang="en-US" b="1" dirty="0" err="1" smtClean="0"/>
              <a:t>oxyhemoglobin</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ure 5-10"/>
          <p:cNvPicPr>
            <a:picLocks noChangeAspect="1" noChangeArrowheads="1"/>
          </p:cNvPicPr>
          <p:nvPr/>
        </p:nvPicPr>
        <p:blipFill rotWithShape="1">
          <a:blip r:embed="rId3">
            <a:extLst>
              <a:ext uri="{28A0092B-C50C-407E-A947-70E740481C1C}">
                <a14:useLocalDpi xmlns:a14="http://schemas.microsoft.com/office/drawing/2010/main" val="0"/>
              </a:ext>
            </a:extLst>
          </a:blip>
          <a:srcRect b="11138"/>
          <a:stretch/>
        </p:blipFill>
        <p:spPr bwMode="auto">
          <a:xfrm>
            <a:off x="306388" y="1905000"/>
            <a:ext cx="8531225" cy="392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2"/>
          <p:cNvSpPr>
            <a:spLocks noGrp="1"/>
          </p:cNvSpPr>
          <p:nvPr>
            <p:ph type="title"/>
          </p:nvPr>
        </p:nvSpPr>
        <p:spPr/>
        <p:txBody>
          <a:bodyPr/>
          <a:lstStyle/>
          <a:p>
            <a:r>
              <a:rPr lang="en-US" dirty="0" err="1" smtClean="0"/>
              <a:t>Hb’s</a:t>
            </a:r>
            <a:r>
              <a:rPr lang="en-US" dirty="0" smtClean="0"/>
              <a:t> conformations are also called ‘T-state’ (for tense) and ‘R-state’ (for relaxed)</a:t>
            </a:r>
          </a:p>
        </p:txBody>
      </p:sp>
      <p:sp>
        <p:nvSpPr>
          <p:cNvPr id="2" name="TextBox 1"/>
          <p:cNvSpPr txBox="1"/>
          <p:nvPr/>
        </p:nvSpPr>
        <p:spPr>
          <a:xfrm>
            <a:off x="1191745" y="5830957"/>
            <a:ext cx="2313455" cy="369332"/>
          </a:xfrm>
          <a:prstGeom prst="rect">
            <a:avLst/>
          </a:prstGeom>
          <a:noFill/>
        </p:spPr>
        <p:txBody>
          <a:bodyPr wrap="none" rtlCol="0">
            <a:spAutoFit/>
          </a:bodyPr>
          <a:lstStyle/>
          <a:p>
            <a:pPr algn="ctr"/>
            <a:r>
              <a:rPr lang="en-US" b="1" dirty="0" smtClean="0"/>
              <a:t>(</a:t>
            </a:r>
            <a:r>
              <a:rPr lang="en-US" b="1" dirty="0" err="1" smtClean="0"/>
              <a:t>deoxyhemoglobin</a:t>
            </a:r>
            <a:r>
              <a:rPr lang="en-US" b="1" dirty="0" smtClean="0"/>
              <a:t>)</a:t>
            </a:r>
            <a:endParaRPr lang="en-US" b="1" dirty="0"/>
          </a:p>
        </p:txBody>
      </p:sp>
      <p:sp>
        <p:nvSpPr>
          <p:cNvPr id="5" name="TextBox 4"/>
          <p:cNvSpPr txBox="1"/>
          <p:nvPr/>
        </p:nvSpPr>
        <p:spPr>
          <a:xfrm>
            <a:off x="5697253" y="5830957"/>
            <a:ext cx="2044149" cy="369332"/>
          </a:xfrm>
          <a:prstGeom prst="rect">
            <a:avLst/>
          </a:prstGeom>
          <a:noFill/>
        </p:spPr>
        <p:txBody>
          <a:bodyPr wrap="none" rtlCol="0">
            <a:spAutoFit/>
          </a:bodyPr>
          <a:lstStyle/>
          <a:p>
            <a:pPr algn="ctr"/>
            <a:r>
              <a:rPr lang="en-US" b="1" dirty="0" smtClean="0"/>
              <a:t>(</a:t>
            </a:r>
            <a:r>
              <a:rPr lang="en-US" b="1" dirty="0" err="1" smtClean="0"/>
              <a:t>oxyhemoglobin</a:t>
            </a:r>
            <a:r>
              <a:rPr lang="en-US" b="1" dirty="0" smtClean="0"/>
              <a:t>)</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gure 5-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600200"/>
            <a:ext cx="8531225"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2"/>
          <p:cNvSpPr>
            <a:spLocks noGrp="1"/>
          </p:cNvSpPr>
          <p:nvPr>
            <p:ph type="title"/>
          </p:nvPr>
        </p:nvSpPr>
        <p:spPr/>
        <p:txBody>
          <a:bodyPr/>
          <a:lstStyle/>
          <a:p>
            <a:r>
              <a:rPr lang="en-US" smtClean="0"/>
              <a:t>Oxygen binding promotes flattening of the porphyrin ring and shifting of helix F</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_07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13" y="1447800"/>
            <a:ext cx="61753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itle 3"/>
          <p:cNvSpPr>
            <a:spLocks noGrp="1"/>
          </p:cNvSpPr>
          <p:nvPr>
            <p:ph type="title"/>
          </p:nvPr>
        </p:nvSpPr>
        <p:spPr/>
        <p:txBody>
          <a:bodyPr/>
          <a:lstStyle/>
          <a:p>
            <a:r>
              <a:rPr lang="en-US" smtClean="0"/>
              <a:t>The proximal His links flattening of the heme to shifting of helix F in the T</a:t>
            </a:r>
            <a:r>
              <a:rPr lang="en-US" smtClean="0">
                <a:sym typeface="Symbol" pitchFamily="18" charset="2"/>
              </a:rPr>
              <a:t></a:t>
            </a:r>
            <a:r>
              <a:rPr lang="en-US" smtClean="0"/>
              <a:t> R transition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of helix F shifts the entire quaternary structure of hemoglobin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775" y="1600200"/>
            <a:ext cx="4286250" cy="4286250"/>
          </a:xfrm>
          <a:prstGeom prst="rect">
            <a:avLst/>
          </a:prstGeom>
        </p:spPr>
      </p:pic>
    </p:spTree>
    <p:extLst>
      <p:ext uri="{BB962C8B-B14F-4D97-AF65-F5344CB8AC3E}">
        <p14:creationId xmlns:p14="http://schemas.microsoft.com/office/powerpoint/2010/main" val="2783401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_07_05a"/>
          <p:cNvPicPr>
            <a:picLocks noChangeAspect="1" noChangeArrowheads="1"/>
          </p:cNvPicPr>
          <p:nvPr/>
        </p:nvPicPr>
        <p:blipFill>
          <a:blip r:embed="rId3">
            <a:extLst>
              <a:ext uri="{28A0092B-C50C-407E-A947-70E740481C1C}">
                <a14:useLocalDpi xmlns:a14="http://schemas.microsoft.com/office/drawing/2010/main" val="0"/>
              </a:ext>
            </a:extLst>
          </a:blip>
          <a:srcRect l="24001" t="51305" r="17714" b="5742"/>
          <a:stretch>
            <a:fillRect/>
          </a:stretch>
        </p:blipFill>
        <p:spPr bwMode="auto">
          <a:xfrm>
            <a:off x="3810000" y="1477963"/>
            <a:ext cx="373697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fig_07_05b"/>
          <p:cNvPicPr>
            <a:picLocks noChangeAspect="1" noChangeArrowheads="1"/>
          </p:cNvPicPr>
          <p:nvPr/>
        </p:nvPicPr>
        <p:blipFill>
          <a:blip r:embed="rId4">
            <a:extLst>
              <a:ext uri="{28A0092B-C50C-407E-A947-70E740481C1C}">
                <a14:useLocalDpi xmlns:a14="http://schemas.microsoft.com/office/drawing/2010/main" val="0"/>
              </a:ext>
            </a:extLst>
          </a:blip>
          <a:srcRect l="23289" t="54773" r="16650" b="5853"/>
          <a:stretch>
            <a:fillRect/>
          </a:stretch>
        </p:blipFill>
        <p:spPr bwMode="auto">
          <a:xfrm>
            <a:off x="3886200" y="4287838"/>
            <a:ext cx="358933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fig_07_05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38" y="1628775"/>
            <a:ext cx="2062162"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fig_07_05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7938" y="4337050"/>
            <a:ext cx="1922462"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4038" y="2654300"/>
            <a:ext cx="1114425" cy="804863"/>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811338" y="5362575"/>
            <a:ext cx="1114425" cy="804863"/>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6" name="Title 9"/>
          <p:cNvSpPr>
            <a:spLocks noGrp="1"/>
          </p:cNvSpPr>
          <p:nvPr>
            <p:ph type="title"/>
          </p:nvPr>
        </p:nvSpPr>
        <p:spPr/>
        <p:txBody>
          <a:bodyPr/>
          <a:lstStyle/>
          <a:p>
            <a:r>
              <a:rPr lang="en-US" dirty="0" smtClean="0"/>
              <a:t>The T </a:t>
            </a:r>
            <a:r>
              <a:rPr lang="en-US" dirty="0" smtClean="0">
                <a:sym typeface="Symbol" pitchFamily="18" charset="2"/>
              </a:rPr>
              <a:t>and</a:t>
            </a:r>
            <a:r>
              <a:rPr lang="en-US" dirty="0" smtClean="0"/>
              <a:t> R states have shifted contacts between </a:t>
            </a:r>
            <a:r>
              <a:rPr lang="el-GR" dirty="0" smtClean="0"/>
              <a:t>α</a:t>
            </a:r>
            <a:r>
              <a:rPr lang="en-US" dirty="0" smtClean="0"/>
              <a:t> &amp; </a:t>
            </a:r>
            <a:r>
              <a:rPr lang="el-GR" dirty="0" smtClean="0"/>
              <a:t>β</a:t>
            </a:r>
            <a:r>
              <a:rPr lang="en-US" dirty="0" smtClean="0"/>
              <a:t> subunits</a:t>
            </a:r>
          </a:p>
        </p:txBody>
      </p:sp>
      <p:sp>
        <p:nvSpPr>
          <p:cNvPr id="10" name="TextBox 9"/>
          <p:cNvSpPr txBox="1"/>
          <p:nvPr/>
        </p:nvSpPr>
        <p:spPr>
          <a:xfrm>
            <a:off x="1834722" y="3593068"/>
            <a:ext cx="928524" cy="369332"/>
          </a:xfrm>
          <a:prstGeom prst="rect">
            <a:avLst/>
          </a:prstGeom>
          <a:noFill/>
        </p:spPr>
        <p:txBody>
          <a:bodyPr wrap="none" rtlCol="0">
            <a:spAutoFit/>
          </a:bodyPr>
          <a:lstStyle/>
          <a:p>
            <a:pPr algn="ctr"/>
            <a:r>
              <a:rPr lang="en-US" b="1" dirty="0" smtClean="0"/>
              <a:t>T-state</a:t>
            </a:r>
            <a:endParaRPr lang="en-US" b="1" dirty="0"/>
          </a:p>
        </p:txBody>
      </p:sp>
      <p:sp>
        <p:nvSpPr>
          <p:cNvPr id="11" name="TextBox 10"/>
          <p:cNvSpPr txBox="1"/>
          <p:nvPr/>
        </p:nvSpPr>
        <p:spPr>
          <a:xfrm>
            <a:off x="1815519" y="6260068"/>
            <a:ext cx="966932" cy="369332"/>
          </a:xfrm>
          <a:prstGeom prst="rect">
            <a:avLst/>
          </a:prstGeom>
          <a:noFill/>
        </p:spPr>
        <p:txBody>
          <a:bodyPr wrap="none" rtlCol="0">
            <a:spAutoFit/>
          </a:bodyPr>
          <a:lstStyle/>
          <a:p>
            <a:pPr algn="ctr"/>
            <a:r>
              <a:rPr lang="en-US" b="1" dirty="0" smtClean="0"/>
              <a:t>R-state</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_07_09_01"/>
          <p:cNvPicPr>
            <a:picLocks noChangeAspect="1" noChangeArrowheads="1"/>
          </p:cNvPicPr>
          <p:nvPr/>
        </p:nvPicPr>
        <p:blipFill rotWithShape="1">
          <a:blip r:embed="rId3">
            <a:extLst>
              <a:ext uri="{28A0092B-C50C-407E-A947-70E740481C1C}">
                <a14:useLocalDpi xmlns:a14="http://schemas.microsoft.com/office/drawing/2010/main" val="0"/>
              </a:ext>
            </a:extLst>
          </a:blip>
          <a:srcRect b="3848"/>
          <a:stretch/>
        </p:blipFill>
        <p:spPr bwMode="auto">
          <a:xfrm>
            <a:off x="685800" y="1677988"/>
            <a:ext cx="77724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3"/>
          <p:cNvSpPr>
            <a:spLocks noGrp="1"/>
          </p:cNvSpPr>
          <p:nvPr>
            <p:ph type="title"/>
          </p:nvPr>
        </p:nvSpPr>
        <p:spPr/>
        <p:txBody>
          <a:bodyPr/>
          <a:lstStyle/>
          <a:p>
            <a:r>
              <a:rPr lang="en-US" smtClean="0"/>
              <a:t>The T </a:t>
            </a:r>
            <a:r>
              <a:rPr lang="en-US" smtClean="0">
                <a:sym typeface="Symbol" pitchFamily="18" charset="2"/>
              </a:rPr>
              <a:t>and</a:t>
            </a:r>
            <a:r>
              <a:rPr lang="en-US" smtClean="0"/>
              <a:t> R states have shifted contacts between </a:t>
            </a:r>
            <a:r>
              <a:rPr lang="el-GR" smtClean="0"/>
              <a:t>α</a:t>
            </a:r>
            <a:r>
              <a:rPr lang="en-US" smtClean="0"/>
              <a:t> &amp; </a:t>
            </a:r>
            <a:r>
              <a:rPr lang="el-GR" smtClean="0"/>
              <a:t>β</a:t>
            </a:r>
            <a:r>
              <a:rPr lang="en-US" smtClean="0"/>
              <a:t> subunits</a:t>
            </a:r>
          </a:p>
        </p:txBody>
      </p:sp>
      <p:sp>
        <p:nvSpPr>
          <p:cNvPr id="6" name="TextBox 5"/>
          <p:cNvSpPr txBox="1"/>
          <p:nvPr/>
        </p:nvSpPr>
        <p:spPr>
          <a:xfrm>
            <a:off x="2057400" y="6438900"/>
            <a:ext cx="928524" cy="369332"/>
          </a:xfrm>
          <a:prstGeom prst="rect">
            <a:avLst/>
          </a:prstGeom>
          <a:noFill/>
        </p:spPr>
        <p:txBody>
          <a:bodyPr wrap="none" rtlCol="0">
            <a:spAutoFit/>
          </a:bodyPr>
          <a:lstStyle/>
          <a:p>
            <a:pPr algn="ctr"/>
            <a:r>
              <a:rPr lang="en-US" b="1" dirty="0" smtClean="0"/>
              <a:t>T-state</a:t>
            </a:r>
            <a:endParaRPr lang="en-US" b="1" dirty="0"/>
          </a:p>
        </p:txBody>
      </p:sp>
      <p:sp>
        <p:nvSpPr>
          <p:cNvPr id="7" name="TextBox 6"/>
          <p:cNvSpPr txBox="1"/>
          <p:nvPr/>
        </p:nvSpPr>
        <p:spPr>
          <a:xfrm>
            <a:off x="6172200" y="6438900"/>
            <a:ext cx="966932" cy="369332"/>
          </a:xfrm>
          <a:prstGeom prst="rect">
            <a:avLst/>
          </a:prstGeom>
          <a:noFill/>
        </p:spPr>
        <p:txBody>
          <a:bodyPr wrap="none" rtlCol="0">
            <a:spAutoFit/>
          </a:bodyPr>
          <a:lstStyle/>
          <a:p>
            <a:pPr algn="ctr"/>
            <a:r>
              <a:rPr lang="en-US" b="1" dirty="0" smtClean="0"/>
              <a:t>R-state</a:t>
            </a:r>
            <a:endParaRPr lang="en-US" b="1" dirty="0"/>
          </a:p>
        </p:txBody>
      </p:sp>
    </p:spTree>
    <p:extLst>
      <p:ext uri="{BB962C8B-B14F-4D97-AF65-F5344CB8AC3E}">
        <p14:creationId xmlns:p14="http://schemas.microsoft.com/office/powerpoint/2010/main" val="1888628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g_07_09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905000"/>
            <a:ext cx="8531225"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le 3"/>
          <p:cNvSpPr>
            <a:spLocks noGrp="1"/>
          </p:cNvSpPr>
          <p:nvPr>
            <p:ph type="title"/>
          </p:nvPr>
        </p:nvSpPr>
        <p:spPr/>
        <p:txBody>
          <a:bodyPr/>
          <a:lstStyle/>
          <a:p>
            <a:r>
              <a:rPr lang="en-US" smtClean="0"/>
              <a:t>The T </a:t>
            </a:r>
            <a:r>
              <a:rPr lang="en-US" smtClean="0">
                <a:sym typeface="Symbol" pitchFamily="18" charset="2"/>
              </a:rPr>
              <a:t>and</a:t>
            </a:r>
            <a:r>
              <a:rPr lang="en-US" smtClean="0"/>
              <a:t> R states have shifted contacts between </a:t>
            </a:r>
            <a:r>
              <a:rPr lang="el-GR" smtClean="0"/>
              <a:t>α</a:t>
            </a:r>
            <a:r>
              <a:rPr lang="en-US" smtClean="0"/>
              <a:t> &amp; </a:t>
            </a:r>
            <a:r>
              <a:rPr lang="el-GR" smtClean="0"/>
              <a:t>β</a:t>
            </a:r>
            <a:r>
              <a:rPr lang="en-US" smtClean="0"/>
              <a:t> subunits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_07_09_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550" y="609600"/>
            <a:ext cx="5140898"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3"/>
          <p:cNvSpPr>
            <a:spLocks noGrp="1"/>
          </p:cNvSpPr>
          <p:nvPr>
            <p:ph type="title"/>
          </p:nvPr>
        </p:nvSpPr>
        <p:spPr/>
        <p:txBody>
          <a:bodyPr/>
          <a:lstStyle/>
          <a:p>
            <a:endParaRPr lang="en-US" dirty="0" smtClean="0"/>
          </a:p>
        </p:txBody>
      </p:sp>
      <p:pic>
        <p:nvPicPr>
          <p:cNvPr id="4" name="Picture 2" descr="fig_07_09_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6398" y="4038600"/>
            <a:ext cx="5031204" cy="240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_07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981200"/>
            <a:ext cx="8531225"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3"/>
          <p:cNvSpPr>
            <a:spLocks noGrp="1"/>
          </p:cNvSpPr>
          <p:nvPr>
            <p:ph type="title"/>
          </p:nvPr>
        </p:nvSpPr>
        <p:spPr/>
        <p:txBody>
          <a:bodyPr/>
          <a:lstStyle/>
          <a:p>
            <a:r>
              <a:rPr lang="en-US" smtClean="0"/>
              <a:t>T-state salt bridges are broken in the R-state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_07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775" y="1600200"/>
            <a:ext cx="56324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itle 3"/>
          <p:cNvSpPr>
            <a:spLocks noGrp="1"/>
          </p:cNvSpPr>
          <p:nvPr>
            <p:ph type="title"/>
          </p:nvPr>
        </p:nvSpPr>
        <p:spPr/>
        <p:txBody>
          <a:bodyPr/>
          <a:lstStyle/>
          <a:p>
            <a:r>
              <a:rPr lang="en-US" smtClean="0"/>
              <a:t>The oxygen-binding curves of Mb and Hb reflect their different functions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gure 5-05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66900"/>
            <a:ext cx="8531225"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2"/>
          <p:cNvSpPr>
            <a:spLocks noGrp="1"/>
          </p:cNvSpPr>
          <p:nvPr>
            <p:ph type="title"/>
          </p:nvPr>
        </p:nvSpPr>
        <p:spPr/>
        <p:txBody>
          <a:bodyPr/>
          <a:lstStyle/>
          <a:p>
            <a:r>
              <a:rPr lang="en-US" smtClean="0"/>
              <a:t>Heme also binds CO, NO, and H</a:t>
            </a:r>
            <a:r>
              <a:rPr lang="en-US" baseline="-25000" smtClean="0"/>
              <a:t>2</a:t>
            </a:r>
            <a:r>
              <a:rPr lang="en-US" smtClean="0"/>
              <a:t>S </a:t>
            </a:r>
            <a:br>
              <a:rPr lang="en-US" smtClean="0"/>
            </a:br>
            <a:r>
              <a:rPr lang="en-US" smtClean="0"/>
              <a:t>(with much higher affinity than O</a:t>
            </a:r>
            <a:r>
              <a:rPr lang="en-US" baseline="-25000" smtClean="0"/>
              <a:t>2</a:t>
            </a:r>
            <a:r>
              <a:rPr lang="en-US" smtClean="0"/>
              <a:t>)</a:t>
            </a:r>
          </a:p>
        </p:txBody>
      </p:sp>
      <p:sp>
        <p:nvSpPr>
          <p:cNvPr id="2" name="TextBox 1"/>
          <p:cNvSpPr txBox="1"/>
          <p:nvPr/>
        </p:nvSpPr>
        <p:spPr>
          <a:xfrm>
            <a:off x="1088128" y="5486400"/>
            <a:ext cx="6964567" cy="830997"/>
          </a:xfrm>
          <a:prstGeom prst="rect">
            <a:avLst/>
          </a:prstGeom>
          <a:noFill/>
        </p:spPr>
        <p:txBody>
          <a:bodyPr wrap="square" rtlCol="0">
            <a:spAutoFit/>
          </a:bodyPr>
          <a:lstStyle/>
          <a:p>
            <a:pPr algn="ctr"/>
            <a:r>
              <a:rPr lang="en-US" sz="2400" dirty="0" smtClean="0"/>
              <a:t>P</a:t>
            </a:r>
            <a:r>
              <a:rPr lang="en-US" sz="2400" baseline="-25000" dirty="0" smtClean="0"/>
              <a:t>50</a:t>
            </a:r>
            <a:r>
              <a:rPr lang="en-US" sz="2400" dirty="0" smtClean="0"/>
              <a:t> of CO binding to free </a:t>
            </a:r>
            <a:r>
              <a:rPr lang="en-US" sz="2400" dirty="0" err="1" smtClean="0"/>
              <a:t>heme</a:t>
            </a:r>
            <a:r>
              <a:rPr lang="en-US" sz="2400" dirty="0" smtClean="0"/>
              <a:t> is ~20,000x lower than P</a:t>
            </a:r>
            <a:r>
              <a:rPr lang="en-US" sz="2400" baseline="-25000" dirty="0" smtClean="0"/>
              <a:t>50</a:t>
            </a:r>
            <a:r>
              <a:rPr lang="en-US" sz="2400" dirty="0" smtClean="0"/>
              <a:t> of O</a:t>
            </a:r>
            <a:r>
              <a:rPr lang="en-US" sz="2400" baseline="-25000" dirty="0" smtClean="0"/>
              <a:t>2</a:t>
            </a:r>
            <a:r>
              <a:rPr lang="en-US" sz="2400" dirty="0" smtClean="0"/>
              <a:t> binding to free </a:t>
            </a:r>
            <a:r>
              <a:rPr lang="en-US" sz="2400" dirty="0" err="1" smtClean="0"/>
              <a:t>heme</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gure 5-05c"/>
          <p:cNvPicPr>
            <a:picLocks noChangeAspect="1" noChangeArrowheads="1"/>
          </p:cNvPicPr>
          <p:nvPr/>
        </p:nvPicPr>
        <p:blipFill rotWithShape="1">
          <a:blip r:embed="rId3">
            <a:extLst>
              <a:ext uri="{28A0092B-C50C-407E-A947-70E740481C1C}">
                <a14:useLocalDpi xmlns:a14="http://schemas.microsoft.com/office/drawing/2010/main" val="0"/>
              </a:ext>
            </a:extLst>
          </a:blip>
          <a:srcRect b="7718"/>
          <a:stretch/>
        </p:blipFill>
        <p:spPr bwMode="auto">
          <a:xfrm>
            <a:off x="2468562" y="1227169"/>
            <a:ext cx="4130675" cy="44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0" y="5715000"/>
            <a:ext cx="7827272" cy="830997"/>
          </a:xfrm>
          <a:prstGeom prst="rect">
            <a:avLst/>
          </a:prstGeom>
          <a:noFill/>
        </p:spPr>
        <p:txBody>
          <a:bodyPr wrap="square" rtlCol="0">
            <a:spAutoFit/>
          </a:bodyPr>
          <a:lstStyle/>
          <a:p>
            <a:pPr algn="ctr"/>
            <a:r>
              <a:rPr lang="en-US" sz="2400" dirty="0" smtClean="0"/>
              <a:t>P</a:t>
            </a:r>
            <a:r>
              <a:rPr lang="en-US" sz="2400" baseline="-25000" dirty="0" smtClean="0"/>
              <a:t>50</a:t>
            </a:r>
            <a:r>
              <a:rPr lang="en-US" sz="2400" dirty="0" smtClean="0"/>
              <a:t> of CO binding to globin-bound </a:t>
            </a:r>
            <a:r>
              <a:rPr lang="en-US" sz="2400" dirty="0" err="1" smtClean="0"/>
              <a:t>heme</a:t>
            </a:r>
            <a:r>
              <a:rPr lang="en-US" sz="2400" dirty="0" smtClean="0"/>
              <a:t> is ~200x lower than P</a:t>
            </a:r>
            <a:r>
              <a:rPr lang="en-US" sz="2400" baseline="-25000" dirty="0" smtClean="0"/>
              <a:t>50</a:t>
            </a:r>
            <a:r>
              <a:rPr lang="en-US" sz="2400" dirty="0" smtClean="0"/>
              <a:t> of O</a:t>
            </a:r>
            <a:r>
              <a:rPr lang="en-US" sz="2400" baseline="-25000" dirty="0" smtClean="0"/>
              <a:t>2</a:t>
            </a:r>
            <a:r>
              <a:rPr lang="en-US" sz="2400" dirty="0" smtClean="0"/>
              <a:t> binding to globin-bound </a:t>
            </a:r>
            <a:r>
              <a:rPr lang="en-US" sz="2400" dirty="0" err="1" smtClean="0"/>
              <a:t>heme</a:t>
            </a:r>
            <a:endParaRPr lang="en-US" sz="2400" dirty="0"/>
          </a:p>
        </p:txBody>
      </p:sp>
      <p:sp>
        <p:nvSpPr>
          <p:cNvPr id="2" name="Title 1"/>
          <p:cNvSpPr>
            <a:spLocks noGrp="1"/>
          </p:cNvSpPr>
          <p:nvPr>
            <p:ph type="title"/>
          </p:nvPr>
        </p:nvSpPr>
        <p:spPr>
          <a:xfrm>
            <a:off x="381000" y="274638"/>
            <a:ext cx="8382000" cy="944562"/>
          </a:xfrm>
        </p:spPr>
        <p:txBody>
          <a:bodyPr/>
          <a:lstStyle/>
          <a:p>
            <a:r>
              <a:rPr lang="en-US" dirty="0" smtClean="0"/>
              <a:t>Globin structure reduces </a:t>
            </a:r>
            <a:r>
              <a:rPr lang="en-US" dirty="0" err="1" smtClean="0"/>
              <a:t>heme</a:t>
            </a:r>
            <a:r>
              <a:rPr lang="en-US" dirty="0" smtClean="0"/>
              <a:t> affinity for CO</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ox 5-01 fig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352"/>
          <a:stretch/>
        </p:blipFill>
        <p:spPr bwMode="auto">
          <a:xfrm>
            <a:off x="1984375" y="1716792"/>
            <a:ext cx="5175250" cy="492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CO is a competitive inhibitor and positive effector of O</a:t>
            </a:r>
            <a:r>
              <a:rPr lang="en-US" baseline="-25000" dirty="0" smtClean="0"/>
              <a:t>2</a:t>
            </a:r>
            <a:r>
              <a:rPr lang="en-US" dirty="0" smtClean="0"/>
              <a:t> binding to hemoglobin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_07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1562100"/>
            <a:ext cx="51689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3"/>
          <p:cNvSpPr>
            <a:spLocks noGrp="1"/>
          </p:cNvSpPr>
          <p:nvPr>
            <p:ph type="title"/>
          </p:nvPr>
        </p:nvSpPr>
        <p:spPr/>
        <p:txBody>
          <a:bodyPr/>
          <a:lstStyle/>
          <a:p>
            <a:r>
              <a:rPr lang="en-US" smtClean="0"/>
              <a:t>Myoglobin is a single-subunit, </a:t>
            </a:r>
            <a:r>
              <a:rPr lang="el-GR" smtClean="0"/>
              <a:t>α</a:t>
            </a:r>
            <a:r>
              <a:rPr lang="en-US" smtClean="0"/>
              <a:t>-helical protein, with a heme cofactor that binds O</a:t>
            </a:r>
            <a:r>
              <a:rPr lang="en-US" baseline="-25000" smtClean="0"/>
              <a:t>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e 5-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1447800"/>
            <a:ext cx="470535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2"/>
          <p:cNvSpPr>
            <a:spLocks noGrp="1"/>
          </p:cNvSpPr>
          <p:nvPr>
            <p:ph type="title"/>
          </p:nvPr>
        </p:nvSpPr>
        <p:spPr/>
        <p:txBody>
          <a:bodyPr/>
          <a:lstStyle/>
          <a:p>
            <a:r>
              <a:rPr lang="en-US" smtClean="0"/>
              <a:t>A porphyrin ring forms the base structure of heme (with different hemes differing at X)</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 5-01"/>
          <p:cNvPicPr>
            <a:picLocks noChangeAspect="1" noChangeArrowheads="1"/>
          </p:cNvPicPr>
          <p:nvPr/>
        </p:nvPicPr>
        <p:blipFill>
          <a:blip r:embed="rId3">
            <a:extLst>
              <a:ext uri="{28A0092B-C50C-407E-A947-70E740481C1C}">
                <a14:useLocalDpi xmlns:a14="http://schemas.microsoft.com/office/drawing/2010/main" val="0"/>
              </a:ext>
            </a:extLst>
          </a:blip>
          <a:srcRect l="28581" b="36974"/>
          <a:stretch>
            <a:fillRect/>
          </a:stretch>
        </p:blipFill>
        <p:spPr bwMode="auto">
          <a:xfrm>
            <a:off x="201613" y="1422400"/>
            <a:ext cx="874077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2"/>
          <p:cNvSpPr>
            <a:spLocks noGrp="1"/>
          </p:cNvSpPr>
          <p:nvPr>
            <p:ph type="title"/>
          </p:nvPr>
        </p:nvSpPr>
        <p:spPr/>
        <p:txBody>
          <a:bodyPr/>
          <a:lstStyle/>
          <a:p>
            <a:r>
              <a:rPr lang="en-US" smtClean="0"/>
              <a:t>The heme of myoglobin and hemoglobin is a protoporphyrin IX with a bound Fe</a:t>
            </a:r>
            <a:r>
              <a:rPr lang="en-US" baseline="30000" smtClean="0"/>
              <a:t>2+</a:t>
            </a: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 5-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44612"/>
            <a:ext cx="4114800"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2"/>
          <p:cNvSpPr>
            <a:spLocks noGrp="1"/>
          </p:cNvSpPr>
          <p:nvPr>
            <p:ph type="title"/>
          </p:nvPr>
        </p:nvSpPr>
        <p:spPr/>
        <p:txBody>
          <a:bodyPr/>
          <a:lstStyle/>
          <a:p>
            <a:r>
              <a:rPr lang="en-US" smtClean="0"/>
              <a:t>In the globins, the heme iron binds O</a:t>
            </a:r>
            <a:r>
              <a:rPr lang="en-US" baseline="-25000" smtClean="0"/>
              <a:t>2</a:t>
            </a:r>
            <a:r>
              <a:rPr lang="en-US" smtClean="0"/>
              <a:t> and the ‘proximal’ histidine of the protein</a:t>
            </a:r>
          </a:p>
        </p:txBody>
      </p:sp>
      <p:pic>
        <p:nvPicPr>
          <p:cNvPr id="4" name="Picture 2" descr="fig_07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45455"/>
            <a:ext cx="4201096"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_07_03"/>
          <p:cNvPicPr>
            <a:picLocks noChangeAspect="1" noChangeArrowheads="1"/>
          </p:cNvPicPr>
          <p:nvPr/>
        </p:nvPicPr>
        <p:blipFill>
          <a:blip r:embed="rId3">
            <a:extLst>
              <a:ext uri="{28A0092B-C50C-407E-A947-70E740481C1C}">
                <a14:useLocalDpi xmlns:a14="http://schemas.microsoft.com/office/drawing/2010/main" val="0"/>
              </a:ext>
            </a:extLst>
          </a:blip>
          <a:srcRect b="47559"/>
          <a:stretch>
            <a:fillRect/>
          </a:stretch>
        </p:blipFill>
        <p:spPr bwMode="auto">
          <a:xfrm>
            <a:off x="4800600" y="1828800"/>
            <a:ext cx="40274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descr="fig_07_03"/>
          <p:cNvPicPr>
            <a:picLocks noChangeAspect="1" noChangeArrowheads="1"/>
          </p:cNvPicPr>
          <p:nvPr/>
        </p:nvPicPr>
        <p:blipFill>
          <a:blip r:embed="rId3">
            <a:extLst>
              <a:ext uri="{28A0092B-C50C-407E-A947-70E740481C1C}">
                <a14:useLocalDpi xmlns:a14="http://schemas.microsoft.com/office/drawing/2010/main" val="0"/>
              </a:ext>
            </a:extLst>
          </a:blip>
          <a:srcRect t="52441"/>
          <a:stretch>
            <a:fillRect/>
          </a:stretch>
        </p:blipFill>
        <p:spPr bwMode="auto">
          <a:xfrm>
            <a:off x="228600" y="2027238"/>
            <a:ext cx="4027488"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itle 4"/>
          <p:cNvSpPr>
            <a:spLocks noGrp="1"/>
          </p:cNvSpPr>
          <p:nvPr>
            <p:ph type="title"/>
          </p:nvPr>
        </p:nvSpPr>
        <p:spPr/>
        <p:txBody>
          <a:bodyPr/>
          <a:lstStyle/>
          <a:p>
            <a:r>
              <a:rPr lang="en-US" smtClean="0"/>
              <a:t>Heme is held in place by the proximal His and by hydrophobic residues</a:t>
            </a:r>
          </a:p>
        </p:txBody>
      </p:sp>
      <p:sp>
        <p:nvSpPr>
          <p:cNvPr id="10246" name="TextBox 5"/>
          <p:cNvSpPr txBox="1">
            <a:spLocks noChangeArrowheads="1"/>
          </p:cNvSpPr>
          <p:nvPr/>
        </p:nvSpPr>
        <p:spPr bwMode="auto">
          <a:xfrm>
            <a:off x="2057400" y="2133600"/>
            <a:ext cx="78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distal</a:t>
            </a:r>
          </a:p>
        </p:txBody>
      </p:sp>
      <p:sp>
        <p:nvSpPr>
          <p:cNvPr id="10247" name="TextBox 6"/>
          <p:cNvSpPr txBox="1">
            <a:spLocks noChangeArrowheads="1"/>
          </p:cNvSpPr>
          <p:nvPr/>
        </p:nvSpPr>
        <p:spPr bwMode="auto">
          <a:xfrm>
            <a:off x="2057400" y="4495800"/>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proximal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ure 5-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85913"/>
            <a:ext cx="7010400" cy="527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2"/>
          <p:cNvSpPr>
            <a:spLocks noGrp="1"/>
          </p:cNvSpPr>
          <p:nvPr>
            <p:ph type="title"/>
          </p:nvPr>
        </p:nvSpPr>
        <p:spPr/>
        <p:txBody>
          <a:bodyPr/>
          <a:lstStyle/>
          <a:p>
            <a:r>
              <a:rPr lang="en-US" smtClean="0"/>
              <a:t>Myoglobin is structurally similar to the subunits of hemoglobin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_06_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1524000"/>
            <a:ext cx="612775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3"/>
          <p:cNvSpPr>
            <a:spLocks noGrp="1"/>
          </p:cNvSpPr>
          <p:nvPr>
            <p:ph type="title"/>
          </p:nvPr>
        </p:nvSpPr>
        <p:spPr/>
        <p:txBody>
          <a:bodyPr/>
          <a:lstStyle/>
          <a:p>
            <a:r>
              <a:rPr lang="en-US" smtClean="0"/>
              <a:t>Hemoglobin is a heterotetramer with two </a:t>
            </a:r>
            <a:r>
              <a:rPr lang="el-GR" smtClean="0"/>
              <a:t>α</a:t>
            </a:r>
            <a:r>
              <a:rPr lang="en-US" smtClean="0"/>
              <a:t>- &amp; two </a:t>
            </a:r>
            <a:r>
              <a:rPr lang="el-GR" smtClean="0"/>
              <a:t>β</a:t>
            </a:r>
            <a:r>
              <a:rPr lang="en-US" smtClean="0"/>
              <a:t>-subunits (a dimer of </a:t>
            </a:r>
            <a:r>
              <a:rPr lang="el-GR" smtClean="0"/>
              <a:t>αβ</a:t>
            </a:r>
            <a:r>
              <a:rPr lang="en-US" smtClean="0"/>
              <a:t> protomers)</a:t>
            </a:r>
          </a:p>
        </p:txBody>
      </p:sp>
      <p:sp>
        <p:nvSpPr>
          <p:cNvPr id="12293" name="TextBox 6"/>
          <p:cNvSpPr txBox="1">
            <a:spLocks noChangeArrowheads="1"/>
          </p:cNvSpPr>
          <p:nvPr/>
        </p:nvSpPr>
        <p:spPr bwMode="auto">
          <a:xfrm>
            <a:off x="2727325" y="4419600"/>
            <a:ext cx="790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4800" b="1">
                <a:solidFill>
                  <a:schemeClr val="bg1"/>
                </a:solidFill>
              </a:rPr>
              <a:t>α</a:t>
            </a:r>
            <a:r>
              <a:rPr lang="en-US" sz="4800" b="1" baseline="-25000">
                <a:solidFill>
                  <a:schemeClr val="bg1"/>
                </a:solidFill>
              </a:rPr>
              <a:t>1</a:t>
            </a:r>
          </a:p>
        </p:txBody>
      </p:sp>
      <p:sp>
        <p:nvSpPr>
          <p:cNvPr id="12294" name="TextBox 7"/>
          <p:cNvSpPr txBox="1">
            <a:spLocks noChangeArrowheads="1"/>
          </p:cNvSpPr>
          <p:nvPr/>
        </p:nvSpPr>
        <p:spPr bwMode="auto">
          <a:xfrm>
            <a:off x="5610225" y="5029200"/>
            <a:ext cx="78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4800" b="1">
                <a:solidFill>
                  <a:schemeClr val="bg1"/>
                </a:solidFill>
              </a:rPr>
              <a:t>β</a:t>
            </a:r>
            <a:r>
              <a:rPr lang="en-US" sz="4800" b="1" baseline="-25000">
                <a:solidFill>
                  <a:schemeClr val="bg1"/>
                </a:solidFill>
              </a:rPr>
              <a:t>1</a:t>
            </a:r>
          </a:p>
        </p:txBody>
      </p:sp>
      <p:sp>
        <p:nvSpPr>
          <p:cNvPr id="12295" name="TextBox 8"/>
          <p:cNvSpPr txBox="1">
            <a:spLocks noChangeArrowheads="1"/>
          </p:cNvSpPr>
          <p:nvPr/>
        </p:nvSpPr>
        <p:spPr bwMode="auto">
          <a:xfrm>
            <a:off x="5775325" y="2674938"/>
            <a:ext cx="790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4800" b="1">
                <a:solidFill>
                  <a:schemeClr val="bg1"/>
                </a:solidFill>
              </a:rPr>
              <a:t>α</a:t>
            </a:r>
            <a:r>
              <a:rPr lang="en-US" sz="4800" b="1" baseline="-25000">
                <a:solidFill>
                  <a:schemeClr val="bg1"/>
                </a:solidFill>
              </a:rPr>
              <a:t>2</a:t>
            </a:r>
          </a:p>
        </p:txBody>
      </p:sp>
      <p:sp>
        <p:nvSpPr>
          <p:cNvPr id="12296" name="TextBox 9"/>
          <p:cNvSpPr txBox="1">
            <a:spLocks noChangeArrowheads="1"/>
          </p:cNvSpPr>
          <p:nvPr/>
        </p:nvSpPr>
        <p:spPr bwMode="auto">
          <a:xfrm>
            <a:off x="2651125" y="2133600"/>
            <a:ext cx="78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4800" b="1">
                <a:solidFill>
                  <a:schemeClr val="bg1"/>
                </a:solidFill>
              </a:rPr>
              <a:t>β</a:t>
            </a:r>
            <a:r>
              <a:rPr lang="en-US" sz="4800" b="1" baseline="-25000">
                <a:solidFill>
                  <a:schemeClr val="bg1"/>
                </a:solidFill>
              </a:rPr>
              <a:t>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4617</TotalTime>
  <Words>1197</Words>
  <Application>Microsoft Office PowerPoint</Application>
  <PresentationFormat>On-screen Show (4:3)</PresentationFormat>
  <Paragraphs>80</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Myoglobin (Mb) and Hemoglobin (Hb) have related, but different, roles in the body</vt:lpstr>
      <vt:lpstr>The oxygen-binding curves of Mb and Hb reflect their different functions</vt:lpstr>
      <vt:lpstr>Myoglobin is a single-subunit, α-helical protein, with a heme cofactor that binds O2</vt:lpstr>
      <vt:lpstr>A porphyrin ring forms the base structure of heme (with different hemes differing at X)</vt:lpstr>
      <vt:lpstr>The heme of myoglobin and hemoglobin is a protoporphyrin IX with a bound Fe2+</vt:lpstr>
      <vt:lpstr>In the globins, the heme iron binds O2 and the ‘proximal’ histidine of the protein</vt:lpstr>
      <vt:lpstr>Heme is held in place by the proximal His and by hydrophobic residues</vt:lpstr>
      <vt:lpstr>Myoglobin is structurally similar to the subunits of hemoglobin</vt:lpstr>
      <vt:lpstr>Hemoglobin is a heterotetramer with two α- &amp; two β-subunits (a dimer of αβ protomers)</vt:lpstr>
      <vt:lpstr>Hemoglobin can adopt two conformations, called ‘deoxyhemoglobin’ &amp; ‘oxyhemoglobin’</vt:lpstr>
      <vt:lpstr>Hb’s conformations are also called ‘T-state’ (for tense) and ‘R-state’ (for relaxed)</vt:lpstr>
      <vt:lpstr>Oxygen binding promotes flattening of the porphyrin ring and shifting of helix F</vt:lpstr>
      <vt:lpstr>The proximal His links flattening of the heme to shifting of helix F in the T R transition</vt:lpstr>
      <vt:lpstr>Movement of helix F shifts the entire quaternary structure of hemoglobin</vt:lpstr>
      <vt:lpstr>The T and R states have shifted contacts between α &amp; β subunits</vt:lpstr>
      <vt:lpstr>The T and R states have shifted contacts between α &amp; β subunits</vt:lpstr>
      <vt:lpstr>The T and R states have shifted contacts between α &amp; β subunits</vt:lpstr>
      <vt:lpstr>PowerPoint Presentation</vt:lpstr>
      <vt:lpstr>T-state salt bridges are broken in the R-state</vt:lpstr>
      <vt:lpstr>Heme also binds CO, NO, and H2S  (with much higher affinity than O2)</vt:lpstr>
      <vt:lpstr>Globin structure reduces heme affinity for CO</vt:lpstr>
      <vt:lpstr>CO is a competitive inhibitor and positive effector of O2 binding to hemoglobin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Rebecca</dc:creator>
  <cp:lastModifiedBy>Rebecca</cp:lastModifiedBy>
  <cp:revision>57</cp:revision>
  <cp:lastPrinted>2011-02-04T18:31:35Z</cp:lastPrinted>
  <dcterms:created xsi:type="dcterms:W3CDTF">2009-07-16T23:51:41Z</dcterms:created>
  <dcterms:modified xsi:type="dcterms:W3CDTF">2011-02-04T18:32:36Z</dcterms:modified>
</cp:coreProperties>
</file>