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2" r:id="rId2"/>
    <p:sldId id="273" r:id="rId3"/>
    <p:sldId id="274" r:id="rId4"/>
    <p:sldId id="275" r:id="rId5"/>
    <p:sldId id="276" r:id="rId6"/>
    <p:sldId id="266" r:id="rId7"/>
    <p:sldId id="271" r:id="rId8"/>
    <p:sldId id="267" r:id="rId9"/>
    <p:sldId id="277" r:id="rId10"/>
    <p:sldId id="278" r:id="rId11"/>
    <p:sldId id="264" r:id="rId12"/>
    <p:sldId id="265" r:id="rId13"/>
    <p:sldId id="279" r:id="rId1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CCDB25E-002D-4BC4-80FB-7CF49CDA4378}" type="datetimeFigureOut">
              <a:rPr lang="en-US"/>
              <a:pPr>
                <a:defRPr/>
              </a:pPr>
              <a:t>1/30/2011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A5A6DCE-4E96-42AF-BF12-7DEACC086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10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843C986-5551-4CD0-8FE4-9C08C784B9C2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1126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b="1" smtClean="0"/>
              <a:t>FIGURE 5-4a Graphical representations of ligand binding.</a:t>
            </a:r>
            <a:r>
              <a:rPr lang="en-US" smtClean="0"/>
              <a:t> The fraction of ligand-binding sites occupied, </a:t>
            </a:r>
            <a:r>
              <a:rPr lang="en-US" i="1" smtClean="0">
                <a:latin typeface="Symbol" pitchFamily="18" charset="2"/>
                <a:sym typeface="Symbol" pitchFamily="18" charset="2"/>
              </a:rPr>
              <a:t>θ</a:t>
            </a:r>
            <a:r>
              <a:rPr lang="en-US" smtClean="0"/>
              <a:t>, is plotted against the concentration of free ligand. Both curves are rectangular hyperbolas. (a) A hypothetical binding curve for a ligand L. The [L] at which half of the available ligand-binding sites are occupied is equivalent to 1/</a:t>
            </a:r>
            <a:r>
              <a:rPr lang="en-US" i="1" smtClean="0"/>
              <a:t>K</a:t>
            </a:r>
            <a:r>
              <a:rPr lang="en-US" baseline="-25000" smtClean="0"/>
              <a:t>a</a:t>
            </a:r>
            <a:r>
              <a:rPr lang="en-US" smtClean="0"/>
              <a:t>, or </a:t>
            </a:r>
            <a:r>
              <a:rPr lang="en-US" i="1" smtClean="0"/>
              <a:t>K</a:t>
            </a:r>
            <a:r>
              <a:rPr lang="en-US" baseline="-25000" smtClean="0"/>
              <a:t>d</a:t>
            </a:r>
            <a:r>
              <a:rPr lang="en-US" smtClean="0"/>
              <a:t>. The curve has a horizontal asymptote at </a:t>
            </a:r>
            <a:r>
              <a:rPr lang="en-US" i="1" smtClean="0">
                <a:latin typeface="Symbol" pitchFamily="18" charset="2"/>
                <a:sym typeface="Symbol" pitchFamily="18" charset="2"/>
              </a:rPr>
              <a:t>θ</a:t>
            </a:r>
            <a:r>
              <a:rPr lang="en-US" smtClean="0"/>
              <a:t> = 1 and a vertical asymptote (not shown) at [L] = –1/</a:t>
            </a:r>
            <a:r>
              <a:rPr lang="en-US" i="1" smtClean="0"/>
              <a:t>K</a:t>
            </a:r>
            <a:r>
              <a:rPr lang="en-US" baseline="-25000" smtClean="0"/>
              <a:t>a</a:t>
            </a:r>
            <a:r>
              <a:rPr lang="en-US" smtClean="0"/>
              <a:t>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CCA4ECD-5993-444E-B78B-5386A7F096A0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1229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9F5FD18-38CC-4E53-809D-9A4C4C28D2C3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2FF46A9-D30A-4B69-9485-E489B4504F3F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25CFB48-3D2E-4A64-892D-DBE820DDE1FE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C3366-67AA-4CDE-81A2-4A35F1846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41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00493-69C6-43BD-8B16-9E672CB42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66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0A862-71E5-47D5-B9F2-3F6A5C474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82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51CBF-433B-485B-9331-63E100B87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90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761EF-8F4A-4F97-88D3-0AB7AA7FF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5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4D9BF-5D67-49B1-A178-54E63CAEE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39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11D47-FB47-4C1D-9E4D-F5514C0A29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81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E64BE-F70E-4637-AA1F-B6DA42448C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57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234D8-5FBD-40E5-A343-0A46AE8ECD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9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B849A-A5B3-4094-A74D-F83B89E9F5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96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79E82-6E57-485B-AEBA-FE3D10C1AD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4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24DF5A-F5AC-4EDA-BA24-B2B32C9CD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1946741" y="4727188"/>
            <a:ext cx="7535721" cy="6843759"/>
            <a:chOff x="1946741" y="4727188"/>
            <a:chExt cx="7535721" cy="6843759"/>
          </a:xfrm>
        </p:grpSpPr>
        <p:grpSp>
          <p:nvGrpSpPr>
            <p:cNvPr id="54" name="Group 53"/>
            <p:cNvGrpSpPr/>
            <p:nvPr/>
          </p:nvGrpSpPr>
          <p:grpSpPr>
            <a:xfrm>
              <a:off x="1946741" y="4727188"/>
              <a:ext cx="7535721" cy="6843759"/>
              <a:chOff x="2751279" y="4337820"/>
              <a:chExt cx="7535721" cy="6843759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2751279" y="4648200"/>
                <a:ext cx="7427421" cy="6533379"/>
                <a:chOff x="1095676" y="3048000"/>
                <a:chExt cx="2772076" cy="2438400"/>
              </a:xfrm>
              <a:solidFill>
                <a:schemeClr val="accent2">
                  <a:lumMod val="75000"/>
                </a:schemeClr>
              </a:solidFill>
            </p:grpSpPr>
            <p:sp>
              <p:nvSpPr>
                <p:cNvPr id="40" name="Oval 39"/>
                <p:cNvSpPr/>
                <p:nvPr/>
              </p:nvSpPr>
              <p:spPr>
                <a:xfrm>
                  <a:off x="1095676" y="3048000"/>
                  <a:ext cx="2772076" cy="24384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002">
                  <a:schemeClr val="dk2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>
                  <a:off x="2815390" y="3048000"/>
                  <a:ext cx="457199" cy="39188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3" name="Group 52"/>
              <p:cNvGrpSpPr/>
              <p:nvPr/>
            </p:nvGrpSpPr>
            <p:grpSpPr>
              <a:xfrm>
                <a:off x="2751279" y="4337820"/>
                <a:ext cx="7535721" cy="6843759"/>
                <a:chOff x="2751279" y="4337820"/>
                <a:chExt cx="7535721" cy="6843759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7351026" y="4639575"/>
                  <a:ext cx="1225008" cy="1050005"/>
                </a:xfrm>
                <a:prstGeom prst="ellipse">
                  <a:avLst/>
                </a:prstGeom>
                <a:solidFill>
                  <a:schemeClr val="accent5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7010400" y="4800600"/>
                  <a:ext cx="914033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dirty="0" smtClean="0">
                      <a:solidFill>
                        <a:schemeClr val="bg1"/>
                      </a:solidFill>
                    </a:rPr>
                    <a:t>O</a:t>
                  </a:r>
                  <a:r>
                    <a:rPr lang="en-US" sz="1600" b="1" dirty="0" smtClean="0">
                      <a:solidFill>
                        <a:schemeClr val="bg1"/>
                      </a:solidFill>
                      <a:sym typeface="Symbol"/>
                    </a:rPr>
                    <a:t></a:t>
                  </a:r>
                  <a:r>
                    <a:rPr lang="en-US" sz="1600" b="1" dirty="0" smtClean="0">
                      <a:sym typeface="Symbol"/>
                    </a:rPr>
                    <a:t>H-N</a:t>
                  </a:r>
                  <a:endParaRPr lang="en-US" sz="1600" b="1" dirty="0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7398477" y="5189110"/>
                  <a:ext cx="31931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/>
                    <a:t>+</a:t>
                  </a:r>
                  <a:endParaRPr lang="en-US" b="1" dirty="0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8458200" y="5269468"/>
                  <a:ext cx="31931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chemeClr val="bg1"/>
                      </a:solidFill>
                    </a:rPr>
                    <a:t>+</a:t>
                  </a:r>
                  <a:endParaRPr lang="en-US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7249303" y="5355363"/>
                  <a:ext cx="26161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chemeClr val="bg1"/>
                      </a:solidFill>
                    </a:rPr>
                    <a:t>-</a:t>
                  </a:r>
                  <a:endParaRPr lang="en-US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8272790" y="5117068"/>
                  <a:ext cx="26161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/>
                    <a:t>-</a:t>
                  </a:r>
                  <a:endParaRPr lang="en-US" b="1" dirty="0"/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2751279" y="4495800"/>
                  <a:ext cx="3888559" cy="668577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>
                  <a:off x="6464989" y="6165335"/>
                  <a:ext cx="3822011" cy="501624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9144000" y="5289034"/>
                  <a:ext cx="893524" cy="17526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>
                  <a:off x="6639838" y="4337820"/>
                  <a:ext cx="2504162" cy="1827513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71" name="Moon 70"/>
            <p:cNvSpPr/>
            <p:nvPr/>
          </p:nvSpPr>
          <p:spPr>
            <a:xfrm rot="16036411">
              <a:off x="7019240" y="5633224"/>
              <a:ext cx="372632" cy="964654"/>
            </a:xfrm>
            <a:prstGeom prst="moon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6836531" y="5791200"/>
              <a:ext cx="707269" cy="235446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protein binds a ligand through a specific, reversible interaction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762000" y="1930400"/>
            <a:ext cx="2772076" cy="2438400"/>
            <a:chOff x="1095676" y="3048000"/>
            <a:chExt cx="2772076" cy="2438400"/>
          </a:xfrm>
          <a:solidFill>
            <a:schemeClr val="accent2">
              <a:lumMod val="75000"/>
            </a:schemeClr>
          </a:solidFill>
        </p:grpSpPr>
        <p:sp>
          <p:nvSpPr>
            <p:cNvPr id="11" name="Oval 10"/>
            <p:cNvSpPr/>
            <p:nvPr/>
          </p:nvSpPr>
          <p:spPr>
            <a:xfrm>
              <a:off x="1095676" y="3048000"/>
              <a:ext cx="2772076" cy="2438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002">
              <a:schemeClr val="dk2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815390" y="3048000"/>
              <a:ext cx="457199" cy="3918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Oval 12"/>
          <p:cNvSpPr/>
          <p:nvPr/>
        </p:nvSpPr>
        <p:spPr>
          <a:xfrm>
            <a:off x="3507884" y="5114551"/>
            <a:ext cx="457200" cy="39188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267200" y="4992776"/>
            <a:ext cx="630756" cy="58570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 rot="19872586">
            <a:off x="3685533" y="4090716"/>
            <a:ext cx="499452" cy="506586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4038600" y="3020579"/>
            <a:ext cx="1066800" cy="152400"/>
            <a:chOff x="4876800" y="4038600"/>
            <a:chExt cx="1066800" cy="152400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5029200" y="4038600"/>
              <a:ext cx="9144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>
              <a:off x="4876800" y="4191000"/>
              <a:ext cx="9144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5562600" y="1905000"/>
            <a:ext cx="2772076" cy="2438400"/>
            <a:chOff x="1095676" y="3048000"/>
            <a:chExt cx="2772076" cy="2438400"/>
          </a:xfrm>
          <a:solidFill>
            <a:schemeClr val="accent2">
              <a:lumMod val="75000"/>
            </a:schemeClr>
          </a:solidFill>
        </p:grpSpPr>
        <p:sp>
          <p:nvSpPr>
            <p:cNvPr id="25" name="Oval 24"/>
            <p:cNvSpPr/>
            <p:nvPr/>
          </p:nvSpPr>
          <p:spPr>
            <a:xfrm>
              <a:off x="1095676" y="3048000"/>
              <a:ext cx="2772076" cy="2438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002">
              <a:schemeClr val="dk2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2815390" y="3048000"/>
              <a:ext cx="457199" cy="3918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Oval 26"/>
          <p:cNvSpPr/>
          <p:nvPr/>
        </p:nvSpPr>
        <p:spPr>
          <a:xfrm>
            <a:off x="7282313" y="1905000"/>
            <a:ext cx="457200" cy="391885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93190" y="4673560"/>
            <a:ext cx="457200" cy="391885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447800" y="3105290"/>
            <a:ext cx="14221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Protein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295400" y="2143979"/>
            <a:ext cx="10182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b</a:t>
            </a:r>
            <a:r>
              <a:rPr lang="en-US" b="1" dirty="0" smtClean="0">
                <a:solidFill>
                  <a:schemeClr val="bg1"/>
                </a:solidFill>
              </a:rPr>
              <a:t>inding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site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rot="1200000" flipV="1">
            <a:off x="2311610" y="2126342"/>
            <a:ext cx="117884" cy="170543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823171" y="2714110"/>
            <a:ext cx="22509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Protein-ligand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complex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4108" y="4697216"/>
            <a:ext cx="26958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Potential ligands:</a:t>
            </a:r>
          </a:p>
          <a:p>
            <a:pPr algn="ctr"/>
            <a:r>
              <a:rPr lang="en-US" dirty="0" smtClean="0"/>
              <a:t>(any atom or molecule, including a protein)</a:t>
            </a:r>
            <a:endParaRPr lang="en-US" dirty="0"/>
          </a:p>
        </p:txBody>
      </p:sp>
      <p:grpSp>
        <p:nvGrpSpPr>
          <p:cNvPr id="76" name="Group 75"/>
          <p:cNvGrpSpPr/>
          <p:nvPr/>
        </p:nvGrpSpPr>
        <p:grpSpPr>
          <a:xfrm>
            <a:off x="5835300" y="1752600"/>
            <a:ext cx="2504162" cy="2974588"/>
            <a:chOff x="5835300" y="1752600"/>
            <a:chExt cx="2504162" cy="2974588"/>
          </a:xfrm>
        </p:grpSpPr>
        <p:sp>
          <p:nvSpPr>
            <p:cNvPr id="55" name="Rectangle 54"/>
            <p:cNvSpPr/>
            <p:nvPr/>
          </p:nvSpPr>
          <p:spPr>
            <a:xfrm>
              <a:off x="6946742" y="1752600"/>
              <a:ext cx="1054258" cy="7693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/>
            <p:cNvCxnSpPr/>
            <p:nvPr/>
          </p:nvCxnSpPr>
          <p:spPr>
            <a:xfrm flipH="1">
              <a:off x="5835300" y="1752600"/>
              <a:ext cx="1113339" cy="2974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01000" y="1752600"/>
              <a:ext cx="338462" cy="2974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6324600" y="2499931"/>
              <a:ext cx="631216" cy="22272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8001000" y="2521987"/>
              <a:ext cx="169231" cy="220520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Oval 77"/>
          <p:cNvSpPr/>
          <p:nvPr/>
        </p:nvSpPr>
        <p:spPr>
          <a:xfrm>
            <a:off x="3076876" y="5733454"/>
            <a:ext cx="814144" cy="697836"/>
          </a:xfrm>
          <a:prstGeom prst="ellipse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61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Allostery</a:t>
            </a:r>
            <a:r>
              <a:rPr lang="en-US" dirty="0" smtClean="0"/>
              <a:t> may involve different ligands, the same ligands, or both</a:t>
            </a:r>
            <a:endParaRPr lang="en-US" dirty="0"/>
          </a:p>
        </p:txBody>
      </p:sp>
      <p:grpSp>
        <p:nvGrpSpPr>
          <p:cNvPr id="73" name="Group 72"/>
          <p:cNvGrpSpPr/>
          <p:nvPr/>
        </p:nvGrpSpPr>
        <p:grpSpPr>
          <a:xfrm>
            <a:off x="1740651" y="2276672"/>
            <a:ext cx="5726949" cy="1685728"/>
            <a:chOff x="1209462" y="1386189"/>
            <a:chExt cx="6841706" cy="2013857"/>
          </a:xfrm>
        </p:grpSpPr>
        <p:grpSp>
          <p:nvGrpSpPr>
            <p:cNvPr id="3" name="Group 2"/>
            <p:cNvGrpSpPr/>
            <p:nvPr/>
          </p:nvGrpSpPr>
          <p:grpSpPr>
            <a:xfrm>
              <a:off x="1209462" y="1386189"/>
              <a:ext cx="2029276" cy="2013857"/>
              <a:chOff x="1642884" y="3320143"/>
              <a:chExt cx="2029276" cy="2013857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1642885" y="3320143"/>
                <a:ext cx="1923955" cy="2013857"/>
                <a:chOff x="1705276" y="3092943"/>
                <a:chExt cx="1923955" cy="1575316"/>
              </a:xfrm>
              <a:solidFill>
                <a:srgbClr val="C00000"/>
              </a:solidFill>
            </p:grpSpPr>
            <p:sp>
              <p:nvSpPr>
                <p:cNvPr id="7" name="Oval 6"/>
                <p:cNvSpPr/>
                <p:nvPr/>
              </p:nvSpPr>
              <p:spPr>
                <a:xfrm>
                  <a:off x="1705276" y="3092943"/>
                  <a:ext cx="1790886" cy="157531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002">
                  <a:schemeClr val="dk2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3172032" y="3657600"/>
                  <a:ext cx="457199" cy="39188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" name="Rectangle 4"/>
              <p:cNvSpPr/>
              <p:nvPr/>
            </p:nvSpPr>
            <p:spPr>
              <a:xfrm>
                <a:off x="1642884" y="4178301"/>
                <a:ext cx="318241" cy="31900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3048000" y="3744428"/>
                <a:ext cx="624160" cy="111442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5402028" y="1605459"/>
              <a:ext cx="1959900" cy="1575316"/>
              <a:chOff x="5431500" y="3744685"/>
              <a:chExt cx="1959900" cy="1575316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5467445" y="3744685"/>
                <a:ext cx="1923955" cy="1575316"/>
                <a:chOff x="1705276" y="3092943"/>
                <a:chExt cx="1923955" cy="1575316"/>
              </a:xfrm>
              <a:solidFill>
                <a:srgbClr val="C00000"/>
              </a:solidFill>
            </p:grpSpPr>
            <p:sp>
              <p:nvSpPr>
                <p:cNvPr id="12" name="Oval 11"/>
                <p:cNvSpPr/>
                <p:nvPr/>
              </p:nvSpPr>
              <p:spPr>
                <a:xfrm>
                  <a:off x="1705276" y="3092943"/>
                  <a:ext cx="1790886" cy="157531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002">
                  <a:schemeClr val="dk2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>
                  <a:off x="3172032" y="3657600"/>
                  <a:ext cx="457199" cy="39188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" name="Rectangle 10"/>
              <p:cNvSpPr/>
              <p:nvPr/>
            </p:nvSpPr>
            <p:spPr>
              <a:xfrm>
                <a:off x="5431500" y="4372842"/>
                <a:ext cx="354186" cy="31900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317271" y="1738705"/>
              <a:ext cx="459991" cy="404454"/>
              <a:chOff x="2079260" y="4902670"/>
              <a:chExt cx="459991" cy="40445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2133600" y="4953000"/>
                <a:ext cx="324497" cy="319002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079260" y="4902670"/>
                <a:ext cx="459991" cy="404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chemeClr val="bg1"/>
                    </a:solidFill>
                  </a:rPr>
                  <a:t>L</a:t>
                </a:r>
                <a:r>
                  <a:rPr lang="en-US" sz="1600" b="1" baseline="-25000" dirty="0" smtClean="0">
                    <a:solidFill>
                      <a:schemeClr val="bg1"/>
                    </a:solidFill>
                  </a:rPr>
                  <a:t>1</a:t>
                </a:r>
                <a:endParaRPr lang="en-US" sz="1600" b="1" baseline="-250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7575728" y="2066309"/>
              <a:ext cx="475440" cy="411584"/>
              <a:chOff x="3590380" y="1981200"/>
              <a:chExt cx="475440" cy="411584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3590380" y="2000899"/>
                <a:ext cx="457200" cy="391885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605829" y="1981200"/>
                <a:ext cx="459991" cy="404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ysClr val="windowText" lastClr="000000"/>
                    </a:solidFill>
                  </a:rPr>
                  <a:t>L</a:t>
                </a:r>
                <a:r>
                  <a:rPr lang="en-US" sz="1600" b="1" baseline="-25000" dirty="0" smtClean="0">
                    <a:solidFill>
                      <a:sysClr val="windowText" lastClr="000000"/>
                    </a:solidFill>
                  </a:rPr>
                  <a:t>2</a:t>
                </a:r>
                <a:endParaRPr lang="en-US" sz="1600" b="1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5394198" y="2183021"/>
              <a:ext cx="459991" cy="404454"/>
              <a:chOff x="2079260" y="4902670"/>
              <a:chExt cx="459991" cy="404454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2133600" y="4953000"/>
                <a:ext cx="324497" cy="319002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079260" y="4902670"/>
                <a:ext cx="459991" cy="404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chemeClr val="bg1"/>
                    </a:solidFill>
                  </a:rPr>
                  <a:t>L</a:t>
                </a:r>
                <a:r>
                  <a:rPr lang="en-US" sz="1600" b="1" baseline="-25000" dirty="0" smtClean="0">
                    <a:solidFill>
                      <a:schemeClr val="bg1"/>
                    </a:solidFill>
                  </a:rPr>
                  <a:t>1</a:t>
                </a:r>
                <a:endParaRPr lang="en-US" sz="1600" b="1" baseline="-250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3295411" y="2448862"/>
              <a:ext cx="475440" cy="411584"/>
              <a:chOff x="3590380" y="1981200"/>
              <a:chExt cx="475440" cy="411584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3590380" y="2000899"/>
                <a:ext cx="457200" cy="391885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605829" y="1981200"/>
                <a:ext cx="459991" cy="404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ysClr val="windowText" lastClr="000000"/>
                    </a:solidFill>
                  </a:rPr>
                  <a:t>L</a:t>
                </a:r>
                <a:r>
                  <a:rPr lang="en-US" sz="1600" b="1" baseline="-25000" dirty="0" smtClean="0">
                    <a:solidFill>
                      <a:sysClr val="windowText" lastClr="000000"/>
                    </a:solidFill>
                  </a:rPr>
                  <a:t>2</a:t>
                </a:r>
                <a:endParaRPr lang="en-US" sz="1600" b="1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4006725" y="2277964"/>
              <a:ext cx="982955" cy="140421"/>
              <a:chOff x="4876800" y="4038600"/>
              <a:chExt cx="1066800" cy="152400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>
                <a:off x="5029200" y="4038600"/>
                <a:ext cx="9144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 flipH="1">
                <a:off x="4876800" y="4191000"/>
                <a:ext cx="9144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2" name="Group 71"/>
          <p:cNvGrpSpPr/>
          <p:nvPr/>
        </p:nvGrpSpPr>
        <p:grpSpPr>
          <a:xfrm>
            <a:off x="1751623" y="4867472"/>
            <a:ext cx="5705005" cy="1685728"/>
            <a:chOff x="1199724" y="4120109"/>
            <a:chExt cx="6815490" cy="2013857"/>
          </a:xfrm>
        </p:grpSpPr>
        <p:grpSp>
          <p:nvGrpSpPr>
            <p:cNvPr id="31" name="Group 30"/>
            <p:cNvGrpSpPr/>
            <p:nvPr/>
          </p:nvGrpSpPr>
          <p:grpSpPr>
            <a:xfrm>
              <a:off x="1294260" y="4120109"/>
              <a:ext cx="2029275" cy="2013857"/>
              <a:chOff x="1642885" y="3320143"/>
              <a:chExt cx="2029275" cy="2013857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1642885" y="3320143"/>
                <a:ext cx="1923955" cy="2013857"/>
                <a:chOff x="1705276" y="3092943"/>
                <a:chExt cx="1923955" cy="1575316"/>
              </a:xfrm>
              <a:solidFill>
                <a:srgbClr val="C00000"/>
              </a:solidFill>
            </p:grpSpPr>
            <p:sp>
              <p:nvSpPr>
                <p:cNvPr id="35" name="Oval 34"/>
                <p:cNvSpPr/>
                <p:nvPr/>
              </p:nvSpPr>
              <p:spPr>
                <a:xfrm>
                  <a:off x="1705276" y="3092943"/>
                  <a:ext cx="1790886" cy="157531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002">
                  <a:schemeClr val="dk2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>
                  <a:off x="3172032" y="3657600"/>
                  <a:ext cx="457199" cy="39188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4" name="Oval 33"/>
              <p:cNvSpPr/>
              <p:nvPr/>
            </p:nvSpPr>
            <p:spPr>
              <a:xfrm>
                <a:off x="3048000" y="3744428"/>
                <a:ext cx="624160" cy="111442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5522770" y="4339379"/>
              <a:ext cx="1923955" cy="1575316"/>
              <a:chOff x="1705276" y="3092943"/>
              <a:chExt cx="1923955" cy="1575316"/>
            </a:xfrm>
            <a:solidFill>
              <a:srgbClr val="C00000"/>
            </a:solidFill>
          </p:grpSpPr>
          <p:sp>
            <p:nvSpPr>
              <p:cNvPr id="40" name="Oval 39"/>
              <p:cNvSpPr/>
              <p:nvPr/>
            </p:nvSpPr>
            <p:spPr>
              <a:xfrm>
                <a:off x="1705276" y="3092943"/>
                <a:ext cx="1790886" cy="15753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4">
                  <a:shade val="50000"/>
                </a:schemeClr>
              </a:lnRef>
              <a:fillRef idx="1002">
                <a:schemeClr val="dk2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3172032" y="3657600"/>
                <a:ext cx="457199" cy="3918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4091522" y="5011884"/>
              <a:ext cx="982955" cy="140421"/>
              <a:chOff x="4876800" y="4038600"/>
              <a:chExt cx="1066800" cy="152400"/>
            </a:xfrm>
          </p:grpSpPr>
          <p:cxnSp>
            <p:nvCxnSpPr>
              <p:cNvPr id="55" name="Straight Arrow Connector 54"/>
              <p:cNvCxnSpPr/>
              <p:nvPr/>
            </p:nvCxnSpPr>
            <p:spPr>
              <a:xfrm>
                <a:off x="5029200" y="4038600"/>
                <a:ext cx="9144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 flipH="1">
                <a:off x="4876800" y="4191000"/>
                <a:ext cx="9144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Oval 58"/>
            <p:cNvSpPr/>
            <p:nvPr/>
          </p:nvSpPr>
          <p:spPr>
            <a:xfrm>
              <a:off x="1199724" y="4956362"/>
              <a:ext cx="457199" cy="3918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5390724" y="4879147"/>
              <a:ext cx="457200" cy="426623"/>
              <a:chOff x="3590380" y="1966161"/>
              <a:chExt cx="457200" cy="426623"/>
            </a:xfrm>
          </p:grpSpPr>
          <p:sp>
            <p:nvSpPr>
              <p:cNvPr id="61" name="Oval 60"/>
              <p:cNvSpPr/>
              <p:nvPr/>
            </p:nvSpPr>
            <p:spPr>
              <a:xfrm>
                <a:off x="3590380" y="2000899"/>
                <a:ext cx="457200" cy="391885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3656114" y="1966161"/>
                <a:ext cx="325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ysClr val="windowText" lastClr="000000"/>
                    </a:solidFill>
                  </a:rPr>
                  <a:t>L</a:t>
                </a:r>
                <a:endParaRPr lang="en-US" b="1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558014" y="4879147"/>
              <a:ext cx="457200" cy="426623"/>
              <a:chOff x="3590380" y="1966161"/>
              <a:chExt cx="457200" cy="426623"/>
            </a:xfrm>
          </p:grpSpPr>
          <p:sp>
            <p:nvSpPr>
              <p:cNvPr id="64" name="Oval 63"/>
              <p:cNvSpPr/>
              <p:nvPr/>
            </p:nvSpPr>
            <p:spPr>
              <a:xfrm>
                <a:off x="3590380" y="2000899"/>
                <a:ext cx="457200" cy="391885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3656114" y="1966161"/>
                <a:ext cx="325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ysClr val="windowText" lastClr="000000"/>
                    </a:solidFill>
                  </a:rPr>
                  <a:t>L</a:t>
                </a:r>
                <a:endParaRPr lang="en-US" b="1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3447087" y="4585261"/>
              <a:ext cx="457200" cy="426623"/>
              <a:chOff x="3590380" y="1966161"/>
              <a:chExt cx="457200" cy="426623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3590380" y="2000899"/>
                <a:ext cx="457200" cy="391885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3656114" y="1966161"/>
                <a:ext cx="325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ysClr val="windowText" lastClr="000000"/>
                    </a:solidFill>
                  </a:rPr>
                  <a:t>L</a:t>
                </a:r>
                <a:endParaRPr lang="en-US" b="1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3313797" y="5287461"/>
              <a:ext cx="457200" cy="426623"/>
              <a:chOff x="3590380" y="1966161"/>
              <a:chExt cx="457200" cy="426623"/>
            </a:xfrm>
          </p:grpSpPr>
          <p:sp>
            <p:nvSpPr>
              <p:cNvPr id="70" name="Oval 69"/>
              <p:cNvSpPr/>
              <p:nvPr/>
            </p:nvSpPr>
            <p:spPr>
              <a:xfrm>
                <a:off x="3590380" y="2000899"/>
                <a:ext cx="457200" cy="391885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3656114" y="1966161"/>
                <a:ext cx="325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ysClr val="windowText" lastClr="000000"/>
                    </a:solidFill>
                  </a:rPr>
                  <a:t>L</a:t>
                </a:r>
                <a:endParaRPr lang="en-US" b="1" baseline="-25000" dirty="0">
                  <a:solidFill>
                    <a:sysClr val="windowText" lastClr="000000"/>
                  </a:solidFill>
                </a:endParaRPr>
              </a:p>
            </p:txBody>
          </p:sp>
        </p:grpSp>
      </p:grpSp>
      <p:sp>
        <p:nvSpPr>
          <p:cNvPr id="74" name="TextBox 73"/>
          <p:cNvSpPr txBox="1"/>
          <p:nvPr/>
        </p:nvSpPr>
        <p:spPr>
          <a:xfrm>
            <a:off x="883809" y="1447800"/>
            <a:ext cx="47686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Heterotropic</a:t>
            </a:r>
            <a:r>
              <a:rPr lang="en-US" sz="2400" b="1" dirty="0" smtClean="0"/>
              <a:t> interaction</a:t>
            </a:r>
          </a:p>
          <a:p>
            <a:r>
              <a:rPr lang="en-US" sz="2000" dirty="0" smtClean="0"/>
              <a:t>Modulator and other ligand are different</a:t>
            </a:r>
            <a:endParaRPr lang="en-US" sz="2000" dirty="0"/>
          </a:p>
        </p:txBody>
      </p:sp>
      <p:sp>
        <p:nvSpPr>
          <p:cNvPr id="75" name="TextBox 74"/>
          <p:cNvSpPr txBox="1"/>
          <p:nvPr/>
        </p:nvSpPr>
        <p:spPr>
          <a:xfrm>
            <a:off x="883809" y="4107359"/>
            <a:ext cx="61901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Homotropic</a:t>
            </a:r>
            <a:r>
              <a:rPr lang="en-US" sz="2400" b="1" dirty="0" smtClean="0"/>
              <a:t> interaction (</a:t>
            </a:r>
            <a:r>
              <a:rPr lang="en-US" sz="2400" b="1" dirty="0" err="1" smtClean="0"/>
              <a:t>cooperativity</a:t>
            </a:r>
            <a:r>
              <a:rPr lang="en-US" sz="2400" b="1" dirty="0" smtClean="0"/>
              <a:t>)</a:t>
            </a:r>
          </a:p>
          <a:p>
            <a:r>
              <a:rPr lang="en-US" sz="2000" dirty="0" smtClean="0"/>
              <a:t>Modulator and other ligand are the same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9152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ig_07_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2427288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dirty="0" smtClean="0"/>
              <a:t>The symmetry </a:t>
            </a:r>
            <a:r>
              <a:rPr lang="en-US" sz="2900" dirty="0" smtClean="0"/>
              <a:t>(concerted) model </a:t>
            </a:r>
            <a:r>
              <a:rPr lang="en-US" sz="2900" dirty="0" smtClean="0"/>
              <a:t>of </a:t>
            </a:r>
            <a:r>
              <a:rPr lang="en-US" sz="2900" dirty="0" err="1" smtClean="0"/>
              <a:t>cooperativity</a:t>
            </a:r>
            <a:r>
              <a:rPr lang="en-US" sz="2900" dirty="0" smtClean="0"/>
              <a:t> requires symmetry of the allosteric protein</a:t>
            </a:r>
          </a:p>
        </p:txBody>
      </p:sp>
      <p:sp>
        <p:nvSpPr>
          <p:cNvPr id="6149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/>
          <a:p>
            <a:r>
              <a:rPr lang="en-US" sz="2000" dirty="0" smtClean="0"/>
              <a:t>Subunits can adopt one of two possible conformations: T or R</a:t>
            </a:r>
          </a:p>
          <a:p>
            <a:r>
              <a:rPr lang="en-US" sz="2000" dirty="0" smtClean="0"/>
              <a:t>All subunits </a:t>
            </a:r>
            <a:r>
              <a:rPr lang="en-US" sz="2000" i="1" dirty="0" smtClean="0"/>
              <a:t>must</a:t>
            </a:r>
            <a:r>
              <a:rPr lang="en-US" sz="2000" dirty="0" smtClean="0"/>
              <a:t> adopt the same conformation (protein is always symmetric)</a:t>
            </a:r>
          </a:p>
          <a:p>
            <a:r>
              <a:rPr lang="en-US" sz="2000" dirty="0" smtClean="0"/>
              <a:t>Ligand (S) can bind to:</a:t>
            </a:r>
          </a:p>
          <a:p>
            <a:pPr lvl="1"/>
            <a:r>
              <a:rPr lang="en-US" sz="1800" dirty="0" smtClean="0"/>
              <a:t>T-state with low affinity</a:t>
            </a:r>
          </a:p>
          <a:p>
            <a:pPr lvl="1"/>
            <a:r>
              <a:rPr lang="en-US" sz="1800" dirty="0" smtClean="0"/>
              <a:t>R-state with high affinity</a:t>
            </a:r>
          </a:p>
          <a:p>
            <a:r>
              <a:rPr lang="en-US" sz="2000" dirty="0" smtClean="0"/>
              <a:t>Equilibrium between T and R states is influenced by ligand binding</a:t>
            </a:r>
          </a:p>
          <a:p>
            <a:r>
              <a:rPr lang="en-US" sz="2000" dirty="0" smtClean="0"/>
              <a:t>Switching between T and R is </a:t>
            </a:r>
            <a:r>
              <a:rPr lang="en-US" sz="2000" i="1" dirty="0" smtClean="0"/>
              <a:t>concerted</a:t>
            </a:r>
            <a:r>
              <a:rPr lang="en-US" sz="2000" dirty="0" smtClean="0"/>
              <a:t>; all subunits transition simultaneously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ig_07_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8228013" cy="128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sequential model of cooperativity allows multiple conformations for each subunit</a:t>
            </a:r>
          </a:p>
        </p:txBody>
      </p:sp>
      <p:sp>
        <p:nvSpPr>
          <p:cNvPr id="7173" name="Content Placeholder 4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4038600" cy="2697163"/>
          </a:xfrm>
        </p:spPr>
        <p:txBody>
          <a:bodyPr/>
          <a:lstStyle/>
          <a:p>
            <a:r>
              <a:rPr lang="en-US" sz="2000" dirty="0" smtClean="0"/>
              <a:t>Subunits can adopt multiple conformations</a:t>
            </a:r>
          </a:p>
          <a:p>
            <a:r>
              <a:rPr lang="en-US" sz="2000" dirty="0" smtClean="0"/>
              <a:t>Binding of ligand (S) induces conformational changes in the bound subunit and in neighboring subunits</a:t>
            </a:r>
          </a:p>
          <a:p>
            <a:endParaRPr lang="en-US" sz="2000" dirty="0" smtClean="0"/>
          </a:p>
        </p:txBody>
      </p:sp>
      <p:sp>
        <p:nvSpPr>
          <p:cNvPr id="7174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3429000"/>
            <a:ext cx="4038600" cy="2697163"/>
          </a:xfrm>
        </p:spPr>
        <p:txBody>
          <a:bodyPr/>
          <a:lstStyle/>
          <a:p>
            <a:r>
              <a:rPr lang="en-US" sz="2000" dirty="0" smtClean="0">
                <a:solidFill>
                  <a:srgbClr val="000000"/>
                </a:solidFill>
              </a:rPr>
              <a:t>Different subunits may have different conformations, each with different ligand affinities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Bound conformations may have higher or lower affinity for ligand than the free protein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Binding curves for allosteric proteins vary depending on the presence of modulators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11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3409670" y="5030748"/>
            <a:ext cx="1790886" cy="1575316"/>
            <a:chOff x="1705276" y="3048000"/>
            <a:chExt cx="1790886" cy="1575316"/>
          </a:xfrm>
          <a:solidFill>
            <a:schemeClr val="accent2">
              <a:lumMod val="75000"/>
            </a:schemeClr>
          </a:solidFill>
        </p:grpSpPr>
        <p:sp>
          <p:nvSpPr>
            <p:cNvPr id="16" name="Oval 15"/>
            <p:cNvSpPr/>
            <p:nvPr/>
          </p:nvSpPr>
          <p:spPr>
            <a:xfrm>
              <a:off x="1705276" y="3048000"/>
              <a:ext cx="1790886" cy="15753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002">
              <a:schemeClr val="dk2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2772076" y="3117005"/>
              <a:ext cx="457199" cy="3918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igand binding may cause a conformational change in the protein that enhances binding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676400"/>
            <a:ext cx="3124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Lock and key model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1676400"/>
            <a:ext cx="2746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Induced-fit model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10578" y="5139372"/>
            <a:ext cx="27081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conformational change may be small (like moving side chains) or large (like shifts in domain position)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38200" y="2739510"/>
            <a:ext cx="1790886" cy="1575316"/>
            <a:chOff x="1705276" y="3048000"/>
            <a:chExt cx="1790886" cy="1575316"/>
          </a:xfrm>
          <a:solidFill>
            <a:schemeClr val="accent2">
              <a:lumMod val="75000"/>
            </a:schemeClr>
          </a:solidFill>
        </p:grpSpPr>
        <p:sp>
          <p:nvSpPr>
            <p:cNvPr id="7" name="Oval 6"/>
            <p:cNvSpPr/>
            <p:nvPr/>
          </p:nvSpPr>
          <p:spPr>
            <a:xfrm>
              <a:off x="1705276" y="3048000"/>
              <a:ext cx="1790886" cy="15753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002">
              <a:schemeClr val="dk2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772076" y="3117005"/>
              <a:ext cx="457199" cy="3918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Oval 8"/>
          <p:cNvSpPr/>
          <p:nvPr/>
        </p:nvSpPr>
        <p:spPr>
          <a:xfrm>
            <a:off x="2743200" y="2739510"/>
            <a:ext cx="457200" cy="391885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476469" y="5099753"/>
            <a:ext cx="457200" cy="391885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4178300" y="2501900"/>
            <a:ext cx="1790886" cy="1740247"/>
            <a:chOff x="4330700" y="2501900"/>
            <a:chExt cx="1790886" cy="1740247"/>
          </a:xfrm>
        </p:grpSpPr>
        <p:grpSp>
          <p:nvGrpSpPr>
            <p:cNvPr id="18" name="Group 17"/>
            <p:cNvGrpSpPr/>
            <p:nvPr/>
          </p:nvGrpSpPr>
          <p:grpSpPr>
            <a:xfrm>
              <a:off x="4330700" y="2666831"/>
              <a:ext cx="1790886" cy="1575316"/>
              <a:chOff x="1705276" y="3048000"/>
              <a:chExt cx="1790886" cy="1575316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19" name="Oval 18"/>
              <p:cNvSpPr/>
              <p:nvPr/>
            </p:nvSpPr>
            <p:spPr>
              <a:xfrm>
                <a:off x="1705276" y="3048000"/>
                <a:ext cx="1790886" cy="15753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4">
                  <a:shade val="50000"/>
                </a:schemeClr>
              </a:lnRef>
              <a:fillRef idx="1002">
                <a:schemeClr val="dk2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772076" y="3117005"/>
                <a:ext cx="457199" cy="3918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Freeform 20"/>
            <p:cNvSpPr/>
            <p:nvPr/>
          </p:nvSpPr>
          <p:spPr>
            <a:xfrm>
              <a:off x="5232400" y="2501900"/>
              <a:ext cx="874261" cy="673100"/>
            </a:xfrm>
            <a:custGeom>
              <a:avLst/>
              <a:gdLst>
                <a:gd name="connsiteX0" fmla="*/ 0 w 874261"/>
                <a:gd name="connsiteY0" fmla="*/ 127000 h 673100"/>
                <a:gd name="connsiteX1" fmla="*/ 0 w 874261"/>
                <a:gd name="connsiteY1" fmla="*/ 127000 h 673100"/>
                <a:gd name="connsiteX2" fmla="*/ 88900 w 874261"/>
                <a:gd name="connsiteY2" fmla="*/ 215900 h 673100"/>
                <a:gd name="connsiteX3" fmla="*/ 114300 w 874261"/>
                <a:gd name="connsiteY3" fmla="*/ 317500 h 673100"/>
                <a:gd name="connsiteX4" fmla="*/ 139700 w 874261"/>
                <a:gd name="connsiteY4" fmla="*/ 482600 h 673100"/>
                <a:gd name="connsiteX5" fmla="*/ 152400 w 874261"/>
                <a:gd name="connsiteY5" fmla="*/ 520700 h 673100"/>
                <a:gd name="connsiteX6" fmla="*/ 203200 w 874261"/>
                <a:gd name="connsiteY6" fmla="*/ 596900 h 673100"/>
                <a:gd name="connsiteX7" fmla="*/ 228600 w 874261"/>
                <a:gd name="connsiteY7" fmla="*/ 635000 h 673100"/>
                <a:gd name="connsiteX8" fmla="*/ 304800 w 874261"/>
                <a:gd name="connsiteY8" fmla="*/ 673100 h 673100"/>
                <a:gd name="connsiteX9" fmla="*/ 457200 w 874261"/>
                <a:gd name="connsiteY9" fmla="*/ 647700 h 673100"/>
                <a:gd name="connsiteX10" fmla="*/ 533400 w 874261"/>
                <a:gd name="connsiteY10" fmla="*/ 596900 h 673100"/>
                <a:gd name="connsiteX11" fmla="*/ 571500 w 874261"/>
                <a:gd name="connsiteY11" fmla="*/ 571500 h 673100"/>
                <a:gd name="connsiteX12" fmla="*/ 850900 w 874261"/>
                <a:gd name="connsiteY12" fmla="*/ 558800 h 673100"/>
                <a:gd name="connsiteX13" fmla="*/ 850900 w 874261"/>
                <a:gd name="connsiteY13" fmla="*/ 254000 h 673100"/>
                <a:gd name="connsiteX14" fmla="*/ 838200 w 874261"/>
                <a:gd name="connsiteY14" fmla="*/ 215900 h 673100"/>
                <a:gd name="connsiteX15" fmla="*/ 812800 w 874261"/>
                <a:gd name="connsiteY15" fmla="*/ 177800 h 673100"/>
                <a:gd name="connsiteX16" fmla="*/ 774700 w 874261"/>
                <a:gd name="connsiteY16" fmla="*/ 101600 h 673100"/>
                <a:gd name="connsiteX17" fmla="*/ 736600 w 874261"/>
                <a:gd name="connsiteY17" fmla="*/ 76200 h 673100"/>
                <a:gd name="connsiteX18" fmla="*/ 711200 w 874261"/>
                <a:gd name="connsiteY18" fmla="*/ 38100 h 673100"/>
                <a:gd name="connsiteX19" fmla="*/ 673100 w 874261"/>
                <a:gd name="connsiteY19" fmla="*/ 25400 h 673100"/>
                <a:gd name="connsiteX20" fmla="*/ 635000 w 874261"/>
                <a:gd name="connsiteY20" fmla="*/ 0 h 673100"/>
                <a:gd name="connsiteX21" fmla="*/ 292100 w 874261"/>
                <a:gd name="connsiteY21" fmla="*/ 12700 h 673100"/>
                <a:gd name="connsiteX22" fmla="*/ 241300 w 874261"/>
                <a:gd name="connsiteY22" fmla="*/ 63500 h 673100"/>
                <a:gd name="connsiteX23" fmla="*/ 203200 w 874261"/>
                <a:gd name="connsiteY23" fmla="*/ 76200 h 673100"/>
                <a:gd name="connsiteX24" fmla="*/ 165100 w 874261"/>
                <a:gd name="connsiteY24" fmla="*/ 101600 h 673100"/>
                <a:gd name="connsiteX25" fmla="*/ 190500 w 874261"/>
                <a:gd name="connsiteY25" fmla="*/ 101600 h 67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874261" h="673100">
                  <a:moveTo>
                    <a:pt x="0" y="127000"/>
                  </a:moveTo>
                  <a:lnTo>
                    <a:pt x="0" y="127000"/>
                  </a:lnTo>
                  <a:cubicBezTo>
                    <a:pt x="29633" y="156633"/>
                    <a:pt x="67339" y="179964"/>
                    <a:pt x="88900" y="215900"/>
                  </a:cubicBezTo>
                  <a:cubicBezTo>
                    <a:pt x="106861" y="245834"/>
                    <a:pt x="109970" y="282861"/>
                    <a:pt x="114300" y="317500"/>
                  </a:cubicBezTo>
                  <a:cubicBezTo>
                    <a:pt x="122011" y="379192"/>
                    <a:pt x="125155" y="424420"/>
                    <a:pt x="139700" y="482600"/>
                  </a:cubicBezTo>
                  <a:cubicBezTo>
                    <a:pt x="142947" y="495587"/>
                    <a:pt x="145899" y="508998"/>
                    <a:pt x="152400" y="520700"/>
                  </a:cubicBezTo>
                  <a:cubicBezTo>
                    <a:pt x="167225" y="547385"/>
                    <a:pt x="186267" y="571500"/>
                    <a:pt x="203200" y="596900"/>
                  </a:cubicBezTo>
                  <a:cubicBezTo>
                    <a:pt x="211667" y="609600"/>
                    <a:pt x="214120" y="630173"/>
                    <a:pt x="228600" y="635000"/>
                  </a:cubicBezTo>
                  <a:cubicBezTo>
                    <a:pt x="281180" y="652527"/>
                    <a:pt x="255561" y="640274"/>
                    <a:pt x="304800" y="673100"/>
                  </a:cubicBezTo>
                  <a:cubicBezTo>
                    <a:pt x="325784" y="670768"/>
                    <a:pt x="419966" y="668385"/>
                    <a:pt x="457200" y="647700"/>
                  </a:cubicBezTo>
                  <a:cubicBezTo>
                    <a:pt x="483885" y="632875"/>
                    <a:pt x="508000" y="613833"/>
                    <a:pt x="533400" y="596900"/>
                  </a:cubicBezTo>
                  <a:cubicBezTo>
                    <a:pt x="546100" y="588433"/>
                    <a:pt x="556252" y="572193"/>
                    <a:pt x="571500" y="571500"/>
                  </a:cubicBezTo>
                  <a:lnTo>
                    <a:pt x="850900" y="558800"/>
                  </a:lnTo>
                  <a:cubicBezTo>
                    <a:pt x="890541" y="439877"/>
                    <a:pt x="872239" y="510066"/>
                    <a:pt x="850900" y="254000"/>
                  </a:cubicBezTo>
                  <a:cubicBezTo>
                    <a:pt x="849788" y="240659"/>
                    <a:pt x="844187" y="227874"/>
                    <a:pt x="838200" y="215900"/>
                  </a:cubicBezTo>
                  <a:cubicBezTo>
                    <a:pt x="831374" y="202248"/>
                    <a:pt x="819626" y="191452"/>
                    <a:pt x="812800" y="177800"/>
                  </a:cubicBezTo>
                  <a:cubicBezTo>
                    <a:pt x="792142" y="136483"/>
                    <a:pt x="811096" y="137996"/>
                    <a:pt x="774700" y="101600"/>
                  </a:cubicBezTo>
                  <a:cubicBezTo>
                    <a:pt x="763907" y="90807"/>
                    <a:pt x="749300" y="84667"/>
                    <a:pt x="736600" y="76200"/>
                  </a:cubicBezTo>
                  <a:cubicBezTo>
                    <a:pt x="728133" y="63500"/>
                    <a:pt x="723119" y="47635"/>
                    <a:pt x="711200" y="38100"/>
                  </a:cubicBezTo>
                  <a:cubicBezTo>
                    <a:pt x="700747" y="29737"/>
                    <a:pt x="685074" y="31387"/>
                    <a:pt x="673100" y="25400"/>
                  </a:cubicBezTo>
                  <a:cubicBezTo>
                    <a:pt x="659448" y="18574"/>
                    <a:pt x="647700" y="8467"/>
                    <a:pt x="635000" y="0"/>
                  </a:cubicBezTo>
                  <a:cubicBezTo>
                    <a:pt x="520700" y="4233"/>
                    <a:pt x="406225" y="5092"/>
                    <a:pt x="292100" y="12700"/>
                  </a:cubicBezTo>
                  <a:cubicBezTo>
                    <a:pt x="219529" y="17538"/>
                    <a:pt x="280005" y="24795"/>
                    <a:pt x="241300" y="63500"/>
                  </a:cubicBezTo>
                  <a:cubicBezTo>
                    <a:pt x="231834" y="72966"/>
                    <a:pt x="215174" y="70213"/>
                    <a:pt x="203200" y="76200"/>
                  </a:cubicBezTo>
                  <a:cubicBezTo>
                    <a:pt x="189548" y="83026"/>
                    <a:pt x="165100" y="101600"/>
                    <a:pt x="165100" y="101600"/>
                  </a:cubicBezTo>
                  <a:lnTo>
                    <a:pt x="190500" y="101600"/>
                  </a:lnTo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629400" y="2650243"/>
            <a:ext cx="2167564" cy="2058218"/>
            <a:chOff x="6781800" y="3429000"/>
            <a:chExt cx="2167564" cy="2058218"/>
          </a:xfrm>
        </p:grpSpPr>
        <p:sp>
          <p:nvSpPr>
            <p:cNvPr id="23" name="Oval 22"/>
            <p:cNvSpPr/>
            <p:nvPr/>
          </p:nvSpPr>
          <p:spPr>
            <a:xfrm>
              <a:off x="6781800" y="3429000"/>
              <a:ext cx="1219572" cy="157531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002">
              <a:schemeClr val="dk2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 rot="5058333">
              <a:off x="7590164" y="4137652"/>
              <a:ext cx="1123817" cy="157531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002">
              <a:schemeClr val="dk2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 rot="1679991">
              <a:off x="7582272" y="3483410"/>
              <a:ext cx="457199" cy="3918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 rot="881900">
              <a:off x="8492165" y="4193575"/>
              <a:ext cx="457199" cy="3918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Oval 29"/>
          <p:cNvSpPr/>
          <p:nvPr/>
        </p:nvSpPr>
        <p:spPr>
          <a:xfrm>
            <a:off x="8156465" y="2666831"/>
            <a:ext cx="457200" cy="391885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517130" y="2347625"/>
            <a:ext cx="457200" cy="391885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5291189" y="4325628"/>
            <a:ext cx="1492143" cy="9167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7341324" flipH="1">
            <a:off x="4324388" y="4626384"/>
            <a:ext cx="63625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2400000">
            <a:off x="2365900" y="4678363"/>
            <a:ext cx="131749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32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association constant (</a:t>
            </a:r>
            <a:r>
              <a:rPr lang="en-US" dirty="0" err="1" smtClean="0"/>
              <a:t>K</a:t>
            </a:r>
            <a:r>
              <a:rPr lang="en-US" baseline="-25000" dirty="0" err="1" smtClean="0"/>
              <a:t>a</a:t>
            </a:r>
            <a:r>
              <a:rPr lang="en-US" dirty="0" smtClean="0"/>
              <a:t>) provides a measure of affinity between protein &amp; ligand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720584" y="1752600"/>
            <a:ext cx="1523999" cy="1340554"/>
            <a:chOff x="1705276" y="3048000"/>
            <a:chExt cx="1790886" cy="1575316"/>
          </a:xfrm>
          <a:solidFill>
            <a:schemeClr val="accent2">
              <a:lumMod val="75000"/>
            </a:schemeClr>
          </a:solidFill>
        </p:grpSpPr>
        <p:sp>
          <p:nvSpPr>
            <p:cNvPr id="19" name="Oval 18"/>
            <p:cNvSpPr/>
            <p:nvPr/>
          </p:nvSpPr>
          <p:spPr>
            <a:xfrm>
              <a:off x="1705276" y="3048000"/>
              <a:ext cx="1790886" cy="15753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002">
              <a:schemeClr val="dk2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2772076" y="3051690"/>
              <a:ext cx="457199" cy="3918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Oval 20"/>
          <p:cNvSpPr/>
          <p:nvPr/>
        </p:nvSpPr>
        <p:spPr>
          <a:xfrm>
            <a:off x="3467100" y="2204116"/>
            <a:ext cx="389066" cy="333485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70"/>
          <p:cNvGrpSpPr/>
          <p:nvPr/>
        </p:nvGrpSpPr>
        <p:grpSpPr>
          <a:xfrm>
            <a:off x="2746580" y="3105834"/>
            <a:ext cx="3209591" cy="646331"/>
            <a:chOff x="2746580" y="3105834"/>
            <a:chExt cx="3209591" cy="646331"/>
          </a:xfrm>
        </p:grpSpPr>
        <p:grpSp>
          <p:nvGrpSpPr>
            <p:cNvPr id="6" name="Group 5"/>
            <p:cNvGrpSpPr/>
            <p:nvPr/>
          </p:nvGrpSpPr>
          <p:grpSpPr>
            <a:xfrm>
              <a:off x="4075255" y="3344070"/>
              <a:ext cx="982955" cy="140421"/>
              <a:chOff x="4876800" y="4038600"/>
              <a:chExt cx="1066800" cy="15240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>
                <a:off x="5029200" y="4038600"/>
                <a:ext cx="9144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 flipH="1">
                <a:off x="4876800" y="4191000"/>
                <a:ext cx="9144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2746580" y="3105834"/>
              <a:ext cx="129202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/>
                <a:t>P + L</a:t>
              </a:r>
              <a:endParaRPr lang="en-US" sz="36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81600" y="3105834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/>
                <a:t>PL</a:t>
              </a:r>
              <a:endParaRPr lang="en-US" sz="3600" b="1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257801" y="1752600"/>
            <a:ext cx="1523999" cy="1340554"/>
            <a:chOff x="4806885" y="1686240"/>
            <a:chExt cx="1523999" cy="1340554"/>
          </a:xfrm>
        </p:grpSpPr>
        <p:grpSp>
          <p:nvGrpSpPr>
            <p:cNvPr id="24" name="Group 23"/>
            <p:cNvGrpSpPr/>
            <p:nvPr/>
          </p:nvGrpSpPr>
          <p:grpSpPr>
            <a:xfrm>
              <a:off x="4806885" y="1686240"/>
              <a:ext cx="1523999" cy="1340554"/>
              <a:chOff x="1705276" y="3048000"/>
              <a:chExt cx="1790886" cy="1575316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25" name="Oval 24"/>
              <p:cNvSpPr/>
              <p:nvPr/>
            </p:nvSpPr>
            <p:spPr>
              <a:xfrm>
                <a:off x="1705276" y="3048000"/>
                <a:ext cx="1790886" cy="15753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4">
                  <a:shade val="50000"/>
                </a:schemeClr>
              </a:lnRef>
              <a:fillRef idx="1002">
                <a:schemeClr val="dk2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2772076" y="3051690"/>
                <a:ext cx="457199" cy="3918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Oval 26"/>
            <p:cNvSpPr/>
            <p:nvPr/>
          </p:nvSpPr>
          <p:spPr>
            <a:xfrm>
              <a:off x="5714705" y="1686240"/>
              <a:ext cx="389066" cy="33348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075255" y="2309803"/>
            <a:ext cx="982955" cy="140421"/>
            <a:chOff x="4876800" y="4038600"/>
            <a:chExt cx="1066800" cy="152400"/>
          </a:xfrm>
        </p:grpSpPr>
        <p:cxnSp>
          <p:nvCxnSpPr>
            <p:cNvPr id="30" name="Straight Arrow Connector 29"/>
            <p:cNvCxnSpPr/>
            <p:nvPr/>
          </p:nvCxnSpPr>
          <p:spPr>
            <a:xfrm>
              <a:off x="5029200" y="4038600"/>
              <a:ext cx="9144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H="1">
              <a:off x="4876800" y="4191000"/>
              <a:ext cx="9144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2891659" y="4343400"/>
            <a:ext cx="3360682" cy="1118175"/>
            <a:chOff x="1336384" y="3810000"/>
            <a:chExt cx="3360682" cy="1118175"/>
          </a:xfrm>
        </p:grpSpPr>
        <p:sp>
          <p:nvSpPr>
            <p:cNvPr id="32" name="TextBox 31"/>
            <p:cNvSpPr txBox="1"/>
            <p:nvPr/>
          </p:nvSpPr>
          <p:spPr>
            <a:xfrm>
              <a:off x="1336384" y="4038600"/>
              <a:ext cx="27671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err="1" smtClean="0"/>
                <a:t>K</a:t>
              </a:r>
              <a:r>
                <a:rPr lang="en-US" sz="3600" b="1" baseline="-25000" dirty="0" err="1" smtClean="0"/>
                <a:t>a</a:t>
              </a:r>
              <a:r>
                <a:rPr lang="en-US" sz="3600" b="1" dirty="0" smtClean="0"/>
                <a:t> =           =</a:t>
              </a:r>
              <a:endParaRPr lang="en-US" sz="3600" baseline="-25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423541" y="4343400"/>
              <a:ext cx="11641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dirty="0" smtClean="0"/>
                <a:t>[</a:t>
              </a:r>
              <a:r>
                <a:rPr lang="en-US" sz="3200" b="1" dirty="0" smtClean="0"/>
                <a:t>P</a:t>
              </a:r>
              <a:r>
                <a:rPr lang="en-US" sz="3200" dirty="0" smtClean="0"/>
                <a:t>][</a:t>
              </a:r>
              <a:r>
                <a:rPr lang="en-US" sz="3200" b="1" dirty="0" smtClean="0"/>
                <a:t>L</a:t>
              </a:r>
              <a:r>
                <a:rPr lang="en-US" sz="3200" dirty="0" smtClean="0"/>
                <a:t>]</a:t>
              </a:r>
              <a:endParaRPr lang="en-US" sz="3200" baseline="-25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537354" y="3810000"/>
              <a:ext cx="93647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dirty="0" smtClean="0"/>
                <a:t>[</a:t>
              </a:r>
              <a:r>
                <a:rPr lang="en-US" sz="3200" b="1" dirty="0" smtClean="0"/>
                <a:t>PL</a:t>
              </a:r>
              <a:r>
                <a:rPr lang="en-US" sz="3200" dirty="0" smtClean="0"/>
                <a:t>]</a:t>
              </a:r>
              <a:endParaRPr lang="en-US" sz="3200" baseline="-25000" dirty="0"/>
            </a:p>
          </p:txBody>
        </p:sp>
        <p:cxnSp>
          <p:nvCxnSpPr>
            <p:cNvPr id="36" name="Straight Connector 35"/>
            <p:cNvCxnSpPr/>
            <p:nvPr/>
          </p:nvCxnSpPr>
          <p:spPr>
            <a:xfrm flipH="1">
              <a:off x="2480447" y="4394775"/>
              <a:ext cx="10502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4123644" y="3810000"/>
              <a:ext cx="56457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err="1" smtClean="0"/>
                <a:t>k</a:t>
              </a:r>
              <a:r>
                <a:rPr lang="en-US" sz="3200" b="1" baseline="-25000" dirty="0" err="1" smtClean="0"/>
                <a:t>a</a:t>
              </a:r>
              <a:endParaRPr lang="en-US" sz="3200" b="1" baseline="-25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116431" y="4316343"/>
              <a:ext cx="57900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err="1" smtClean="0"/>
                <a:t>k</a:t>
              </a:r>
              <a:r>
                <a:rPr lang="en-US" sz="3200" b="1" baseline="-25000" dirty="0" err="1" smtClean="0"/>
                <a:t>d</a:t>
              </a:r>
              <a:endParaRPr lang="en-US" sz="3200" b="1" baseline="-25000" dirty="0"/>
            </a:p>
          </p:txBody>
        </p:sp>
        <p:cxnSp>
          <p:nvCxnSpPr>
            <p:cNvPr id="39" name="Straight Connector 38"/>
            <p:cNvCxnSpPr/>
            <p:nvPr/>
          </p:nvCxnSpPr>
          <p:spPr>
            <a:xfrm flipH="1">
              <a:off x="4114800" y="4394775"/>
              <a:ext cx="58226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4323332" y="2814935"/>
            <a:ext cx="495679" cy="1147465"/>
            <a:chOff x="4323332" y="2814935"/>
            <a:chExt cx="495679" cy="1147465"/>
          </a:xfrm>
        </p:grpSpPr>
        <p:sp>
          <p:nvSpPr>
            <p:cNvPr id="54" name="TextBox 53"/>
            <p:cNvSpPr txBox="1"/>
            <p:nvPr/>
          </p:nvSpPr>
          <p:spPr>
            <a:xfrm>
              <a:off x="4323332" y="2814935"/>
              <a:ext cx="4700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err="1" smtClean="0"/>
                <a:t>k</a:t>
              </a:r>
              <a:r>
                <a:rPr lang="en-US" sz="2400" b="1" baseline="-25000" dirty="0" err="1" smtClean="0"/>
                <a:t>a</a:t>
              </a:r>
              <a:endParaRPr lang="en-US" sz="2400" b="1" baseline="-25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337789" y="3500735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err="1" smtClean="0"/>
                <a:t>k</a:t>
              </a:r>
              <a:r>
                <a:rPr lang="en-US" sz="2400" b="1" baseline="-25000" dirty="0" err="1" smtClean="0"/>
                <a:t>d</a:t>
              </a:r>
              <a:endParaRPr lang="en-US" sz="2400" b="1" baseline="-25000" dirty="0"/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550839" y="4038600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equilibrium constant</a:t>
            </a:r>
          </a:p>
          <a:p>
            <a:pPr algn="ctr"/>
            <a:r>
              <a:rPr lang="en-US" dirty="0" smtClean="0"/>
              <a:t>(uppercase K)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6519618" y="4038600"/>
            <a:ext cx="16337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rate constants</a:t>
            </a:r>
          </a:p>
          <a:p>
            <a:pPr algn="ctr"/>
            <a:r>
              <a:rPr lang="en-US" dirty="0" smtClean="0"/>
              <a:t>(lowercase k)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1066801" y="5715000"/>
            <a:ext cx="7543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Rate constants are proportionality constants, describing the fraction of the pool that reacts in a given amount of time</a:t>
            </a:r>
          </a:p>
          <a:p>
            <a:r>
              <a:rPr lang="en-US" sz="2000" dirty="0" smtClean="0"/>
              <a:t>   Ex: if </a:t>
            </a:r>
            <a:r>
              <a:rPr lang="en-US" sz="2000" dirty="0" err="1" smtClean="0"/>
              <a:t>k</a:t>
            </a:r>
            <a:r>
              <a:rPr lang="en-US" sz="2000" baseline="-25000" dirty="0" err="1" smtClean="0"/>
              <a:t>d</a:t>
            </a:r>
            <a:r>
              <a:rPr lang="en-US" sz="2000" dirty="0" smtClean="0"/>
              <a:t> = 0.03 s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, then 3% of PL dissociates per second</a:t>
            </a:r>
            <a:endParaRPr lang="en-US" sz="2000" dirty="0"/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2628404" y="4445090"/>
            <a:ext cx="301851" cy="2793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endCxn id="37" idx="3"/>
          </p:cNvCxnSpPr>
          <p:nvPr/>
        </p:nvCxnSpPr>
        <p:spPr>
          <a:xfrm flipH="1">
            <a:off x="6243497" y="4254393"/>
            <a:ext cx="311190" cy="3813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38" idx="3"/>
          </p:cNvCxnSpPr>
          <p:nvPr/>
        </p:nvCxnSpPr>
        <p:spPr>
          <a:xfrm flipH="1">
            <a:off x="6250711" y="4489594"/>
            <a:ext cx="303976" cy="6525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1190437" y="4695110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Units?</a:t>
            </a:r>
            <a:endParaRPr lang="en-US" sz="2000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6845028" y="4695110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Units?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9559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69" grpId="0"/>
      <p:bldP spid="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dissociation constant (</a:t>
            </a:r>
            <a:r>
              <a:rPr lang="en-US" dirty="0" err="1" smtClean="0"/>
              <a:t>K</a:t>
            </a:r>
            <a:r>
              <a:rPr lang="en-US" baseline="-25000" dirty="0" err="1" smtClean="0"/>
              <a:t>d</a:t>
            </a:r>
            <a:r>
              <a:rPr lang="en-US" dirty="0" smtClean="0"/>
              <a:t>) is analogous to the association constant (</a:t>
            </a:r>
            <a:r>
              <a:rPr lang="en-US" dirty="0" err="1" smtClean="0"/>
              <a:t>K</a:t>
            </a:r>
            <a:r>
              <a:rPr lang="en-US" baseline="-25000" dirty="0" err="1" smtClean="0"/>
              <a:t>a</a:t>
            </a:r>
            <a:r>
              <a:rPr lang="en-US" dirty="0" smtClean="0"/>
              <a:t>)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250575" y="4262596"/>
            <a:ext cx="4666871" cy="1118175"/>
            <a:chOff x="3486529" y="5334000"/>
            <a:chExt cx="4666871" cy="1118175"/>
          </a:xfrm>
        </p:grpSpPr>
        <p:sp>
          <p:nvSpPr>
            <p:cNvPr id="4" name="TextBox 3"/>
            <p:cNvSpPr txBox="1"/>
            <p:nvPr/>
          </p:nvSpPr>
          <p:spPr>
            <a:xfrm>
              <a:off x="3486529" y="5562600"/>
              <a:ext cx="395012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err="1" smtClean="0"/>
                <a:t>K</a:t>
              </a:r>
              <a:r>
                <a:rPr lang="en-US" sz="3600" b="1" baseline="-25000" dirty="0" err="1" smtClean="0"/>
                <a:t>d</a:t>
              </a:r>
              <a:r>
                <a:rPr lang="en-US" sz="3600" b="1" dirty="0" smtClean="0"/>
                <a:t> =           =       =</a:t>
              </a:r>
              <a:endParaRPr lang="en-US" sz="3600" baseline="-250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630592" y="5334000"/>
              <a:ext cx="11641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dirty="0" smtClean="0"/>
                <a:t>[</a:t>
              </a:r>
              <a:r>
                <a:rPr lang="en-US" sz="3200" b="1" dirty="0" smtClean="0"/>
                <a:t>P</a:t>
              </a:r>
              <a:r>
                <a:rPr lang="en-US" sz="3200" dirty="0" smtClean="0"/>
                <a:t>][</a:t>
              </a:r>
              <a:r>
                <a:rPr lang="en-US" sz="3200" b="1" dirty="0" smtClean="0"/>
                <a:t>L</a:t>
              </a:r>
              <a:r>
                <a:rPr lang="en-US" sz="3200" dirty="0" smtClean="0"/>
                <a:t>]</a:t>
              </a:r>
              <a:endParaRPr lang="en-US" sz="3200" baseline="-25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744405" y="5867400"/>
              <a:ext cx="93647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dirty="0" smtClean="0"/>
                <a:t>[</a:t>
              </a:r>
              <a:r>
                <a:rPr lang="en-US" sz="3200" b="1" dirty="0" smtClean="0"/>
                <a:t>PL</a:t>
              </a:r>
              <a:r>
                <a:rPr lang="en-US" sz="3200" dirty="0" smtClean="0"/>
                <a:t>]</a:t>
              </a:r>
              <a:endParaRPr lang="en-US" sz="3200" baseline="-25000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 flipH="1">
              <a:off x="4687498" y="5918775"/>
              <a:ext cx="10502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6326230" y="5334000"/>
              <a:ext cx="57900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err="1" smtClean="0"/>
                <a:t>k</a:t>
              </a:r>
              <a:r>
                <a:rPr lang="en-US" sz="3200" b="1" baseline="-25000" dirty="0" err="1" smtClean="0"/>
                <a:t>d</a:t>
              </a:r>
              <a:endParaRPr lang="en-US" sz="3200" b="1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333444" y="5867400"/>
              <a:ext cx="56457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err="1" smtClean="0"/>
                <a:t>k</a:t>
              </a:r>
              <a:r>
                <a:rPr lang="en-US" sz="3200" b="1" baseline="-25000" dirty="0" err="1"/>
                <a:t>a</a:t>
              </a:r>
              <a:endParaRPr lang="en-US" sz="3200" b="1" baseline="-25000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 flipH="1">
              <a:off x="6324600" y="5918775"/>
              <a:ext cx="58226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579921" y="5334000"/>
              <a:ext cx="4122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smtClean="0"/>
                <a:t>1</a:t>
              </a:r>
              <a:endParaRPr lang="en-US" sz="3200" b="1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19893" y="5867400"/>
              <a:ext cx="63350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 err="1" smtClean="0"/>
                <a:t>K</a:t>
              </a:r>
              <a:r>
                <a:rPr lang="en-US" sz="3200" b="1" baseline="-25000" dirty="0" err="1" smtClean="0"/>
                <a:t>a</a:t>
              </a:r>
              <a:endParaRPr lang="en-US" sz="3200" b="1" baseline="-250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>
              <a:off x="7494934" y="5918775"/>
              <a:ext cx="58226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5279678" y="1715241"/>
            <a:ext cx="1523999" cy="1340554"/>
            <a:chOff x="1705276" y="3048000"/>
            <a:chExt cx="1790886" cy="1575316"/>
          </a:xfrm>
          <a:solidFill>
            <a:schemeClr val="accent2">
              <a:lumMod val="75000"/>
            </a:schemeClr>
          </a:solidFill>
        </p:grpSpPr>
        <p:sp>
          <p:nvSpPr>
            <p:cNvPr id="15" name="Oval 14"/>
            <p:cNvSpPr/>
            <p:nvPr/>
          </p:nvSpPr>
          <p:spPr>
            <a:xfrm>
              <a:off x="1705276" y="3048000"/>
              <a:ext cx="1790886" cy="15753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002">
              <a:schemeClr val="dk2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772076" y="3051690"/>
              <a:ext cx="457199" cy="3918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Oval 16"/>
          <p:cNvSpPr/>
          <p:nvPr/>
        </p:nvSpPr>
        <p:spPr>
          <a:xfrm>
            <a:off x="7026194" y="2166757"/>
            <a:ext cx="389066" cy="333485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 flipH="1">
            <a:off x="3191209" y="3105834"/>
            <a:ext cx="3209591" cy="646331"/>
            <a:chOff x="2746580" y="3105834"/>
            <a:chExt cx="3209591" cy="646331"/>
          </a:xfrm>
        </p:grpSpPr>
        <p:grpSp>
          <p:nvGrpSpPr>
            <p:cNvPr id="19" name="Group 18"/>
            <p:cNvGrpSpPr/>
            <p:nvPr/>
          </p:nvGrpSpPr>
          <p:grpSpPr>
            <a:xfrm>
              <a:off x="4125825" y="3352812"/>
              <a:ext cx="982955" cy="152388"/>
              <a:chOff x="4931684" y="4048041"/>
              <a:chExt cx="1066800" cy="165386"/>
            </a:xfrm>
          </p:grpSpPr>
          <p:cxnSp>
            <p:nvCxnSpPr>
              <p:cNvPr id="22" name="Straight Arrow Connector 21"/>
              <p:cNvCxnSpPr/>
              <p:nvPr/>
            </p:nvCxnSpPr>
            <p:spPr>
              <a:xfrm>
                <a:off x="5084084" y="4213427"/>
                <a:ext cx="9144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flipH="1">
                <a:off x="4931684" y="4048041"/>
                <a:ext cx="9144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TextBox 19"/>
            <p:cNvSpPr txBox="1"/>
            <p:nvPr/>
          </p:nvSpPr>
          <p:spPr>
            <a:xfrm>
              <a:off x="2746580" y="3105834"/>
              <a:ext cx="129202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/>
                <a:t>P + L</a:t>
              </a:r>
              <a:endParaRPr lang="en-US" sz="3600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181600" y="3105834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/>
                <a:t>PL</a:t>
              </a:r>
              <a:endParaRPr lang="en-US" sz="3600" b="1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209799" y="1663222"/>
            <a:ext cx="1523999" cy="1340554"/>
            <a:chOff x="4806885" y="1686240"/>
            <a:chExt cx="1523999" cy="1340554"/>
          </a:xfrm>
        </p:grpSpPr>
        <p:grpSp>
          <p:nvGrpSpPr>
            <p:cNvPr id="25" name="Group 24"/>
            <p:cNvGrpSpPr/>
            <p:nvPr/>
          </p:nvGrpSpPr>
          <p:grpSpPr>
            <a:xfrm>
              <a:off x="4806885" y="1686240"/>
              <a:ext cx="1523999" cy="1340554"/>
              <a:chOff x="1705276" y="3048000"/>
              <a:chExt cx="1790886" cy="1575316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27" name="Oval 26"/>
              <p:cNvSpPr/>
              <p:nvPr/>
            </p:nvSpPr>
            <p:spPr>
              <a:xfrm>
                <a:off x="1705276" y="3048000"/>
                <a:ext cx="1790886" cy="15753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4">
                  <a:shade val="50000"/>
                </a:schemeClr>
              </a:lnRef>
              <a:fillRef idx="1002">
                <a:schemeClr val="dk2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2772076" y="3051690"/>
                <a:ext cx="457199" cy="3918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" name="Oval 25"/>
            <p:cNvSpPr/>
            <p:nvPr/>
          </p:nvSpPr>
          <p:spPr>
            <a:xfrm>
              <a:off x="5714705" y="1686240"/>
              <a:ext cx="389066" cy="33348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075255" y="2309803"/>
            <a:ext cx="982955" cy="140421"/>
            <a:chOff x="4876800" y="4038600"/>
            <a:chExt cx="1066800" cy="152400"/>
          </a:xfrm>
        </p:grpSpPr>
        <p:cxnSp>
          <p:nvCxnSpPr>
            <p:cNvPr id="30" name="Straight Arrow Connector 29"/>
            <p:cNvCxnSpPr/>
            <p:nvPr/>
          </p:nvCxnSpPr>
          <p:spPr>
            <a:xfrm>
              <a:off x="5029200" y="4038600"/>
              <a:ext cx="9144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H="1">
              <a:off x="4876800" y="4191000"/>
              <a:ext cx="9144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 flipH="1">
            <a:off x="4323332" y="2819400"/>
            <a:ext cx="495679" cy="1143000"/>
            <a:chOff x="4323332" y="2819400"/>
            <a:chExt cx="495679" cy="1143000"/>
          </a:xfrm>
        </p:grpSpPr>
        <p:sp>
          <p:nvSpPr>
            <p:cNvPr id="33" name="TextBox 32"/>
            <p:cNvSpPr txBox="1"/>
            <p:nvPr/>
          </p:nvSpPr>
          <p:spPr>
            <a:xfrm>
              <a:off x="4323332" y="3500735"/>
              <a:ext cx="4700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err="1" smtClean="0"/>
                <a:t>k</a:t>
              </a:r>
              <a:r>
                <a:rPr lang="en-US" sz="2400" b="1" baseline="-25000" dirty="0" err="1" smtClean="0"/>
                <a:t>a</a:t>
              </a:r>
              <a:endParaRPr lang="en-US" sz="2400" b="1" baseline="-25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337789" y="2819400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err="1" smtClean="0"/>
                <a:t>k</a:t>
              </a:r>
              <a:r>
                <a:rPr lang="en-US" sz="2400" b="1" baseline="-25000" dirty="0" err="1" smtClean="0"/>
                <a:t>d</a:t>
              </a:r>
              <a:endParaRPr lang="en-US" sz="2400" b="1" baseline="-25000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074439" y="4129473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Units?</a:t>
            </a:r>
            <a:endParaRPr lang="en-US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132882" y="5867400"/>
            <a:ext cx="6851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Note: </a:t>
            </a:r>
            <a:r>
              <a:rPr lang="en-US" sz="2000" dirty="0" err="1" smtClean="0"/>
              <a:t>K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, </a:t>
            </a:r>
            <a:r>
              <a:rPr lang="en-US" sz="2000" dirty="0" err="1" smtClean="0"/>
              <a:t>K</a:t>
            </a:r>
            <a:r>
              <a:rPr lang="en-US" sz="2000" baseline="-25000" dirty="0" err="1" smtClean="0"/>
              <a:t>d</a:t>
            </a:r>
            <a:r>
              <a:rPr lang="en-US" sz="2000" dirty="0" smtClean="0"/>
              <a:t>, </a:t>
            </a:r>
            <a:r>
              <a:rPr lang="en-US" sz="2000" dirty="0" err="1" smtClean="0"/>
              <a:t>k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, &amp; </a:t>
            </a:r>
            <a:r>
              <a:rPr lang="en-US" sz="2000" dirty="0" err="1" smtClean="0"/>
              <a:t>k</a:t>
            </a:r>
            <a:r>
              <a:rPr lang="en-US" sz="2000" baseline="-25000" dirty="0" err="1" smtClean="0"/>
              <a:t>d</a:t>
            </a:r>
            <a:r>
              <a:rPr lang="en-US" sz="2000" dirty="0" smtClean="0"/>
              <a:t> are constant under set conditions; they can change with changes in temperature, pH, [salt], …</a:t>
            </a:r>
          </a:p>
        </p:txBody>
      </p:sp>
    </p:spTree>
    <p:extLst>
      <p:ext uri="{BB962C8B-B14F-4D97-AF65-F5344CB8AC3E}">
        <p14:creationId xmlns:p14="http://schemas.microsoft.com/office/powerpoint/2010/main" val="121012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fraction of occupied binding sites (</a:t>
            </a:r>
            <a:r>
              <a:rPr lang="el-GR" dirty="0" smtClean="0"/>
              <a:t>θ</a:t>
            </a:r>
            <a:r>
              <a:rPr lang="en-US" dirty="0" smtClean="0"/>
              <a:t>) is proportional to the ligand concentration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584962" y="2667000"/>
                <a:ext cx="7897875" cy="3728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0000"/>
                  </a:lnSpc>
                  <a:spcAft>
                    <a:spcPts val="1800"/>
                  </a:spcAft>
                </a:pPr>
                <a:r>
                  <a:rPr lang="en-US" sz="2400" dirty="0" smtClean="0">
                    <a:latin typeface="+mn-lt"/>
                    <a:ea typeface="Cambria Math"/>
                  </a:rPr>
                  <a:t>When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𝐿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≫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𝑃𝐿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</a:rPr>
                      <m:t>,  [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𝐿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]</m:t>
                    </m:r>
                  </m:oMath>
                </a14:m>
                <a:r>
                  <a:rPr lang="en-US" sz="2400" dirty="0" smtClean="0">
                    <a:latin typeface="+mn-lt"/>
                    <a:ea typeface="Cambria Math"/>
                  </a:rPr>
                  <a:t> is constant </a:t>
                </a:r>
                <a:r>
                  <a:rPr lang="en-US" sz="2000" b="0" dirty="0" smtClean="0">
                    <a:latin typeface="+mn-lt"/>
                    <a:ea typeface="Cambria Math"/>
                  </a:rPr>
                  <a:t>(usually true for small ligands in cells)</a:t>
                </a:r>
                <a:endParaRPr lang="en-US" sz="2400" dirty="0">
                  <a:latin typeface="+mn-lt"/>
                  <a:ea typeface="Cambria Math"/>
                </a:endParaRPr>
              </a:p>
              <a:p>
                <a:pPr>
                  <a:spcAft>
                    <a:spcPts val="1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+mn-lt"/>
                          <a:ea typeface="Cambria Math"/>
                        </a:rPr>
                        <m:t>𝜃</m:t>
                      </m:r>
                      <m:r>
                        <a:rPr lang="en-US" sz="2800" b="0" i="1" smtClean="0">
                          <a:latin typeface="+mn-lt"/>
                          <a:ea typeface="Cambria Math"/>
                        </a:rPr>
                        <m:t> = </m:t>
                      </m:r>
                      <m:f>
                        <m:fPr>
                          <m:ctrlPr>
                            <a:rPr lang="en-US" sz="2800" b="0" i="1" smtClean="0">
                              <a:latin typeface="+mn-lt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+mn-lt"/>
                              <a:ea typeface="Cambria Math"/>
                            </a:rPr>
                            <m:t>𝑏𝑖𝑛𝑑𝑖𝑛𝑔</m:t>
                          </m:r>
                          <m:r>
                            <a:rPr lang="en-US" sz="2800" b="0" i="1" smtClean="0">
                              <a:latin typeface="+mn-lt"/>
                              <a:ea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+mn-lt"/>
                              <a:ea typeface="Cambria Math"/>
                            </a:rPr>
                            <m:t>𝑠𝑖𝑡𝑒𝑠</m:t>
                          </m:r>
                          <m:r>
                            <a:rPr lang="en-US" sz="2800" b="0" i="1" smtClean="0">
                              <a:latin typeface="+mn-lt"/>
                              <a:ea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+mn-lt"/>
                              <a:ea typeface="Cambria Math"/>
                            </a:rPr>
                            <m:t>𝑜𝑐𝑐𝑢𝑝𝑖𝑒𝑑</m:t>
                          </m:r>
                        </m:num>
                        <m:den>
                          <m:r>
                            <a:rPr lang="en-US" sz="2800" b="0" i="1" smtClean="0">
                              <a:latin typeface="+mn-lt"/>
                              <a:ea typeface="Cambria Math"/>
                            </a:rPr>
                            <m:t>𝑡𝑜𝑡𝑎𝑙</m:t>
                          </m:r>
                          <m:r>
                            <a:rPr lang="en-US" sz="2800" b="0" i="1" smtClean="0">
                              <a:latin typeface="+mn-lt"/>
                              <a:ea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+mn-lt"/>
                              <a:ea typeface="Cambria Math"/>
                            </a:rPr>
                            <m:t>𝑏𝑖𝑛𝑑𝑖𝑛𝑔</m:t>
                          </m:r>
                          <m:r>
                            <a:rPr lang="en-US" sz="2800" b="0" i="1" smtClean="0">
                              <a:latin typeface="+mn-lt"/>
                              <a:ea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+mn-lt"/>
                              <a:ea typeface="Cambria Math"/>
                            </a:rPr>
                            <m:t>𝑠𝑖𝑡𝑒𝑠</m:t>
                          </m:r>
                        </m:den>
                      </m:f>
                      <m:r>
                        <a:rPr lang="en-US" sz="2800" b="0" i="1" smtClean="0">
                          <a:latin typeface="+mn-lt"/>
                          <a:ea typeface="Cambria Math"/>
                        </a:rPr>
                        <m:t> = </m:t>
                      </m:r>
                      <m:f>
                        <m:fPr>
                          <m:ctrlPr>
                            <a:rPr lang="en-US" sz="2800" b="0" i="1" smtClean="0">
                              <a:latin typeface="+mn-lt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+mn-lt"/>
                              <a:ea typeface="Cambria Math"/>
                            </a:rPr>
                            <m:t>[</m:t>
                          </m:r>
                          <m:r>
                            <a:rPr lang="en-US" sz="2800" b="0" i="1" smtClean="0">
                              <a:latin typeface="+mn-lt"/>
                              <a:ea typeface="Cambria Math"/>
                            </a:rPr>
                            <m:t>𝑃𝐿</m:t>
                          </m:r>
                          <m:r>
                            <a:rPr lang="en-US" sz="2800" b="0" i="1" smtClean="0">
                              <a:latin typeface="+mn-lt"/>
                              <a:ea typeface="Cambria Math"/>
                            </a:rPr>
                            <m:t>]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+mn-lt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+mn-lt"/>
                                  <a:ea typeface="Cambria Math"/>
                                </a:rPr>
                                <m:t>𝑃𝐿</m:t>
                              </m:r>
                            </m:e>
                          </m:d>
                          <m:r>
                            <a:rPr lang="en-US" sz="2800" b="0" i="1" smtClean="0">
                              <a:latin typeface="+mn-lt"/>
                              <a:ea typeface="Cambria Math"/>
                            </a:rPr>
                            <m:t>+[</m:t>
                          </m:r>
                          <m:r>
                            <a:rPr lang="en-US" sz="2800" b="0" i="1" smtClean="0">
                              <a:latin typeface="+mn-lt"/>
                              <a:ea typeface="Cambria Math"/>
                            </a:rPr>
                            <m:t>𝑃</m:t>
                          </m:r>
                          <m:r>
                            <a:rPr lang="en-US" sz="2800" b="0" i="1" smtClean="0">
                              <a:latin typeface="+mn-lt"/>
                              <a:ea typeface="Cambria Math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en-US" sz="2400" b="0" i="1" dirty="0" smtClean="0">
                  <a:latin typeface="+mn-lt"/>
                  <a:ea typeface="Cambria Math"/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2400" dirty="0" err="1" smtClean="0">
                    <a:latin typeface="+mn-lt"/>
                    <a:ea typeface="Cambria Math"/>
                  </a:rPr>
                  <a:t>Substitue</a:t>
                </a:r>
                <a:r>
                  <a:rPr lang="en-US" sz="2400" dirty="0" smtClean="0">
                    <a:latin typeface="+mn-lt"/>
                    <a:ea typeface="Cambria Math"/>
                  </a:rPr>
                  <a:t> in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𝑃𝐿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𝐾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𝐿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</a:rPr>
                      <m:t>[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]</m:t>
                    </m:r>
                  </m:oMath>
                </a14:m>
                <a:endParaRPr lang="en-US" sz="2400" b="0" i="1" dirty="0" smtClean="0">
                  <a:latin typeface="+mn-lt"/>
                  <a:ea typeface="Cambria Math"/>
                </a:endParaRPr>
              </a:p>
              <a:p>
                <a:pPr>
                  <a:spcAft>
                    <a:spcPts val="1800"/>
                  </a:spcAft>
                </a:pPr>
                <a14:m>
                  <m:oMath xmlns:m="http://schemas.openxmlformats.org/officeDocument/2006/math">
                    <m:r>
                      <a:rPr lang="en-US" sz="3000" b="0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sz="3000" b="0" i="1" smtClean="0">
                        <a:latin typeface="+mn-lt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3000" b="0" i="1" smtClean="0">
                            <a:latin typeface="+mn-lt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  <m:t>𝑎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  <m:t>𝐿</m:t>
                            </m:r>
                          </m:e>
                        </m:d>
                        <m:r>
                          <a:rPr lang="en-US" sz="3000" b="0" i="1" smtClean="0">
                            <a:latin typeface="+mn-lt"/>
                            <a:ea typeface="Cambria Math"/>
                          </a:rPr>
                          <m:t>[</m:t>
                        </m:r>
                        <m:r>
                          <a:rPr lang="en-US" sz="3000" b="0" i="1" smtClean="0">
                            <a:latin typeface="+mn-lt"/>
                            <a:ea typeface="Cambria Math"/>
                          </a:rPr>
                          <m:t>𝑃</m:t>
                        </m:r>
                        <m:r>
                          <a:rPr lang="en-US" sz="3000" b="0" i="1" smtClean="0">
                            <a:latin typeface="+mn-lt"/>
                            <a:ea typeface="Cambria Math"/>
                          </a:rPr>
                          <m:t>]</m:t>
                        </m:r>
                      </m:num>
                      <m:den>
                        <m:sSub>
                          <m:sSubPr>
                            <m:ctrlP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  <m:t>𝑎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  <m:t>𝐿</m:t>
                            </m:r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  <m:t>𝑃</m:t>
                            </m:r>
                          </m:e>
                        </m:d>
                        <m:r>
                          <a:rPr lang="en-US" sz="3000" b="0" i="1" smtClean="0">
                            <a:latin typeface="+mn-lt"/>
                            <a:ea typeface="Cambria Math"/>
                          </a:rPr>
                          <m:t>+[</m:t>
                        </m:r>
                        <m:r>
                          <a:rPr lang="en-US" sz="3000" b="0" i="1" smtClean="0">
                            <a:latin typeface="+mn-lt"/>
                            <a:ea typeface="Cambria Math"/>
                          </a:rPr>
                          <m:t>𝑃</m:t>
                        </m:r>
                        <m:r>
                          <a:rPr lang="en-US" sz="3000" b="0" i="1" smtClean="0">
                            <a:latin typeface="+mn-lt"/>
                            <a:ea typeface="Cambria Math"/>
                          </a:rPr>
                          <m:t>]</m:t>
                        </m:r>
                      </m:den>
                    </m:f>
                    <m:r>
                      <a:rPr lang="en-US" sz="3000" b="0" i="1" smtClean="0">
                        <a:latin typeface="+mn-lt"/>
                        <a:ea typeface="Cambria Math"/>
                      </a:rPr>
                      <m:t> = </m:t>
                    </m:r>
                    <m:f>
                      <m:fPr>
                        <m:ctrlPr>
                          <a:rPr lang="en-US" sz="3000" b="0" i="1" smtClean="0">
                            <a:latin typeface="+mn-lt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  <m:t>𝑎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  <m:t>𝐿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  <m:t>𝑎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  <m:t>𝐿</m:t>
                            </m:r>
                          </m:e>
                        </m:d>
                        <m:r>
                          <a:rPr lang="en-US" sz="3000" b="0" i="1" smtClean="0">
                            <a:latin typeface="+mn-lt"/>
                            <a:ea typeface="Cambria Math"/>
                          </a:rPr>
                          <m:t>+1</m:t>
                        </m:r>
                      </m:den>
                    </m:f>
                    <m:r>
                      <a:rPr lang="en-US" sz="3000" b="0" i="1" smtClean="0">
                        <a:latin typeface="+mn-lt"/>
                        <a:ea typeface="Cambria Math"/>
                      </a:rPr>
                      <m:t> = </m:t>
                    </m:r>
                    <m:f>
                      <m:fPr>
                        <m:ctrlPr>
                          <a:rPr lang="en-US" sz="3000" b="0" i="1" smtClean="0">
                            <a:latin typeface="+mn-lt"/>
                            <a:ea typeface="Cambria Math"/>
                          </a:rPr>
                        </m:ctrlPr>
                      </m:fPr>
                      <m:num>
                        <m:r>
                          <a:rPr lang="en-US" sz="3000" b="0" i="1" smtClean="0">
                            <a:latin typeface="+mn-lt"/>
                            <a:ea typeface="Cambria Math"/>
                          </a:rPr>
                          <m:t>[</m:t>
                        </m:r>
                        <m:r>
                          <a:rPr lang="en-US" sz="3000" b="0" i="1" smtClean="0">
                            <a:latin typeface="+mn-lt"/>
                            <a:ea typeface="Cambria Math"/>
                          </a:rPr>
                          <m:t>𝐿</m:t>
                        </m:r>
                        <m:r>
                          <a:rPr lang="en-US" sz="3000" b="0" i="1" smtClean="0">
                            <a:latin typeface="+mn-lt"/>
                            <a:ea typeface="Cambria Math"/>
                          </a:rPr>
                          <m:t>]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  <m:t>𝐿</m:t>
                            </m:r>
                          </m:e>
                        </m:d>
                        <m:r>
                          <a:rPr lang="en-US" sz="3000" b="0" i="1" smtClean="0">
                            <a:latin typeface="+mn-lt"/>
                            <a:ea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3000" b="0" i="1" smtClean="0">
                                <a:latin typeface="+mn-lt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3000" b="0" i="1" smtClean="0">
                                    <a:latin typeface="+mn-lt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3000" b="0" i="1" smtClean="0">
                                    <a:latin typeface="+mn-lt"/>
                                    <a:ea typeface="Cambria Math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en-US" sz="3000" b="0" i="1" smtClean="0">
                                    <a:latin typeface="+mn-lt"/>
                                    <a:ea typeface="Cambria Math"/>
                                  </a:rPr>
                                  <m:t>𝑎</m:t>
                                </m:r>
                              </m:sub>
                            </m:sSub>
                          </m:den>
                        </m:f>
                      </m:den>
                    </m:f>
                    <m:r>
                      <a:rPr lang="en-US" sz="3000" b="0" i="1" smtClean="0">
                        <a:latin typeface="Cambria Math"/>
                        <a:ea typeface="Cambria Math"/>
                      </a:rPr>
                      <m:t> =</m:t>
                    </m:r>
                  </m:oMath>
                </a14:m>
                <a:r>
                  <a:rPr lang="en-US" sz="3000" b="0" dirty="0" smtClean="0">
                    <a:ea typeface="Cambria Math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3000" i="1" smtClean="0">
                            <a:ea typeface="Cambria Math"/>
                          </a:rPr>
                          <m:t>[</m:t>
                        </m:r>
                        <m:r>
                          <a:rPr lang="en-US" sz="3000" i="1" smtClean="0">
                            <a:ea typeface="Cambria Math"/>
                          </a:rPr>
                          <m:t>𝐿</m:t>
                        </m:r>
                        <m:r>
                          <a:rPr lang="en-US" sz="3000" i="1" smtClean="0">
                            <a:ea typeface="Cambria Math"/>
                          </a:rPr>
                          <m:t>]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n-US" sz="30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3000" i="1" smtClean="0">
                                <a:ea typeface="Cambria Math"/>
                              </a:rPr>
                              <m:t>𝐿</m:t>
                            </m:r>
                          </m:e>
                        </m:d>
                        <m:r>
                          <a:rPr lang="en-US" sz="3000" i="1" smtClean="0">
                            <a:ea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30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000" i="1" smtClean="0">
                                <a:ea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en-US" sz="3000" b="0" i="1" smtClean="0">
                                <a:ea typeface="Cambria Math"/>
                              </a:rPr>
                              <m:t>𝑑</m:t>
                            </m:r>
                          </m:sub>
                        </m:sSub>
                      </m:den>
                    </m:f>
                  </m:oMath>
                </a14:m>
                <a:endParaRPr lang="en-US" sz="3000" b="0" dirty="0" smtClean="0">
                  <a:latin typeface="+mn-lt"/>
                  <a:ea typeface="Cambria Math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962" y="2667000"/>
                <a:ext cx="7897875" cy="3728585"/>
              </a:xfrm>
              <a:prstGeom prst="rect">
                <a:avLst/>
              </a:prstGeom>
              <a:blipFill rotWithShape="1">
                <a:blip r:embed="rId2"/>
                <a:stretch>
                  <a:fillRect l="-1235" t="-982" r="-11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2756026" y="1769165"/>
            <a:ext cx="3209591" cy="646331"/>
            <a:chOff x="2746580" y="3105834"/>
            <a:chExt cx="3209591" cy="646331"/>
          </a:xfrm>
        </p:grpSpPr>
        <p:grpSp>
          <p:nvGrpSpPr>
            <p:cNvPr id="5" name="Group 4"/>
            <p:cNvGrpSpPr/>
            <p:nvPr/>
          </p:nvGrpSpPr>
          <p:grpSpPr>
            <a:xfrm>
              <a:off x="4075255" y="3344070"/>
              <a:ext cx="982955" cy="140421"/>
              <a:chOff x="4876800" y="4038600"/>
              <a:chExt cx="1066800" cy="152400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>
                <a:off x="5029200" y="4038600"/>
                <a:ext cx="9144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flipH="1">
                <a:off x="4876800" y="4191000"/>
                <a:ext cx="9144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2746580" y="3105834"/>
              <a:ext cx="129202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/>
                <a:t>P + L</a:t>
              </a:r>
              <a:endParaRPr lang="en-US" sz="36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181600" y="3105834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/>
                <a:t>PL</a:t>
              </a:r>
              <a:endParaRPr lang="en-US" sz="3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52342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igure 5-04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950" y="1379538"/>
            <a:ext cx="7150100" cy="547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fraction of occupied ligand-binding sites </a:t>
            </a:r>
            <a:r>
              <a:rPr lang="el-GR" i="1" smtClean="0"/>
              <a:t>θ</a:t>
            </a:r>
            <a:r>
              <a:rPr lang="en-US" smtClean="0"/>
              <a:t> depends on [L] and the binding affinity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733800" y="3581400"/>
                <a:ext cx="3820405" cy="14784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𝑤h𝑒𝑛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  </m:t>
                          </m:r>
                          <m:r>
                            <a:rPr lang="en-US" sz="2400" i="1" smtClean="0">
                              <a:latin typeface="Cambria Math"/>
                              <a:ea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𝐿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: </m:t>
                      </m:r>
                    </m:oMath>
                  </m:oMathPara>
                </a14:m>
                <a:endParaRPr lang="en-US" sz="2400" b="0" i="1" dirty="0" smtClean="0">
                  <a:latin typeface="Cambria Math"/>
                  <a:ea typeface="Cambria Math"/>
                </a:endParaRPr>
              </a:p>
              <a:p>
                <a:endParaRPr lang="en-US" sz="1600" b="0" i="1" dirty="0" smtClean="0">
                  <a:latin typeface="Cambria Math"/>
                  <a:ea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400" i="1" smtClean="0">
                              <a:latin typeface="Cambria Math"/>
                              <a:ea typeface="Cambria Math"/>
                            </a:rPr>
                            <m:t>𝐿</m:t>
                          </m:r>
                          <m:r>
                            <a:rPr lang="en-US" sz="2400" i="1" smtClean="0">
                              <a:latin typeface="Cambria Math"/>
                              <a:ea typeface="Cambria Math"/>
                            </a:rPr>
                            <m:t>]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i="1" smtClean="0">
                                  <a:latin typeface="Cambria Math"/>
                                  <a:ea typeface="Cambria Math"/>
                                </a:rPr>
                                <m:t>𝐿</m:t>
                              </m:r>
                            </m:e>
                          </m:d>
                          <m:r>
                            <a:rPr lang="en-US" sz="240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 smtClean="0">
                                  <a:latin typeface="Cambria Math"/>
                                  <a:ea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𝐿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]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2[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𝐿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]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=0.5</m:t>
                      </m:r>
                    </m:oMath>
                  </m:oMathPara>
                </a14:m>
                <a:endParaRPr lang="en-US" sz="2400" dirty="0">
                  <a:ea typeface="Cambria Math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581400"/>
                <a:ext cx="3820405" cy="147841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unnumbered 5 p1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3" y="1627188"/>
            <a:ext cx="6861175" cy="523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protein with higher affinity for a ligand has a higher binding curve and lower K</a:t>
            </a:r>
            <a:r>
              <a:rPr lang="en-US" baseline="-25000" smtClean="0"/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table 5-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827"/>
          <a:stretch>
            <a:fillRect/>
          </a:stretch>
        </p:blipFill>
        <p:spPr bwMode="auto">
          <a:xfrm>
            <a:off x="207963" y="1371600"/>
            <a:ext cx="872807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Protein-ligand </a:t>
            </a:r>
            <a:r>
              <a:rPr lang="en-US" dirty="0" smtClean="0"/>
              <a:t>dissociation constants (</a:t>
            </a:r>
            <a:r>
              <a:rPr lang="en-US" dirty="0" err="1" smtClean="0"/>
              <a:t>K</a:t>
            </a:r>
            <a:r>
              <a:rPr lang="en-US" baseline="-25000" dirty="0" err="1" smtClean="0"/>
              <a:t>d</a:t>
            </a:r>
            <a:r>
              <a:rPr lang="en-US" dirty="0" err="1" smtClean="0"/>
              <a:t>’s</a:t>
            </a:r>
            <a:r>
              <a:rPr lang="en-US" dirty="0" smtClean="0"/>
              <a:t>) </a:t>
            </a:r>
            <a:r>
              <a:rPr lang="en-US" dirty="0" smtClean="0"/>
              <a:t>vary over several orders of magnitude</a:t>
            </a:r>
          </a:p>
        </p:txBody>
      </p:sp>
      <p:pic>
        <p:nvPicPr>
          <p:cNvPr id="5124" name="Picture 3" descr="table 5-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985" r="61549" b="-146"/>
          <a:stretch>
            <a:fillRect/>
          </a:stretch>
        </p:blipFill>
        <p:spPr bwMode="auto">
          <a:xfrm>
            <a:off x="0" y="6324600"/>
            <a:ext cx="25368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proteins have varying affinity for a ligand, depending on their conformation</a:t>
            </a:r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1247324" y="2971800"/>
            <a:ext cx="2029276" cy="2013857"/>
            <a:chOff x="1642884" y="3320143"/>
            <a:chExt cx="2029276" cy="2013857"/>
          </a:xfrm>
        </p:grpSpPr>
        <p:grpSp>
          <p:nvGrpSpPr>
            <p:cNvPr id="7" name="Group 6"/>
            <p:cNvGrpSpPr/>
            <p:nvPr/>
          </p:nvGrpSpPr>
          <p:grpSpPr>
            <a:xfrm>
              <a:off x="1642885" y="3320143"/>
              <a:ext cx="1923955" cy="2013857"/>
              <a:chOff x="1705276" y="3092943"/>
              <a:chExt cx="1923955" cy="1575316"/>
            </a:xfrm>
            <a:solidFill>
              <a:srgbClr val="C00000"/>
            </a:solidFill>
          </p:grpSpPr>
          <p:sp>
            <p:nvSpPr>
              <p:cNvPr id="8" name="Oval 7"/>
              <p:cNvSpPr/>
              <p:nvPr/>
            </p:nvSpPr>
            <p:spPr>
              <a:xfrm>
                <a:off x="1705276" y="3092943"/>
                <a:ext cx="1790886" cy="15753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4">
                  <a:shade val="50000"/>
                </a:schemeClr>
              </a:lnRef>
              <a:fillRef idx="1002">
                <a:schemeClr val="dk2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172032" y="3657600"/>
                <a:ext cx="457199" cy="3918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1642884" y="4178301"/>
              <a:ext cx="318241" cy="3190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048000" y="3744428"/>
              <a:ext cx="624160" cy="11144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439890" y="3191070"/>
            <a:ext cx="1959900" cy="1575316"/>
            <a:chOff x="5431500" y="3744685"/>
            <a:chExt cx="1959900" cy="1575316"/>
          </a:xfrm>
        </p:grpSpPr>
        <p:grpSp>
          <p:nvGrpSpPr>
            <p:cNvPr id="14" name="Group 13"/>
            <p:cNvGrpSpPr/>
            <p:nvPr/>
          </p:nvGrpSpPr>
          <p:grpSpPr>
            <a:xfrm>
              <a:off x="5467445" y="3744685"/>
              <a:ext cx="1923955" cy="1575316"/>
              <a:chOff x="1705276" y="3092943"/>
              <a:chExt cx="1923955" cy="1575316"/>
            </a:xfrm>
            <a:solidFill>
              <a:srgbClr val="C00000"/>
            </a:solidFill>
          </p:grpSpPr>
          <p:sp>
            <p:nvSpPr>
              <p:cNvPr id="15" name="Oval 14"/>
              <p:cNvSpPr/>
              <p:nvPr/>
            </p:nvSpPr>
            <p:spPr>
              <a:xfrm>
                <a:off x="1705276" y="3092943"/>
                <a:ext cx="1790886" cy="15753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4">
                  <a:shade val="50000"/>
                </a:schemeClr>
              </a:lnRef>
              <a:fillRef idx="1002">
                <a:schemeClr val="dk2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172032" y="3657600"/>
                <a:ext cx="457199" cy="3918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5431500" y="4372842"/>
              <a:ext cx="354186" cy="3190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379783" y="3324316"/>
            <a:ext cx="410690" cy="369332"/>
            <a:chOff x="2103910" y="4902670"/>
            <a:chExt cx="410690" cy="369332"/>
          </a:xfrm>
        </p:grpSpPr>
        <p:sp>
          <p:nvSpPr>
            <p:cNvPr id="20" name="Rectangle 19"/>
            <p:cNvSpPr/>
            <p:nvPr/>
          </p:nvSpPr>
          <p:spPr>
            <a:xfrm>
              <a:off x="2133600" y="4953000"/>
              <a:ext cx="324497" cy="31900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03910" y="4902670"/>
              <a:ext cx="410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L</a:t>
              </a:r>
              <a:r>
                <a:rPr lang="en-US" b="1" baseline="-25000" dirty="0" smtClean="0">
                  <a:solidFill>
                    <a:schemeClr val="bg1"/>
                  </a:solidFill>
                </a:rPr>
                <a:t>1</a:t>
              </a:r>
              <a:endParaRPr lang="en-US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613590" y="3651920"/>
            <a:ext cx="457200" cy="411584"/>
            <a:chOff x="3590380" y="1981200"/>
            <a:chExt cx="457200" cy="411584"/>
          </a:xfrm>
        </p:grpSpPr>
        <p:sp>
          <p:nvSpPr>
            <p:cNvPr id="10" name="Oval 9"/>
            <p:cNvSpPr/>
            <p:nvPr/>
          </p:nvSpPr>
          <p:spPr>
            <a:xfrm>
              <a:off x="3590380" y="2000899"/>
              <a:ext cx="457200" cy="39188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630480" y="1981200"/>
              <a:ext cx="410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ysClr val="windowText" lastClr="000000"/>
                  </a:solidFill>
                </a:rPr>
                <a:t>L</a:t>
              </a:r>
              <a:r>
                <a:rPr lang="en-US" b="1" baseline="-25000" dirty="0" smtClean="0">
                  <a:solidFill>
                    <a:sysClr val="windowText" lastClr="000000"/>
                  </a:solidFill>
                </a:rPr>
                <a:t>2</a:t>
              </a:r>
              <a:endParaRPr lang="en-US" b="1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456710" y="3768632"/>
            <a:ext cx="410690" cy="369332"/>
            <a:chOff x="2103910" y="4902670"/>
            <a:chExt cx="410690" cy="369332"/>
          </a:xfrm>
        </p:grpSpPr>
        <p:sp>
          <p:nvSpPr>
            <p:cNvPr id="28" name="Rectangle 27"/>
            <p:cNvSpPr/>
            <p:nvPr/>
          </p:nvSpPr>
          <p:spPr>
            <a:xfrm>
              <a:off x="2133600" y="4953000"/>
              <a:ext cx="324497" cy="31900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03910" y="4902670"/>
              <a:ext cx="410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L</a:t>
              </a:r>
              <a:r>
                <a:rPr lang="en-US" b="1" baseline="-25000" dirty="0" smtClean="0">
                  <a:solidFill>
                    <a:schemeClr val="bg1"/>
                  </a:solidFill>
                </a:rPr>
                <a:t>1</a:t>
              </a:r>
              <a:endParaRPr lang="en-US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873767" y="1676400"/>
            <a:ext cx="73964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Allosteric protein</a:t>
            </a:r>
          </a:p>
          <a:p>
            <a:r>
              <a:rPr lang="en-US" sz="2000" dirty="0" smtClean="0"/>
              <a:t>Binding of a ligand (L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) to one site affects binding properties of another site (via a conformational change in the protein) </a:t>
            </a:r>
            <a:endParaRPr lang="en-US" sz="20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3333273" y="4034473"/>
            <a:ext cx="457200" cy="411584"/>
            <a:chOff x="3590380" y="1981200"/>
            <a:chExt cx="457200" cy="411584"/>
          </a:xfrm>
        </p:grpSpPr>
        <p:sp>
          <p:nvSpPr>
            <p:cNvPr id="32" name="Oval 31"/>
            <p:cNvSpPr/>
            <p:nvPr/>
          </p:nvSpPr>
          <p:spPr>
            <a:xfrm>
              <a:off x="3590380" y="2000899"/>
              <a:ext cx="457200" cy="39188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630480" y="1981200"/>
              <a:ext cx="410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ysClr val="windowText" lastClr="000000"/>
                  </a:solidFill>
                </a:rPr>
                <a:t>L</a:t>
              </a:r>
              <a:r>
                <a:rPr lang="en-US" b="1" baseline="-25000" dirty="0" smtClean="0">
                  <a:solidFill>
                    <a:sysClr val="windowText" lastClr="000000"/>
                  </a:solidFill>
                </a:rPr>
                <a:t>2</a:t>
              </a:r>
              <a:endParaRPr lang="en-US" b="1" baseline="-250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044587" y="3863575"/>
            <a:ext cx="982955" cy="140421"/>
            <a:chOff x="4876800" y="4038600"/>
            <a:chExt cx="1066800" cy="152400"/>
          </a:xfrm>
        </p:grpSpPr>
        <p:cxnSp>
          <p:nvCxnSpPr>
            <p:cNvPr id="35" name="Straight Arrow Connector 34"/>
            <p:cNvCxnSpPr/>
            <p:nvPr/>
          </p:nvCxnSpPr>
          <p:spPr>
            <a:xfrm>
              <a:off x="5029200" y="4038600"/>
              <a:ext cx="9144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4876800" y="4191000"/>
              <a:ext cx="9144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38"/>
          <p:cNvCxnSpPr/>
          <p:nvPr/>
        </p:nvCxnSpPr>
        <p:spPr>
          <a:xfrm flipV="1">
            <a:off x="5062668" y="4094616"/>
            <a:ext cx="429168" cy="7028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422248" y="4800991"/>
            <a:ext cx="1321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‘modulator’</a:t>
            </a:r>
          </a:p>
          <a:p>
            <a:r>
              <a:rPr lang="en-US" i="1" dirty="0" smtClean="0"/>
              <a:t>or</a:t>
            </a:r>
            <a:r>
              <a:rPr lang="en-US" dirty="0" smtClean="0"/>
              <a:t> ‘effector’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85800" y="5791200"/>
            <a:ext cx="81634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Modulator (L</a:t>
            </a:r>
            <a:r>
              <a:rPr lang="en-US" baseline="-25000" dirty="0" smtClean="0"/>
              <a:t>1</a:t>
            </a:r>
            <a:r>
              <a:rPr lang="en-US" dirty="0" smtClean="0"/>
              <a:t>) is an ‘activator’ if it increases affinity at 2</a:t>
            </a:r>
            <a:r>
              <a:rPr lang="en-US" baseline="30000" dirty="0" smtClean="0"/>
              <a:t>nd</a:t>
            </a:r>
            <a:r>
              <a:rPr lang="en-US" dirty="0" smtClean="0"/>
              <a:t> site </a:t>
            </a:r>
            <a:r>
              <a:rPr lang="en-US" dirty="0" smtClean="0"/>
              <a:t>(where L</a:t>
            </a:r>
            <a:r>
              <a:rPr lang="en-US" baseline="-25000" dirty="0" smtClean="0"/>
              <a:t>2</a:t>
            </a:r>
            <a:r>
              <a:rPr lang="en-US" dirty="0" smtClean="0"/>
              <a:t> binds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Modulator </a:t>
            </a:r>
            <a:r>
              <a:rPr lang="en-US" dirty="0" smtClean="0"/>
              <a:t>(L</a:t>
            </a:r>
            <a:r>
              <a:rPr lang="en-US" baseline="-25000" dirty="0" smtClean="0"/>
              <a:t>1</a:t>
            </a:r>
            <a:r>
              <a:rPr lang="en-US" dirty="0" smtClean="0"/>
              <a:t>) </a:t>
            </a:r>
            <a:r>
              <a:rPr lang="en-US" dirty="0" smtClean="0"/>
              <a:t>is an ‘inhibitor’ if it decreases affinity at 2</a:t>
            </a:r>
            <a:r>
              <a:rPr lang="en-US" baseline="30000" dirty="0" smtClean="0"/>
              <a:t>nd</a:t>
            </a:r>
            <a:r>
              <a:rPr lang="en-US" dirty="0" smtClean="0"/>
              <a:t> site </a:t>
            </a:r>
            <a:r>
              <a:rPr lang="en-US" dirty="0" smtClean="0"/>
              <a:t>(where L</a:t>
            </a:r>
            <a:r>
              <a:rPr lang="en-US" baseline="-25000" dirty="0" smtClean="0"/>
              <a:t>2</a:t>
            </a:r>
            <a:r>
              <a:rPr lang="en-US" dirty="0" smtClean="0"/>
              <a:t> binds)</a:t>
            </a:r>
          </a:p>
        </p:txBody>
      </p:sp>
    </p:spTree>
    <p:extLst>
      <p:ext uri="{BB962C8B-B14F-4D97-AF65-F5344CB8AC3E}">
        <p14:creationId xmlns:p14="http://schemas.microsoft.com/office/powerpoint/2010/main" val="227810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2146</TotalTime>
  <Words>815</Words>
  <Application>Microsoft Office PowerPoint</Application>
  <PresentationFormat>On-screen Show (4:3)</PresentationFormat>
  <Paragraphs>106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MS PGothic</vt:lpstr>
      <vt:lpstr>Symbol</vt:lpstr>
      <vt:lpstr>Default Design</vt:lpstr>
      <vt:lpstr>A protein binds a ligand through a specific, reversible interaction</vt:lpstr>
      <vt:lpstr>Ligand binding may cause a conformational change in the protein that enhances binding</vt:lpstr>
      <vt:lpstr>The association constant (Ka) provides a measure of affinity between protein &amp; ligand</vt:lpstr>
      <vt:lpstr>The dissociation constant (Kd) is analogous to the association constant (Ka)</vt:lpstr>
      <vt:lpstr>The fraction of occupied binding sites (θ) is proportional to the ligand concentration</vt:lpstr>
      <vt:lpstr>The fraction of occupied ligand-binding sites θ depends on [L] and the binding affinity</vt:lpstr>
      <vt:lpstr>A protein with higher affinity for a ligand has a higher binding curve and lower Kd</vt:lpstr>
      <vt:lpstr>Protein-ligand dissociation constants (Kd’s) vary over several orders of magnitude</vt:lpstr>
      <vt:lpstr>Some proteins have varying affinity for a ligand, depending on their conformation</vt:lpstr>
      <vt:lpstr>Allostery may involve different ligands, the same ligands, or both</vt:lpstr>
      <vt:lpstr>The symmetry (concerted) model of cooperativity requires symmetry of the allosteric protein</vt:lpstr>
      <vt:lpstr>The sequential model of cooperativity allows multiple conformations for each subunit</vt:lpstr>
      <vt:lpstr>Binding curves for allosteric proteins vary depending on the presence of modulators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Rebecca</dc:creator>
  <cp:lastModifiedBy>Rebecca</cp:lastModifiedBy>
  <cp:revision>47</cp:revision>
  <cp:lastPrinted>2011-01-31T20:44:03Z</cp:lastPrinted>
  <dcterms:created xsi:type="dcterms:W3CDTF">2009-07-16T23:51:41Z</dcterms:created>
  <dcterms:modified xsi:type="dcterms:W3CDTF">2011-01-31T20:45:31Z</dcterms:modified>
</cp:coreProperties>
</file>