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267" r:id="rId9"/>
    <p:sldId id="300" r:id="rId10"/>
    <p:sldId id="301" r:id="rId11"/>
    <p:sldId id="302" r:id="rId12"/>
    <p:sldId id="303" r:id="rId13"/>
    <p:sldId id="304" r:id="rId14"/>
    <p:sldId id="306" r:id="rId15"/>
    <p:sldId id="278" r:id="rId16"/>
    <p:sldId id="308" r:id="rId17"/>
    <p:sldId id="309" r:id="rId18"/>
    <p:sldId id="310" r:id="rId19"/>
    <p:sldId id="291" r:id="rId20"/>
    <p:sldId id="311" r:id="rId21"/>
    <p:sldId id="312" r:id="rId22"/>
    <p:sldId id="313" r:id="rId23"/>
    <p:sldId id="31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79" autoAdjust="0"/>
  </p:normalViewPr>
  <p:slideViewPr>
    <p:cSldViewPr>
      <p:cViewPr varScale="1">
        <p:scale>
          <a:sx n="71" d="100"/>
          <a:sy n="71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B525A3-57E8-42EA-A4F7-D9134E391082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94E746-F4AE-4F22-A151-4F8494F6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A1863-1F43-4181-BF4A-414CA10C55A6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BOX 3-2 FIGURE 2a Obtaining protein sequence information with tandem MS.</a:t>
            </a:r>
            <a:r>
              <a:rPr lang="en-US" dirty="0"/>
              <a:t> (a) After </a:t>
            </a:r>
            <a:r>
              <a:rPr lang="en-US" dirty="0" err="1"/>
              <a:t>proteolytic</a:t>
            </a:r>
            <a:r>
              <a:rPr lang="en-US" dirty="0"/>
              <a:t> hydrolysis, a protein solution is injected into a mass spectrometer (MS-1). The different peptides are sorted so that only one type is selected for further analysis. The selected peptide is further fragmented in a chamber between the two mass spectrometers, and </a:t>
            </a:r>
            <a:r>
              <a:rPr lang="en-US" i="1" dirty="0"/>
              <a:t>m</a:t>
            </a:r>
            <a:r>
              <a:rPr lang="en-US" dirty="0"/>
              <a:t>/</a:t>
            </a:r>
            <a:r>
              <a:rPr lang="en-US" i="1" dirty="0"/>
              <a:t>z </a:t>
            </a:r>
            <a:r>
              <a:rPr lang="en-US" dirty="0"/>
              <a:t>for each fragment is measured in the second mass spectrometer (MS-2). Many of the ions generated during this second fragmentation result from breakage of the peptide bond, as shown. These are called b-type or y-type ions, depending on whether the charge is retained on the amino- or carboxyl-terminal side, respectively.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E33CE-C899-4710-9357-514DB6A02539}" type="slidenum">
              <a:rPr lang="en-US"/>
              <a:pPr/>
              <a:t>15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FIGURE 4-9 Circular dichroism spectroscopy.</a:t>
            </a:r>
            <a:r>
              <a:rPr lang="en-US"/>
              <a:t> These spectra show polylysine entirely as </a:t>
            </a:r>
            <a:r>
              <a:rPr lang="en-US" i="1"/>
              <a:t>alpha;</a:t>
            </a:r>
            <a:r>
              <a:rPr lang="en-US"/>
              <a:t> helix, as </a:t>
            </a:r>
            <a:r>
              <a:rPr lang="en-US">
                <a:latin typeface="Symbol" pitchFamily="64" charset="2"/>
                <a:sym typeface="Symbol" pitchFamily="64" charset="2"/>
              </a:rPr>
              <a:t>β</a:t>
            </a:r>
            <a:r>
              <a:rPr lang="en-US"/>
              <a:t> conformation, or as a denatured, random coil. The </a:t>
            </a:r>
            <a:r>
              <a:rPr lang="en-US" i="1"/>
              <a:t>y </a:t>
            </a:r>
            <a:r>
              <a:rPr lang="en-US"/>
              <a:t>axis unit is a simplified version of the units most commonly used in CD experiments. Since the curves are different for </a:t>
            </a:r>
            <a:r>
              <a:rPr lang="en-US" i="1"/>
              <a:t>alpha;</a:t>
            </a:r>
            <a:r>
              <a:rPr lang="en-US"/>
              <a:t> helix, </a:t>
            </a:r>
            <a:r>
              <a:rPr lang="en-US">
                <a:latin typeface="Symbol" pitchFamily="64" charset="2"/>
                <a:sym typeface="Symbol" pitchFamily="64" charset="2"/>
              </a:rPr>
              <a:t>β</a:t>
            </a:r>
            <a:r>
              <a:rPr lang="en-US"/>
              <a:t> conformation, and random coil, the CD spectrum for a given protein can provide a rough estimate for the fraction of the protein made up of the two most common secondary structures. The CD spectrum of the native protein can serve as a benchmark for the folded state, useful for monitoring denaturation or conformational changes brought about by changes in solution conditions.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4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4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4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4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4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4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4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4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fld id="{268779DC-D8FC-4FC3-9621-CFFB798D9B0F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>
                <a:latin typeface="Times" pitchFamily="48" charset="0"/>
              </a:rPr>
              <a:t>BOX 4-5 FIGURE 2</a:t>
            </a:r>
            <a:r>
              <a:rPr lang="en-US" dirty="0" smtClean="0">
                <a:latin typeface="Times" pitchFamily="48" charset="0"/>
              </a:rPr>
              <a:t> One-dimensional NMR spectrum of a globin from a marine blood worm. This protein and sperm whale myoglobin are very close structural analogs, belonging to the same protein structural family and sharing an oxygen-transport function.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01EDD-F428-4D4F-B76A-8535983947F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660501-8CCC-472D-A85B-75E1319D68A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E27217-3626-42AB-9CB1-A1D85D16F67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B74634-00C8-46E1-A2DB-CF1220E6FCE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8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8423-FBD9-4142-89B9-4AAF20370A7E}" type="datetimeFigureOut">
              <a:rPr lang="en-US" smtClean="0"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8965-E5AC-482B-A77B-EAA4F638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Methods for determining protein structure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Sequence:</a:t>
            </a:r>
          </a:p>
          <a:p>
            <a:pPr lvl="1">
              <a:defRPr/>
            </a:pPr>
            <a:r>
              <a:rPr lang="en-US" dirty="0" smtClean="0"/>
              <a:t>Edman degradation</a:t>
            </a:r>
          </a:p>
          <a:p>
            <a:pPr lvl="1">
              <a:defRPr/>
            </a:pPr>
            <a:r>
              <a:rPr lang="en-US" dirty="0" smtClean="0"/>
              <a:t>Mass spectrometry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Secondary structure: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Circular Dichroism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FTIR</a:t>
            </a:r>
          </a:p>
          <a:p>
            <a:pPr lvl="1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Tertiary, quaternary structure: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NMR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X-ray crystallography</a:t>
            </a:r>
          </a:p>
        </p:txBody>
      </p:sp>
    </p:spTree>
    <p:extLst>
      <p:ext uri="{BB962C8B-B14F-4D97-AF65-F5344CB8AC3E}">
        <p14:creationId xmlns:p14="http://schemas.microsoft.com/office/powerpoint/2010/main" val="14842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Protein sequencing approaches depend on what is known and what is the goal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Protein is unknown, from organism with no DNA sequence information – starting from scratch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Purify protein &amp; separate chains (if multimer)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Fragment and sequence each chain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Fragment differently and sequence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Reassemble sequence based on overlapping fragments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Protein is unknown or known, and comes from an organism with known DNA sequence</a:t>
            </a:r>
          </a:p>
          <a:p>
            <a:pPr lvl="1">
              <a:defRPr/>
            </a:pPr>
            <a:r>
              <a:rPr lang="en-US" dirty="0" smtClean="0"/>
              <a:t>Purify protein (&amp; separate chains)</a:t>
            </a:r>
          </a:p>
          <a:p>
            <a:pPr lvl="1">
              <a:defRPr/>
            </a:pPr>
            <a:r>
              <a:rPr lang="en-US" dirty="0" smtClean="0"/>
              <a:t>Fragment chain(s) and sequence or measure mass</a:t>
            </a:r>
          </a:p>
          <a:p>
            <a:pPr lvl="1">
              <a:defRPr/>
            </a:pPr>
            <a:r>
              <a:rPr lang="en-US" dirty="0" smtClean="0"/>
              <a:t>Use sequence database to reassemble sequence</a:t>
            </a:r>
          </a:p>
        </p:txBody>
      </p:sp>
    </p:spTree>
    <p:extLst>
      <p:ext uri="{BB962C8B-B14F-4D97-AF65-F5344CB8AC3E}">
        <p14:creationId xmlns:p14="http://schemas.microsoft.com/office/powerpoint/2010/main" val="25140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There are different approaches for using mass spectrometry to sequence a protein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09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b="1" u="sng" dirty="0" smtClean="0"/>
              <a:t>Bottom-Up Proteomics</a:t>
            </a:r>
            <a:endParaRPr lang="en-US" sz="2000" dirty="0" smtClean="0"/>
          </a:p>
          <a:p>
            <a:r>
              <a:rPr lang="en-US" sz="2000" dirty="0" smtClean="0"/>
              <a:t>Fragment protein (e.g. enzymatically) and separate fragments</a:t>
            </a:r>
          </a:p>
          <a:p>
            <a:r>
              <a:rPr lang="en-US" sz="2000" dirty="0" smtClean="0"/>
              <a:t>Ionize fragments, trap in the spectrometer, and measure m/z</a:t>
            </a:r>
          </a:p>
          <a:p>
            <a:r>
              <a:rPr lang="en-US" sz="2000" dirty="0" smtClean="0"/>
              <a:t>Select one m/z peak and fragment (e.g. by collision)</a:t>
            </a:r>
          </a:p>
          <a:p>
            <a:r>
              <a:rPr lang="en-US" sz="2000" dirty="0" smtClean="0"/>
              <a:t>Measure m/z of the smaller fragments and use a database to match the peaks to known sequences</a:t>
            </a: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4"/>
          <a:stretch>
            <a:fillRect/>
          </a:stretch>
        </p:blipFill>
        <p:spPr bwMode="auto">
          <a:xfrm>
            <a:off x="254000" y="1295400"/>
            <a:ext cx="8890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There are different approaches for using mass spectrometry to sequence a protein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3773487"/>
            <a:ext cx="8229600" cy="23987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b="1" u="sng" dirty="0" smtClean="0"/>
              <a:t>Top-Down Proteomics</a:t>
            </a:r>
            <a:endParaRPr lang="en-US" sz="2000" dirty="0" smtClean="0"/>
          </a:p>
          <a:p>
            <a:r>
              <a:rPr lang="en-US" sz="2000" dirty="0" smtClean="0"/>
              <a:t>Ionize </a:t>
            </a:r>
            <a:r>
              <a:rPr lang="en-US" sz="2000" i="1" dirty="0" smtClean="0"/>
              <a:t>whole</a:t>
            </a:r>
            <a:r>
              <a:rPr lang="en-US" sz="2000" dirty="0" smtClean="0"/>
              <a:t> protein(s), trap in the spectrometer, and measure m/z</a:t>
            </a:r>
          </a:p>
          <a:p>
            <a:r>
              <a:rPr lang="en-US" sz="2000" dirty="0" smtClean="0"/>
              <a:t>Use the instrument to select one m/z peak and fragment the protein (e.g. by collision)</a:t>
            </a:r>
          </a:p>
          <a:p>
            <a:r>
              <a:rPr lang="en-US" sz="2000" dirty="0" smtClean="0"/>
              <a:t>Measure m/z ratios of the fragments and use a database to match the peaks to known sequences</a:t>
            </a:r>
          </a:p>
          <a:p>
            <a:r>
              <a:rPr lang="en-US" sz="2000" dirty="0" smtClean="0"/>
              <a:t>OR Select a peak and fragment again, then match to sequence (Selection and fragmentation may be repeated over and over)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5"/>
          <a:stretch>
            <a:fillRect/>
          </a:stretch>
        </p:blipFill>
        <p:spPr bwMode="auto">
          <a:xfrm>
            <a:off x="893763" y="1676400"/>
            <a:ext cx="735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 shotgun proteomics, mass spec. is used to sequence mixtures of proteins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76263"/>
            <a:ext cx="8686800" cy="3706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33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35113"/>
            <a:ext cx="7696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39750" y="2438400"/>
            <a:ext cx="18843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Mixture of many proteins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222250" y="5251450"/>
            <a:ext cx="2090738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Mixture of peptides from different proteins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07963" y="3303588"/>
            <a:ext cx="1219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3333FF"/>
                </a:solidFill>
              </a:rPr>
              <a:t>Enzymatic digest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2259013" y="3205163"/>
            <a:ext cx="3573462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3333FF"/>
                </a:solidFill>
              </a:rPr>
              <a:t>Separation of peptides, </a:t>
            </a:r>
          </a:p>
          <a:p>
            <a:pPr algn="ctr" eaLnBrk="1" hangingPunct="1"/>
            <a:r>
              <a:rPr lang="en-US" sz="1600" b="1" i="1">
                <a:solidFill>
                  <a:srgbClr val="3333FF"/>
                </a:solidFill>
              </a:rPr>
              <a:t>Ionization in MS, Fragmentation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5888038" y="3003550"/>
            <a:ext cx="28686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Matched sequences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730207" y="3820319"/>
            <a:ext cx="990600" cy="14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7288213" y="3429000"/>
            <a:ext cx="1219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3333FF"/>
                </a:solidFill>
              </a:rPr>
              <a:t>Submit peaks to database</a:t>
            </a:r>
          </a:p>
        </p:txBody>
      </p:sp>
    </p:spTree>
    <p:extLst>
      <p:ext uri="{BB962C8B-B14F-4D97-AF65-F5344CB8AC3E}">
        <p14:creationId xmlns:p14="http://schemas.microsoft.com/office/powerpoint/2010/main" val="27196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Methods for determining protein structure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Edman degradation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spectrometry</a:t>
            </a:r>
          </a:p>
          <a:p>
            <a:pPr lvl="1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Secondary structure:</a:t>
            </a:r>
          </a:p>
          <a:p>
            <a:pPr lvl="1">
              <a:defRPr/>
            </a:pPr>
            <a:r>
              <a:rPr lang="en-US" dirty="0" smtClean="0"/>
              <a:t>Circular Dichroism</a:t>
            </a:r>
          </a:p>
          <a:p>
            <a:pPr lvl="1">
              <a:defRPr/>
            </a:pPr>
            <a:r>
              <a:rPr lang="en-US" dirty="0" smtClean="0"/>
              <a:t>FTIR</a:t>
            </a:r>
          </a:p>
          <a:p>
            <a:pPr lvl="1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Tertiary, quaternary structure: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NMR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X-ray crystallography</a:t>
            </a:r>
          </a:p>
        </p:txBody>
      </p:sp>
    </p:spTree>
    <p:extLst>
      <p:ext uri="{BB962C8B-B14F-4D97-AF65-F5344CB8AC3E}">
        <p14:creationId xmlns:p14="http://schemas.microsoft.com/office/powerpoint/2010/main" val="33096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 4-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 bwMode="auto">
          <a:xfrm>
            <a:off x="228601" y="1614294"/>
            <a:ext cx="4572000" cy="368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</a:t>
            </a:r>
            <a:r>
              <a:rPr lang="en-US" dirty="0" err="1"/>
              <a:t>dichroism</a:t>
            </a:r>
            <a:r>
              <a:rPr lang="en-US" dirty="0"/>
              <a:t> (CD) measures amide absorption of circularly polarized UV 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849" y="1600200"/>
            <a:ext cx="3810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Ellipticity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De</a:t>
            </a:r>
            <a:r>
              <a:rPr lang="en-US" dirty="0" smtClean="0"/>
              <a:t>) is </a:t>
            </a:r>
            <a:r>
              <a:rPr lang="en-US" dirty="0"/>
              <a:t>the difference in absorption of left-handed and right-handed circularly polarized light</a:t>
            </a:r>
          </a:p>
          <a:p>
            <a:r>
              <a:rPr lang="en-US" dirty="0"/>
              <a:t>Different secondary structures show different patterns of </a:t>
            </a:r>
            <a:r>
              <a:rPr lang="en-US" dirty="0" err="1"/>
              <a:t>ellipticity</a:t>
            </a:r>
            <a:endParaRPr lang="en-US" dirty="0"/>
          </a:p>
          <a:p>
            <a:r>
              <a:rPr lang="en-US" dirty="0"/>
              <a:t>Protein’s CD spectrum is ‘</a:t>
            </a:r>
            <a:r>
              <a:rPr lang="en-US" dirty="0" err="1"/>
              <a:t>deconvoluted</a:t>
            </a:r>
            <a:r>
              <a:rPr lang="en-US" dirty="0"/>
              <a:t>’ to estimate fractional contribution of helix, sheet, turn, and </a:t>
            </a:r>
            <a:r>
              <a:rPr lang="en-US" dirty="0" smtClean="0"/>
              <a:t>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Proteins with different compositions of 2</a:t>
            </a:r>
            <a:r>
              <a:rPr lang="en-US" smtClean="0">
                <a:sym typeface="Symbol" pitchFamily="48" charset="2"/>
              </a:rPr>
              <a:t> </a:t>
            </a:r>
            <a:r>
              <a:rPr lang="en-US" smtClean="0"/>
              <a:t>structure give different CD spectra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558925"/>
            <a:ext cx="60547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3999" r="52841" b="4572"/>
          <a:stretch>
            <a:fillRect/>
          </a:stretch>
        </p:blipFill>
        <p:spPr bwMode="auto">
          <a:xfrm>
            <a:off x="6207125" y="2182813"/>
            <a:ext cx="2244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4572" r="1135" b="4831"/>
          <a:stretch>
            <a:fillRect/>
          </a:stretch>
        </p:blipFill>
        <p:spPr bwMode="auto">
          <a:xfrm>
            <a:off x="6234113" y="4100513"/>
            <a:ext cx="24526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4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Fourier transform infrared (FTIR) spectra show amide absorption of infrared light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862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Peak frequencies show bond stretching and bending, which vary with protein conformation</a:t>
            </a:r>
          </a:p>
          <a:p>
            <a:r>
              <a:rPr lang="en-US" sz="2400" dirty="0" smtClean="0"/>
              <a:t>C=O stretching frequency of amide I band correlates with secondary structure</a:t>
            </a:r>
          </a:p>
          <a:p>
            <a:r>
              <a:rPr lang="en-US" sz="2400" dirty="0" smtClean="0"/>
              <a:t>Protein’s FTIR spectrum is ‘</a:t>
            </a:r>
            <a:r>
              <a:rPr lang="en-US" sz="2400" dirty="0" err="1" smtClean="0"/>
              <a:t>deconvoluted</a:t>
            </a:r>
            <a:r>
              <a:rPr lang="en-US" sz="2400" dirty="0" smtClean="0"/>
              <a:t>’ to estimate fractional contribution of helix, sheet, and coil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929063"/>
            <a:ext cx="41227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371600"/>
            <a:ext cx="39909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2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Methods for determining protein structure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Edman degradation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spectrometry</a:t>
            </a:r>
          </a:p>
          <a:p>
            <a:pPr lvl="1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Secondary structure: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Circular Dichroism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FTIR</a:t>
            </a:r>
          </a:p>
          <a:p>
            <a:pPr lvl="1"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Tertiary, quaternary structure:</a:t>
            </a:r>
          </a:p>
          <a:p>
            <a:pPr lvl="1">
              <a:defRPr/>
            </a:pPr>
            <a:r>
              <a:rPr lang="en-US" dirty="0" smtClean="0"/>
              <a:t>NMR</a:t>
            </a:r>
          </a:p>
          <a:p>
            <a:pPr lvl="1">
              <a:defRPr/>
            </a:pPr>
            <a:r>
              <a:rPr lang="en-US" dirty="0" smtClean="0"/>
              <a:t>X-ray crystallography</a:t>
            </a:r>
          </a:p>
        </p:txBody>
      </p:sp>
    </p:spTree>
    <p:extLst>
      <p:ext uri="{BB962C8B-B14F-4D97-AF65-F5344CB8AC3E}">
        <p14:creationId xmlns:p14="http://schemas.microsoft.com/office/powerpoint/2010/main" val="455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ox 4-05 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 bwMode="auto">
          <a:xfrm>
            <a:off x="648493" y="1365356"/>
            <a:ext cx="7847013" cy="50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have too many protons to be resolved by one-dimensional NMR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Protein sequencing approaches depend on what is known and what is the goal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Protein is unknown, from organism with no DNA sequence information – starting from scratch</a:t>
            </a:r>
          </a:p>
          <a:p>
            <a:pPr lvl="1">
              <a:defRPr/>
            </a:pPr>
            <a:r>
              <a:rPr lang="en-US" dirty="0" smtClean="0"/>
              <a:t>Purify protein &amp; separate chains (if multimer)</a:t>
            </a:r>
          </a:p>
          <a:p>
            <a:pPr lvl="1">
              <a:defRPr/>
            </a:pPr>
            <a:r>
              <a:rPr lang="en-US" dirty="0" smtClean="0"/>
              <a:t>Fragment and sequence each chain</a:t>
            </a:r>
          </a:p>
          <a:p>
            <a:pPr lvl="1">
              <a:defRPr/>
            </a:pPr>
            <a:r>
              <a:rPr lang="en-US" dirty="0" smtClean="0"/>
              <a:t>Fragment differently and sequence</a:t>
            </a:r>
          </a:p>
          <a:p>
            <a:pPr lvl="1">
              <a:defRPr/>
            </a:pPr>
            <a:r>
              <a:rPr lang="en-US" dirty="0" smtClean="0"/>
              <a:t>Reassemble sequence based on overlapping fragments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Protein is unknown or known, and comes from an organism with known DNA sequence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Purify protein (&amp; separate chains)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Fragment chain(s) and sequence or measure mass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sequence database to reassemble sequence</a:t>
            </a:r>
          </a:p>
        </p:txBody>
      </p:sp>
    </p:spTree>
    <p:extLst>
      <p:ext uri="{BB962C8B-B14F-4D97-AF65-F5344CB8AC3E}">
        <p14:creationId xmlns:p14="http://schemas.microsoft.com/office/powerpoint/2010/main" val="31763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_06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3"/>
          <a:stretch>
            <a:fillRect/>
          </a:stretch>
        </p:blipFill>
        <p:spPr bwMode="auto">
          <a:xfrm>
            <a:off x="381000" y="1481138"/>
            <a:ext cx="57912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NMR </a:t>
            </a:r>
            <a:r>
              <a:rPr lang="en-US" dirty="0" smtClean="0"/>
              <a:t>separates proton peaks and can </a:t>
            </a:r>
            <a:r>
              <a:rPr lang="en-US" dirty="0" smtClean="0"/>
              <a:t>reveal approximate distances between nearby atoms</a:t>
            </a:r>
          </a:p>
        </p:txBody>
      </p:sp>
      <p:pic>
        <p:nvPicPr>
          <p:cNvPr id="20485" name="Picture 2" descr="fig_06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1" t="77377" b="3279"/>
          <a:stretch>
            <a:fillRect/>
          </a:stretch>
        </p:blipFill>
        <p:spPr bwMode="auto">
          <a:xfrm>
            <a:off x="6019800" y="1481138"/>
            <a:ext cx="28162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fig_06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77377" r="39966" b="3279"/>
          <a:stretch>
            <a:fillRect/>
          </a:stretch>
        </p:blipFill>
        <p:spPr bwMode="auto">
          <a:xfrm>
            <a:off x="6096000" y="2852738"/>
            <a:ext cx="25765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fig_06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7" r="81528" b="3279"/>
          <a:stretch>
            <a:fillRect/>
          </a:stretch>
        </p:blipFill>
        <p:spPr bwMode="auto">
          <a:xfrm>
            <a:off x="6629400" y="4605338"/>
            <a:ext cx="14716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257800" y="2547938"/>
            <a:ext cx="1447800" cy="9906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3919538"/>
            <a:ext cx="3581400" cy="16002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5519738"/>
            <a:ext cx="3962400" cy="2286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304800" y="2354263"/>
            <a:ext cx="3127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658813" y="2486026"/>
            <a:ext cx="117475" cy="11747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9"/>
          <p:cNvSpPr txBox="1">
            <a:spLocks noChangeArrowheads="1"/>
          </p:cNvSpPr>
          <p:nvPr/>
        </p:nvSpPr>
        <p:spPr bwMode="auto">
          <a:xfrm>
            <a:off x="387350" y="3233738"/>
            <a:ext cx="327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0494" name="TextBox 20"/>
          <p:cNvSpPr txBox="1">
            <a:spLocks noChangeArrowheads="1"/>
          </p:cNvSpPr>
          <p:nvPr/>
        </p:nvSpPr>
        <p:spPr bwMode="auto">
          <a:xfrm>
            <a:off x="442913" y="3697288"/>
            <a:ext cx="3127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727075" y="3275013"/>
            <a:ext cx="117475" cy="117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536575" y="4656138"/>
            <a:ext cx="3254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24" name="Oval 23"/>
          <p:cNvSpPr/>
          <p:nvPr/>
        </p:nvSpPr>
        <p:spPr>
          <a:xfrm>
            <a:off x="768350" y="3787776"/>
            <a:ext cx="119063" cy="1174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65188" y="4827588"/>
            <a:ext cx="119062" cy="1174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97613" y="2055813"/>
            <a:ext cx="117475" cy="11747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83438" y="1903413"/>
            <a:ext cx="117475" cy="117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35838" y="2008188"/>
            <a:ext cx="117475" cy="1174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05800" y="2457451"/>
            <a:ext cx="117475" cy="1174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80163" y="3413126"/>
            <a:ext cx="117475" cy="119062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50125" y="3275013"/>
            <a:ext cx="117475" cy="117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01000" y="3482976"/>
            <a:ext cx="117475" cy="1174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77175" y="3676651"/>
            <a:ext cx="117475" cy="1190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56450" y="5741988"/>
            <a:ext cx="117475" cy="11747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92925" y="4854576"/>
            <a:ext cx="117475" cy="117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61250" y="4611688"/>
            <a:ext cx="117475" cy="119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08850" y="5741988"/>
            <a:ext cx="117475" cy="1174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93850" y="5499101"/>
            <a:ext cx="1952625" cy="1428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112962" y="5006976"/>
            <a:ext cx="969963" cy="14288"/>
          </a:xfrm>
          <a:prstGeom prst="line">
            <a:avLst/>
          </a:prstGeom>
          <a:ln w="381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577307" y="4529932"/>
            <a:ext cx="1897062" cy="1270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32188" y="3559176"/>
            <a:ext cx="1690687" cy="2857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12456" y="2734470"/>
            <a:ext cx="1620837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605088" y="5519738"/>
            <a:ext cx="214312" cy="850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89436" y="6370501"/>
            <a:ext cx="549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Cross-peaks indicate protons are within 5Å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_06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524000"/>
            <a:ext cx="60706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NMR-derived distance constraints are used to calculate likely protein conformations</a:t>
            </a:r>
          </a:p>
        </p:txBody>
      </p:sp>
    </p:spTree>
    <p:extLst>
      <p:ext uri="{BB962C8B-B14F-4D97-AF65-F5344CB8AC3E}">
        <p14:creationId xmlns:p14="http://schemas.microsoft.com/office/powerpoint/2010/main" val="1608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_06_2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23940" r="14201" b="20200"/>
          <a:stretch>
            <a:fillRect/>
          </a:stretch>
        </p:blipFill>
        <p:spPr bwMode="auto">
          <a:xfrm>
            <a:off x="1447800" y="248285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X-ray crystallography reveals the layout of repeating electron density</a:t>
            </a:r>
          </a:p>
        </p:txBody>
      </p:sp>
      <p:pic>
        <p:nvPicPr>
          <p:cNvPr id="22532" name="Picture 2" descr="fig_06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227171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000" y="3016250"/>
            <a:ext cx="1143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304800" y="2438400"/>
            <a:ext cx="107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X-rays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990600" y="3622675"/>
            <a:ext cx="213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Protein crystal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86000" y="2174875"/>
            <a:ext cx="1752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62200" y="2533650"/>
            <a:ext cx="1995488" cy="479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3013075"/>
            <a:ext cx="1981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3013075"/>
            <a:ext cx="2133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3013075"/>
            <a:ext cx="1828800" cy="765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39"/>
          <p:cNvSpPr txBox="1">
            <a:spLocks noChangeArrowheads="1"/>
          </p:cNvSpPr>
          <p:nvPr/>
        </p:nvSpPr>
        <p:spPr bwMode="auto">
          <a:xfrm>
            <a:off x="3581400" y="4114800"/>
            <a:ext cx="260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Diffraction pattern</a:t>
            </a:r>
          </a:p>
        </p:txBody>
      </p:sp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6049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41"/>
          <p:cNvSpPr txBox="1">
            <a:spLocks noChangeArrowheads="1"/>
          </p:cNvSpPr>
          <p:nvPr/>
        </p:nvSpPr>
        <p:spPr bwMode="auto">
          <a:xfrm>
            <a:off x="6324600" y="1752600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Data processing</a:t>
            </a:r>
          </a:p>
        </p:txBody>
      </p:sp>
      <p:sp>
        <p:nvSpPr>
          <p:cNvPr id="22544" name="TextBox 42"/>
          <p:cNvSpPr txBox="1">
            <a:spLocks noChangeArrowheads="1"/>
          </p:cNvSpPr>
          <p:nvPr/>
        </p:nvSpPr>
        <p:spPr bwMode="auto">
          <a:xfrm>
            <a:off x="2438400" y="1524000"/>
            <a:ext cx="1497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Diffracted</a:t>
            </a:r>
          </a:p>
          <a:p>
            <a:pPr algn="ctr" eaLnBrk="1" hangingPunct="1"/>
            <a:r>
              <a:rPr lang="en-US" sz="2400"/>
              <a:t>X-rays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96000" y="29718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239794" y="4190206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7" name="Picture 2" descr="fig_06_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298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Box 47"/>
          <p:cNvSpPr txBox="1">
            <a:spLocks noChangeArrowheads="1"/>
          </p:cNvSpPr>
          <p:nvPr/>
        </p:nvSpPr>
        <p:spPr bwMode="auto">
          <a:xfrm>
            <a:off x="4800600" y="518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400"/>
              <a:t>Electron density map</a:t>
            </a:r>
          </a:p>
        </p:txBody>
      </p:sp>
    </p:spTree>
    <p:extLst>
      <p:ext uri="{BB962C8B-B14F-4D97-AF65-F5344CB8AC3E}">
        <p14:creationId xmlns:p14="http://schemas.microsoft.com/office/powerpoint/2010/main" val="9267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_06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4998"/>
            <a:ext cx="4513468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Electron density map allows for positioning of protein atoms, revealing structure</a:t>
            </a:r>
          </a:p>
        </p:txBody>
      </p:sp>
      <p:pic>
        <p:nvPicPr>
          <p:cNvPr id="6" name="Picture 2" descr="fig_06_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 rot="16200000">
            <a:off x="5725285" y="2147989"/>
            <a:ext cx="3432374" cy="309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05400" y="3886200"/>
            <a:ext cx="786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sequencing from scratch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Step 0: Purify the protein</a:t>
            </a:r>
          </a:p>
          <a:p>
            <a:r>
              <a:rPr lang="en-US" dirty="0" smtClean="0"/>
              <a:t>Step 1: Separate the chains (if </a:t>
            </a:r>
            <a:r>
              <a:rPr lang="en-US" dirty="0" err="1" smtClean="0"/>
              <a:t>multimeric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needed, reduce disulfides and block free </a:t>
            </a:r>
            <a:r>
              <a:rPr lang="en-US" dirty="0" err="1" smtClean="0"/>
              <a:t>thiols</a:t>
            </a:r>
            <a:endParaRPr lang="en-US" dirty="0" smtClean="0"/>
          </a:p>
        </p:txBody>
      </p:sp>
      <p:pic>
        <p:nvPicPr>
          <p:cNvPr id="4100" name="Picture 2" descr="fig_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72"/>
          <a:stretch>
            <a:fillRect/>
          </a:stretch>
        </p:blipFill>
        <p:spPr bwMode="auto">
          <a:xfrm>
            <a:off x="0" y="34290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sequencing from scratch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Step 0: Purify the protein</a:t>
            </a:r>
          </a:p>
          <a:p>
            <a:r>
              <a:rPr lang="en-US" dirty="0" smtClean="0"/>
              <a:t>Step 1: Separate the chains (if </a:t>
            </a:r>
            <a:r>
              <a:rPr lang="en-US" dirty="0" err="1" smtClean="0"/>
              <a:t>multimeric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2: Fragment each polypeptide</a:t>
            </a:r>
          </a:p>
          <a:p>
            <a:pPr lvl="1"/>
            <a:r>
              <a:rPr lang="en-US" dirty="0" smtClean="0"/>
              <a:t>Enzymatically, with </a:t>
            </a:r>
            <a:r>
              <a:rPr lang="en-US" dirty="0" err="1" smtClean="0"/>
              <a:t>endopeptidase</a:t>
            </a:r>
            <a:r>
              <a:rPr lang="en-US" dirty="0" smtClean="0"/>
              <a:t>, chemically (e.g. with cyanogen bromide), or physically (e.g. through collision in MS)</a:t>
            </a:r>
          </a:p>
        </p:txBody>
      </p:sp>
      <p:pic>
        <p:nvPicPr>
          <p:cNvPr id="5124" name="Picture 2" descr="fig_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7" b="61395"/>
          <a:stretch>
            <a:fillRect/>
          </a:stretch>
        </p:blipFill>
        <p:spPr bwMode="auto">
          <a:xfrm>
            <a:off x="0" y="42672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Step 2: Fragment each polypeptide</a:t>
            </a:r>
          </a:p>
        </p:txBody>
      </p:sp>
      <p:pic>
        <p:nvPicPr>
          <p:cNvPr id="6147" name="Picture 2" descr="tab_05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29600" cy="4478338"/>
          </a:xfrm>
          <a:noFill/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6030913"/>
            <a:ext cx="407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Cyanogen bromide (CNBr): R</a:t>
            </a:r>
            <a:r>
              <a:rPr lang="en-US" baseline="-25000"/>
              <a:t>n-1</a:t>
            </a:r>
            <a:r>
              <a:rPr lang="en-US"/>
              <a:t> = Met</a:t>
            </a:r>
          </a:p>
        </p:txBody>
      </p:sp>
    </p:spTree>
    <p:extLst>
      <p:ext uri="{BB962C8B-B14F-4D97-AF65-F5344CB8AC3E}">
        <p14:creationId xmlns:p14="http://schemas.microsoft.com/office/powerpoint/2010/main" val="3109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sequencing from scratch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Step 0: Purify the protein</a:t>
            </a:r>
          </a:p>
          <a:p>
            <a:r>
              <a:rPr lang="en-US" dirty="0" smtClean="0"/>
              <a:t>Step 1: Separate the chains (if </a:t>
            </a:r>
            <a:r>
              <a:rPr lang="en-US" dirty="0" err="1" smtClean="0"/>
              <a:t>multimeric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2: Fragment each polypeptide</a:t>
            </a:r>
          </a:p>
          <a:p>
            <a:r>
              <a:rPr lang="en-US" dirty="0" smtClean="0"/>
              <a:t>Step 3: Sequence the fragments</a:t>
            </a:r>
          </a:p>
          <a:p>
            <a:pPr lvl="1"/>
            <a:r>
              <a:rPr lang="en-US" dirty="0" smtClean="0"/>
              <a:t>Via, e.g., </a:t>
            </a:r>
            <a:r>
              <a:rPr lang="en-US" dirty="0" err="1" smtClean="0"/>
              <a:t>Edman</a:t>
            </a:r>
            <a:r>
              <a:rPr lang="en-US" dirty="0" smtClean="0"/>
              <a:t> degradation or Mass spectrometry</a:t>
            </a:r>
          </a:p>
        </p:txBody>
      </p:sp>
      <p:pic>
        <p:nvPicPr>
          <p:cNvPr id="7172" name="Picture 2" descr="fig_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9" b="41246"/>
          <a:stretch>
            <a:fillRect/>
          </a:stretch>
        </p:blipFill>
        <p:spPr bwMode="auto">
          <a:xfrm>
            <a:off x="0" y="4017962"/>
            <a:ext cx="9144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Sequence peptides with mass spectrometry</a:t>
            </a:r>
            <a:br>
              <a:rPr lang="en-US" smtClean="0"/>
            </a:br>
            <a:r>
              <a:rPr lang="en-US" smtClean="0"/>
              <a:t>(MS/MS)</a:t>
            </a:r>
          </a:p>
        </p:txBody>
      </p:sp>
      <p:pic>
        <p:nvPicPr>
          <p:cNvPr id="8195" name="Picture 2" descr="fig_05_1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6475"/>
            <a:ext cx="3733800" cy="3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fig_05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0475"/>
            <a:ext cx="5334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x 3-02 figure 2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4503116" y="4114800"/>
            <a:ext cx="441228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box 3-02 figure 2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1" b="7221"/>
          <a:stretch/>
        </p:blipFill>
        <p:spPr bwMode="auto">
          <a:xfrm>
            <a:off x="1066800" y="2209800"/>
            <a:ext cx="6777038" cy="30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cleavage occurs mainly at peptide bonds, and charge is retained in one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sequencing from scratch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Step 0: Purify the protein</a:t>
            </a:r>
          </a:p>
          <a:p>
            <a:r>
              <a:rPr lang="en-US" dirty="0" smtClean="0"/>
              <a:t>Step 1: Separate the </a:t>
            </a:r>
            <a:r>
              <a:rPr lang="en-US" dirty="0" smtClean="0"/>
              <a:t>chains (if </a:t>
            </a:r>
            <a:r>
              <a:rPr lang="en-US" dirty="0" err="1" smtClean="0"/>
              <a:t>multimeric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Step 2: Fragment each polypeptide</a:t>
            </a:r>
          </a:p>
          <a:p>
            <a:r>
              <a:rPr lang="en-US" dirty="0" smtClean="0"/>
              <a:t>Step 3: Sequence the fragments</a:t>
            </a:r>
          </a:p>
          <a:p>
            <a:r>
              <a:rPr lang="en-US" dirty="0" smtClean="0"/>
              <a:t>Step 4: Reconstruct the sequence</a:t>
            </a:r>
          </a:p>
        </p:txBody>
      </p:sp>
      <p:pic>
        <p:nvPicPr>
          <p:cNvPr id="9220" name="Picture 2" descr="fig_0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0" b="25400"/>
          <a:stretch>
            <a:fillRect/>
          </a:stretch>
        </p:blipFill>
        <p:spPr bwMode="auto">
          <a:xfrm>
            <a:off x="800100" y="4178300"/>
            <a:ext cx="7543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1125</Words>
  <Application>Microsoft Office PowerPoint</Application>
  <PresentationFormat>On-screen Show (4:3)</PresentationFormat>
  <Paragraphs>139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Methods for determining protein structure</vt:lpstr>
      <vt:lpstr>Protein sequencing approaches depend on what is known and what is the goal</vt:lpstr>
      <vt:lpstr>Protein sequencing from scratch</vt:lpstr>
      <vt:lpstr>Protein sequencing from scratch</vt:lpstr>
      <vt:lpstr>Step 2: Fragment each polypeptide</vt:lpstr>
      <vt:lpstr>Protein sequencing from scratch</vt:lpstr>
      <vt:lpstr>Sequence peptides with mass spectrometry (MS/MS)</vt:lpstr>
      <vt:lpstr>MS cleavage occurs mainly at peptide bonds, and charge is retained in one product</vt:lpstr>
      <vt:lpstr>Protein sequencing from scratch</vt:lpstr>
      <vt:lpstr>Protein sequencing approaches depend on what is known and what is the goal</vt:lpstr>
      <vt:lpstr>There are different approaches for using mass spectrometry to sequence a protein</vt:lpstr>
      <vt:lpstr>There are different approaches for using mass spectrometry to sequence a protein</vt:lpstr>
      <vt:lpstr>In shotgun proteomics, mass spec. is used to sequence mixtures of proteins</vt:lpstr>
      <vt:lpstr>Methods for determining protein structure</vt:lpstr>
      <vt:lpstr>Circular dichroism (CD) measures amide absorption of circularly polarized UV light</vt:lpstr>
      <vt:lpstr>Proteins with different compositions of 2 structure give different CD spectra</vt:lpstr>
      <vt:lpstr>Fourier transform infrared (FTIR) spectra show amide absorption of infrared light</vt:lpstr>
      <vt:lpstr>Methods for determining protein structure</vt:lpstr>
      <vt:lpstr>Proteins have too many protons to be resolved by one-dimensional NMR</vt:lpstr>
      <vt:lpstr>2D NMR separates proton peaks and can reveal approximate distances between nearby atoms</vt:lpstr>
      <vt:lpstr>NMR-derived distance constraints are used to calculate likely protein conformations</vt:lpstr>
      <vt:lpstr>X-ray crystallography reveals the layout of repeating electron density</vt:lpstr>
      <vt:lpstr>Electron density map allows for positioning of protein atoms, revealing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Rebecca</cp:lastModifiedBy>
  <cp:revision>11</cp:revision>
  <cp:lastPrinted>2011-01-29T00:09:22Z</cp:lastPrinted>
  <dcterms:created xsi:type="dcterms:W3CDTF">2011-01-09T21:28:44Z</dcterms:created>
  <dcterms:modified xsi:type="dcterms:W3CDTF">2011-01-29T00:10:53Z</dcterms:modified>
</cp:coreProperties>
</file>