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4" r:id="rId2"/>
    <p:sldId id="315" r:id="rId3"/>
    <p:sldId id="270" r:id="rId4"/>
    <p:sldId id="316" r:id="rId5"/>
    <p:sldId id="321" r:id="rId6"/>
    <p:sldId id="322" r:id="rId7"/>
    <p:sldId id="273" r:id="rId8"/>
    <p:sldId id="323" r:id="rId9"/>
    <p:sldId id="335" r:id="rId10"/>
    <p:sldId id="325" r:id="rId11"/>
    <p:sldId id="298" r:id="rId12"/>
    <p:sldId id="277" r:id="rId13"/>
    <p:sldId id="279" r:id="rId14"/>
    <p:sldId id="327" r:id="rId15"/>
    <p:sldId id="306" r:id="rId16"/>
    <p:sldId id="328" r:id="rId17"/>
    <p:sldId id="360" r:id="rId18"/>
    <p:sldId id="342" r:id="rId19"/>
    <p:sldId id="338" r:id="rId20"/>
    <p:sldId id="356"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E38D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44" autoAdjust="0"/>
  </p:normalViewPr>
  <p:slideViewPr>
    <p:cSldViewPr snapToGrid="0" showGuides="1">
      <p:cViewPr varScale="1">
        <p:scale>
          <a:sx n="73" d="100"/>
          <a:sy n="73" d="100"/>
        </p:scale>
        <p:origin x="-98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a:defRPr sz="13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5747" tIns="47873" rIns="95747" bIns="47873" rtlCol="0"/>
          <a:lstStyle>
            <a:lvl1pPr algn="r">
              <a:defRPr sz="1300">
                <a:latin typeface="Arial" pitchFamily="34" charset="0"/>
                <a:cs typeface="Arial" pitchFamily="34" charset="0"/>
              </a:defRPr>
            </a:lvl1pPr>
          </a:lstStyle>
          <a:p>
            <a:pPr>
              <a:defRPr/>
            </a:pPr>
            <a:fld id="{1EBC5425-AB05-40F8-BC86-72E8B566C0E6}" type="datetimeFigureOut">
              <a:rPr lang="en-US"/>
              <a:pPr>
                <a:defRPr/>
              </a:pPr>
              <a:t>1/28/2011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5747" tIns="47873" rIns="95747" bIns="47873" rtlCol="0" anchor="b"/>
          <a:lstStyle>
            <a:lvl1pPr algn="l">
              <a:defRPr sz="13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5747" tIns="47873" rIns="95747" bIns="47873" rtlCol="0" anchor="b"/>
          <a:lstStyle>
            <a:lvl1pPr algn="r">
              <a:defRPr sz="1300">
                <a:latin typeface="Arial" pitchFamily="34" charset="0"/>
                <a:cs typeface="Arial" pitchFamily="34" charset="0"/>
              </a:defRPr>
            </a:lvl1pPr>
          </a:lstStyle>
          <a:p>
            <a:pPr>
              <a:defRPr/>
            </a:pPr>
            <a:fld id="{E96E2ED8-6077-414E-BC3B-BDF76A3F7CFD}" type="slidenum">
              <a:rPr lang="en-US"/>
              <a:pPr>
                <a:defRPr/>
              </a:pPr>
              <a:t>‹#›</a:t>
            </a:fld>
            <a:endParaRPr lang="en-US"/>
          </a:p>
        </p:txBody>
      </p:sp>
    </p:spTree>
    <p:extLst>
      <p:ext uri="{BB962C8B-B14F-4D97-AF65-F5344CB8AC3E}">
        <p14:creationId xmlns:p14="http://schemas.microsoft.com/office/powerpoint/2010/main" val="558046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C3103-27A4-4790-AAAE-B888183089A6}" type="slidenum">
              <a:rPr lang="en-US"/>
              <a:pPr/>
              <a:t>1</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b="1">
                <a:latin typeface="Arial" pitchFamily="34" charset="0"/>
              </a:rPr>
              <a:t>FIGURE 11-3 Fluid mosaic model for membrane structure.</a:t>
            </a:r>
            <a:r>
              <a:rPr lang="en-US">
                <a:latin typeface="Arial" pitchFamily="34" charset="0"/>
              </a:rPr>
              <a:t> The fatty acyl chains in the interior of the membrane form a fluid, hydrophobic region. Integral proteins float in this sea of lipid, held by hydrophobic interactions with their nonpolar amino acid side chains. Both proteins and lipids are free to move laterally in the plane of the bilayer, but movement of either from one leaflet of the bilayer to the other is restricted. The carbohydrate moieties attached to some proteins and lipids of the plasma membrane are exposed on the extracellular surface of the membrane.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DAAC4-3DAB-404B-A7AF-D22A03CD8FF0}" type="slidenum">
              <a:rPr lang="en-US"/>
              <a:pPr/>
              <a:t>10</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b="1">
                <a:latin typeface="Arial" charset="0"/>
              </a:rPr>
              <a:t>FIGURE 11-14 Lipid-linked membrane proteins.</a:t>
            </a:r>
            <a:r>
              <a:rPr lang="en-US">
                <a:latin typeface="Arial" charset="0"/>
              </a:rPr>
              <a:t> Covalently attached lipids anchor membrane proteins to the lipid bilayer. A palmitoyl group is shown attached by thioester linkage to a Cys residue; an </a:t>
            </a:r>
            <a:r>
              <a:rPr lang="en-US" i="1">
                <a:latin typeface="Arial" charset="0"/>
              </a:rPr>
              <a:t>N</a:t>
            </a:r>
            <a:r>
              <a:rPr lang="en-US">
                <a:latin typeface="Arial" charset="0"/>
              </a:rPr>
              <a:t>-myristoyl group is generally attached to an amino-terminal Gly; the farnesyl and geranylgeranyl groups attached to carboxyl-terminal Cys residues are isoprenoids of 15 and 20 carbons, respectively. These three lipid-protein assemblies are found only on the inner face of the plasma membrane. Glycosyl phosphatidylinositol (GPI) anchors are derivatives of phosphatidylinositol in which the inositol bears a short oligosaccharide covalently joined to the carboxyl-terminal residue of a protein through phosphoethanolamine. GPI-linked proteins are always on the extracellular face of the plasma membrane.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CDE8B1-BC90-40FE-81C6-7B74A35BEA12}" type="slidenum">
              <a:rPr lang="en-US" smtClean="0"/>
              <a:pPr eaLnBrk="1" hangingPunct="1"/>
              <a:t>12</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BB72EC-FA32-48BE-B2B4-4FE171A23708}" type="slidenum">
              <a:rPr lang="en-US" smtClean="0"/>
              <a:pPr eaLnBrk="1" hangingPunct="1"/>
              <a:t>13</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7AD78-44A4-4577-A1F0-8D096A102BC2}" type="slidenum">
              <a:rPr lang="en-US"/>
              <a:pPr/>
              <a:t>14</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b="1">
                <a:latin typeface="Arial" charset="0"/>
              </a:rPr>
              <a:t>FIGURE 11-20a Membrane microdomains (rafts).</a:t>
            </a:r>
            <a:r>
              <a:rPr lang="en-US">
                <a:latin typeface="Arial" charset="0"/>
              </a:rPr>
              <a:t> (a) Stable associations of sphingolipids and cholesterol in the outer leaflet produce a microdomain, slightly thicker than other membrane regions, that is enriched with specific types of membrane proteins. GPI-linked proteins are common in the outer leaflet of these rafts, and proteins with one or several covalently attached long-chain acyl groups are common in the inner leaflet. Caveolin is especially common in inwardly curved rafts called caveolae (see Figure 11-21). Proteins with attached prenyl groups (such as Ras; see Box 12-2) tend to be excluded from rafts.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A92D9-A58C-4457-83E3-6CDD5DD4230B}" type="slidenum">
              <a:rPr lang="en-US"/>
              <a:pPr/>
              <a:t>16</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b="1">
                <a:latin typeface="Arial" charset="0"/>
              </a:rPr>
              <a:t>FIGURE 11-26a Movement of solutes across a permeable membrane.</a:t>
            </a:r>
            <a:r>
              <a:rPr lang="en-US">
                <a:latin typeface="Arial" charset="0"/>
              </a:rPr>
              <a:t> (a) Net movement of an electrically neutral solute is toward the side of lower solute concentration until equilibrium is achieved. The solute concentrations on the left and right sides of the membrane are designated </a:t>
            </a:r>
            <a:r>
              <a:rPr lang="en-US" i="1">
                <a:latin typeface="Arial" charset="0"/>
              </a:rPr>
              <a:t>C</a:t>
            </a:r>
            <a:r>
              <a:rPr lang="en-US" baseline="-25000">
                <a:latin typeface="Arial" charset="0"/>
              </a:rPr>
              <a:t>1</a:t>
            </a:r>
            <a:r>
              <a:rPr lang="en-US">
                <a:latin typeface="Arial" charset="0"/>
              </a:rPr>
              <a:t> and </a:t>
            </a:r>
            <a:r>
              <a:rPr lang="en-US" i="1">
                <a:latin typeface="Arial" charset="0"/>
              </a:rPr>
              <a:t>C</a:t>
            </a:r>
            <a:r>
              <a:rPr lang="en-US" baseline="-25000">
                <a:latin typeface="Arial" charset="0"/>
              </a:rPr>
              <a:t>2</a:t>
            </a:r>
            <a:r>
              <a:rPr lang="en-US">
                <a:latin typeface="Arial" charset="0"/>
              </a:rPr>
              <a:t>. The rate of transmembrane movement (indicated by the arrows) is proportional to the concentration gradient, </a:t>
            </a:r>
            <a:r>
              <a:rPr lang="en-US" i="1">
                <a:latin typeface="Arial" charset="0"/>
              </a:rPr>
              <a:t>C</a:t>
            </a:r>
            <a:r>
              <a:rPr lang="en-US" baseline="-25000">
                <a:latin typeface="Arial" charset="0"/>
              </a:rPr>
              <a:t>2</a:t>
            </a:r>
            <a:r>
              <a:rPr lang="en-US">
                <a:latin typeface="Arial" charset="0"/>
              </a:rPr>
              <a:t>/</a:t>
            </a:r>
            <a:r>
              <a:rPr lang="en-US" i="1">
                <a:latin typeface="Arial" charset="0"/>
              </a:rPr>
              <a:t>C</a:t>
            </a:r>
            <a:r>
              <a:rPr lang="en-US" baseline="-25000">
                <a:latin typeface="Arial" charset="0"/>
              </a:rPr>
              <a:t>1</a:t>
            </a:r>
            <a:r>
              <a:rPr lang="en-US">
                <a:latin typeface="Arial"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6FC2E-3ACA-4AE1-A2AF-2B844D3CF47F}" type="slidenum">
              <a:rPr lang="en-US"/>
              <a:pPr/>
              <a:t>17</a:t>
            </a:fld>
            <a:endParaRPr lang="en-US"/>
          </a:p>
        </p:txBody>
      </p:sp>
      <p:sp>
        <p:nvSpPr>
          <p:cNvPr id="279554" name="Rectangle 2"/>
          <p:cNvSpPr>
            <a:spLocks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b="1">
                <a:latin typeface="Arial" charset="0"/>
              </a:rPr>
              <a:t>FIGURE 11-25 Summary of transport types.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0CDF5-5307-4982-B2F2-8EF020527759}" type="slidenum">
              <a:rPr lang="en-US"/>
              <a:pPr/>
              <a:t>18</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r>
              <a:rPr lang="en-US" b="1">
                <a:latin typeface="Arial" charset="0"/>
              </a:rPr>
              <a:t>FIGURE 11-33 Three general classes of transport systems.</a:t>
            </a:r>
            <a:r>
              <a:rPr lang="en-US">
                <a:latin typeface="Arial" charset="0"/>
              </a:rPr>
              <a:t> Transporters differ in the number of solutes (substrates) transported and the direction in which each solute moves. Examples of all three types of transporters are discussed in the text. Note that this classification tells us nothing about whether these are energy-requiring (active transport) or energy-independent (passive transport) processes.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2D038-C2DF-426B-A7DB-CD2915ED21A5}" type="slidenum">
              <a:rPr lang="en-US"/>
              <a:pPr/>
              <a:t>19</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b="1" dirty="0">
                <a:latin typeface="Arial" charset="0"/>
              </a:rPr>
              <a:t>FIGURE 11-31 Model of glucose transport into erythrocytes by GLUT</a:t>
            </a:r>
            <a:r>
              <a:rPr lang="en-US" b="1" baseline="-25000" dirty="0">
                <a:latin typeface="Arial" charset="0"/>
              </a:rPr>
              <a:t>1</a:t>
            </a:r>
            <a:r>
              <a:rPr lang="en-US" b="1" dirty="0">
                <a:latin typeface="Arial" charset="0"/>
              </a:rPr>
              <a:t>.</a:t>
            </a:r>
            <a:r>
              <a:rPr lang="en-US" dirty="0">
                <a:latin typeface="Arial" charset="0"/>
              </a:rPr>
              <a:t> The transporter exists in two conformations: T</a:t>
            </a:r>
            <a:r>
              <a:rPr lang="en-US" baseline="-25000" dirty="0">
                <a:latin typeface="Arial" charset="0"/>
              </a:rPr>
              <a:t>1</a:t>
            </a:r>
            <a:r>
              <a:rPr lang="en-US" dirty="0">
                <a:latin typeface="Arial" charset="0"/>
              </a:rPr>
              <a:t>, with the glucose-binding site exposed on the outer surface of the plasma membrane, and T</a:t>
            </a:r>
            <a:r>
              <a:rPr lang="en-US" baseline="-25000" dirty="0">
                <a:latin typeface="Arial" charset="0"/>
              </a:rPr>
              <a:t>2</a:t>
            </a:r>
            <a:r>
              <a:rPr lang="en-US" dirty="0">
                <a:latin typeface="Arial" charset="0"/>
              </a:rPr>
              <a:t>, with the binding site exposed on the inner surface. Glucose transport occurs in four steps. </a:t>
            </a:r>
            <a:r>
              <a:rPr lang="en-US" b="1" dirty="0">
                <a:latin typeface="Arial" charset="0"/>
              </a:rPr>
              <a:t>1</a:t>
            </a:r>
            <a:r>
              <a:rPr lang="en-US" dirty="0">
                <a:latin typeface="Arial" charset="0"/>
              </a:rPr>
              <a:t> Glucose in blood plasma binds to a stereospecific site on T</a:t>
            </a:r>
            <a:r>
              <a:rPr lang="en-US" baseline="-25000" dirty="0">
                <a:latin typeface="Arial" charset="0"/>
              </a:rPr>
              <a:t>1</a:t>
            </a:r>
            <a:r>
              <a:rPr lang="en-US" dirty="0">
                <a:latin typeface="Arial" charset="0"/>
              </a:rPr>
              <a:t>; this lowers the activation energy for </a:t>
            </a:r>
            <a:r>
              <a:rPr lang="en-US" b="1" dirty="0">
                <a:latin typeface="Arial" charset="0"/>
              </a:rPr>
              <a:t>2</a:t>
            </a:r>
            <a:r>
              <a:rPr lang="en-US" dirty="0">
                <a:latin typeface="Arial" charset="0"/>
              </a:rPr>
              <a:t> a conformational change from </a:t>
            </a:r>
            <a:r>
              <a:rPr lang="en-US" dirty="0" err="1">
                <a:latin typeface="Arial" charset="0"/>
              </a:rPr>
              <a:t>glucose</a:t>
            </a:r>
            <a:r>
              <a:rPr lang="en-US" baseline="-25000" dirty="0" err="1">
                <a:latin typeface="Arial" charset="0"/>
              </a:rPr>
              <a:t>out</a:t>
            </a:r>
            <a:r>
              <a:rPr lang="en-US" dirty="0">
                <a:latin typeface="Arial" charset="0"/>
              </a:rPr>
              <a:t> </a:t>
            </a:r>
            <a:r>
              <a:rPr lang="en-US" dirty="0">
                <a:latin typeface="Lucida Grande" pitchFamily="48" charset="0"/>
              </a:rPr>
              <a:t>•</a:t>
            </a:r>
            <a:r>
              <a:rPr lang="en-US" dirty="0">
                <a:latin typeface="Arial" charset="0"/>
              </a:rPr>
              <a:t> T</a:t>
            </a:r>
            <a:r>
              <a:rPr lang="en-US" baseline="-25000" dirty="0">
                <a:latin typeface="Arial" charset="0"/>
              </a:rPr>
              <a:t>1</a:t>
            </a:r>
            <a:r>
              <a:rPr lang="en-US" dirty="0">
                <a:latin typeface="Arial" charset="0"/>
              </a:rPr>
              <a:t> to </a:t>
            </a:r>
            <a:r>
              <a:rPr lang="en-US" dirty="0" err="1">
                <a:latin typeface="Arial" charset="0"/>
              </a:rPr>
              <a:t>glucose</a:t>
            </a:r>
            <a:r>
              <a:rPr lang="en-US" baseline="-25000" dirty="0" err="1">
                <a:latin typeface="Arial" charset="0"/>
              </a:rPr>
              <a:t>in</a:t>
            </a:r>
            <a:r>
              <a:rPr lang="en-US" dirty="0">
                <a:latin typeface="Arial" charset="0"/>
              </a:rPr>
              <a:t> </a:t>
            </a:r>
            <a:r>
              <a:rPr lang="en-US" dirty="0">
                <a:latin typeface="Lucida Grande" pitchFamily="48" charset="0"/>
              </a:rPr>
              <a:t>•</a:t>
            </a:r>
            <a:r>
              <a:rPr lang="en-US" dirty="0">
                <a:latin typeface="Arial" charset="0"/>
              </a:rPr>
              <a:t> T</a:t>
            </a:r>
            <a:r>
              <a:rPr lang="en-US" baseline="-25000" dirty="0">
                <a:latin typeface="Arial" charset="0"/>
              </a:rPr>
              <a:t>2</a:t>
            </a:r>
            <a:r>
              <a:rPr lang="en-US" dirty="0">
                <a:latin typeface="Arial" charset="0"/>
              </a:rPr>
              <a:t>, effecting the </a:t>
            </a:r>
            <a:r>
              <a:rPr lang="en-US" dirty="0" err="1">
                <a:latin typeface="Arial" charset="0"/>
              </a:rPr>
              <a:t>transmembrane</a:t>
            </a:r>
            <a:r>
              <a:rPr lang="en-US" dirty="0">
                <a:latin typeface="Arial" charset="0"/>
              </a:rPr>
              <a:t> passage of the glucose. </a:t>
            </a:r>
            <a:r>
              <a:rPr lang="en-US" b="1" dirty="0">
                <a:latin typeface="Arial" charset="0"/>
              </a:rPr>
              <a:t>3</a:t>
            </a:r>
            <a:r>
              <a:rPr lang="en-US" dirty="0">
                <a:latin typeface="Arial" charset="0"/>
              </a:rPr>
              <a:t> Glucose is released from T</a:t>
            </a:r>
            <a:r>
              <a:rPr lang="en-US" baseline="-25000" dirty="0">
                <a:latin typeface="Arial" charset="0"/>
              </a:rPr>
              <a:t>2</a:t>
            </a:r>
            <a:r>
              <a:rPr lang="en-US" dirty="0">
                <a:latin typeface="Arial" charset="0"/>
              </a:rPr>
              <a:t> into the cytoplasm, and </a:t>
            </a:r>
            <a:r>
              <a:rPr lang="en-US" b="1" dirty="0">
                <a:latin typeface="Arial" charset="0"/>
              </a:rPr>
              <a:t>4</a:t>
            </a:r>
            <a:r>
              <a:rPr lang="en-US" dirty="0">
                <a:latin typeface="Arial" charset="0"/>
              </a:rPr>
              <a:t> the transporter returns to the T</a:t>
            </a:r>
            <a:r>
              <a:rPr lang="en-US" baseline="-25000" dirty="0">
                <a:latin typeface="Arial" charset="0"/>
              </a:rPr>
              <a:t>1</a:t>
            </a:r>
            <a:r>
              <a:rPr lang="en-US" dirty="0">
                <a:latin typeface="Arial" charset="0"/>
              </a:rPr>
              <a:t> conformation, ready to transport another glucose molecule.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5739A-E281-4372-BF2B-A74F7D295607}" type="slidenum">
              <a:rPr lang="en-US"/>
              <a:pPr/>
              <a:t>20</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b="1" dirty="0">
                <a:latin typeface="Arial" charset="0"/>
              </a:rPr>
              <a:t>FIGURE 11-42a Lactose uptake in </a:t>
            </a:r>
            <a:r>
              <a:rPr lang="en-US" b="1" i="1" dirty="0">
                <a:latin typeface="Arial" charset="0"/>
              </a:rPr>
              <a:t>E. coli.</a:t>
            </a:r>
            <a:r>
              <a:rPr lang="en-US" dirty="0">
                <a:latin typeface="Arial" charset="0"/>
              </a:rPr>
              <a:t> (a) The primary transport of H</a:t>
            </a:r>
            <a:r>
              <a:rPr lang="en-US" baseline="30000" dirty="0">
                <a:latin typeface="Arial" charset="0"/>
              </a:rPr>
              <a:t>+</a:t>
            </a:r>
            <a:r>
              <a:rPr lang="en-US" dirty="0">
                <a:latin typeface="Arial" charset="0"/>
              </a:rPr>
              <a:t> out of the cell, driven by the oxidation of a variety of fuels, establishes both a proton gradient and an electrical potential (inside negative) across the membrane. Secondary active transport of lactose into the cell involves </a:t>
            </a:r>
            <a:r>
              <a:rPr lang="en-US" dirty="0" err="1">
                <a:latin typeface="Arial" charset="0"/>
              </a:rPr>
              <a:t>symport</a:t>
            </a:r>
            <a:r>
              <a:rPr lang="en-US" dirty="0">
                <a:latin typeface="Arial" charset="0"/>
              </a:rPr>
              <a:t> of H</a:t>
            </a:r>
            <a:r>
              <a:rPr lang="en-US" baseline="30000" dirty="0">
                <a:latin typeface="Arial" charset="0"/>
              </a:rPr>
              <a:t>+</a:t>
            </a:r>
            <a:r>
              <a:rPr lang="en-US" dirty="0">
                <a:latin typeface="Arial" charset="0"/>
              </a:rPr>
              <a:t> and lactose by the lactose transporter. The uptake of lactose against its concentration gradient is entirely dependent on this inflow of protons driven by the electrochemical gradient.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C7E66-7D1D-415E-8C7F-0B7E90E67E5C}" type="slidenum">
              <a:rPr lang="en-US"/>
              <a:pPr/>
              <a:t>2</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b="1">
                <a:latin typeface="Arial" charset="0"/>
              </a:rPr>
              <a:t>FIGURE 11-6 Peripheral, integral, and amphitropic proteins.</a:t>
            </a:r>
            <a:r>
              <a:rPr lang="en-US">
                <a:latin typeface="Arial" charset="0"/>
              </a:rPr>
              <a:t> Membrane proteins can be operationally distinguished by the conditions required to release them from the membrane. Most peripheral proteins are released by changes in pH or ionic strength, removal of Ca</a:t>
            </a:r>
            <a:r>
              <a:rPr lang="en-US" baseline="30000">
                <a:latin typeface="Arial" charset="0"/>
              </a:rPr>
              <a:t>2+</a:t>
            </a:r>
            <a:r>
              <a:rPr lang="en-US">
                <a:latin typeface="Arial" charset="0"/>
              </a:rPr>
              <a:t> by a chelating agent, or addition of urea or carbonate. Integral proteins are extractable with detergents, which disrupt the hydrophobic interactions with the lipid bilayer and form micelle-like clusters around individual protein molecules. Integral proteins covalently attached to a membrane lipid, such as a glycosyl phosphatidylinositol (GPI; see Figure 11-14), can be released by treatment with phospholipase C. Amphitropic proteins are sometimes associated with membranes and sometimes not, depending on some type of regulatory process such as reversible palmitoylation.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795A2B-5DC6-4440-89F9-8B920DFE5C91}" type="slidenum">
              <a:rPr lang="en-US" smtClean="0"/>
              <a:pPr eaLnBrk="1" hangingPunct="1"/>
              <a:t>3</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EDE3D-BDEF-4627-9EC2-F716FBEA9692}" type="slidenum">
              <a:rPr lang="en-US"/>
              <a:pPr/>
              <a:t>4</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b="1" dirty="0">
                <a:latin typeface="Arial" charset="0"/>
              </a:rPr>
              <a:t>FIGURE 11-7 </a:t>
            </a:r>
            <a:r>
              <a:rPr lang="en-US" b="1" dirty="0" err="1">
                <a:latin typeface="Arial" charset="0"/>
              </a:rPr>
              <a:t>Transbilayer</a:t>
            </a:r>
            <a:r>
              <a:rPr lang="en-US" b="1" dirty="0">
                <a:latin typeface="Arial" charset="0"/>
              </a:rPr>
              <a:t> disposition of </a:t>
            </a:r>
            <a:r>
              <a:rPr lang="en-US" b="1" dirty="0" err="1">
                <a:latin typeface="Arial" charset="0"/>
              </a:rPr>
              <a:t>glycophorin</a:t>
            </a:r>
            <a:r>
              <a:rPr lang="en-US" b="1" dirty="0">
                <a:latin typeface="Arial" charset="0"/>
              </a:rPr>
              <a:t> in an erythrocyte.</a:t>
            </a:r>
            <a:r>
              <a:rPr lang="en-US" dirty="0">
                <a:latin typeface="Arial" charset="0"/>
              </a:rPr>
              <a:t> One hydrophilic domain, containing all the sugar residues, is on the outer surface, and another hydrophilic domain protrudes from the inner face of the membrane. Each red hexagon represents a </a:t>
            </a:r>
            <a:r>
              <a:rPr lang="en-US" dirty="0" err="1">
                <a:latin typeface="Arial" charset="0"/>
              </a:rPr>
              <a:t>tetrasaccharide</a:t>
            </a:r>
            <a:r>
              <a:rPr lang="en-US" dirty="0">
                <a:latin typeface="Arial" charset="0"/>
              </a:rPr>
              <a:t> (containing two Neu5Ac (</a:t>
            </a:r>
            <a:r>
              <a:rPr lang="en-US" dirty="0" err="1">
                <a:latin typeface="Arial" charset="0"/>
              </a:rPr>
              <a:t>sialic</a:t>
            </a:r>
            <a:r>
              <a:rPr lang="en-US" dirty="0">
                <a:latin typeface="Arial" charset="0"/>
              </a:rPr>
              <a:t> acid), Gal, and </a:t>
            </a:r>
            <a:r>
              <a:rPr lang="en-US" dirty="0" err="1">
                <a:latin typeface="Arial" charset="0"/>
              </a:rPr>
              <a:t>GalNAc</a:t>
            </a:r>
            <a:r>
              <a:rPr lang="en-US" dirty="0">
                <a:latin typeface="Arial" charset="0"/>
              </a:rPr>
              <a:t>) </a:t>
            </a:r>
            <a:r>
              <a:rPr lang="en-US" i="1" dirty="0" err="1">
                <a:latin typeface="Arial" charset="0"/>
              </a:rPr>
              <a:t>O</a:t>
            </a:r>
            <a:r>
              <a:rPr lang="en-US" dirty="0" err="1">
                <a:latin typeface="Arial" charset="0"/>
              </a:rPr>
              <a:t>linked</a:t>
            </a:r>
            <a:r>
              <a:rPr lang="en-US" dirty="0">
                <a:latin typeface="Arial" charset="0"/>
              </a:rPr>
              <a:t> to a </a:t>
            </a:r>
            <a:r>
              <a:rPr lang="en-US" dirty="0" err="1">
                <a:latin typeface="Arial" charset="0"/>
              </a:rPr>
              <a:t>Ser</a:t>
            </a:r>
            <a:r>
              <a:rPr lang="en-US" dirty="0">
                <a:latin typeface="Arial" charset="0"/>
              </a:rPr>
              <a:t> or </a:t>
            </a:r>
            <a:r>
              <a:rPr lang="en-US" dirty="0" err="1">
                <a:latin typeface="Arial" charset="0"/>
              </a:rPr>
              <a:t>Thr</a:t>
            </a:r>
            <a:r>
              <a:rPr lang="en-US" dirty="0">
                <a:latin typeface="Arial" charset="0"/>
              </a:rPr>
              <a:t> residue; the blue hexagon represents an oligosaccharide </a:t>
            </a:r>
            <a:r>
              <a:rPr lang="en-US" i="1" dirty="0">
                <a:latin typeface="Arial" charset="0"/>
              </a:rPr>
              <a:t>N</a:t>
            </a:r>
            <a:r>
              <a:rPr lang="en-US" dirty="0">
                <a:latin typeface="Arial" charset="0"/>
              </a:rPr>
              <a:t>-linked to an </a:t>
            </a:r>
            <a:r>
              <a:rPr lang="en-US" dirty="0" err="1">
                <a:latin typeface="Arial" charset="0"/>
              </a:rPr>
              <a:t>Asn</a:t>
            </a:r>
            <a:r>
              <a:rPr lang="en-US" dirty="0">
                <a:latin typeface="Arial" charset="0"/>
              </a:rPr>
              <a:t> residue. The relative size of the oligosaccharide units is larger than shown here. A segment of 19 hydrophobic residues (residues 75 to 93) forms an </a:t>
            </a:r>
            <a:r>
              <a:rPr lang="en-US" i="1" dirty="0">
                <a:latin typeface="Arial" charset="0"/>
              </a:rPr>
              <a:t>α</a:t>
            </a:r>
            <a:r>
              <a:rPr lang="en-US" dirty="0">
                <a:latin typeface="Arial" charset="0"/>
              </a:rPr>
              <a:t> helix that traverses the membrane bilayer (see Figure 11-11a). The segment from residues 64 to 74 has some hydrophobic residues and probably penetrates the outer face of the lipid bilayer, as shown</a:t>
            </a:r>
            <a:r>
              <a:rPr lang="en-US" dirty="0" smtClean="0">
                <a:latin typeface="Arial" charset="0"/>
              </a:rPr>
              <a:t>.</a:t>
            </a:r>
          </a:p>
          <a:p>
            <a:r>
              <a:rPr lang="en-US" b="1" dirty="0" smtClean="0">
                <a:latin typeface="Arial" charset="0"/>
              </a:rPr>
              <a:t>FIGURE 11-9 </a:t>
            </a:r>
            <a:r>
              <a:rPr lang="en-US" b="1" dirty="0" err="1" smtClean="0">
                <a:latin typeface="Arial" charset="0"/>
              </a:rPr>
              <a:t>Bacteriorhodopsin</a:t>
            </a:r>
            <a:r>
              <a:rPr lang="en-US" b="1" dirty="0" smtClean="0">
                <a:latin typeface="Arial" charset="0"/>
              </a:rPr>
              <a:t>, a membrane-spanning protein.</a:t>
            </a:r>
            <a:r>
              <a:rPr lang="en-US" dirty="0" smtClean="0">
                <a:latin typeface="Arial" charset="0"/>
              </a:rPr>
              <a:t> (PDB ID 2AT9) The single polypeptide chain folds into seven hydrophobic </a:t>
            </a:r>
            <a:r>
              <a:rPr lang="en-US" i="1" dirty="0" smtClean="0">
                <a:latin typeface="Arial" charset="0"/>
              </a:rPr>
              <a:t>α</a:t>
            </a:r>
            <a:r>
              <a:rPr lang="en-US" dirty="0" smtClean="0">
                <a:latin typeface="Arial" charset="0"/>
              </a:rPr>
              <a:t> helices, each of which traverses the lipid bilayer roughly perpendicular to the plane of the membrane. The seven </a:t>
            </a:r>
            <a:r>
              <a:rPr lang="en-US" dirty="0" err="1" smtClean="0">
                <a:latin typeface="Arial" charset="0"/>
              </a:rPr>
              <a:t>transmembrane</a:t>
            </a:r>
            <a:r>
              <a:rPr lang="en-US" dirty="0" smtClean="0">
                <a:latin typeface="Arial" charset="0"/>
              </a:rPr>
              <a:t> helices are clustered, and the space around and between them is filled with the acyl chains of membrane lipids. The light-absorbing pigment retinal (see Figure 10-21) is buried deep in the membrane in contact with several of the helical segments (not shown). The helices are colored to correspond with the </a:t>
            </a:r>
            <a:r>
              <a:rPr lang="en-US" dirty="0" err="1" smtClean="0">
                <a:latin typeface="Arial" charset="0"/>
              </a:rPr>
              <a:t>hydropathy</a:t>
            </a:r>
            <a:r>
              <a:rPr lang="en-US" dirty="0" smtClean="0">
                <a:latin typeface="Arial" charset="0"/>
              </a:rPr>
              <a:t> plot in Figure 11-11b.</a:t>
            </a:r>
            <a:endParaRPr 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6BE3D-14DD-477C-80BF-1E6D672EFD9E}" type="slidenum">
              <a:rPr lang="en-US"/>
              <a:pPr/>
              <a:t>5</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b="1" dirty="0">
                <a:latin typeface="Arial" charset="0"/>
              </a:rPr>
              <a:t>FIGURE 11-11a </a:t>
            </a:r>
            <a:r>
              <a:rPr lang="en-US" b="1" dirty="0" err="1">
                <a:latin typeface="Arial" charset="0"/>
              </a:rPr>
              <a:t>Hydropathy</a:t>
            </a:r>
            <a:r>
              <a:rPr lang="en-US" b="1" dirty="0">
                <a:latin typeface="Arial" charset="0"/>
              </a:rPr>
              <a:t> plots.</a:t>
            </a:r>
            <a:r>
              <a:rPr lang="en-US" dirty="0">
                <a:latin typeface="Arial" charset="0"/>
              </a:rPr>
              <a:t> </a:t>
            </a:r>
            <a:r>
              <a:rPr lang="en-US" dirty="0" err="1">
                <a:latin typeface="Arial" charset="0"/>
              </a:rPr>
              <a:t>Hydropathy</a:t>
            </a:r>
            <a:r>
              <a:rPr lang="en-US" dirty="0">
                <a:latin typeface="Arial" charset="0"/>
              </a:rPr>
              <a:t> index (see Table 3-1) is plotted against residue number for two integral membrane proteins. The </a:t>
            </a:r>
            <a:r>
              <a:rPr lang="en-US" dirty="0" err="1">
                <a:latin typeface="Arial" charset="0"/>
              </a:rPr>
              <a:t>hydropathy</a:t>
            </a:r>
            <a:r>
              <a:rPr lang="en-US" dirty="0">
                <a:latin typeface="Arial" charset="0"/>
              </a:rPr>
              <a:t> index for each amino acid residue in a sequence of defined length, or "window," is used to calculate the average </a:t>
            </a:r>
            <a:r>
              <a:rPr lang="en-US" dirty="0" err="1">
                <a:latin typeface="Arial" charset="0"/>
              </a:rPr>
              <a:t>hydropathy</a:t>
            </a:r>
            <a:r>
              <a:rPr lang="en-US" dirty="0">
                <a:latin typeface="Arial" charset="0"/>
              </a:rPr>
              <a:t> for that window. The horizontal axis shows the residue number in the middle of the window. (a) </a:t>
            </a:r>
            <a:r>
              <a:rPr lang="en-US" dirty="0" err="1">
                <a:latin typeface="Arial" charset="0"/>
              </a:rPr>
              <a:t>Glycophorin</a:t>
            </a:r>
            <a:r>
              <a:rPr lang="en-US" dirty="0">
                <a:latin typeface="Arial" charset="0"/>
              </a:rPr>
              <a:t> from human erythrocytes has a single hydrophobic sequence between residues 75 and 93 (yellow); compare this with Figure 11-7.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B06D9-6A7A-4EA1-A2B1-54E165CED28B}" type="slidenum">
              <a:rPr lang="en-US"/>
              <a:pPr/>
              <a:t>6</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b="1" dirty="0">
                <a:latin typeface="Arial" charset="0"/>
              </a:rPr>
              <a:t>FIGURE 11-11b </a:t>
            </a:r>
            <a:r>
              <a:rPr lang="en-US" b="1" dirty="0" err="1">
                <a:latin typeface="Arial" charset="0"/>
              </a:rPr>
              <a:t>Hydropathy</a:t>
            </a:r>
            <a:r>
              <a:rPr lang="en-US" b="1" dirty="0">
                <a:latin typeface="Arial" charset="0"/>
              </a:rPr>
              <a:t> plots.</a:t>
            </a:r>
            <a:r>
              <a:rPr lang="en-US" dirty="0">
                <a:latin typeface="Arial" charset="0"/>
              </a:rPr>
              <a:t> </a:t>
            </a:r>
            <a:r>
              <a:rPr lang="en-US" dirty="0" err="1">
                <a:latin typeface="Arial" charset="0"/>
              </a:rPr>
              <a:t>Hydropathy</a:t>
            </a:r>
            <a:r>
              <a:rPr lang="en-US" dirty="0">
                <a:latin typeface="Arial" charset="0"/>
              </a:rPr>
              <a:t> index (see Table 3-1) is plotted against residue number for two integral membrane proteins. The </a:t>
            </a:r>
            <a:r>
              <a:rPr lang="en-US" dirty="0" err="1">
                <a:latin typeface="Arial" charset="0"/>
              </a:rPr>
              <a:t>hydropathy</a:t>
            </a:r>
            <a:r>
              <a:rPr lang="en-US" dirty="0">
                <a:latin typeface="Arial" charset="0"/>
              </a:rPr>
              <a:t> index for each amino acid residue in a sequence of defined length, or "window," is used to calculate the average </a:t>
            </a:r>
            <a:r>
              <a:rPr lang="en-US" dirty="0" err="1">
                <a:latin typeface="Arial" charset="0"/>
              </a:rPr>
              <a:t>hydropathy</a:t>
            </a:r>
            <a:r>
              <a:rPr lang="en-US" dirty="0">
                <a:latin typeface="Arial" charset="0"/>
              </a:rPr>
              <a:t> for that window. The horizontal axis shows the residue number in the middle of the window. (b) </a:t>
            </a:r>
            <a:r>
              <a:rPr lang="en-US" dirty="0" err="1">
                <a:latin typeface="Arial" charset="0"/>
              </a:rPr>
              <a:t>Bacteriorhodopsin</a:t>
            </a:r>
            <a:r>
              <a:rPr lang="en-US" dirty="0">
                <a:latin typeface="Arial" charset="0"/>
              </a:rPr>
              <a:t>, known from independent physical studies to have seven </a:t>
            </a:r>
            <a:r>
              <a:rPr lang="en-US" dirty="0" err="1">
                <a:latin typeface="Arial" charset="0"/>
              </a:rPr>
              <a:t>transmembrane</a:t>
            </a:r>
            <a:r>
              <a:rPr lang="en-US" dirty="0">
                <a:latin typeface="Arial" charset="0"/>
              </a:rPr>
              <a:t> helices (see Figure 11-9), has seven hydrophobic regions. Note, however, that the </a:t>
            </a:r>
            <a:r>
              <a:rPr lang="en-US" dirty="0" err="1">
                <a:latin typeface="Arial" charset="0"/>
              </a:rPr>
              <a:t>hydropathy</a:t>
            </a:r>
            <a:r>
              <a:rPr lang="en-US" dirty="0">
                <a:latin typeface="Arial" charset="0"/>
              </a:rPr>
              <a:t> plot is ambiguous in the region of segments 6 and 7. X-ray crystallography has confirmed that this region has two </a:t>
            </a:r>
            <a:r>
              <a:rPr lang="en-US" dirty="0" err="1">
                <a:latin typeface="Arial" charset="0"/>
              </a:rPr>
              <a:t>transmembrane</a:t>
            </a:r>
            <a:r>
              <a:rPr lang="en-US" dirty="0">
                <a:latin typeface="Arial" charset="0"/>
              </a:rPr>
              <a:t> segments.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CDF5F2D-C58C-4978-A130-A0B84877FEEB}" type="slidenum">
              <a:rPr lang="en-US" smtClean="0"/>
              <a:pPr eaLnBrk="1" hangingPunct="1"/>
              <a:t>7</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683FC-2A64-4F82-98F2-85B8006D5253}" type="slidenum">
              <a:rPr lang="en-US"/>
              <a:pPr/>
              <a:t>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b="1" dirty="0">
                <a:latin typeface="Arial" charset="0"/>
              </a:rPr>
              <a:t>FIGURE 11-12 Tyr and </a:t>
            </a:r>
            <a:r>
              <a:rPr lang="en-US" b="1" dirty="0" err="1">
                <a:latin typeface="Arial" charset="0"/>
              </a:rPr>
              <a:t>Trp</a:t>
            </a:r>
            <a:r>
              <a:rPr lang="en-US" b="1" dirty="0">
                <a:latin typeface="Arial" charset="0"/>
              </a:rPr>
              <a:t> residues of membrane proteins clustering at the water-lipid interface.</a:t>
            </a:r>
            <a:r>
              <a:rPr lang="en-US" dirty="0">
                <a:latin typeface="Arial" charset="0"/>
              </a:rPr>
              <a:t> The detailed structures of these five integral membrane proteins are known from crystallographic studies. The K</a:t>
            </a:r>
            <a:r>
              <a:rPr lang="en-US" baseline="30000" dirty="0">
                <a:latin typeface="Arial" charset="0"/>
              </a:rPr>
              <a:t>+</a:t>
            </a:r>
            <a:r>
              <a:rPr lang="en-US" dirty="0">
                <a:latin typeface="Arial" charset="0"/>
              </a:rPr>
              <a:t> channel (PDB ID 1BL8) is from the bacterium </a:t>
            </a:r>
            <a:r>
              <a:rPr lang="en-US" i="1" dirty="0">
                <a:latin typeface="Arial" charset="0"/>
              </a:rPr>
              <a:t>Streptomyces </a:t>
            </a:r>
            <a:r>
              <a:rPr lang="en-US" i="1" dirty="0" err="1">
                <a:latin typeface="Arial" charset="0"/>
              </a:rPr>
              <a:t>lividans</a:t>
            </a:r>
            <a:r>
              <a:rPr lang="en-US" i="1" dirty="0">
                <a:latin typeface="Arial" charset="0"/>
              </a:rPr>
              <a:t> </a:t>
            </a:r>
            <a:r>
              <a:rPr lang="en-US" dirty="0">
                <a:latin typeface="Arial" charset="0"/>
              </a:rPr>
              <a:t>(see Figure 11-48); </a:t>
            </a:r>
            <a:r>
              <a:rPr lang="en-US" dirty="0" err="1">
                <a:latin typeface="Arial" charset="0"/>
              </a:rPr>
              <a:t>maltoporin</a:t>
            </a:r>
            <a:r>
              <a:rPr lang="en-US" dirty="0">
                <a:latin typeface="Arial" charset="0"/>
              </a:rPr>
              <a:t> (PDB ID 1AF6), outer membrane phospholipase A (PDB ID 1QD5), </a:t>
            </a:r>
            <a:r>
              <a:rPr lang="en-US" dirty="0" err="1">
                <a:latin typeface="Arial" charset="0"/>
              </a:rPr>
              <a:t>OmpX</a:t>
            </a:r>
            <a:r>
              <a:rPr lang="en-US" dirty="0">
                <a:latin typeface="Arial" charset="0"/>
              </a:rPr>
              <a:t> (PDB ID 1QJ9), and </a:t>
            </a:r>
            <a:r>
              <a:rPr lang="en-US" dirty="0" err="1">
                <a:latin typeface="Arial" charset="0"/>
              </a:rPr>
              <a:t>phosphoporin</a:t>
            </a:r>
            <a:r>
              <a:rPr lang="en-US" dirty="0">
                <a:latin typeface="Arial" charset="0"/>
              </a:rPr>
              <a:t> E (PDB ID 1PHO) are proteins of the outer membrane of </a:t>
            </a:r>
            <a:r>
              <a:rPr lang="en-US" i="1" dirty="0">
                <a:latin typeface="Arial" charset="0"/>
              </a:rPr>
              <a:t>E. coli</a:t>
            </a:r>
            <a:r>
              <a:rPr lang="en-US" dirty="0">
                <a:latin typeface="Arial" charset="0"/>
              </a:rPr>
              <a:t>. Residues of Tyr (orange) and </a:t>
            </a:r>
            <a:r>
              <a:rPr lang="en-US" dirty="0" err="1">
                <a:latin typeface="Arial" charset="0"/>
              </a:rPr>
              <a:t>Trp</a:t>
            </a:r>
            <a:r>
              <a:rPr lang="en-US" dirty="0">
                <a:latin typeface="Arial" charset="0"/>
              </a:rPr>
              <a:t> (red) are found predominantly where the nonpolar region of acyl chains meets the polar head group region. Charged residues (Lys, </a:t>
            </a:r>
            <a:r>
              <a:rPr lang="en-US" dirty="0" err="1">
                <a:latin typeface="Arial" charset="0"/>
              </a:rPr>
              <a:t>Arg</a:t>
            </a:r>
            <a:r>
              <a:rPr lang="en-US" dirty="0">
                <a:latin typeface="Arial" charset="0"/>
              </a:rPr>
              <a:t>, </a:t>
            </a:r>
            <a:r>
              <a:rPr lang="en-US" dirty="0" err="1">
                <a:latin typeface="Arial" charset="0"/>
              </a:rPr>
              <a:t>Glu</a:t>
            </a:r>
            <a:r>
              <a:rPr lang="en-US" dirty="0">
                <a:latin typeface="Arial" charset="0"/>
              </a:rPr>
              <a:t>, Asp; shown in blue) are found almost exclusively in the aqueous phases.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6171C-AF01-4A4B-804D-2254B89783E7}" type="slidenum">
              <a:rPr lang="en-US"/>
              <a:pPr/>
              <a:t>9</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en-US" b="1" dirty="0" smtClean="0">
                <a:latin typeface="Arial" charset="0"/>
              </a:rPr>
              <a:t>FIGURE 11-29b Proposed structure of GLUT1.</a:t>
            </a:r>
            <a:r>
              <a:rPr lang="en-US" dirty="0" smtClean="0">
                <a:latin typeface="Arial" charset="0"/>
              </a:rPr>
              <a:t> (b) A helical wheel diagram shows the distribution of polar and nonpolar residues on the surface of a helical segment. The helix is diagrammed as though observed along its axis from the amino terminus. Adjacent residues in the linear sequence are connected, and each residue is placed around the wheel in the position it occupies in the helix; recall that 3.6 residues are required to make one complete turn of the </a:t>
            </a:r>
            <a:r>
              <a:rPr lang="en-US" dirty="0" smtClean="0">
                <a:latin typeface="Symbol" pitchFamily="48" charset="2"/>
                <a:sym typeface="Symbol" pitchFamily="48" charset="2"/>
              </a:rPr>
              <a:t>α</a:t>
            </a:r>
            <a:r>
              <a:rPr lang="en-US" dirty="0" smtClean="0">
                <a:latin typeface="Arial" charset="0"/>
              </a:rPr>
              <a:t> helix. In this example, the polar residues (blue) are on one side of the helix and the hydrophobic residues (yellow) on the other. This is, by definition, an amphipathic helix. </a:t>
            </a:r>
            <a:r>
              <a:rPr lang="en-US" b="1" dirty="0" smtClean="0">
                <a:latin typeface="Arial" charset="0"/>
              </a:rPr>
              <a:t>FIGURE </a:t>
            </a:r>
            <a:r>
              <a:rPr lang="en-US" b="1" dirty="0">
                <a:latin typeface="Arial" charset="0"/>
              </a:rPr>
              <a:t>11-29c Proposed structure of GLUT1.</a:t>
            </a:r>
            <a:r>
              <a:rPr lang="en-US" dirty="0">
                <a:latin typeface="Arial" charset="0"/>
              </a:rPr>
              <a:t> (c) Side-by-side association of four amphipathic helices, each with its polar face oriented toward the central cavity, can produce a </a:t>
            </a:r>
            <a:r>
              <a:rPr lang="en-US" dirty="0" err="1">
                <a:latin typeface="Arial" charset="0"/>
              </a:rPr>
              <a:t>transmembrane</a:t>
            </a:r>
            <a:r>
              <a:rPr lang="en-US" dirty="0">
                <a:latin typeface="Arial" charset="0"/>
              </a:rPr>
              <a:t> channel lined with polar (and charged) residues. This channel provides many opportunities for hydrogen bonding with glucose as it moves through.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162F41-869F-43C8-B3A3-90D1CF0D3063}" type="slidenum">
              <a:rPr lang="en-US"/>
              <a:pPr>
                <a:defRPr/>
              </a:pPr>
              <a:t>‹#›</a:t>
            </a:fld>
            <a:endParaRPr lang="en-US"/>
          </a:p>
        </p:txBody>
      </p:sp>
    </p:spTree>
    <p:extLst>
      <p:ext uri="{BB962C8B-B14F-4D97-AF65-F5344CB8AC3E}">
        <p14:creationId xmlns:p14="http://schemas.microsoft.com/office/powerpoint/2010/main" val="215629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088D4-2F6E-459B-8004-6B2BB017AD49}" type="slidenum">
              <a:rPr lang="en-US"/>
              <a:pPr>
                <a:defRPr/>
              </a:pPr>
              <a:t>‹#›</a:t>
            </a:fld>
            <a:endParaRPr lang="en-US"/>
          </a:p>
        </p:txBody>
      </p:sp>
    </p:spTree>
    <p:extLst>
      <p:ext uri="{BB962C8B-B14F-4D97-AF65-F5344CB8AC3E}">
        <p14:creationId xmlns:p14="http://schemas.microsoft.com/office/powerpoint/2010/main" val="111570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843D18-E66A-4BE9-83D8-3ED10A1F674E}" type="slidenum">
              <a:rPr lang="en-US"/>
              <a:pPr>
                <a:defRPr/>
              </a:pPr>
              <a:t>‹#›</a:t>
            </a:fld>
            <a:endParaRPr lang="en-US"/>
          </a:p>
        </p:txBody>
      </p:sp>
    </p:spTree>
    <p:extLst>
      <p:ext uri="{BB962C8B-B14F-4D97-AF65-F5344CB8AC3E}">
        <p14:creationId xmlns:p14="http://schemas.microsoft.com/office/powerpoint/2010/main" val="6680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6A6208-2270-4064-B56F-54918729A370}" type="slidenum">
              <a:rPr lang="en-US"/>
              <a:pPr>
                <a:defRPr/>
              </a:pPr>
              <a:t>‹#›</a:t>
            </a:fld>
            <a:endParaRPr lang="en-US"/>
          </a:p>
        </p:txBody>
      </p:sp>
    </p:spTree>
    <p:extLst>
      <p:ext uri="{BB962C8B-B14F-4D97-AF65-F5344CB8AC3E}">
        <p14:creationId xmlns:p14="http://schemas.microsoft.com/office/powerpoint/2010/main" val="382688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0C607-9397-4716-82BE-B2491529F75B}" type="slidenum">
              <a:rPr lang="en-US"/>
              <a:pPr>
                <a:defRPr/>
              </a:pPr>
              <a:t>‹#›</a:t>
            </a:fld>
            <a:endParaRPr lang="en-US"/>
          </a:p>
        </p:txBody>
      </p:sp>
    </p:spTree>
    <p:extLst>
      <p:ext uri="{BB962C8B-B14F-4D97-AF65-F5344CB8AC3E}">
        <p14:creationId xmlns:p14="http://schemas.microsoft.com/office/powerpoint/2010/main" val="214705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00D347-7B50-4AF9-92EC-023233BE8024}" type="slidenum">
              <a:rPr lang="en-US"/>
              <a:pPr>
                <a:defRPr/>
              </a:pPr>
              <a:t>‹#›</a:t>
            </a:fld>
            <a:endParaRPr lang="en-US"/>
          </a:p>
        </p:txBody>
      </p:sp>
    </p:spTree>
    <p:extLst>
      <p:ext uri="{BB962C8B-B14F-4D97-AF65-F5344CB8AC3E}">
        <p14:creationId xmlns:p14="http://schemas.microsoft.com/office/powerpoint/2010/main" val="173206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BDC2E1-A9D2-40FC-A8C8-DCBCA56789D5}" type="slidenum">
              <a:rPr lang="en-US"/>
              <a:pPr>
                <a:defRPr/>
              </a:pPr>
              <a:t>‹#›</a:t>
            </a:fld>
            <a:endParaRPr lang="en-US"/>
          </a:p>
        </p:txBody>
      </p:sp>
    </p:spTree>
    <p:extLst>
      <p:ext uri="{BB962C8B-B14F-4D97-AF65-F5344CB8AC3E}">
        <p14:creationId xmlns:p14="http://schemas.microsoft.com/office/powerpoint/2010/main" val="399264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6EDA33-709B-4B79-80B7-162498D41BD9}" type="slidenum">
              <a:rPr lang="en-US"/>
              <a:pPr>
                <a:defRPr/>
              </a:pPr>
              <a:t>‹#›</a:t>
            </a:fld>
            <a:endParaRPr lang="en-US"/>
          </a:p>
        </p:txBody>
      </p:sp>
    </p:spTree>
    <p:extLst>
      <p:ext uri="{BB962C8B-B14F-4D97-AF65-F5344CB8AC3E}">
        <p14:creationId xmlns:p14="http://schemas.microsoft.com/office/powerpoint/2010/main" val="326607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F1E923-E5BF-4EB6-906E-DB977CC5138A}" type="slidenum">
              <a:rPr lang="en-US"/>
              <a:pPr>
                <a:defRPr/>
              </a:pPr>
              <a:t>‹#›</a:t>
            </a:fld>
            <a:endParaRPr lang="en-US"/>
          </a:p>
        </p:txBody>
      </p:sp>
    </p:spTree>
    <p:extLst>
      <p:ext uri="{BB962C8B-B14F-4D97-AF65-F5344CB8AC3E}">
        <p14:creationId xmlns:p14="http://schemas.microsoft.com/office/powerpoint/2010/main" val="271231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141A31-C004-4DEC-8D43-73ACB9006CF4}" type="slidenum">
              <a:rPr lang="en-US"/>
              <a:pPr>
                <a:defRPr/>
              </a:pPr>
              <a:t>‹#›</a:t>
            </a:fld>
            <a:endParaRPr lang="en-US"/>
          </a:p>
        </p:txBody>
      </p:sp>
    </p:spTree>
    <p:extLst>
      <p:ext uri="{BB962C8B-B14F-4D97-AF65-F5344CB8AC3E}">
        <p14:creationId xmlns:p14="http://schemas.microsoft.com/office/powerpoint/2010/main" val="271733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F565BF-1B48-4DDB-82F3-F4B91A9B4D03}" type="slidenum">
              <a:rPr lang="en-US"/>
              <a:pPr>
                <a:defRPr/>
              </a:pPr>
              <a:t>‹#›</a:t>
            </a:fld>
            <a:endParaRPr lang="en-US"/>
          </a:p>
        </p:txBody>
      </p:sp>
    </p:spTree>
    <p:extLst>
      <p:ext uri="{BB962C8B-B14F-4D97-AF65-F5344CB8AC3E}">
        <p14:creationId xmlns:p14="http://schemas.microsoft.com/office/powerpoint/2010/main" val="13260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559471A8-8514-4431-93CE-9829FF5040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igure 1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1524000"/>
            <a:ext cx="8531225"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Biological membranes are heterogeneous lipid bilayers with proteins</a:t>
            </a:r>
          </a:p>
        </p:txBody>
      </p:sp>
    </p:spTree>
    <p:extLst>
      <p:ext uri="{BB962C8B-B14F-4D97-AF65-F5344CB8AC3E}">
        <p14:creationId xmlns:p14="http://schemas.microsoft.com/office/powerpoint/2010/main" val="1126312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igure 11-14"/>
          <p:cNvPicPr>
            <a:picLocks noChangeAspect="1" noChangeArrowheads="1"/>
          </p:cNvPicPr>
          <p:nvPr/>
        </p:nvPicPr>
        <p:blipFill rotWithShape="1">
          <a:blip r:embed="rId3">
            <a:extLst>
              <a:ext uri="{28A0092B-C50C-407E-A947-70E740481C1C}">
                <a14:useLocalDpi xmlns:a14="http://schemas.microsoft.com/office/drawing/2010/main" val="0"/>
              </a:ext>
            </a:extLst>
          </a:blip>
          <a:srcRect b="7495"/>
          <a:stretch/>
        </p:blipFill>
        <p:spPr bwMode="auto">
          <a:xfrm>
            <a:off x="304799" y="813163"/>
            <a:ext cx="8531225" cy="570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Some integral membrane proteins contain covalently-linked lipids</a:t>
            </a:r>
            <a:endParaRPr lang="en-US" dirty="0"/>
          </a:p>
        </p:txBody>
      </p:sp>
      <p:sp>
        <p:nvSpPr>
          <p:cNvPr id="4" name="TextBox 3"/>
          <p:cNvSpPr txBox="1"/>
          <p:nvPr/>
        </p:nvSpPr>
        <p:spPr>
          <a:xfrm>
            <a:off x="640080" y="1433342"/>
            <a:ext cx="5120640" cy="461665"/>
          </a:xfrm>
          <a:prstGeom prst="rect">
            <a:avLst/>
          </a:prstGeom>
          <a:noFill/>
        </p:spPr>
        <p:txBody>
          <a:bodyPr wrap="square" rtlCol="0">
            <a:spAutoFit/>
          </a:bodyPr>
          <a:lstStyle/>
          <a:p>
            <a:r>
              <a:rPr lang="en-US" sz="2400" dirty="0" smtClean="0"/>
              <a:t>= Lipid-linked proteins (lipoproteins)</a:t>
            </a:r>
            <a:endParaRPr lang="en-US" sz="2400" dirty="0"/>
          </a:p>
        </p:txBody>
      </p:sp>
    </p:spTree>
    <p:extLst>
      <p:ext uri="{BB962C8B-B14F-4D97-AF65-F5344CB8AC3E}">
        <p14:creationId xmlns:p14="http://schemas.microsoft.com/office/powerpoint/2010/main" val="4024780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Some lipid-linked proteins are fatty-acylated</a:t>
            </a:r>
          </a:p>
        </p:txBody>
      </p:sp>
      <p:sp>
        <p:nvSpPr>
          <p:cNvPr id="22531" name="Content Placeholder 2"/>
          <p:cNvSpPr>
            <a:spLocks noGrp="1"/>
          </p:cNvSpPr>
          <p:nvPr>
            <p:ph idx="1"/>
          </p:nvPr>
        </p:nvSpPr>
        <p:spPr>
          <a:xfrm>
            <a:off x="457200" y="1482633"/>
            <a:ext cx="8229600" cy="4525963"/>
          </a:xfrm>
        </p:spPr>
        <p:txBody>
          <a:bodyPr/>
          <a:lstStyle/>
          <a:p>
            <a:r>
              <a:rPr lang="en-US" dirty="0" err="1" smtClean="0"/>
              <a:t>Myristic</a:t>
            </a:r>
            <a:r>
              <a:rPr lang="en-US" dirty="0" smtClean="0"/>
              <a:t> acid (14:0) is attached to N-terminal </a:t>
            </a:r>
            <a:r>
              <a:rPr lang="el-GR" dirty="0" smtClean="0"/>
              <a:t>α</a:t>
            </a:r>
            <a:r>
              <a:rPr lang="en-US" dirty="0" smtClean="0"/>
              <a:t>-amino group of </a:t>
            </a:r>
            <a:r>
              <a:rPr lang="en-US" dirty="0" err="1" smtClean="0"/>
              <a:t>Gly</a:t>
            </a:r>
            <a:r>
              <a:rPr lang="en-US" dirty="0" smtClean="0"/>
              <a:t> (via an amide linkage)</a:t>
            </a:r>
          </a:p>
          <a:p>
            <a:pPr lvl="1"/>
            <a:r>
              <a:rPr lang="en-US" dirty="0" smtClean="0"/>
              <a:t>Permanent modification</a:t>
            </a:r>
          </a:p>
          <a:p>
            <a:pPr lvl="1"/>
            <a:r>
              <a:rPr lang="en-US" dirty="0" err="1" smtClean="0"/>
              <a:t>Myristoylated</a:t>
            </a:r>
            <a:r>
              <a:rPr lang="en-US" dirty="0" smtClean="0"/>
              <a:t> proteins are found in many subcellular compartments</a:t>
            </a:r>
          </a:p>
          <a:p>
            <a:r>
              <a:rPr lang="en-US" dirty="0" err="1" smtClean="0"/>
              <a:t>Palmitic</a:t>
            </a:r>
            <a:r>
              <a:rPr lang="en-US" dirty="0" smtClean="0"/>
              <a:t> acid (16:0) is attached to a specific </a:t>
            </a:r>
            <a:r>
              <a:rPr lang="en-US" dirty="0" err="1" smtClean="0"/>
              <a:t>Cys</a:t>
            </a:r>
            <a:r>
              <a:rPr lang="en-US" dirty="0" smtClean="0"/>
              <a:t> (via a </a:t>
            </a:r>
            <a:r>
              <a:rPr lang="en-US" dirty="0" err="1" smtClean="0"/>
              <a:t>thioester</a:t>
            </a:r>
            <a:r>
              <a:rPr lang="en-US" dirty="0" smtClean="0"/>
              <a:t> linkage)</a:t>
            </a:r>
          </a:p>
          <a:p>
            <a:pPr lvl="1"/>
            <a:r>
              <a:rPr lang="en-US" dirty="0" smtClean="0"/>
              <a:t>Reversible modification; may be removed by a </a:t>
            </a:r>
            <a:r>
              <a:rPr lang="en-US" dirty="0" err="1" smtClean="0"/>
              <a:t>palmitoyl</a:t>
            </a:r>
            <a:r>
              <a:rPr lang="en-US" dirty="0" smtClean="0"/>
              <a:t> </a:t>
            </a:r>
            <a:r>
              <a:rPr lang="en-US" dirty="0" err="1" smtClean="0"/>
              <a:t>thioesterase</a:t>
            </a:r>
            <a:endParaRPr lang="en-US" dirty="0" smtClean="0"/>
          </a:p>
          <a:p>
            <a:pPr lvl="1"/>
            <a:r>
              <a:rPr lang="en-US" dirty="0" err="1" smtClean="0"/>
              <a:t>Palmitoylated</a:t>
            </a:r>
            <a:r>
              <a:rPr lang="en-US" dirty="0" smtClean="0"/>
              <a:t> proteins are found </a:t>
            </a:r>
          </a:p>
          <a:p>
            <a:pPr marL="457200" lvl="1" indent="0">
              <a:buNone/>
              <a:tabLst>
                <a:tab pos="744538" algn="l"/>
              </a:tabLst>
            </a:pPr>
            <a:r>
              <a:rPr lang="en-US" dirty="0"/>
              <a:t>	</a:t>
            </a:r>
            <a:r>
              <a:rPr lang="en-US" dirty="0" smtClean="0"/>
              <a:t>on the cytoplasmic face of the </a:t>
            </a:r>
          </a:p>
          <a:p>
            <a:pPr marL="457200" lvl="1" indent="0">
              <a:buNone/>
              <a:tabLst>
                <a:tab pos="744538" algn="l"/>
              </a:tabLst>
            </a:pPr>
            <a:r>
              <a:rPr lang="en-US" dirty="0"/>
              <a:t>	</a:t>
            </a:r>
            <a:r>
              <a:rPr lang="en-US" dirty="0" smtClean="0"/>
              <a:t>plasma membrane</a:t>
            </a:r>
          </a:p>
        </p:txBody>
      </p:sp>
      <p:pic>
        <p:nvPicPr>
          <p:cNvPr id="4" name="Picture 2" descr="figure 11-14"/>
          <p:cNvPicPr>
            <a:picLocks noChangeAspect="1" noChangeArrowheads="1"/>
          </p:cNvPicPr>
          <p:nvPr/>
        </p:nvPicPr>
        <p:blipFill rotWithShape="1">
          <a:blip r:embed="rId2">
            <a:extLst>
              <a:ext uri="{28A0092B-C50C-407E-A947-70E740481C1C}">
                <a14:useLocalDpi xmlns:a14="http://schemas.microsoft.com/office/drawing/2010/main" val="0"/>
              </a:ext>
            </a:extLst>
          </a:blip>
          <a:srcRect t="61370" r="59168" b="7495"/>
          <a:stretch/>
        </p:blipFill>
        <p:spPr bwMode="auto">
          <a:xfrm>
            <a:off x="5268685" y="4754880"/>
            <a:ext cx="3483430"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un_09_p26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92" y="1842347"/>
            <a:ext cx="3777400" cy="270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3"/>
          <p:cNvSpPr>
            <a:spLocks noGrp="1"/>
          </p:cNvSpPr>
          <p:nvPr>
            <p:ph type="title"/>
          </p:nvPr>
        </p:nvSpPr>
        <p:spPr/>
        <p:txBody>
          <a:bodyPr/>
          <a:lstStyle/>
          <a:p>
            <a:r>
              <a:rPr lang="en-US" smtClean="0"/>
              <a:t>Some lipid-linked proteins are “prenylated”</a:t>
            </a:r>
          </a:p>
        </p:txBody>
      </p:sp>
      <p:pic>
        <p:nvPicPr>
          <p:cNvPr id="21509" name="Picture 2" descr="figun_09_p26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60901"/>
            <a:ext cx="4191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5"/>
          <p:cNvSpPr txBox="1">
            <a:spLocks noChangeArrowheads="1"/>
          </p:cNvSpPr>
          <p:nvPr/>
        </p:nvSpPr>
        <p:spPr bwMode="auto">
          <a:xfrm>
            <a:off x="5764721" y="1414789"/>
            <a:ext cx="2868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dirty="0"/>
              <a:t>Isoprene units are linked to a C-terminal </a:t>
            </a:r>
            <a:r>
              <a:rPr lang="en-US" dirty="0" err="1"/>
              <a:t>Cys</a:t>
            </a:r>
            <a:endParaRPr lang="en-US" dirty="0"/>
          </a:p>
        </p:txBody>
      </p:sp>
      <p:sp>
        <p:nvSpPr>
          <p:cNvPr id="21511" name="TextBox 7"/>
          <p:cNvSpPr txBox="1">
            <a:spLocks noChangeArrowheads="1"/>
          </p:cNvSpPr>
          <p:nvPr/>
        </p:nvSpPr>
        <p:spPr bwMode="auto">
          <a:xfrm>
            <a:off x="373992" y="4938688"/>
            <a:ext cx="39998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C-terminal C-X-X-Y motif determines which type of lipid will be attached</a:t>
            </a:r>
          </a:p>
        </p:txBody>
      </p:sp>
      <p:pic>
        <p:nvPicPr>
          <p:cNvPr id="7" name="Picture 2" descr="figure 11-14"/>
          <p:cNvPicPr>
            <a:picLocks noChangeAspect="1" noChangeArrowheads="1"/>
          </p:cNvPicPr>
          <p:nvPr/>
        </p:nvPicPr>
        <p:blipFill rotWithShape="1">
          <a:blip r:embed="rId5">
            <a:extLst>
              <a:ext uri="{28A0092B-C50C-407E-A947-70E740481C1C}">
                <a14:useLocalDpi xmlns:a14="http://schemas.microsoft.com/office/drawing/2010/main" val="0"/>
              </a:ext>
            </a:extLst>
          </a:blip>
          <a:srcRect l="40269" t="61370" r="36902" b="7495"/>
          <a:stretch/>
        </p:blipFill>
        <p:spPr bwMode="auto">
          <a:xfrm>
            <a:off x="6974350" y="4730321"/>
            <a:ext cx="1947581"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_09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64076"/>
            <a:ext cx="7467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p:cNvSpPr txBox="1">
            <a:spLocks noChangeArrowheads="1"/>
          </p:cNvSpPr>
          <p:nvPr/>
        </p:nvSpPr>
        <p:spPr bwMode="auto">
          <a:xfrm>
            <a:off x="228600" y="6269451"/>
            <a:ext cx="4276725" cy="400050"/>
          </a:xfrm>
          <a:prstGeom prst="rect">
            <a:avLst/>
          </a:prstGeom>
          <a:solidFill>
            <a:schemeClr val="bg1"/>
          </a:solid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u="sng" dirty="0" err="1"/>
              <a:t>G</a:t>
            </a:r>
            <a:r>
              <a:rPr lang="en-US" sz="2000" dirty="0" err="1"/>
              <a:t>lycosyl</a:t>
            </a:r>
            <a:r>
              <a:rPr lang="en-US" sz="2000" b="1" u="sng" dirty="0" err="1"/>
              <a:t>p</a:t>
            </a:r>
            <a:r>
              <a:rPr lang="en-US" sz="2000" dirty="0" err="1"/>
              <a:t>hosphatidyl</a:t>
            </a:r>
            <a:r>
              <a:rPr lang="en-US" sz="2000" b="1" u="sng" dirty="0" err="1"/>
              <a:t>i</a:t>
            </a:r>
            <a:r>
              <a:rPr lang="en-US" sz="2000" dirty="0" err="1"/>
              <a:t>nositol</a:t>
            </a:r>
            <a:r>
              <a:rPr lang="en-US" sz="2000" dirty="0"/>
              <a:t> anchor</a:t>
            </a:r>
          </a:p>
        </p:txBody>
      </p:sp>
      <p:sp>
        <p:nvSpPr>
          <p:cNvPr id="23558" name="TextBox 5"/>
          <p:cNvSpPr txBox="1">
            <a:spLocks noChangeArrowheads="1"/>
          </p:cNvSpPr>
          <p:nvPr/>
        </p:nvSpPr>
        <p:spPr bwMode="auto">
          <a:xfrm>
            <a:off x="228600" y="1286035"/>
            <a:ext cx="146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(C-terminus)</a:t>
            </a:r>
          </a:p>
        </p:txBody>
      </p:sp>
      <p:sp>
        <p:nvSpPr>
          <p:cNvPr id="23559" name="TextBox 6"/>
          <p:cNvSpPr txBox="1">
            <a:spLocks noChangeArrowheads="1"/>
          </p:cNvSpPr>
          <p:nvPr/>
        </p:nvSpPr>
        <p:spPr bwMode="auto">
          <a:xfrm>
            <a:off x="506506" y="4840289"/>
            <a:ext cx="27073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GPI-linked proteins are found on the exterior surface of the plasma membrane</a:t>
            </a:r>
          </a:p>
        </p:txBody>
      </p:sp>
      <p:pic>
        <p:nvPicPr>
          <p:cNvPr id="7" name="Picture 2" descr="figure 11-14"/>
          <p:cNvPicPr>
            <a:picLocks noChangeAspect="1" noChangeArrowheads="1"/>
          </p:cNvPicPr>
          <p:nvPr/>
        </p:nvPicPr>
        <p:blipFill rotWithShape="1">
          <a:blip r:embed="rId4">
            <a:extLst>
              <a:ext uri="{28A0092B-C50C-407E-A947-70E740481C1C}">
                <a14:useLocalDpi xmlns:a14="http://schemas.microsoft.com/office/drawing/2010/main" val="0"/>
              </a:ext>
            </a:extLst>
          </a:blip>
          <a:srcRect l="58854" t="555" r="-448" b="38233"/>
          <a:stretch/>
        </p:blipFill>
        <p:spPr bwMode="auto">
          <a:xfrm>
            <a:off x="5995851" y="607580"/>
            <a:ext cx="2703849" cy="287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Title 3"/>
          <p:cNvSpPr>
            <a:spLocks noGrp="1"/>
          </p:cNvSpPr>
          <p:nvPr>
            <p:ph type="title"/>
          </p:nvPr>
        </p:nvSpPr>
        <p:spPr>
          <a:xfrm>
            <a:off x="444137" y="431394"/>
            <a:ext cx="8229600" cy="1143000"/>
          </a:xfrm>
        </p:spPr>
        <p:txBody>
          <a:bodyPr/>
          <a:lstStyle/>
          <a:p>
            <a:r>
              <a:rPr lang="en-US" dirty="0" smtClean="0"/>
              <a:t>Some lipid-linked proteins have</a:t>
            </a:r>
            <a:br>
              <a:rPr lang="en-US" dirty="0" smtClean="0"/>
            </a:br>
            <a:r>
              <a:rPr lang="en-US" dirty="0"/>
              <a:t>	</a:t>
            </a:r>
            <a:r>
              <a:rPr lang="en-US" dirty="0" smtClean="0"/>
              <a:t>		 GPI anchors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figure 11-20a"/>
          <p:cNvPicPr>
            <a:picLocks noChangeAspect="1" noChangeArrowheads="1"/>
          </p:cNvPicPr>
          <p:nvPr/>
        </p:nvPicPr>
        <p:blipFill rotWithShape="1">
          <a:blip r:embed="rId3">
            <a:extLst>
              <a:ext uri="{28A0092B-C50C-407E-A947-70E740481C1C}">
                <a14:useLocalDpi xmlns:a14="http://schemas.microsoft.com/office/drawing/2010/main" val="0"/>
              </a:ext>
            </a:extLst>
          </a:blip>
          <a:srcRect b="9451"/>
          <a:stretch/>
        </p:blipFill>
        <p:spPr bwMode="auto">
          <a:xfrm>
            <a:off x="1179647" y="1761152"/>
            <a:ext cx="6784703" cy="509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Lipid-linked proteins cluster in or outside of rafts based on their linked lipid</a:t>
            </a:r>
            <a:endParaRPr lang="en-US" dirty="0"/>
          </a:p>
        </p:txBody>
      </p:sp>
    </p:spTree>
    <p:extLst>
      <p:ext uri="{BB962C8B-B14F-4D97-AF65-F5344CB8AC3E}">
        <p14:creationId xmlns:p14="http://schemas.microsoft.com/office/powerpoint/2010/main" val="2411839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Peripheral membrane proteins bind to the surface of the membrane</a:t>
            </a:r>
          </a:p>
        </p:txBody>
      </p:sp>
      <p:pic>
        <p:nvPicPr>
          <p:cNvPr id="24579" name="Picture 2" descr="fig_09_25"/>
          <p:cNvPicPr>
            <a:picLocks noChangeAspect="1" noChangeArrowheads="1"/>
          </p:cNvPicPr>
          <p:nvPr/>
        </p:nvPicPr>
        <p:blipFill>
          <a:blip r:embed="rId2">
            <a:extLst>
              <a:ext uri="{28A0092B-C50C-407E-A947-70E740481C1C}">
                <a14:useLocalDpi xmlns:a14="http://schemas.microsoft.com/office/drawing/2010/main" val="0"/>
              </a:ext>
            </a:extLst>
          </a:blip>
          <a:srcRect t="23154" r="70543" b="4584"/>
          <a:stretch>
            <a:fillRect/>
          </a:stretch>
        </p:blipFill>
        <p:spPr bwMode="auto">
          <a:xfrm>
            <a:off x="762000" y="1708150"/>
            <a:ext cx="36893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3"/>
          <p:cNvSpPr txBox="1">
            <a:spLocks noChangeArrowheads="1"/>
          </p:cNvSpPr>
          <p:nvPr/>
        </p:nvSpPr>
        <p:spPr bwMode="auto">
          <a:xfrm>
            <a:off x="4876800" y="2057400"/>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Common interaction: ion pairs</a:t>
            </a:r>
          </a:p>
        </p:txBody>
      </p:sp>
      <p:pic>
        <p:nvPicPr>
          <p:cNvPr id="24581" name="Picture 2" descr="figure 10-14 part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100" y="2590800"/>
            <a:ext cx="44069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rot="19862282">
            <a:off x="4637088" y="2762250"/>
            <a:ext cx="1943100" cy="11191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figure 11-26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843" y="1993789"/>
            <a:ext cx="3994592" cy="399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igure 11-26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7811" y="1993790"/>
            <a:ext cx="3379516" cy="399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Solutes move across a permeable </a:t>
            </a:r>
            <a:r>
              <a:rPr lang="en-US" dirty="0" err="1" smtClean="0"/>
              <a:t>mb</a:t>
            </a:r>
            <a:r>
              <a:rPr lang="en-US" dirty="0" smtClean="0"/>
              <a:t> to equalize concentration and charge</a:t>
            </a:r>
            <a:endParaRPr lang="en-US" dirty="0"/>
          </a:p>
        </p:txBody>
      </p:sp>
    </p:spTree>
    <p:extLst>
      <p:ext uri="{BB962C8B-B14F-4D97-AF65-F5344CB8AC3E}">
        <p14:creationId xmlns:p14="http://schemas.microsoft.com/office/powerpoint/2010/main" val="4242839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figure 11-25"/>
          <p:cNvPicPr>
            <a:picLocks noChangeAspect="1" noChangeArrowheads="1"/>
          </p:cNvPicPr>
          <p:nvPr/>
        </p:nvPicPr>
        <p:blipFill rotWithShape="1">
          <a:blip r:embed="rId3">
            <a:extLst>
              <a:ext uri="{28A0092B-C50C-407E-A947-70E740481C1C}">
                <a14:useLocalDpi xmlns:a14="http://schemas.microsoft.com/office/drawing/2010/main" val="0"/>
              </a:ext>
            </a:extLst>
          </a:blip>
          <a:srcRect b="7944"/>
          <a:stretch/>
        </p:blipFill>
        <p:spPr bwMode="auto">
          <a:xfrm>
            <a:off x="1644105" y="952063"/>
            <a:ext cx="6062981" cy="581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Transporters catalyze passage through the membrane</a:t>
            </a:r>
            <a:endParaRPr lang="en-US" dirty="0"/>
          </a:p>
        </p:txBody>
      </p:sp>
      <p:sp>
        <p:nvSpPr>
          <p:cNvPr id="3" name="TextBox 2"/>
          <p:cNvSpPr txBox="1"/>
          <p:nvPr/>
        </p:nvSpPr>
        <p:spPr>
          <a:xfrm>
            <a:off x="0" y="5435601"/>
            <a:ext cx="2468880" cy="1200329"/>
          </a:xfrm>
          <a:prstGeom prst="rect">
            <a:avLst/>
          </a:prstGeom>
          <a:noFill/>
        </p:spPr>
        <p:txBody>
          <a:bodyPr wrap="square" rtlCol="0">
            <a:spAutoFit/>
          </a:bodyPr>
          <a:lstStyle/>
          <a:p>
            <a:r>
              <a:rPr lang="en-US" dirty="0" smtClean="0"/>
              <a:t>Channels:</a:t>
            </a:r>
          </a:p>
          <a:p>
            <a:pPr marL="285750" indent="-285750">
              <a:buFont typeface="Arial" pitchFamily="34" charset="0"/>
              <a:buChar char="•"/>
            </a:pPr>
            <a:r>
              <a:rPr lang="en-US" dirty="0" smtClean="0"/>
              <a:t>Transport near rate of free diffusion</a:t>
            </a:r>
          </a:p>
          <a:p>
            <a:pPr marL="285750" indent="-285750">
              <a:buFont typeface="Arial" pitchFamily="34" charset="0"/>
              <a:buChar char="•"/>
            </a:pPr>
            <a:r>
              <a:rPr lang="en-US" dirty="0" smtClean="0"/>
              <a:t>Less stereospecific</a:t>
            </a:r>
            <a:endParaRPr lang="en-US" dirty="0"/>
          </a:p>
        </p:txBody>
      </p:sp>
      <p:sp>
        <p:nvSpPr>
          <p:cNvPr id="5" name="TextBox 4"/>
          <p:cNvSpPr txBox="1"/>
          <p:nvPr/>
        </p:nvSpPr>
        <p:spPr>
          <a:xfrm>
            <a:off x="6905819" y="3541337"/>
            <a:ext cx="2238182" cy="1477328"/>
          </a:xfrm>
          <a:prstGeom prst="rect">
            <a:avLst/>
          </a:prstGeom>
          <a:noFill/>
        </p:spPr>
        <p:txBody>
          <a:bodyPr wrap="square" rtlCol="0">
            <a:spAutoFit/>
          </a:bodyPr>
          <a:lstStyle/>
          <a:p>
            <a:r>
              <a:rPr lang="en-US" dirty="0" smtClean="0"/>
              <a:t>Carriers:</a:t>
            </a:r>
          </a:p>
          <a:p>
            <a:pPr marL="285750" indent="-285750">
              <a:buFont typeface="Arial" pitchFamily="34" charset="0"/>
              <a:buChar char="•"/>
            </a:pPr>
            <a:r>
              <a:rPr lang="en-US" dirty="0" smtClean="0"/>
              <a:t>Transport slower  than free diffusion</a:t>
            </a:r>
          </a:p>
          <a:p>
            <a:pPr marL="285750" indent="-285750">
              <a:buFont typeface="Arial" pitchFamily="34" charset="0"/>
              <a:buChar char="•"/>
            </a:pPr>
            <a:r>
              <a:rPr lang="en-US" dirty="0" smtClean="0"/>
              <a:t>Stereospecific</a:t>
            </a:r>
            <a:endParaRPr lang="en-US" dirty="0"/>
          </a:p>
        </p:txBody>
      </p:sp>
    </p:spTree>
    <p:extLst>
      <p:ext uri="{BB962C8B-B14F-4D97-AF65-F5344CB8AC3E}">
        <p14:creationId xmlns:p14="http://schemas.microsoft.com/office/powerpoint/2010/main" val="558375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figure 11-33"/>
          <p:cNvPicPr>
            <a:picLocks noChangeAspect="1" noChangeArrowheads="1"/>
          </p:cNvPicPr>
          <p:nvPr/>
        </p:nvPicPr>
        <p:blipFill rotWithShape="1">
          <a:blip r:embed="rId3">
            <a:extLst>
              <a:ext uri="{28A0092B-C50C-407E-A947-70E740481C1C}">
                <a14:useLocalDpi xmlns:a14="http://schemas.microsoft.com/office/drawing/2010/main" val="0"/>
              </a:ext>
            </a:extLst>
          </a:blip>
          <a:srcRect b="8744"/>
          <a:stretch/>
        </p:blipFill>
        <p:spPr bwMode="auto">
          <a:xfrm>
            <a:off x="634812" y="561700"/>
            <a:ext cx="7874375" cy="600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860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figure 1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2372723"/>
            <a:ext cx="8531225" cy="380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Glucose enters the cell via passive transport (through a </a:t>
            </a:r>
            <a:r>
              <a:rPr lang="en-US" dirty="0" err="1" smtClean="0"/>
              <a:t>uniporter</a:t>
            </a:r>
            <a:r>
              <a:rPr lang="en-US" dirty="0" smtClean="0"/>
              <a:t>)</a:t>
            </a:r>
            <a:endParaRPr lang="en-US" dirty="0"/>
          </a:p>
        </p:txBody>
      </p:sp>
    </p:spTree>
    <p:extLst>
      <p:ext uri="{BB962C8B-B14F-4D97-AF65-F5344CB8AC3E}">
        <p14:creationId xmlns:p14="http://schemas.microsoft.com/office/powerpoint/2010/main" val="309424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figure 11-06"/>
          <p:cNvPicPr>
            <a:picLocks noChangeAspect="1" noChangeArrowheads="1"/>
          </p:cNvPicPr>
          <p:nvPr/>
        </p:nvPicPr>
        <p:blipFill rotWithShape="1">
          <a:blip r:embed="rId3">
            <a:extLst>
              <a:ext uri="{28A0092B-C50C-407E-A947-70E740481C1C}">
                <a14:useLocalDpi xmlns:a14="http://schemas.microsoft.com/office/drawing/2010/main" val="0"/>
              </a:ext>
            </a:extLst>
          </a:blip>
          <a:srcRect b="7544"/>
          <a:stretch/>
        </p:blipFill>
        <p:spPr bwMode="auto">
          <a:xfrm>
            <a:off x="2330450" y="1446746"/>
            <a:ext cx="4483100" cy="541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096962"/>
          </a:xfrm>
        </p:spPr>
        <p:txBody>
          <a:bodyPr/>
          <a:lstStyle/>
          <a:p>
            <a:r>
              <a:rPr lang="en-US" dirty="0" smtClean="0"/>
              <a:t>Different types of </a:t>
            </a:r>
            <a:r>
              <a:rPr lang="en-US" dirty="0" err="1" smtClean="0"/>
              <a:t>mb</a:t>
            </a:r>
            <a:r>
              <a:rPr lang="en-US" dirty="0" smtClean="0"/>
              <a:t> proteins require different conditions for </a:t>
            </a:r>
            <a:r>
              <a:rPr lang="en-US" dirty="0" err="1" smtClean="0"/>
              <a:t>mb</a:t>
            </a:r>
            <a:r>
              <a:rPr lang="en-US" dirty="0" smtClean="0"/>
              <a:t> release</a:t>
            </a:r>
            <a:endParaRPr lang="en-US" dirty="0"/>
          </a:p>
        </p:txBody>
      </p:sp>
    </p:spTree>
    <p:extLst>
      <p:ext uri="{BB962C8B-B14F-4D97-AF65-F5344CB8AC3E}">
        <p14:creationId xmlns:p14="http://schemas.microsoft.com/office/powerpoint/2010/main" val="363435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figure 11-42a"/>
          <p:cNvPicPr>
            <a:picLocks noChangeAspect="1" noChangeArrowheads="1"/>
          </p:cNvPicPr>
          <p:nvPr/>
        </p:nvPicPr>
        <p:blipFill rotWithShape="1">
          <a:blip r:embed="rId3">
            <a:extLst>
              <a:ext uri="{28A0092B-C50C-407E-A947-70E740481C1C}">
                <a14:useLocalDpi xmlns:a14="http://schemas.microsoft.com/office/drawing/2010/main" val="0"/>
              </a:ext>
            </a:extLst>
          </a:blip>
          <a:srcRect b="8544"/>
          <a:stretch/>
        </p:blipFill>
        <p:spPr bwMode="auto">
          <a:xfrm>
            <a:off x="1027067" y="1611185"/>
            <a:ext cx="7089866" cy="501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Lactose enters </a:t>
            </a:r>
            <a:r>
              <a:rPr lang="en-US" i="1" dirty="0" smtClean="0"/>
              <a:t>E. coli </a:t>
            </a:r>
            <a:r>
              <a:rPr lang="en-US" dirty="0" smtClean="0"/>
              <a:t>cells via secondary active transport (through a </a:t>
            </a:r>
            <a:r>
              <a:rPr lang="en-US" dirty="0" err="1" smtClean="0"/>
              <a:t>symporter</a:t>
            </a:r>
            <a:r>
              <a:rPr lang="en-US" dirty="0" smtClean="0"/>
              <a:t>)</a:t>
            </a:r>
            <a:endParaRPr lang="en-US" dirty="0"/>
          </a:p>
        </p:txBody>
      </p:sp>
      <p:sp>
        <p:nvSpPr>
          <p:cNvPr id="3" name="Rectangle 2"/>
          <p:cNvSpPr/>
          <p:nvPr/>
        </p:nvSpPr>
        <p:spPr>
          <a:xfrm>
            <a:off x="5669280" y="1750424"/>
            <a:ext cx="2447653" cy="705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02478" y="2114400"/>
            <a:ext cx="1781257" cy="400110"/>
          </a:xfrm>
          <a:prstGeom prst="rect">
            <a:avLst/>
          </a:prstGeom>
          <a:noFill/>
        </p:spPr>
        <p:txBody>
          <a:bodyPr wrap="none" rtlCol="0">
            <a:spAutoFit/>
          </a:bodyPr>
          <a:lstStyle/>
          <a:p>
            <a:pPr algn="ctr"/>
            <a:r>
              <a:rPr lang="en-US" sz="2000" b="1" dirty="0" smtClean="0"/>
              <a:t>Proton pump</a:t>
            </a:r>
            <a:endParaRPr lang="en-US" sz="2000" b="1" dirty="0"/>
          </a:p>
        </p:txBody>
      </p:sp>
    </p:spTree>
    <p:extLst>
      <p:ext uri="{BB962C8B-B14F-4D97-AF65-F5344CB8AC3E}">
        <p14:creationId xmlns:p14="http://schemas.microsoft.com/office/powerpoint/2010/main" val="206268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_09_19"/>
          <p:cNvPicPr>
            <a:picLocks noChangeAspect="1" noChangeArrowheads="1"/>
          </p:cNvPicPr>
          <p:nvPr/>
        </p:nvPicPr>
        <p:blipFill rotWithShape="1">
          <a:blip r:embed="rId3">
            <a:extLst>
              <a:ext uri="{28A0092B-C50C-407E-A947-70E740481C1C}">
                <a14:useLocalDpi xmlns:a14="http://schemas.microsoft.com/office/drawing/2010/main" val="0"/>
              </a:ext>
            </a:extLst>
          </a:blip>
          <a:srcRect b="6107"/>
          <a:stretch/>
        </p:blipFill>
        <p:spPr bwMode="auto">
          <a:xfrm rot="10800000">
            <a:off x="1066800" y="1625599"/>
            <a:ext cx="65151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3"/>
          <p:cNvSpPr>
            <a:spLocks noGrp="1"/>
          </p:cNvSpPr>
          <p:nvPr>
            <p:ph type="title"/>
          </p:nvPr>
        </p:nvSpPr>
        <p:spPr/>
        <p:txBody>
          <a:bodyPr/>
          <a:lstStyle/>
          <a:p>
            <a:r>
              <a:rPr lang="en-US" dirty="0" smtClean="0"/>
              <a:t>Integral membrane proteins directionally insert in the membrane bilayer</a:t>
            </a:r>
          </a:p>
        </p:txBody>
      </p:sp>
      <p:sp>
        <p:nvSpPr>
          <p:cNvPr id="2" name="TextBox 1"/>
          <p:cNvSpPr txBox="1"/>
          <p:nvPr/>
        </p:nvSpPr>
        <p:spPr>
          <a:xfrm>
            <a:off x="720819" y="1447800"/>
            <a:ext cx="1927131" cy="461665"/>
          </a:xfrm>
          <a:prstGeom prst="rect">
            <a:avLst/>
          </a:prstGeom>
          <a:solidFill>
            <a:schemeClr val="bg1"/>
          </a:solidFill>
        </p:spPr>
        <p:txBody>
          <a:bodyPr wrap="none" rtlCol="0">
            <a:spAutoFit/>
          </a:bodyPr>
          <a:lstStyle/>
          <a:p>
            <a:r>
              <a:rPr lang="en-US" sz="2400" b="1" dirty="0" smtClean="0"/>
              <a:t>Outside cell</a:t>
            </a:r>
            <a:endParaRPr lang="en-US" sz="2400" b="1" dirty="0"/>
          </a:p>
        </p:txBody>
      </p:sp>
      <p:sp>
        <p:nvSpPr>
          <p:cNvPr id="5" name="TextBox 4"/>
          <p:cNvSpPr txBox="1"/>
          <p:nvPr/>
        </p:nvSpPr>
        <p:spPr>
          <a:xfrm>
            <a:off x="819150" y="6388100"/>
            <a:ext cx="1670650" cy="461665"/>
          </a:xfrm>
          <a:prstGeom prst="rect">
            <a:avLst/>
          </a:prstGeom>
          <a:solidFill>
            <a:schemeClr val="bg1"/>
          </a:solidFill>
        </p:spPr>
        <p:txBody>
          <a:bodyPr wrap="none" rtlCol="0">
            <a:spAutoFit/>
          </a:bodyPr>
          <a:lstStyle/>
          <a:p>
            <a:r>
              <a:rPr lang="en-US" sz="2400" b="1" dirty="0" smtClean="0"/>
              <a:t>Inside cell</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 11-07"/>
          <p:cNvPicPr>
            <a:picLocks noChangeAspect="1" noChangeArrowheads="1"/>
          </p:cNvPicPr>
          <p:nvPr/>
        </p:nvPicPr>
        <p:blipFill rotWithShape="1">
          <a:blip r:embed="rId3">
            <a:extLst>
              <a:ext uri="{28A0092B-C50C-407E-A947-70E740481C1C}">
                <a14:useLocalDpi xmlns:a14="http://schemas.microsoft.com/office/drawing/2010/main" val="0"/>
              </a:ext>
            </a:extLst>
          </a:blip>
          <a:srcRect b="7385"/>
          <a:stretch/>
        </p:blipFill>
        <p:spPr bwMode="auto">
          <a:xfrm>
            <a:off x="609600" y="1295465"/>
            <a:ext cx="3746501" cy="547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Glycophorin</a:t>
            </a:r>
            <a:r>
              <a:rPr lang="en-US" dirty="0" smtClean="0"/>
              <a:t> and </a:t>
            </a:r>
            <a:r>
              <a:rPr lang="en-US" dirty="0" err="1" smtClean="0"/>
              <a:t>bacteriorhodopsin</a:t>
            </a:r>
            <a:r>
              <a:rPr lang="en-US" dirty="0" smtClean="0"/>
              <a:t> are integral proteins that span (cross) the bilayer</a:t>
            </a:r>
            <a:endParaRPr lang="en-US" dirty="0"/>
          </a:p>
        </p:txBody>
      </p:sp>
      <p:pic>
        <p:nvPicPr>
          <p:cNvPr id="4" name="Picture 2" descr="figure 11-09"/>
          <p:cNvPicPr>
            <a:picLocks noChangeAspect="1" noChangeArrowheads="1"/>
          </p:cNvPicPr>
          <p:nvPr/>
        </p:nvPicPr>
        <p:blipFill rotWithShape="1">
          <a:blip r:embed="rId4">
            <a:extLst>
              <a:ext uri="{28A0092B-C50C-407E-A947-70E740481C1C}">
                <a14:useLocalDpi xmlns:a14="http://schemas.microsoft.com/office/drawing/2010/main" val="0"/>
              </a:ext>
            </a:extLst>
          </a:blip>
          <a:srcRect b="7790"/>
          <a:stretch/>
        </p:blipFill>
        <p:spPr bwMode="auto">
          <a:xfrm>
            <a:off x="4267199" y="2133600"/>
            <a:ext cx="475040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400" y="1435128"/>
            <a:ext cx="3788217" cy="461665"/>
          </a:xfrm>
          <a:prstGeom prst="rect">
            <a:avLst/>
          </a:prstGeom>
          <a:noFill/>
        </p:spPr>
        <p:txBody>
          <a:bodyPr wrap="none" rtlCol="0">
            <a:spAutoFit/>
          </a:bodyPr>
          <a:lstStyle/>
          <a:p>
            <a:r>
              <a:rPr lang="en-US" sz="2400" dirty="0" smtClean="0"/>
              <a:t>= </a:t>
            </a:r>
            <a:r>
              <a:rPr lang="en-US" sz="2400" dirty="0" err="1" smtClean="0"/>
              <a:t>transmembrane</a:t>
            </a:r>
            <a:r>
              <a:rPr lang="en-US" sz="2400" dirty="0" smtClean="0"/>
              <a:t> proteins</a:t>
            </a:r>
            <a:endParaRPr lang="en-US" sz="2400" dirty="0"/>
          </a:p>
        </p:txBody>
      </p:sp>
      <p:sp>
        <p:nvSpPr>
          <p:cNvPr id="6" name="TextBox 5"/>
          <p:cNvSpPr txBox="1"/>
          <p:nvPr/>
        </p:nvSpPr>
        <p:spPr>
          <a:xfrm>
            <a:off x="4038600" y="6004560"/>
            <a:ext cx="1868845" cy="646331"/>
          </a:xfrm>
          <a:prstGeom prst="rect">
            <a:avLst/>
          </a:prstGeom>
          <a:noFill/>
        </p:spPr>
        <p:txBody>
          <a:bodyPr wrap="none" rtlCol="0">
            <a:spAutoFit/>
          </a:bodyPr>
          <a:lstStyle/>
          <a:p>
            <a:pPr algn="ctr"/>
            <a:r>
              <a:rPr lang="en-US" dirty="0" err="1" smtClean="0"/>
              <a:t>transmembrane</a:t>
            </a:r>
            <a:endParaRPr lang="en-US" dirty="0"/>
          </a:p>
          <a:p>
            <a:pPr algn="ctr"/>
            <a:r>
              <a:rPr lang="en-US" dirty="0" smtClean="0"/>
              <a:t>helices</a:t>
            </a:r>
            <a:endParaRPr lang="en-US" dirty="0"/>
          </a:p>
        </p:txBody>
      </p:sp>
      <p:cxnSp>
        <p:nvCxnSpPr>
          <p:cNvPr id="7" name="Straight Connector 6"/>
          <p:cNvCxnSpPr/>
          <p:nvPr/>
        </p:nvCxnSpPr>
        <p:spPr>
          <a:xfrm flipH="1">
            <a:off x="5539652" y="5105400"/>
            <a:ext cx="163873"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9600" y="2819400"/>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87633" y="5305455"/>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482850" y="4667310"/>
            <a:ext cx="1784349" cy="13524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779728" y="5305455"/>
            <a:ext cx="468672" cy="7143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717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figure 11-11a"/>
          <p:cNvPicPr>
            <a:picLocks noChangeAspect="1" noChangeArrowheads="1"/>
          </p:cNvPicPr>
          <p:nvPr/>
        </p:nvPicPr>
        <p:blipFill rotWithShape="1">
          <a:blip r:embed="rId3">
            <a:extLst>
              <a:ext uri="{28A0092B-C50C-407E-A947-70E740481C1C}">
                <a14:useLocalDpi xmlns:a14="http://schemas.microsoft.com/office/drawing/2010/main" val="0"/>
              </a:ext>
            </a:extLst>
          </a:blip>
          <a:srcRect b="10317"/>
          <a:stretch/>
        </p:blipFill>
        <p:spPr bwMode="auto">
          <a:xfrm>
            <a:off x="306387" y="1676400"/>
            <a:ext cx="8531225"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Transmembrane</a:t>
            </a:r>
            <a:r>
              <a:rPr lang="en-US" dirty="0" smtClean="0"/>
              <a:t> helices are predicted by hydrophobic stretches </a:t>
            </a:r>
            <a:r>
              <a:rPr lang="en-US" dirty="0"/>
              <a:t>of 20-25 </a:t>
            </a:r>
            <a:r>
              <a:rPr lang="en-US" dirty="0" err="1" smtClean="0"/>
              <a:t>aa</a:t>
            </a:r>
            <a:r>
              <a:rPr lang="en-US" dirty="0" smtClean="0"/>
              <a:t> residues </a:t>
            </a:r>
            <a:endParaRPr lang="en-US" dirty="0"/>
          </a:p>
        </p:txBody>
      </p:sp>
    </p:spTree>
    <p:extLst>
      <p:ext uri="{BB962C8B-B14F-4D97-AF65-F5344CB8AC3E}">
        <p14:creationId xmlns:p14="http://schemas.microsoft.com/office/powerpoint/2010/main" val="1932707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figure 11-11b"/>
          <p:cNvPicPr>
            <a:picLocks noChangeAspect="1" noChangeArrowheads="1"/>
          </p:cNvPicPr>
          <p:nvPr/>
        </p:nvPicPr>
        <p:blipFill rotWithShape="1">
          <a:blip r:embed="rId3">
            <a:extLst>
              <a:ext uri="{28A0092B-C50C-407E-A947-70E740481C1C}">
                <a14:useLocalDpi xmlns:a14="http://schemas.microsoft.com/office/drawing/2010/main" val="0"/>
              </a:ext>
            </a:extLst>
          </a:blip>
          <a:srcRect b="11041"/>
          <a:stretch/>
        </p:blipFill>
        <p:spPr bwMode="auto">
          <a:xfrm>
            <a:off x="306387" y="1905000"/>
            <a:ext cx="8531225" cy="467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a:t>Transmembrane</a:t>
            </a:r>
            <a:r>
              <a:rPr lang="en-US" dirty="0"/>
              <a:t> helices are predicted by hydrophobic stretches of 20-25 </a:t>
            </a:r>
            <a:r>
              <a:rPr lang="en-US" dirty="0" err="1"/>
              <a:t>aa</a:t>
            </a:r>
            <a:r>
              <a:rPr lang="en-US" dirty="0"/>
              <a:t> residues </a:t>
            </a:r>
          </a:p>
        </p:txBody>
      </p:sp>
    </p:spTree>
    <p:extLst>
      <p:ext uri="{BB962C8B-B14F-4D97-AF65-F5344CB8AC3E}">
        <p14:creationId xmlns:p14="http://schemas.microsoft.com/office/powerpoint/2010/main" val="2112789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_09_22"/>
          <p:cNvPicPr>
            <a:picLocks noChangeAspect="1" noChangeArrowheads="1"/>
          </p:cNvPicPr>
          <p:nvPr/>
        </p:nvPicPr>
        <p:blipFill>
          <a:blip r:embed="rId3">
            <a:extLst>
              <a:ext uri="{28A0092B-C50C-407E-A947-70E740481C1C}">
                <a14:useLocalDpi xmlns:a14="http://schemas.microsoft.com/office/drawing/2010/main" val="0"/>
              </a:ext>
            </a:extLst>
          </a:blip>
          <a:srcRect b="3078"/>
          <a:stretch>
            <a:fillRect/>
          </a:stretch>
        </p:blipFill>
        <p:spPr bwMode="auto">
          <a:xfrm>
            <a:off x="1066800" y="1447800"/>
            <a:ext cx="3063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fig_09_23a"/>
          <p:cNvPicPr>
            <a:picLocks noChangeAspect="1" noChangeArrowheads="1"/>
          </p:cNvPicPr>
          <p:nvPr/>
        </p:nvPicPr>
        <p:blipFill>
          <a:blip r:embed="rId4">
            <a:extLst>
              <a:ext uri="{28A0092B-C50C-407E-A947-70E740481C1C}">
                <a14:useLocalDpi xmlns:a14="http://schemas.microsoft.com/office/drawing/2010/main" val="0"/>
              </a:ext>
            </a:extLst>
          </a:blip>
          <a:srcRect b="3078"/>
          <a:stretch>
            <a:fillRect/>
          </a:stretch>
        </p:blipFill>
        <p:spPr bwMode="auto">
          <a:xfrm>
            <a:off x="4884738" y="1524000"/>
            <a:ext cx="362426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4"/>
          <p:cNvSpPr>
            <a:spLocks noGrp="1"/>
          </p:cNvSpPr>
          <p:nvPr>
            <p:ph type="title"/>
          </p:nvPr>
        </p:nvSpPr>
        <p:spPr/>
        <p:txBody>
          <a:bodyPr/>
          <a:lstStyle/>
          <a:p>
            <a:r>
              <a:rPr lang="en-US" smtClean="0"/>
              <a:t>Transmembrane regions are usually </a:t>
            </a:r>
            <a:r>
              <a:rPr lang="el-GR" smtClean="0"/>
              <a:t>α</a:t>
            </a:r>
            <a:r>
              <a:rPr lang="en-US" smtClean="0"/>
              <a:t>-helices or continuous </a:t>
            </a:r>
            <a:r>
              <a:rPr lang="el-GR" smtClean="0"/>
              <a:t>β</a:t>
            </a:r>
            <a:r>
              <a:rPr lang="en-US" smtClean="0"/>
              <a:t>-sheets (</a:t>
            </a:r>
            <a:r>
              <a:rPr lang="el-GR" smtClean="0"/>
              <a:t>β</a:t>
            </a:r>
            <a:r>
              <a:rPr lang="en-US" smtClean="0"/>
              <a:t>-barrels)</a:t>
            </a:r>
          </a:p>
        </p:txBody>
      </p:sp>
      <p:sp>
        <p:nvSpPr>
          <p:cNvPr id="18437" name="TextBox 5"/>
          <p:cNvSpPr txBox="1">
            <a:spLocks noChangeArrowheads="1"/>
          </p:cNvSpPr>
          <p:nvPr/>
        </p:nvSpPr>
        <p:spPr bwMode="auto">
          <a:xfrm>
            <a:off x="1143000" y="59436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Bacteriorhodopsin: </a:t>
            </a:r>
          </a:p>
          <a:p>
            <a:pPr algn="ctr" eaLnBrk="1" hangingPunct="1"/>
            <a:r>
              <a:rPr lang="en-US"/>
              <a:t>a light-driven proton pump</a:t>
            </a:r>
          </a:p>
        </p:txBody>
      </p:sp>
      <p:sp>
        <p:nvSpPr>
          <p:cNvPr id="18438" name="TextBox 6"/>
          <p:cNvSpPr txBox="1">
            <a:spLocks noChangeArrowheads="1"/>
          </p:cNvSpPr>
          <p:nvPr/>
        </p:nvSpPr>
        <p:spPr bwMode="auto">
          <a:xfrm>
            <a:off x="5029200" y="59436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Porin: </a:t>
            </a:r>
          </a:p>
          <a:p>
            <a:pPr algn="ctr" eaLnBrk="1" hangingPunct="1"/>
            <a:r>
              <a:rPr lang="en-US"/>
              <a:t>a pore-forming protein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figure 1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51000"/>
            <a:ext cx="8531225"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A protein’s surface polarity corresponds to its environment</a:t>
            </a:r>
          </a:p>
        </p:txBody>
      </p:sp>
      <p:sp>
        <p:nvSpPr>
          <p:cNvPr id="3" name="TextBox 2"/>
          <p:cNvSpPr txBox="1"/>
          <p:nvPr/>
        </p:nvSpPr>
        <p:spPr>
          <a:xfrm>
            <a:off x="509011" y="5959896"/>
            <a:ext cx="8122801" cy="369332"/>
          </a:xfrm>
          <a:prstGeom prst="rect">
            <a:avLst/>
          </a:prstGeom>
          <a:noFill/>
        </p:spPr>
        <p:txBody>
          <a:bodyPr wrap="none" rtlCol="0">
            <a:spAutoFit/>
          </a:bodyPr>
          <a:lstStyle/>
          <a:p>
            <a:pPr algn="ctr"/>
            <a:r>
              <a:rPr lang="en-US" dirty="0" smtClean="0"/>
              <a:t>Also, often ‘positive inside’ – positively charged </a:t>
            </a:r>
            <a:r>
              <a:rPr lang="en-US" dirty="0" err="1" smtClean="0"/>
              <a:t>aa’s</a:t>
            </a:r>
            <a:r>
              <a:rPr lang="en-US" dirty="0" smtClean="0"/>
              <a:t> facing cytoplasmic region</a:t>
            </a:r>
            <a:endParaRPr lang="en-US" dirty="0"/>
          </a:p>
        </p:txBody>
      </p:sp>
      <p:sp>
        <p:nvSpPr>
          <p:cNvPr id="5" name="TextBox 4"/>
          <p:cNvSpPr txBox="1"/>
          <p:nvPr/>
        </p:nvSpPr>
        <p:spPr>
          <a:xfrm>
            <a:off x="572572" y="5410200"/>
            <a:ext cx="7998856" cy="369332"/>
          </a:xfrm>
          <a:prstGeom prst="rect">
            <a:avLst/>
          </a:prstGeom>
          <a:noFill/>
        </p:spPr>
        <p:txBody>
          <a:bodyPr wrap="none" rtlCol="0">
            <a:spAutoFit/>
          </a:bodyPr>
          <a:lstStyle/>
          <a:p>
            <a:pPr algn="ctr"/>
            <a:r>
              <a:rPr lang="en-US" dirty="0" smtClean="0"/>
              <a:t>Tyr and </a:t>
            </a:r>
            <a:r>
              <a:rPr lang="en-US" dirty="0" err="1" smtClean="0"/>
              <a:t>Trp</a:t>
            </a:r>
            <a:r>
              <a:rPr lang="en-US" dirty="0" smtClean="0"/>
              <a:t> exhibit ‘snorkeling’ – pointing their polar group toward </a:t>
            </a:r>
            <a:r>
              <a:rPr lang="en-US" dirty="0" err="1" smtClean="0"/>
              <a:t>mb</a:t>
            </a:r>
            <a:r>
              <a:rPr lang="en-US" dirty="0" smtClean="0"/>
              <a:t> exterior</a:t>
            </a:r>
            <a:endParaRPr lang="en-US" dirty="0"/>
          </a:p>
        </p:txBody>
      </p:sp>
    </p:spTree>
    <p:extLst>
      <p:ext uri="{BB962C8B-B14F-4D97-AF65-F5344CB8AC3E}">
        <p14:creationId xmlns:p14="http://schemas.microsoft.com/office/powerpoint/2010/main" val="92080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_09_23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179306"/>
            <a:ext cx="4114800" cy="409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33348" y="1678968"/>
            <a:ext cx="1508746" cy="400110"/>
          </a:xfrm>
          <a:prstGeom prst="rect">
            <a:avLst/>
          </a:prstGeom>
          <a:noFill/>
        </p:spPr>
        <p:txBody>
          <a:bodyPr wrap="none" rtlCol="0">
            <a:spAutoFit/>
          </a:bodyPr>
          <a:lstStyle/>
          <a:p>
            <a:pPr algn="ctr"/>
            <a:r>
              <a:rPr lang="en-US" sz="2000" dirty="0" err="1" smtClean="0"/>
              <a:t>Porin</a:t>
            </a:r>
            <a:r>
              <a:rPr lang="en-US" sz="2000" dirty="0" smtClean="0"/>
              <a:t> </a:t>
            </a:r>
            <a:r>
              <a:rPr lang="en-US" sz="2000" dirty="0" err="1" smtClean="0"/>
              <a:t>trimer</a:t>
            </a:r>
            <a:endParaRPr lang="en-US" sz="2000" dirty="0"/>
          </a:p>
        </p:txBody>
      </p:sp>
      <p:sp>
        <p:nvSpPr>
          <p:cNvPr id="2" name="Title 1"/>
          <p:cNvSpPr>
            <a:spLocks noGrp="1"/>
          </p:cNvSpPr>
          <p:nvPr>
            <p:ph type="title"/>
          </p:nvPr>
        </p:nvSpPr>
        <p:spPr/>
        <p:txBody>
          <a:bodyPr/>
          <a:lstStyle/>
          <a:p>
            <a:r>
              <a:rPr lang="en-US" dirty="0"/>
              <a:t>In integral transport proteins, interiors are hydrophilic and exteriors are hydrophobic</a:t>
            </a:r>
          </a:p>
        </p:txBody>
      </p:sp>
      <p:pic>
        <p:nvPicPr>
          <p:cNvPr id="7" name="Picture 6" descr="figure 11-29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527" b="8076"/>
          <a:stretch/>
        </p:blipFill>
        <p:spPr bwMode="auto">
          <a:xfrm>
            <a:off x="6444683" y="4558393"/>
            <a:ext cx="2448112" cy="209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igure 11-29b"/>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90475"/>
          <a:stretch/>
        </p:blipFill>
        <p:spPr bwMode="auto">
          <a:xfrm>
            <a:off x="4392264" y="6408964"/>
            <a:ext cx="2448112" cy="24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154" name="Picture 2" descr="figure 11-29c"/>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8696"/>
          <a:stretch/>
        </p:blipFill>
        <p:spPr bwMode="auto">
          <a:xfrm>
            <a:off x="5105400" y="2143447"/>
            <a:ext cx="2971800" cy="294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23536" y="1678968"/>
            <a:ext cx="2433680" cy="400110"/>
          </a:xfrm>
          <a:prstGeom prst="rect">
            <a:avLst/>
          </a:prstGeom>
          <a:noFill/>
        </p:spPr>
        <p:txBody>
          <a:bodyPr wrap="none" rtlCol="0">
            <a:spAutoFit/>
          </a:bodyPr>
          <a:lstStyle/>
          <a:p>
            <a:pPr algn="ctr"/>
            <a:r>
              <a:rPr lang="en-US" sz="2000" dirty="0" smtClean="0"/>
              <a:t>Glucose transporter</a:t>
            </a:r>
          </a:p>
        </p:txBody>
      </p:sp>
      <p:sp>
        <p:nvSpPr>
          <p:cNvPr id="9" name="Oval 8"/>
          <p:cNvSpPr/>
          <p:nvPr/>
        </p:nvSpPr>
        <p:spPr>
          <a:xfrm>
            <a:off x="6272215" y="2133600"/>
            <a:ext cx="1295400" cy="1295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34988" y="2628896"/>
            <a:ext cx="1295400" cy="1295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27526" y="3785359"/>
            <a:ext cx="1295400" cy="1295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72274" y="3280922"/>
            <a:ext cx="1295400" cy="1295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68739" y="2645797"/>
            <a:ext cx="1344706" cy="646331"/>
          </a:xfrm>
          <a:prstGeom prst="rect">
            <a:avLst/>
          </a:prstGeom>
          <a:noFill/>
        </p:spPr>
        <p:txBody>
          <a:bodyPr wrap="square" rtlCol="0">
            <a:spAutoFit/>
          </a:bodyPr>
          <a:lstStyle/>
          <a:p>
            <a:pPr algn="ctr"/>
            <a:r>
              <a:rPr lang="en-US" dirty="0" smtClean="0"/>
              <a:t>4 of its TM helices</a:t>
            </a:r>
            <a:endParaRPr lang="en-US" dirty="0"/>
          </a:p>
        </p:txBody>
      </p:sp>
    </p:spTree>
    <p:extLst>
      <p:ext uri="{BB962C8B-B14F-4D97-AF65-F5344CB8AC3E}">
        <p14:creationId xmlns:p14="http://schemas.microsoft.com/office/powerpoint/2010/main" val="732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100"/>
                            </p:stCondLst>
                            <p:childTnLst>
                              <p:par>
                                <p:cTn id="13" presetID="1" presetClass="entr" presetSubtype="0" fill="hold" grpId="0" nodeType="afterEffect">
                                  <p:stCondLst>
                                    <p:cond delay="10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200"/>
                            </p:stCondLst>
                            <p:childTnLst>
                              <p:par>
                                <p:cTn id="16" presetID="1" presetClass="entr" presetSubtype="0" fill="hold" grpId="0" nodeType="afterEffect">
                                  <p:stCondLst>
                                    <p:cond delay="10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2542</TotalTime>
  <Words>1999</Words>
  <Application>Microsoft Office PowerPoint</Application>
  <PresentationFormat>On-screen Show (4:3)</PresentationFormat>
  <Paragraphs>88</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Biological membranes are heterogeneous lipid bilayers with proteins</vt:lpstr>
      <vt:lpstr>Different types of mb proteins require different conditions for mb release</vt:lpstr>
      <vt:lpstr>Integral membrane proteins directionally insert in the membrane bilayer</vt:lpstr>
      <vt:lpstr>Glycophorin and bacteriorhodopsin are integral proteins that span (cross) the bilayer</vt:lpstr>
      <vt:lpstr>Transmembrane helices are predicted by hydrophobic stretches of 20-25 aa residues </vt:lpstr>
      <vt:lpstr>Transmembrane helices are predicted by hydrophobic stretches of 20-25 aa residues </vt:lpstr>
      <vt:lpstr>Transmembrane regions are usually α-helices or continuous β-sheets (β-barrels)</vt:lpstr>
      <vt:lpstr>A protein’s surface polarity corresponds to its environment</vt:lpstr>
      <vt:lpstr>In integral transport proteins, interiors are hydrophilic and exteriors are hydrophobic</vt:lpstr>
      <vt:lpstr>Some integral membrane proteins contain covalently-linked lipids</vt:lpstr>
      <vt:lpstr>Some lipid-linked proteins are fatty-acylated</vt:lpstr>
      <vt:lpstr>Some lipid-linked proteins are “prenylated”</vt:lpstr>
      <vt:lpstr>Some lipid-linked proteins have     GPI anchors</vt:lpstr>
      <vt:lpstr>Lipid-linked proteins cluster in or outside of rafts based on their linked lipid</vt:lpstr>
      <vt:lpstr>Peripheral membrane proteins bind to the surface of the membrane</vt:lpstr>
      <vt:lpstr>Solutes move across a permeable mb to equalize concentration and charge</vt:lpstr>
      <vt:lpstr>Transporters catalyze passage through the membrane</vt:lpstr>
      <vt:lpstr>PowerPoint Presentation</vt:lpstr>
      <vt:lpstr>Glucose enters the cell via passive transport (through a uniporter)</vt:lpstr>
      <vt:lpstr>Lactose enters E. coli cells via secondary active transport (through a symporter)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43</cp:revision>
  <dcterms:created xsi:type="dcterms:W3CDTF">2009-07-16T23:51:41Z</dcterms:created>
  <dcterms:modified xsi:type="dcterms:W3CDTF">2011-01-29T00:11:39Z</dcterms:modified>
</cp:coreProperties>
</file>