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1" r:id="rId2"/>
    <p:sldId id="312" r:id="rId3"/>
    <p:sldId id="310" r:id="rId4"/>
    <p:sldId id="266" r:id="rId5"/>
    <p:sldId id="314" r:id="rId6"/>
    <p:sldId id="295" r:id="rId7"/>
    <p:sldId id="294" r:id="rId8"/>
    <p:sldId id="291" r:id="rId9"/>
    <p:sldId id="302" r:id="rId10"/>
    <p:sldId id="303" r:id="rId11"/>
    <p:sldId id="304" r:id="rId12"/>
    <p:sldId id="315" r:id="rId13"/>
    <p:sldId id="268" r:id="rId14"/>
    <p:sldId id="305" r:id="rId15"/>
    <p:sldId id="316" r:id="rId16"/>
    <p:sldId id="317" r:id="rId17"/>
    <p:sldId id="288" r:id="rId18"/>
    <p:sldId id="299" r:id="rId1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2" d="100"/>
          <a:sy n="72" d="100"/>
        </p:scale>
        <p:origin x="-101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a:defRPr sz="13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5747" tIns="47873" rIns="95747" bIns="47873" rtlCol="0"/>
          <a:lstStyle>
            <a:lvl1pPr algn="r">
              <a:defRPr sz="1300">
                <a:latin typeface="Arial" pitchFamily="34" charset="0"/>
                <a:cs typeface="Arial" pitchFamily="34" charset="0"/>
              </a:defRPr>
            </a:lvl1pPr>
          </a:lstStyle>
          <a:p>
            <a:pPr>
              <a:defRPr/>
            </a:pPr>
            <a:fld id="{1EBC5425-AB05-40F8-BC86-72E8B566C0E6}" type="datetimeFigureOut">
              <a:rPr lang="en-US"/>
              <a:pPr>
                <a:defRPr/>
              </a:pPr>
              <a:t>1/24/2011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5747" tIns="47873" rIns="95747" bIns="47873" rtlCol="0" anchor="b"/>
          <a:lstStyle>
            <a:lvl1pPr algn="l">
              <a:defRPr sz="13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5747" tIns="47873" rIns="95747" bIns="47873" rtlCol="0" anchor="b"/>
          <a:lstStyle>
            <a:lvl1pPr algn="r">
              <a:defRPr sz="1300">
                <a:latin typeface="Arial" pitchFamily="34" charset="0"/>
                <a:cs typeface="Arial" pitchFamily="34" charset="0"/>
              </a:defRPr>
            </a:lvl1pPr>
          </a:lstStyle>
          <a:p>
            <a:pPr>
              <a:defRPr/>
            </a:pPr>
            <a:fld id="{E96E2ED8-6077-414E-BC3B-BDF76A3F7CFD}" type="slidenum">
              <a:rPr lang="en-US"/>
              <a:pPr>
                <a:defRPr/>
              </a:pPr>
              <a:t>‹#›</a:t>
            </a:fld>
            <a:endParaRPr lang="en-US"/>
          </a:p>
        </p:txBody>
      </p:sp>
    </p:spTree>
    <p:extLst>
      <p:ext uri="{BB962C8B-B14F-4D97-AF65-F5344CB8AC3E}">
        <p14:creationId xmlns:p14="http://schemas.microsoft.com/office/powerpoint/2010/main" val="558046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394F4-406A-4525-BD11-ACF0ACC073D9}" type="slidenum">
              <a:rPr lang="en-US"/>
              <a:pPr/>
              <a:t>2</a:t>
            </a:fld>
            <a:endParaRPr lang="en-US"/>
          </a:p>
        </p:txBody>
      </p:sp>
      <p:sp>
        <p:nvSpPr>
          <p:cNvPr id="230402" name="Rectangle 2"/>
          <p:cNvSpPr>
            <a:spLocks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b="1">
                <a:latin typeface="Arial" pitchFamily="34" charset="0"/>
              </a:rPr>
              <a:t>FIGURE 11-4 Amphipathic lipid aggregates that form in water.</a:t>
            </a:r>
            <a:r>
              <a:rPr lang="en-US">
                <a:latin typeface="Arial" pitchFamily="34" charset="0"/>
              </a:rPr>
              <a:t> (a) In micelles, the hydrophobic chains of the fatty acids are sequestered at the core of the sphere. There is virtually no water in the hydrophobic interior. (b) In an open bilayer, all acyl side chains except those at the edges of the sheet are protected from interaction with water. (c) When a two-dimensional bilayer folds on itself, it forms a closed bilayer, a three-dimensional hollow vesicle (liposome) enclosing an aqueous cavity.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C9E311-65AC-4D58-ABC0-C6C835B6276F}" type="slidenum">
              <a:rPr lang="en-US" smtClean="0"/>
              <a:pPr eaLnBrk="1" hangingPunct="1"/>
              <a:t>11</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10-14 (part 1)</a:t>
            </a:r>
            <a:r>
              <a:rPr lang="en-US" smtClean="0">
                <a:latin typeface="Arial" pitchFamily="34" charset="0"/>
              </a:rPr>
              <a:t> The similarities in shape and molecular structure of phosphatidylcholine (a glycerophospholipid) and sphingomyelin (a sphingolipid) are clear when their space-filling and structural formulas are drawn as here.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8DCF8-7EB8-409C-B522-7F8C20657ADC}" type="slidenum">
              <a:rPr lang="en-US"/>
              <a:pPr/>
              <a:t>12</a:t>
            </a:fld>
            <a:endParaRPr lang="en-US"/>
          </a:p>
        </p:txBody>
      </p:sp>
      <p:sp>
        <p:nvSpPr>
          <p:cNvPr id="246786" name="Rectangle 2"/>
          <p:cNvSpPr>
            <a:spLocks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b="1" dirty="0">
                <a:latin typeface="Arial" pitchFamily="34" charset="0"/>
              </a:rPr>
              <a:t>FIGURE 11-15 Two extreme states of bilayer lipids.</a:t>
            </a:r>
            <a:r>
              <a:rPr lang="en-US" dirty="0">
                <a:latin typeface="Arial" pitchFamily="34" charset="0"/>
              </a:rPr>
              <a:t> (a) In the </a:t>
            </a:r>
            <a:r>
              <a:rPr lang="en-US" dirty="0" err="1">
                <a:latin typeface="Arial" pitchFamily="34" charset="0"/>
              </a:rPr>
              <a:t>paracrystalline</a:t>
            </a:r>
            <a:r>
              <a:rPr lang="en-US" dirty="0">
                <a:latin typeface="Arial" pitchFamily="34" charset="0"/>
              </a:rPr>
              <a:t> state, or gel phase, polar head groups are uniformly arrayed at the surface, and the acyl chains are nearly motionless and packed with regular geometry. (b) In the liquid-disordered state, or fluid state, acyl chains undergo much thermal motion and have no regular organization. Intermediate between these extremes is the liquid-ordered state, in which individual phospholipid molecules can diffuse laterally but the acyl groups remain extended and more or less ordered.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5B567B-9F05-4B89-BD40-5B2AB9F8925A}" type="slidenum">
              <a:rPr lang="en-US" smtClean="0"/>
              <a:pPr eaLnBrk="1" hangingPunct="1"/>
              <a:t>13</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966B9D-4796-409E-B6F9-385DC5F0B4F4}" type="slidenum">
              <a:rPr lang="en-US" smtClean="0"/>
              <a:pPr eaLnBrk="1" hangingPunct="1"/>
              <a:t>14</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179776-6728-4154-889D-C2244502624D}" type="slidenum">
              <a:rPr lang="en-US"/>
              <a:pPr/>
              <a:t>15</a:t>
            </a:fld>
            <a:endParaRPr lang="en-US"/>
          </a:p>
        </p:txBody>
      </p:sp>
      <p:sp>
        <p:nvSpPr>
          <p:cNvPr id="248834" name="Rectangle 2"/>
          <p:cNvSpPr>
            <a:spLocks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b="1">
                <a:latin typeface="Arial" pitchFamily="34" charset="0"/>
              </a:rPr>
              <a:t>FIGURE 11-16 Motion of single phospholipids in a bilayer.</a:t>
            </a:r>
            <a:r>
              <a:rPr lang="en-US">
                <a:latin typeface="Arial" pitchFamily="34" charset="0"/>
              </a:rPr>
              <a:t> (a) Uncatalyzed movement from one leaflet to the other is very slow, but (b) lateral diffusion within the leaflet is very rapid, requiring no catalysis. (c) Three types of phospholipid translocaters in the plasma membrane. Flippases translocate primarily aminophospholipids (phosphatidylethanolamine (PE), phosphatidylserine (PS)) from the outer (exoplasmic) leaflet to the inner (cytosolic) leaflet; they require ATP and are members of the P-type ATPase family. Floppases move phospholipids from the cytosolic to the outer leaflet, require ATP, and are members of the ABC transporter family. Scramblases equilibrate phospholipids across both leaflets; they do not require ATP but are activated by Ca</a:t>
            </a:r>
            <a:r>
              <a:rPr lang="en-US" baseline="30000">
                <a:latin typeface="Arial" pitchFamily="34" charset="0"/>
              </a:rPr>
              <a:t>2+</a:t>
            </a:r>
            <a:r>
              <a:rPr lang="en-US">
                <a:latin typeface="Arial" pitchFamily="34" charset="0"/>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E3B66-6C0F-4CE8-95C6-EEC920E5D1A6}" type="slidenum">
              <a:rPr lang="en-US"/>
              <a:pPr/>
              <a:t>16</a:t>
            </a:fld>
            <a:endParaRPr lang="en-US"/>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b="1">
                <a:latin typeface="Arial" pitchFamily="34" charset="0"/>
              </a:rPr>
              <a:t>FIGURE 11-17 Measurement of lateral diffusion rates of lipids by fluorescence recovery after photobleaching (FRAP).</a:t>
            </a:r>
            <a:r>
              <a:rPr lang="en-US">
                <a:latin typeface="Arial" pitchFamily="34" charset="0"/>
              </a:rPr>
              <a:t> Lipids in the outer leaflet of the plasma membrane are labeled by reaction with a membrane-impermeant fluorescent probe (red), so the surface is uniformly labeled when viewed with a fluorescence microscope. A small area is bleached by irradiation with an intense laser beam and becomes nonfluorescent. With the passage of time, labeled lipid molecules diffuse into the bleached region, and it again becomes fluorescent. Researchers can track the time course of fluorescence return and determine a diffusion coefficient for the labeled lipid. The diffusion rates are typically high; a lipid moving at this speed could circumnavigate an </a:t>
            </a:r>
            <a:r>
              <a:rPr lang="en-US" i="1">
                <a:latin typeface="Arial" pitchFamily="34" charset="0"/>
              </a:rPr>
              <a:t>E. coli </a:t>
            </a:r>
            <a:r>
              <a:rPr lang="en-US">
                <a:latin typeface="Arial" pitchFamily="34" charset="0"/>
              </a:rPr>
              <a:t>cell in one second. (The FRAP method can also be used to measure lateral diffusion of membrane proteins.)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D3851F4-5579-45E9-8512-5A6B85625159}" type="slidenum">
              <a:rPr lang="en-US" smtClean="0"/>
              <a:pPr eaLnBrk="1" hangingPunct="1"/>
              <a:t>17</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B81B81-54A0-4FDC-9BE5-A7784BBA2E39}" type="slidenum">
              <a:rPr lang="en-US" smtClean="0"/>
              <a:pPr eaLnBrk="1" hangingPunct="1"/>
              <a:t>18</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pitchFamily="34" charset="0"/>
              </a:rPr>
              <a:t>FIGURE 11-18 Hop diffusion of individual lipid molecules.</a:t>
            </a:r>
            <a:r>
              <a:rPr lang="en-US" smtClean="0">
                <a:latin typeface="Arial" pitchFamily="34" charset="0"/>
              </a:rPr>
              <a:t> The motion of a single fluorescently labeled lipid molecule in a cell surface is recorded on video by fluorescence microscopy, with a time resolution of 25 µs (equivalent to 40,000 frames/s). The track shown here represents a molecule followed for 56 ms (2,250 frames); the trace begins in the purple area and continues through blue, green, and orange. The pattern of movement indicates rapid diffusion within a confined region (about 250 nm in diameter, shown by a single color), with occasional hops into an adjoining region. This finding suggests that the lipids are corralled by molecular fences that they occasionally jump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9831F-88C2-44F7-BBA3-B5E480998443}" type="slidenum">
              <a:rPr lang="en-US"/>
              <a:pPr/>
              <a:t>3</a:t>
            </a:fld>
            <a:endParaRPr 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b="1">
                <a:latin typeface="Arial" pitchFamily="34" charset="0"/>
              </a:rPr>
              <a:t>FIGURE 11-4c Amphipathic lipid aggregates that form in water.</a:t>
            </a:r>
            <a:r>
              <a:rPr lang="en-US">
                <a:latin typeface="Arial" pitchFamily="34" charset="0"/>
              </a:rPr>
              <a:t> (c) When a two-dimensional bilayer folds on itself, it forms a closed bilayer, a three-dimensional hollow vesicle (liposome) enclosing an aqueous cavity.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69EDE6-0478-4670-B3BC-3FA2D359529E}" type="slidenum">
              <a:rPr lang="en-US" smtClean="0"/>
              <a:pPr eaLnBrk="1" hangingPunct="1"/>
              <a:t>4</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8C3103-27A4-4790-AAAE-B888183089A6}" type="slidenum">
              <a:rPr lang="en-US"/>
              <a:pPr/>
              <a:t>5</a:t>
            </a:fld>
            <a:endParaRPr lang="en-US"/>
          </a:p>
        </p:txBody>
      </p:sp>
      <p:sp>
        <p:nvSpPr>
          <p:cNvPr id="229378" name="Rectangle 2"/>
          <p:cNvSpPr>
            <a:spLocks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b="1">
                <a:latin typeface="Arial" pitchFamily="34" charset="0"/>
              </a:rPr>
              <a:t>FIGURE 11-3 Fluid mosaic model for membrane structure.</a:t>
            </a:r>
            <a:r>
              <a:rPr lang="en-US">
                <a:latin typeface="Arial" pitchFamily="34" charset="0"/>
              </a:rPr>
              <a:t> The fatty acyl chains in the interior of the membrane form a fluid, hydrophobic region. Integral proteins float in this sea of lipid, held by hydrophobic interactions with their nonpolar amino acid side chains. Both proteins and lipids are free to move laterally in the plane of the bilayer, but movement of either from one leaflet of the bilayer to the other is restricted. The carbohydrate moieties attached to some proteins and lipids of the plasma membrane are exposed on the extracellular surface of the membrane.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A83161E-F6A2-4B49-A15F-ECCB908453AC}" type="slidenum">
              <a:rPr lang="en-US" smtClean="0"/>
              <a:pPr eaLnBrk="1" hangingPunct="1"/>
              <a:t>6</a:t>
            </a:fld>
            <a:endParaRPr 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E1885F2-59D2-4F5C-9041-CCB6114DC4FC}" type="slidenum">
              <a:rPr lang="en-US" smtClean="0"/>
              <a:pPr eaLnBrk="1" hangingPunct="1"/>
              <a:t>7</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11-2 Lipid composition of the plasma membrane and organelle membranes of a rat hepatocyte.</a:t>
            </a:r>
            <a:r>
              <a:rPr lang="en-US" smtClean="0">
                <a:latin typeface="Arial" pitchFamily="34" charset="0"/>
              </a:rPr>
              <a:t> The functional specialization of each membrane type is reflected in its unique lipid composition. Cholesterol is prominent in plasma membranes but barely detectable in mitochondrial membranes. Cardiolipin is a major component of the inner mitochondrial membrane but not of the plasma membrane. Phosphatidylserine, phosphatidylinositol, and phosphatidylglycerol are relatively minor components (yellow) of most membranes but serve critical functions; phosphatidylinositol and its derivatives, for example, are important in signal transductions triggered by hormones. Sphingolipids, phosphatidylcholine, and phosphatidylethanolamine are present in most membranes, but in varying proportions. Glycolipids, which are major components of the chloroplast membranes of plants, are virtually absent from animal cells.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80B9DD-CBCB-4F3F-93E7-84CFAAFC4ACC}" type="slidenum">
              <a:rPr lang="en-US" smtClean="0"/>
              <a:pPr eaLnBrk="1" hangingPunct="1"/>
              <a:t>8</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CD095A-4B3C-4EF7-9541-532C7581081A}" type="slidenum">
              <a:rPr lang="en-US" smtClean="0"/>
              <a:pPr eaLnBrk="1" hangingPunct="1"/>
              <a:t>9</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pitchFamily="34" charset="0"/>
              </a:rPr>
              <a:t>FIGURE 11-20a Membrane microdomains (rafts).</a:t>
            </a:r>
            <a:r>
              <a:rPr lang="en-US" smtClean="0">
                <a:latin typeface="Arial" pitchFamily="34" charset="0"/>
              </a:rPr>
              <a:t> (a) Stable associations of sphingolipids and cholesterol in the outer leaflet produce a microdomain, slightly thicker than other membrane regions, that is enriched with specific types of membrane proteins. GPI-linked proteins are common in the outer leaflet of these rafts, and proteins with one or several covalently attached long-chain acyl groups are common in the inner leaflet. Caveolin is especially common in inwardly curved rafts called caveolae (see Figure 11-21). Proteins with attached prenyl groups (such as Ras; see Box 12-2) tend to be excluded from rafts.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9A72C9-DF54-4B1C-9E12-8780CE946E0A}" type="slidenum">
              <a:rPr lang="en-US" smtClean="0"/>
              <a:pPr eaLnBrk="1" hangingPunct="1"/>
              <a:t>10</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pitchFamily="34" charset="0"/>
              </a:rPr>
              <a:t>FIGURE 11-20b Membrane microdomains (rafts).</a:t>
            </a:r>
            <a:r>
              <a:rPr lang="en-US" smtClean="0">
                <a:latin typeface="Arial" pitchFamily="34" charset="0"/>
              </a:rPr>
              <a:t> (b) In this artificial membrane</a:t>
            </a:r>
            <a:r>
              <a:rPr lang="en-US" smtClean="0">
                <a:latin typeface="Arial" pitchFamily="34" charset="0"/>
                <a:ea typeface="ヒラギノ角ゴ Pro W3"/>
                <a:cs typeface="ヒラギノ角ゴ Pro W3"/>
              </a:rPr>
              <a:t>—</a:t>
            </a:r>
            <a:r>
              <a:rPr lang="en-US" smtClean="0">
                <a:latin typeface="Arial" pitchFamily="34" charset="0"/>
              </a:rPr>
              <a:t>reconstituted (on a mica surface) from cholesterol, synthetic phospholipid (dioleoylphosphatidylcholine), and the GPI-linked protein placental alkaline phosphatase</a:t>
            </a:r>
            <a:r>
              <a:rPr lang="en-US" smtClean="0">
                <a:latin typeface="Arial" pitchFamily="34" charset="0"/>
                <a:ea typeface="ヒラギノ角ゴ Pro W3"/>
                <a:cs typeface="ヒラギノ角ゴ Pro W3"/>
              </a:rPr>
              <a:t>—</a:t>
            </a:r>
            <a:r>
              <a:rPr lang="en-US" smtClean="0">
                <a:latin typeface="Arial" pitchFamily="34" charset="0"/>
              </a:rPr>
              <a:t>the greater thickness of raft regions is visualized by atomic force microscopy (see Box 11-1). The rafts protrude from a lipid bilayer ocean (the black surface is the top of the upper monolayer); sharp peaks represent GPI-linked proteins. Note that these peaks are found almost exclusively in the rafts.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162F41-869F-43C8-B3A3-90D1CF0D3063}" type="slidenum">
              <a:rPr lang="en-US"/>
              <a:pPr>
                <a:defRPr/>
              </a:pPr>
              <a:t>‹#›</a:t>
            </a:fld>
            <a:endParaRPr lang="en-US"/>
          </a:p>
        </p:txBody>
      </p:sp>
    </p:spTree>
    <p:extLst>
      <p:ext uri="{BB962C8B-B14F-4D97-AF65-F5344CB8AC3E}">
        <p14:creationId xmlns:p14="http://schemas.microsoft.com/office/powerpoint/2010/main" val="215629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088D4-2F6E-459B-8004-6B2BB017AD49}" type="slidenum">
              <a:rPr lang="en-US"/>
              <a:pPr>
                <a:defRPr/>
              </a:pPr>
              <a:t>‹#›</a:t>
            </a:fld>
            <a:endParaRPr lang="en-US"/>
          </a:p>
        </p:txBody>
      </p:sp>
    </p:spTree>
    <p:extLst>
      <p:ext uri="{BB962C8B-B14F-4D97-AF65-F5344CB8AC3E}">
        <p14:creationId xmlns:p14="http://schemas.microsoft.com/office/powerpoint/2010/main" val="111570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843D18-E66A-4BE9-83D8-3ED10A1F674E}" type="slidenum">
              <a:rPr lang="en-US"/>
              <a:pPr>
                <a:defRPr/>
              </a:pPr>
              <a:t>‹#›</a:t>
            </a:fld>
            <a:endParaRPr lang="en-US"/>
          </a:p>
        </p:txBody>
      </p:sp>
    </p:spTree>
    <p:extLst>
      <p:ext uri="{BB962C8B-B14F-4D97-AF65-F5344CB8AC3E}">
        <p14:creationId xmlns:p14="http://schemas.microsoft.com/office/powerpoint/2010/main" val="6680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6A6208-2270-4064-B56F-54918729A370}" type="slidenum">
              <a:rPr lang="en-US"/>
              <a:pPr>
                <a:defRPr/>
              </a:pPr>
              <a:t>‹#›</a:t>
            </a:fld>
            <a:endParaRPr lang="en-US"/>
          </a:p>
        </p:txBody>
      </p:sp>
    </p:spTree>
    <p:extLst>
      <p:ext uri="{BB962C8B-B14F-4D97-AF65-F5344CB8AC3E}">
        <p14:creationId xmlns:p14="http://schemas.microsoft.com/office/powerpoint/2010/main" val="382688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0C607-9397-4716-82BE-B2491529F75B}" type="slidenum">
              <a:rPr lang="en-US"/>
              <a:pPr>
                <a:defRPr/>
              </a:pPr>
              <a:t>‹#›</a:t>
            </a:fld>
            <a:endParaRPr lang="en-US"/>
          </a:p>
        </p:txBody>
      </p:sp>
    </p:spTree>
    <p:extLst>
      <p:ext uri="{BB962C8B-B14F-4D97-AF65-F5344CB8AC3E}">
        <p14:creationId xmlns:p14="http://schemas.microsoft.com/office/powerpoint/2010/main" val="214705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00D347-7B50-4AF9-92EC-023233BE8024}" type="slidenum">
              <a:rPr lang="en-US"/>
              <a:pPr>
                <a:defRPr/>
              </a:pPr>
              <a:t>‹#›</a:t>
            </a:fld>
            <a:endParaRPr lang="en-US"/>
          </a:p>
        </p:txBody>
      </p:sp>
    </p:spTree>
    <p:extLst>
      <p:ext uri="{BB962C8B-B14F-4D97-AF65-F5344CB8AC3E}">
        <p14:creationId xmlns:p14="http://schemas.microsoft.com/office/powerpoint/2010/main" val="173206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BDC2E1-A9D2-40FC-A8C8-DCBCA56789D5}" type="slidenum">
              <a:rPr lang="en-US"/>
              <a:pPr>
                <a:defRPr/>
              </a:pPr>
              <a:t>‹#›</a:t>
            </a:fld>
            <a:endParaRPr lang="en-US"/>
          </a:p>
        </p:txBody>
      </p:sp>
    </p:spTree>
    <p:extLst>
      <p:ext uri="{BB962C8B-B14F-4D97-AF65-F5344CB8AC3E}">
        <p14:creationId xmlns:p14="http://schemas.microsoft.com/office/powerpoint/2010/main" val="399264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6EDA33-709B-4B79-80B7-162498D41BD9}" type="slidenum">
              <a:rPr lang="en-US"/>
              <a:pPr>
                <a:defRPr/>
              </a:pPr>
              <a:t>‹#›</a:t>
            </a:fld>
            <a:endParaRPr lang="en-US"/>
          </a:p>
        </p:txBody>
      </p:sp>
    </p:spTree>
    <p:extLst>
      <p:ext uri="{BB962C8B-B14F-4D97-AF65-F5344CB8AC3E}">
        <p14:creationId xmlns:p14="http://schemas.microsoft.com/office/powerpoint/2010/main" val="326607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F1E923-E5BF-4EB6-906E-DB977CC5138A}" type="slidenum">
              <a:rPr lang="en-US"/>
              <a:pPr>
                <a:defRPr/>
              </a:pPr>
              <a:t>‹#›</a:t>
            </a:fld>
            <a:endParaRPr lang="en-US"/>
          </a:p>
        </p:txBody>
      </p:sp>
    </p:spTree>
    <p:extLst>
      <p:ext uri="{BB962C8B-B14F-4D97-AF65-F5344CB8AC3E}">
        <p14:creationId xmlns:p14="http://schemas.microsoft.com/office/powerpoint/2010/main" val="271231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141A31-C004-4DEC-8D43-73ACB9006CF4}" type="slidenum">
              <a:rPr lang="en-US"/>
              <a:pPr>
                <a:defRPr/>
              </a:pPr>
              <a:t>‹#›</a:t>
            </a:fld>
            <a:endParaRPr lang="en-US"/>
          </a:p>
        </p:txBody>
      </p:sp>
    </p:spTree>
    <p:extLst>
      <p:ext uri="{BB962C8B-B14F-4D97-AF65-F5344CB8AC3E}">
        <p14:creationId xmlns:p14="http://schemas.microsoft.com/office/powerpoint/2010/main" val="271733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F565BF-1B48-4DDB-82F3-F4B91A9B4D03}" type="slidenum">
              <a:rPr lang="en-US"/>
              <a:pPr>
                <a:defRPr/>
              </a:pPr>
              <a:t>‹#›</a:t>
            </a:fld>
            <a:endParaRPr lang="en-US"/>
          </a:p>
        </p:txBody>
      </p:sp>
    </p:spTree>
    <p:extLst>
      <p:ext uri="{BB962C8B-B14F-4D97-AF65-F5344CB8AC3E}">
        <p14:creationId xmlns:p14="http://schemas.microsoft.com/office/powerpoint/2010/main" val="13260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559471A8-8514-4431-93CE-9829FF5040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449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hydrophobic effect drives the aggregation of </a:t>
            </a:r>
            <a:r>
              <a:rPr lang="en-US" dirty="0" err="1" smtClean="0"/>
              <a:t>amphiphilic</a:t>
            </a:r>
            <a:r>
              <a:rPr lang="en-US" dirty="0" smtClean="0"/>
              <a:t> lipids in water</a:t>
            </a:r>
            <a:endParaRPr lang="en-US" dirty="0"/>
          </a:p>
        </p:txBody>
      </p:sp>
      <p:pic>
        <p:nvPicPr>
          <p:cNvPr id="3" name="Picture 2" descr="fig_09_1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315" t="7704" r="50000" b="61727"/>
          <a:stretch/>
        </p:blipFill>
        <p:spPr bwMode="auto">
          <a:xfrm>
            <a:off x="838200" y="2438400"/>
            <a:ext cx="2609450" cy="267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fig_09_14"/>
          <p:cNvPicPr>
            <a:picLocks noChangeAspect="1" noChangeArrowheads="1"/>
          </p:cNvPicPr>
          <p:nvPr/>
        </p:nvPicPr>
        <p:blipFill rotWithShape="1">
          <a:blip r:embed="rId3" cstate="print">
            <a:clrChange>
              <a:clrFrom>
                <a:srgbClr val="F8FFFF"/>
              </a:clrFrom>
              <a:clrTo>
                <a:srgbClr val="F8FFFF">
                  <a:alpha val="0"/>
                </a:srgbClr>
              </a:clrTo>
            </a:clrChange>
            <a:extLst>
              <a:ext uri="{28A0092B-C50C-407E-A947-70E740481C1C}">
                <a14:useLocalDpi xmlns:a14="http://schemas.microsoft.com/office/drawing/2010/main" val="0"/>
              </a:ext>
            </a:extLst>
          </a:blip>
          <a:srcRect l="17391" t="18805" b="5440"/>
          <a:stretch/>
        </p:blipFill>
        <p:spPr bwMode="auto">
          <a:xfrm>
            <a:off x="4191000" y="2438400"/>
            <a:ext cx="4267200" cy="26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895600" y="4800600"/>
            <a:ext cx="762000" cy="533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4800600"/>
            <a:ext cx="914400" cy="533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95600" y="2069068"/>
            <a:ext cx="2069797" cy="369332"/>
          </a:xfrm>
          <a:prstGeom prst="rect">
            <a:avLst/>
          </a:prstGeom>
          <a:noFill/>
        </p:spPr>
        <p:txBody>
          <a:bodyPr wrap="none" rtlCol="0">
            <a:spAutoFit/>
          </a:bodyPr>
          <a:lstStyle/>
          <a:p>
            <a:r>
              <a:rPr lang="en-US" dirty="0" smtClean="0"/>
              <a:t>Polar head groups</a:t>
            </a:r>
            <a:endParaRPr lang="en-US" dirty="0"/>
          </a:p>
        </p:txBody>
      </p:sp>
      <p:cxnSp>
        <p:nvCxnSpPr>
          <p:cNvPr id="10" name="Straight Connector 9"/>
          <p:cNvCxnSpPr/>
          <p:nvPr/>
        </p:nvCxnSpPr>
        <p:spPr>
          <a:xfrm flipH="1">
            <a:off x="2819400" y="2438400"/>
            <a:ext cx="3810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438400"/>
            <a:ext cx="15240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19400" y="5205968"/>
            <a:ext cx="1954381" cy="369332"/>
          </a:xfrm>
          <a:prstGeom prst="rect">
            <a:avLst/>
          </a:prstGeom>
          <a:noFill/>
        </p:spPr>
        <p:txBody>
          <a:bodyPr wrap="none" rtlCol="0">
            <a:spAutoFit/>
          </a:bodyPr>
          <a:lstStyle/>
          <a:p>
            <a:r>
              <a:rPr lang="en-US" dirty="0" smtClean="0"/>
              <a:t>Hydrophobic tails</a:t>
            </a:r>
            <a:endParaRPr lang="en-US" dirty="0"/>
          </a:p>
        </p:txBody>
      </p:sp>
      <p:cxnSp>
        <p:nvCxnSpPr>
          <p:cNvPr id="14" name="Straight Connector 13"/>
          <p:cNvCxnSpPr/>
          <p:nvPr/>
        </p:nvCxnSpPr>
        <p:spPr>
          <a:xfrm flipH="1">
            <a:off x="4508500" y="4191000"/>
            <a:ext cx="456897" cy="10408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14600" y="4495800"/>
            <a:ext cx="571500" cy="710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144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igure 11-2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676400"/>
            <a:ext cx="8531225"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2"/>
          <p:cNvSpPr>
            <a:spLocks noGrp="1"/>
          </p:cNvSpPr>
          <p:nvPr>
            <p:ph type="title"/>
          </p:nvPr>
        </p:nvSpPr>
        <p:spPr/>
        <p:txBody>
          <a:bodyPr/>
          <a:lstStyle/>
          <a:p>
            <a:r>
              <a:rPr lang="en-US" smtClean="0"/>
              <a:t>Atomic force microscopy reveals the presence of membrane microdomains (rafts)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 10-14 part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14538"/>
            <a:ext cx="46339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figure 10-14 par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52600"/>
            <a:ext cx="3833813"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3"/>
          <p:cNvSpPr>
            <a:spLocks noGrp="1"/>
          </p:cNvSpPr>
          <p:nvPr>
            <p:ph type="title"/>
          </p:nvPr>
        </p:nvSpPr>
        <p:spPr/>
        <p:txBody>
          <a:bodyPr/>
          <a:lstStyle/>
          <a:p>
            <a:r>
              <a:rPr lang="en-US" dirty="0" smtClean="0"/>
              <a:t>Different lipid composition leads to different properties of the </a:t>
            </a:r>
            <a:r>
              <a:rPr lang="en-US" dirty="0" smtClean="0"/>
              <a:t>membrane, like fluidity</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 11-15"/>
          <p:cNvPicPr>
            <a:picLocks noChangeAspect="1" noChangeArrowheads="1"/>
          </p:cNvPicPr>
          <p:nvPr/>
        </p:nvPicPr>
        <p:blipFill rotWithShape="1">
          <a:blip r:embed="rId3">
            <a:extLst>
              <a:ext uri="{28A0092B-C50C-407E-A947-70E740481C1C}">
                <a14:useLocalDpi xmlns:a14="http://schemas.microsoft.com/office/drawing/2010/main" val="0"/>
              </a:ext>
            </a:extLst>
          </a:blip>
          <a:srcRect b="8238"/>
          <a:stretch/>
        </p:blipFill>
        <p:spPr bwMode="auto">
          <a:xfrm>
            <a:off x="2242831" y="1219200"/>
            <a:ext cx="4658338"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92162"/>
          </a:xfrm>
        </p:spPr>
        <p:txBody>
          <a:bodyPr/>
          <a:lstStyle/>
          <a:p>
            <a:r>
              <a:rPr lang="en-US" dirty="0" smtClean="0"/>
              <a:t>Temperature also affects bilayer fluidity</a:t>
            </a:r>
            <a:endParaRPr lang="en-US" dirty="0"/>
          </a:p>
        </p:txBody>
      </p:sp>
    </p:spTree>
    <p:extLst>
      <p:ext uri="{BB962C8B-B14F-4D97-AF65-F5344CB8AC3E}">
        <p14:creationId xmlns:p14="http://schemas.microsoft.com/office/powerpoint/2010/main" val="2208006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_09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447800"/>
            <a:ext cx="85312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3"/>
          <p:cNvSpPr>
            <a:spLocks noGrp="1"/>
          </p:cNvSpPr>
          <p:nvPr>
            <p:ph type="title"/>
          </p:nvPr>
        </p:nvSpPr>
        <p:spPr/>
        <p:txBody>
          <a:bodyPr/>
          <a:lstStyle/>
          <a:p>
            <a:r>
              <a:rPr lang="en-US" dirty="0" smtClean="0"/>
              <a:t>At physiological temperatures, membrane bilayers are </a:t>
            </a:r>
            <a:r>
              <a:rPr lang="en-US" dirty="0" smtClean="0"/>
              <a:t>(</a:t>
            </a:r>
            <a:r>
              <a:rPr lang="en-US" dirty="0" smtClean="0"/>
              <a:t>and must be) </a:t>
            </a:r>
            <a:r>
              <a:rPr lang="en-US" dirty="0" smtClean="0"/>
              <a:t>quite </a:t>
            </a:r>
            <a:r>
              <a:rPr lang="en-US" dirty="0" smtClean="0"/>
              <a:t>fluid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able 11-02"/>
          <p:cNvPicPr>
            <a:picLocks noChangeAspect="1" noChangeArrowheads="1"/>
          </p:cNvPicPr>
          <p:nvPr/>
        </p:nvPicPr>
        <p:blipFill rotWithShape="1">
          <a:blip r:embed="rId3">
            <a:extLst>
              <a:ext uri="{28A0092B-C50C-407E-A947-70E740481C1C}">
                <a14:useLocalDpi xmlns:a14="http://schemas.microsoft.com/office/drawing/2010/main" val="0"/>
              </a:ext>
            </a:extLst>
          </a:blip>
          <a:srcRect b="10227"/>
          <a:stretch/>
        </p:blipFill>
        <p:spPr bwMode="auto">
          <a:xfrm>
            <a:off x="306386" y="1524000"/>
            <a:ext cx="85312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E. coli can change its lipid composition to achieve ideal fluidity of its membrane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Lipids diffuse readily within one leaflet of the </a:t>
            </a:r>
            <a:r>
              <a:rPr lang="en-US" dirty="0" smtClean="0"/>
              <a:t>bilayer, but not between leaflets</a:t>
            </a:r>
            <a:endParaRPr lang="en-US" dirty="0"/>
          </a:p>
        </p:txBody>
      </p:sp>
      <p:pic>
        <p:nvPicPr>
          <p:cNvPr id="4" name="Picture 2" descr="figure 11-16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599" y="4267200"/>
            <a:ext cx="5343547" cy="211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figure 11-16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905000"/>
            <a:ext cx="4648200" cy="201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521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membranes are ‘fluid mosaics’ – proteins and lipids diffuse laterally</a:t>
            </a:r>
          </a:p>
        </p:txBody>
      </p:sp>
      <p:pic>
        <p:nvPicPr>
          <p:cNvPr id="4" name="Picture 2" descr="figure 11-17 part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54"/>
          <a:stretch/>
        </p:blipFill>
        <p:spPr bwMode="auto">
          <a:xfrm>
            <a:off x="457200" y="1981200"/>
            <a:ext cx="4571999" cy="397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figure 11-17 part 3"/>
          <p:cNvPicPr>
            <a:picLocks noChangeAspect="1" noChangeArrowheads="1"/>
          </p:cNvPicPr>
          <p:nvPr/>
        </p:nvPicPr>
        <p:blipFill rotWithShape="1">
          <a:blip r:embed="rId4">
            <a:extLst>
              <a:ext uri="{28A0092B-C50C-407E-A947-70E740481C1C}">
                <a14:useLocalDpi xmlns:a14="http://schemas.microsoft.com/office/drawing/2010/main" val="0"/>
              </a:ext>
            </a:extLst>
          </a:blip>
          <a:srcRect b="6952"/>
          <a:stretch/>
        </p:blipFill>
        <p:spPr bwMode="auto">
          <a:xfrm>
            <a:off x="5181600" y="1519635"/>
            <a:ext cx="3398528" cy="443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0492" y="6214032"/>
            <a:ext cx="7503016" cy="369332"/>
          </a:xfrm>
          <a:prstGeom prst="rect">
            <a:avLst/>
          </a:prstGeom>
          <a:noFill/>
        </p:spPr>
        <p:txBody>
          <a:bodyPr wrap="none" rtlCol="0">
            <a:spAutoFit/>
          </a:bodyPr>
          <a:lstStyle/>
          <a:p>
            <a:r>
              <a:rPr lang="en-US" dirty="0" err="1"/>
              <a:t>Photobleaching</a:t>
            </a:r>
            <a:r>
              <a:rPr lang="en-US" dirty="0"/>
              <a:t> allows measurement of </a:t>
            </a:r>
            <a:r>
              <a:rPr lang="en-US" dirty="0" smtClean="0"/>
              <a:t>diffusion </a:t>
            </a:r>
            <a:r>
              <a:rPr lang="en-US" dirty="0"/>
              <a:t>rates in the membrane</a:t>
            </a:r>
          </a:p>
        </p:txBody>
      </p:sp>
    </p:spTree>
    <p:extLst>
      <p:ext uri="{BB962C8B-B14F-4D97-AF65-F5344CB8AC3E}">
        <p14:creationId xmlns:p14="http://schemas.microsoft.com/office/powerpoint/2010/main" val="2894397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g_09_29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816100"/>
            <a:ext cx="522147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itle 3"/>
          <p:cNvSpPr>
            <a:spLocks noGrp="1"/>
          </p:cNvSpPr>
          <p:nvPr>
            <p:ph type="title"/>
          </p:nvPr>
        </p:nvSpPr>
        <p:spPr/>
        <p:txBody>
          <a:bodyPr/>
          <a:lstStyle/>
          <a:p>
            <a:r>
              <a:rPr lang="en-US" dirty="0" smtClean="0"/>
              <a:t>The membrane ‘</a:t>
            </a:r>
            <a:r>
              <a:rPr lang="en-US" dirty="0" smtClean="0"/>
              <a:t>skeleton,’ which shapes the cell, limits movement of proteins and lipids</a:t>
            </a:r>
            <a:endParaRPr lang="en-US" dirty="0" smtClean="0"/>
          </a:p>
        </p:txBody>
      </p:sp>
      <p:pic>
        <p:nvPicPr>
          <p:cNvPr id="6" name="Picture 4" descr="fig_09_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2095500"/>
            <a:ext cx="3133686"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ure 11-18"/>
          <p:cNvPicPr>
            <a:picLocks noChangeAspect="1" noChangeArrowheads="1"/>
          </p:cNvPicPr>
          <p:nvPr/>
        </p:nvPicPr>
        <p:blipFill rotWithShape="1">
          <a:blip r:embed="rId3">
            <a:extLst>
              <a:ext uri="{28A0092B-C50C-407E-A947-70E740481C1C}">
                <a14:useLocalDpi xmlns:a14="http://schemas.microsoft.com/office/drawing/2010/main" val="0"/>
              </a:ext>
            </a:extLst>
          </a:blip>
          <a:srcRect b="8154"/>
          <a:stretch/>
        </p:blipFill>
        <p:spPr bwMode="auto">
          <a:xfrm>
            <a:off x="1181581" y="1295400"/>
            <a:ext cx="6780837" cy="5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The ‘fencing-in’ and diffusion of lipids can be observed using fluorescent microscopy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shape of the lipid determines the structural features of the </a:t>
            </a:r>
            <a:r>
              <a:rPr lang="en-US" dirty="0" smtClean="0"/>
              <a:t>aggregate</a:t>
            </a:r>
            <a:endParaRPr lang="en-US" dirty="0"/>
          </a:p>
        </p:txBody>
      </p:sp>
      <p:pic>
        <p:nvPicPr>
          <p:cNvPr id="4" name="Picture 2" descr="figure 11-04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1107"/>
          <a:stretch/>
        </p:blipFill>
        <p:spPr bwMode="auto">
          <a:xfrm>
            <a:off x="685800" y="1791115"/>
            <a:ext cx="3368598" cy="158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figure 11-04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10" t="41596" r="33030" b="9920"/>
          <a:stretch/>
        </p:blipFill>
        <p:spPr bwMode="auto">
          <a:xfrm>
            <a:off x="4540263" y="1638715"/>
            <a:ext cx="1729013" cy="207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figure 11-04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710" b="67145"/>
          <a:stretch/>
        </p:blipFill>
        <p:spPr bwMode="auto">
          <a:xfrm>
            <a:off x="685800" y="4288597"/>
            <a:ext cx="3683000" cy="135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figure 11-04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3633" b="9405"/>
          <a:stretch/>
        </p:blipFill>
        <p:spPr bwMode="auto">
          <a:xfrm>
            <a:off x="4430874" y="4262230"/>
            <a:ext cx="4225448" cy="221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502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figure 11-04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623"/>
          <a:stretch/>
        </p:blipFill>
        <p:spPr bwMode="auto">
          <a:xfrm>
            <a:off x="4572000" y="1905000"/>
            <a:ext cx="4241800" cy="359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ig_09_1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110" b="3518"/>
          <a:stretch/>
        </p:blipFill>
        <p:spPr bwMode="auto">
          <a:xfrm>
            <a:off x="381000" y="2819400"/>
            <a:ext cx="39624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P</a:t>
            </a:r>
            <a:r>
              <a:rPr lang="en-US" dirty="0" smtClean="0"/>
              <a:t>acking at bilayer edges is crowded, so bilayers merge their edges to form vesicles</a:t>
            </a:r>
            <a:endParaRPr lang="en-US" dirty="0"/>
          </a:p>
        </p:txBody>
      </p:sp>
      <p:sp>
        <p:nvSpPr>
          <p:cNvPr id="4" name="TextBox 3"/>
          <p:cNvSpPr txBox="1"/>
          <p:nvPr/>
        </p:nvSpPr>
        <p:spPr>
          <a:xfrm>
            <a:off x="4191000" y="5906869"/>
            <a:ext cx="4711700" cy="646331"/>
          </a:xfrm>
          <a:prstGeom prst="rect">
            <a:avLst/>
          </a:prstGeom>
          <a:noFill/>
        </p:spPr>
        <p:txBody>
          <a:bodyPr wrap="square" rtlCol="0">
            <a:spAutoFit/>
          </a:bodyPr>
          <a:lstStyle/>
          <a:p>
            <a:pPr algn="ctr"/>
            <a:r>
              <a:rPr lang="en-US" b="1" dirty="0" smtClean="0"/>
              <a:t>The bilayer separates the internal cavity from the external aqueous environment</a:t>
            </a:r>
            <a:endParaRPr lang="en-US" b="1" dirty="0"/>
          </a:p>
        </p:txBody>
      </p:sp>
      <p:cxnSp>
        <p:nvCxnSpPr>
          <p:cNvPr id="11" name="Straight Connector 10"/>
          <p:cNvCxnSpPr/>
          <p:nvPr/>
        </p:nvCxnSpPr>
        <p:spPr>
          <a:xfrm flipV="1">
            <a:off x="5181600" y="4267199"/>
            <a:ext cx="1066800" cy="1639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47900" y="2455902"/>
            <a:ext cx="864339" cy="369332"/>
          </a:xfrm>
          <a:prstGeom prst="rect">
            <a:avLst/>
          </a:prstGeom>
          <a:noFill/>
        </p:spPr>
        <p:txBody>
          <a:bodyPr wrap="none" rtlCol="0">
            <a:spAutoFit/>
          </a:bodyPr>
          <a:lstStyle/>
          <a:p>
            <a:r>
              <a:rPr lang="en-US" dirty="0" smtClean="0"/>
              <a:t>bilayer</a:t>
            </a:r>
            <a:endParaRPr lang="en-US" dirty="0"/>
          </a:p>
        </p:txBody>
      </p:sp>
      <p:sp>
        <p:nvSpPr>
          <p:cNvPr id="16" name="TextBox 15"/>
          <p:cNvSpPr txBox="1"/>
          <p:nvPr/>
        </p:nvSpPr>
        <p:spPr>
          <a:xfrm>
            <a:off x="1780907" y="5257800"/>
            <a:ext cx="1800493" cy="369332"/>
          </a:xfrm>
          <a:prstGeom prst="rect">
            <a:avLst/>
          </a:prstGeom>
          <a:noFill/>
        </p:spPr>
        <p:txBody>
          <a:bodyPr wrap="none" rtlCol="0">
            <a:spAutoFit/>
          </a:bodyPr>
          <a:lstStyle/>
          <a:p>
            <a:r>
              <a:rPr lang="en-US" dirty="0" smtClean="0"/>
              <a:t>crowded edges</a:t>
            </a:r>
            <a:endParaRPr lang="en-US" dirty="0"/>
          </a:p>
        </p:txBody>
      </p:sp>
      <p:cxnSp>
        <p:nvCxnSpPr>
          <p:cNvPr id="18" name="Straight Connector 17"/>
          <p:cNvCxnSpPr/>
          <p:nvPr/>
        </p:nvCxnSpPr>
        <p:spPr>
          <a:xfrm flipV="1">
            <a:off x="3200400" y="4419600"/>
            <a:ext cx="228600" cy="892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828799" y="4419600"/>
            <a:ext cx="228601" cy="892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057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_09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752600"/>
            <a:ext cx="67818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3"/>
          <p:cNvSpPr>
            <a:spLocks noGrp="1"/>
          </p:cNvSpPr>
          <p:nvPr>
            <p:ph type="title"/>
          </p:nvPr>
        </p:nvSpPr>
        <p:spPr>
          <a:xfrm>
            <a:off x="457200" y="457200"/>
            <a:ext cx="8229600" cy="1143000"/>
          </a:xfrm>
        </p:spPr>
        <p:txBody>
          <a:bodyPr/>
          <a:lstStyle/>
          <a:p>
            <a:r>
              <a:rPr lang="en-US" smtClean="0"/>
              <a:t>Liposomes (vesicles) are bilayer-enclosed aqueous environments</a:t>
            </a:r>
          </a:p>
        </p:txBody>
      </p:sp>
      <p:sp>
        <p:nvSpPr>
          <p:cNvPr id="2" name="Right Brace 1"/>
          <p:cNvSpPr/>
          <p:nvPr/>
        </p:nvSpPr>
        <p:spPr>
          <a:xfrm rot="5400000">
            <a:off x="7404100" y="5156200"/>
            <a:ext cx="152400" cy="9652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5400000">
            <a:off x="6273800" y="5156200"/>
            <a:ext cx="152400" cy="9652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5949890" y="5715000"/>
            <a:ext cx="800219" cy="369332"/>
          </a:xfrm>
          <a:prstGeom prst="rect">
            <a:avLst/>
          </a:prstGeom>
          <a:noFill/>
        </p:spPr>
        <p:txBody>
          <a:bodyPr wrap="none" rtlCol="0">
            <a:spAutoFit/>
          </a:bodyPr>
          <a:lstStyle/>
          <a:p>
            <a:r>
              <a:rPr lang="en-US" dirty="0" smtClean="0"/>
              <a:t>leaflet</a:t>
            </a:r>
            <a:endParaRPr lang="en-US" dirty="0"/>
          </a:p>
        </p:txBody>
      </p:sp>
      <p:sp>
        <p:nvSpPr>
          <p:cNvPr id="8" name="TextBox 7"/>
          <p:cNvSpPr txBox="1"/>
          <p:nvPr/>
        </p:nvSpPr>
        <p:spPr>
          <a:xfrm>
            <a:off x="7080190" y="5715000"/>
            <a:ext cx="800219" cy="369332"/>
          </a:xfrm>
          <a:prstGeom prst="rect">
            <a:avLst/>
          </a:prstGeom>
          <a:noFill/>
        </p:spPr>
        <p:txBody>
          <a:bodyPr wrap="none" rtlCol="0">
            <a:spAutoFit/>
          </a:bodyPr>
          <a:lstStyle/>
          <a:p>
            <a:r>
              <a:rPr lang="en-US" dirty="0" smtClean="0"/>
              <a:t>leaflet</a:t>
            </a:r>
            <a:endParaRPr lang="en-US" dirty="0"/>
          </a:p>
        </p:txBody>
      </p:sp>
      <p:sp>
        <p:nvSpPr>
          <p:cNvPr id="4" name="TextBox 3"/>
          <p:cNvSpPr txBox="1"/>
          <p:nvPr/>
        </p:nvSpPr>
        <p:spPr>
          <a:xfrm>
            <a:off x="5867399" y="1644134"/>
            <a:ext cx="864339" cy="369332"/>
          </a:xfrm>
          <a:prstGeom prst="rect">
            <a:avLst/>
          </a:prstGeom>
          <a:noFill/>
        </p:spPr>
        <p:txBody>
          <a:bodyPr wrap="none" rtlCol="0">
            <a:spAutoFit/>
          </a:bodyPr>
          <a:lstStyle/>
          <a:p>
            <a:r>
              <a:rPr lang="en-US" dirty="0" smtClean="0"/>
              <a:t>bilayer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figure 1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1524000"/>
            <a:ext cx="8531225"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Biological membranes are heterogeneous lipid bilayers with proteins</a:t>
            </a:r>
          </a:p>
        </p:txBody>
      </p:sp>
    </p:spTree>
    <p:extLst>
      <p:ext uri="{BB962C8B-B14F-4D97-AF65-F5344CB8AC3E}">
        <p14:creationId xmlns:p14="http://schemas.microsoft.com/office/powerpoint/2010/main" val="1126312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able 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133600"/>
            <a:ext cx="853122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2"/>
          <p:cNvSpPr>
            <a:spLocks noGrp="1"/>
          </p:cNvSpPr>
          <p:nvPr>
            <p:ph type="title"/>
          </p:nvPr>
        </p:nvSpPr>
        <p:spPr/>
        <p:txBody>
          <a:bodyPr/>
          <a:lstStyle/>
          <a:p>
            <a:r>
              <a:rPr lang="en-US" smtClean="0"/>
              <a:t>Protein and lipid content of biological membranes varies between species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dirty="0" smtClean="0"/>
              <a:t>Membrane lipid composition </a:t>
            </a:r>
            <a:r>
              <a:rPr lang="en-US" dirty="0" smtClean="0"/>
              <a:t>varies within a cell</a:t>
            </a:r>
          </a:p>
        </p:txBody>
      </p:sp>
      <p:pic>
        <p:nvPicPr>
          <p:cNvPr id="8195" name="Picture 2" descr="figure 1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552575"/>
            <a:ext cx="841057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p:cNvSpPr txBox="1">
            <a:spLocks/>
          </p:cNvSpPr>
          <p:nvPr/>
        </p:nvSpPr>
        <p:spPr>
          <a:xfrm>
            <a:off x="457200" y="381000"/>
            <a:ext cx="8229600" cy="1143000"/>
          </a:xfrm>
          <a:prstGeom prst="rect">
            <a:avLst/>
          </a:prstGeom>
        </p:spPr>
        <p:txBody>
          <a:bodyPr/>
          <a:lstStyle/>
          <a:p>
            <a:pPr algn="ctr" eaLnBrk="0" hangingPunct="0">
              <a:defRPr/>
            </a:pPr>
            <a:endParaRPr lang="en-US" sz="44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_09_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1828800"/>
            <a:ext cx="853122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3"/>
          <p:cNvSpPr>
            <a:spLocks noGrp="1"/>
          </p:cNvSpPr>
          <p:nvPr>
            <p:ph type="title"/>
          </p:nvPr>
        </p:nvSpPr>
        <p:spPr>
          <a:xfrm>
            <a:off x="457200" y="304800"/>
            <a:ext cx="8229600" cy="1143000"/>
          </a:xfrm>
        </p:spPr>
        <p:txBody>
          <a:bodyPr/>
          <a:lstStyle/>
          <a:p>
            <a:r>
              <a:rPr lang="en-US" dirty="0" smtClean="0"/>
              <a:t>Membrane </a:t>
            </a:r>
            <a:r>
              <a:rPr lang="en-US" dirty="0" smtClean="0"/>
              <a:t>lipid composition </a:t>
            </a:r>
            <a:r>
              <a:rPr lang="en-US" dirty="0" smtClean="0"/>
              <a:t>varies between leaflets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gure 11-2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1447800"/>
            <a:ext cx="62357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2"/>
          <p:cNvSpPr>
            <a:spLocks noGrp="1"/>
          </p:cNvSpPr>
          <p:nvPr>
            <p:ph type="title"/>
          </p:nvPr>
        </p:nvSpPr>
        <p:spPr/>
        <p:txBody>
          <a:bodyPr/>
          <a:lstStyle/>
          <a:p>
            <a:r>
              <a:rPr lang="en-US" dirty="0" smtClean="0"/>
              <a:t>Membrane composition even varies within each leaflet!  (non-random distribution)</a:t>
            </a:r>
            <a:endParaRPr lang="en-US" dirty="0" smtClean="0"/>
          </a:p>
        </p:txBody>
      </p:sp>
      <p:sp>
        <p:nvSpPr>
          <p:cNvPr id="34820" name="TextBox 3"/>
          <p:cNvSpPr txBox="1">
            <a:spLocks noChangeArrowheads="1"/>
          </p:cNvSpPr>
          <p:nvPr/>
        </p:nvSpPr>
        <p:spPr bwMode="auto">
          <a:xfrm>
            <a:off x="3429000" y="6172200"/>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t>Membrane microdomain (raft)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2036</TotalTime>
  <Words>1369</Words>
  <Application>Microsoft Office PowerPoint</Application>
  <PresentationFormat>On-screen Show (4:3)</PresentationFormat>
  <Paragraphs>56</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The hydrophobic effect drives the aggregation of amphiphilic lipids in water</vt:lpstr>
      <vt:lpstr>The shape of the lipid determines the structural features of the aggregate</vt:lpstr>
      <vt:lpstr>Packing at bilayer edges is crowded, so bilayers merge their edges to form vesicles</vt:lpstr>
      <vt:lpstr>Liposomes (vesicles) are bilayer-enclosed aqueous environments</vt:lpstr>
      <vt:lpstr>Biological membranes are heterogeneous lipid bilayers with proteins</vt:lpstr>
      <vt:lpstr>Protein and lipid content of biological membranes varies between species</vt:lpstr>
      <vt:lpstr>Membrane lipid composition varies within a cell</vt:lpstr>
      <vt:lpstr>Membrane lipid composition varies between leaflets</vt:lpstr>
      <vt:lpstr>Membrane composition even varies within each leaflet!  (non-random distribution)</vt:lpstr>
      <vt:lpstr>Atomic force microscopy reveals the presence of membrane microdomains (rafts)</vt:lpstr>
      <vt:lpstr>Different lipid composition leads to different properties of the membrane, like fluidity</vt:lpstr>
      <vt:lpstr>Temperature also affects bilayer fluidity</vt:lpstr>
      <vt:lpstr>At physiological temperatures, membrane bilayers are (and must be) quite fluid</vt:lpstr>
      <vt:lpstr>E. coli can change its lipid composition to achieve ideal fluidity of its membrane</vt:lpstr>
      <vt:lpstr>Lipids diffuse readily within one leaflet of the bilayer, but not between leaflets</vt:lpstr>
      <vt:lpstr>Biological membranes are ‘fluid mosaics’ – proteins and lipids diffuse laterally</vt:lpstr>
      <vt:lpstr>The membrane ‘skeleton,’ which shapes the cell, limits movement of proteins and lipids</vt:lpstr>
      <vt:lpstr>The ‘fencing-in’ and diffusion of lipids can be observed using fluorescent microscopy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23</cp:revision>
  <cp:lastPrinted>2011-01-25T18:02:13Z</cp:lastPrinted>
  <dcterms:created xsi:type="dcterms:W3CDTF">2009-07-16T23:51:41Z</dcterms:created>
  <dcterms:modified xsi:type="dcterms:W3CDTF">2011-01-25T18:16:53Z</dcterms:modified>
</cp:coreProperties>
</file>