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61" r:id="rId5"/>
    <p:sldId id="262" r:id="rId6"/>
    <p:sldId id="263" r:id="rId7"/>
    <p:sldId id="264" r:id="rId8"/>
    <p:sldId id="265" r:id="rId9"/>
    <p:sldId id="266" r:id="rId10"/>
    <p:sldId id="293" r:id="rId11"/>
    <p:sldId id="267" r:id="rId12"/>
    <p:sldId id="268" r:id="rId13"/>
    <p:sldId id="269" r:id="rId14"/>
    <p:sldId id="270" r:id="rId15"/>
    <p:sldId id="289" r:id="rId16"/>
    <p:sldId id="290" r:id="rId17"/>
    <p:sldId id="291" r:id="rId18"/>
    <p:sldId id="295" r:id="rId19"/>
    <p:sldId id="297" r:id="rId20"/>
    <p:sldId id="298" r:id="rId21"/>
    <p:sldId id="301" r:id="rId22"/>
    <p:sldId id="278" r:id="rId23"/>
    <p:sldId id="300" r:id="rId24"/>
    <p:sldId id="282" r:id="rId25"/>
    <p:sldId id="283" r:id="rId26"/>
    <p:sldId id="285"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83"/>
    <a:srgbClr val="B54B4B"/>
    <a:srgbClr val="FF0000"/>
    <a:srgbClr val="00FFFF"/>
    <a:srgbClr val="CC0099"/>
    <a:srgbClr val="FF0066"/>
    <a:srgbClr val="990099"/>
    <a:srgbClr val="0D0D0D"/>
    <a:srgbClr val="FFFF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5" d="100"/>
          <a:sy n="75" d="100"/>
        </p:scale>
        <p:origin x="-924" y="-84"/>
      </p:cViewPr>
      <p:guideLst>
        <p:guide orient="horz" pos="2160"/>
        <p:guide pos="2881"/>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5" tIns="48327" rIns="96655" bIns="48327" rtlCol="0"/>
          <a:lstStyle>
            <a:lvl1pPr algn="r">
              <a:defRPr sz="1200"/>
            </a:lvl1pPr>
          </a:lstStyle>
          <a:p>
            <a:fld id="{F6D91D7F-176D-47E2-A93C-F0B91D242D28}" type="datetimeFigureOut">
              <a:rPr lang="en-US" smtClean="0"/>
              <a:pPr/>
              <a:t>1/25/2011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5" tIns="48327" rIns="96655" bIns="48327"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5" tIns="48327" rIns="96655"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55" tIns="48327" rIns="96655"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55" tIns="48327" rIns="96655" bIns="48327" rtlCol="0" anchor="b"/>
          <a:lstStyle>
            <a:lvl1pPr algn="r">
              <a:defRPr sz="1200"/>
            </a:lvl1pPr>
          </a:lstStyle>
          <a:p>
            <a:fld id="{4821BBEC-C352-4704-9D03-CEB9D83928BD}" type="slidenum">
              <a:rPr lang="en-US" smtClean="0"/>
              <a:pPr/>
              <a:t>‹#›</a:t>
            </a:fld>
            <a:endParaRPr lang="en-US"/>
          </a:p>
        </p:txBody>
      </p:sp>
    </p:spTree>
    <p:extLst>
      <p:ext uri="{BB962C8B-B14F-4D97-AF65-F5344CB8AC3E}">
        <p14:creationId xmlns:p14="http://schemas.microsoft.com/office/powerpoint/2010/main" val="43918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0932455-E910-4014-8EAA-583F97D7276E}"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A266929-CC58-4617-A980-8EEC7AD18C53}"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10-6 Biological wax.</a:t>
            </a:r>
            <a:r>
              <a:rPr lang="en-US" smtClean="0">
                <a:latin typeface="Arial" pitchFamily="34" charset="0"/>
              </a:rPr>
              <a:t> (a) Triacontanoylpalmitate, the major component of beeswax, is an ester of palmitic acid with the alcohol triacontanol. (b) A honeycomb, constructed of beeswax, is firm at 25</a:t>
            </a:r>
            <a:r>
              <a:rPr lang="en-US" smtClean="0">
                <a:latin typeface="Arial" pitchFamily="34" charset="0"/>
                <a:ea typeface="ヒラギノ角ゴ Pro W3"/>
                <a:cs typeface="ヒラギノ角ゴ Pro W3"/>
              </a:rPr>
              <a:t>˚</a:t>
            </a:r>
            <a:r>
              <a:rPr lang="en-US" smtClean="0">
                <a:latin typeface="Arial" pitchFamily="34" charset="0"/>
              </a:rPr>
              <a:t>C and completely impervious to water. The term "wax" originates in the Old English </a:t>
            </a:r>
            <a:r>
              <a:rPr lang="en-US" i="1" smtClean="0">
                <a:latin typeface="Arial" pitchFamily="34" charset="0"/>
              </a:rPr>
              <a:t>weax</a:t>
            </a:r>
            <a:r>
              <a:rPr lang="en-US" smtClean="0">
                <a:latin typeface="Arial" pitchFamily="34" charset="0"/>
              </a:rPr>
              <a:t>, meaning "the material of the honeycomb."</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27707D-E9F9-4CE6-A268-3DC0EB908FF1}"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13-22 Oxidation states of carbon in the biosphere.</a:t>
            </a:r>
            <a:r>
              <a:rPr lang="en-US" smtClean="0">
                <a:latin typeface="Arial" pitchFamily="34" charset="0"/>
              </a:rPr>
              <a:t> The oxidation states are illustrated with some representative compounds. Focus on the red carbon atom and its bonding electrons. When this carbon is bonded to the less electronegative H atom, both bonding electrons (red) are assigned to the carbon. When carbon is bonded to another carbon, bonding electrons are shared equally, so one of the two electrons is assigned to the red carbon. When the red carbon is bonded to the more electronegative O atom, the bonding electrons are assigned to the oxygen. The number to the right of each compound is the number of electrons "owned" by the red carbon, a rough expression of the oxidation state of that carbon. As the red carbon undergoes oxidation (loses electrons), the number gets smaller. Thus the oxidation state increases from top to bottom of the list.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E84E008-BA5A-461E-B973-6154DFDA6DBC}"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E2A62-A2C1-4B9B-A336-74948C373D2E}" type="slidenum">
              <a:rPr lang="en-US"/>
              <a:pPr/>
              <a:t>19</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b="1">
                <a:latin typeface="Arial" charset="0"/>
              </a:rPr>
              <a:t>FIGURE 10-9 (part 1) Glycerophospholipids.</a:t>
            </a:r>
            <a:r>
              <a:rPr lang="en-US">
                <a:latin typeface="Arial" charset="0"/>
              </a:rPr>
              <a:t> The common glycerophospholipids are diacylglycerols linked to head-group alcohols through a phosphodiester bond. Phosphatidic acid, a phosphomonoester, is the parent compound. Each derivative is named for the head-group alcohol (X), with the prefix "phosphatidyl-." In cardiolipin, two phosphatidic acids share a single glycerol (R</a:t>
            </a:r>
            <a:r>
              <a:rPr lang="en-US" baseline="30000">
                <a:latin typeface="Arial" charset="0"/>
              </a:rPr>
              <a:t>1</a:t>
            </a:r>
            <a:r>
              <a:rPr lang="en-US">
                <a:latin typeface="Arial" charset="0"/>
              </a:rPr>
              <a:t> and R</a:t>
            </a:r>
            <a:r>
              <a:rPr lang="en-US" baseline="30000">
                <a:latin typeface="Arial" charset="0"/>
              </a:rPr>
              <a:t>2</a:t>
            </a:r>
            <a:r>
              <a:rPr lang="en-US">
                <a:latin typeface="Arial" charset="0"/>
              </a:rPr>
              <a:t> are fatty acyl groups).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E0793-876F-4C7B-A1FC-E408C1CFED4D}" type="slidenum">
              <a:rPr lang="en-US"/>
              <a:pPr/>
              <a:t>20</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b="1">
                <a:latin typeface="Arial" charset="0"/>
              </a:rPr>
              <a:t>FIGURE 10-9 (part 2) Glycerophospholipids.</a:t>
            </a:r>
            <a:r>
              <a:rPr lang="en-US">
                <a:latin typeface="Arial" charset="0"/>
              </a:rPr>
              <a:t> The common glycerophospholipids are diacylglycerols linked to head-group alcohols through a phosphodiester bond. Phosphatidic acid, a phosphomonoester, is the parent compound. Each derivative is named for the head-group alcohol (X), with the prefix "phosphatidyl-." In cardiolipin, two phosphatidic acids share a single glycerol (R</a:t>
            </a:r>
            <a:r>
              <a:rPr lang="en-US" baseline="30000">
                <a:latin typeface="Arial" charset="0"/>
              </a:rPr>
              <a:t>1</a:t>
            </a:r>
            <a:r>
              <a:rPr lang="en-US">
                <a:latin typeface="Arial" charset="0"/>
              </a:rPr>
              <a:t> and R</a:t>
            </a:r>
            <a:r>
              <a:rPr lang="en-US" baseline="30000">
                <a:latin typeface="Arial" charset="0"/>
              </a:rPr>
              <a:t>2</a:t>
            </a:r>
            <a:r>
              <a:rPr lang="en-US">
                <a:latin typeface="Arial" charset="0"/>
              </a:rPr>
              <a:t> are fatty acyl groups).</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F02AEB-5C7A-43A5-A68B-99C654B6D140}" type="slidenum">
              <a:rPr lang="en-US"/>
              <a:pPr/>
              <a:t>21</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b="1" dirty="0">
                <a:latin typeface="Arial" charset="0"/>
              </a:rPr>
              <a:t>FIGURE 10-16 The specificities of phospholipases.</a:t>
            </a:r>
            <a:r>
              <a:rPr lang="en-US" dirty="0">
                <a:latin typeface="Arial" charset="0"/>
              </a:rPr>
              <a:t> Phospholipases A</a:t>
            </a:r>
            <a:r>
              <a:rPr lang="en-US" baseline="-25000" dirty="0">
                <a:latin typeface="Arial" charset="0"/>
              </a:rPr>
              <a:t>1</a:t>
            </a:r>
            <a:r>
              <a:rPr lang="en-US" dirty="0">
                <a:latin typeface="Arial" charset="0"/>
              </a:rPr>
              <a:t> and A</a:t>
            </a:r>
            <a:r>
              <a:rPr lang="en-US" baseline="-25000" dirty="0">
                <a:latin typeface="Arial" charset="0"/>
              </a:rPr>
              <a:t>2</a:t>
            </a:r>
            <a:r>
              <a:rPr lang="en-US" dirty="0">
                <a:latin typeface="Arial" charset="0"/>
              </a:rPr>
              <a:t> hydrolyze the ester bonds of intact </a:t>
            </a:r>
            <a:r>
              <a:rPr lang="en-US" dirty="0" err="1">
                <a:latin typeface="Arial" charset="0"/>
              </a:rPr>
              <a:t>glycerophospholipids</a:t>
            </a:r>
            <a:r>
              <a:rPr lang="en-US" dirty="0">
                <a:latin typeface="Arial" charset="0"/>
              </a:rPr>
              <a:t> at C-1 and C-2 of glycerol, respectively. When one of the fatty acids has been removed by a type A phospholipase, the second fatty acid is removed by a </a:t>
            </a:r>
            <a:r>
              <a:rPr lang="en-US" dirty="0" err="1">
                <a:latin typeface="Arial" charset="0"/>
              </a:rPr>
              <a:t>lysophospholipase</a:t>
            </a:r>
            <a:r>
              <a:rPr lang="en-US" dirty="0">
                <a:latin typeface="Arial" charset="0"/>
              </a:rPr>
              <a:t> (not shown). Phospholipases C and D each split one of the </a:t>
            </a:r>
            <a:r>
              <a:rPr lang="en-US" dirty="0" err="1">
                <a:latin typeface="Arial" charset="0"/>
              </a:rPr>
              <a:t>phosphodiester</a:t>
            </a:r>
            <a:r>
              <a:rPr lang="en-US" dirty="0">
                <a:latin typeface="Arial" charset="0"/>
              </a:rPr>
              <a:t> bonds in the head group. Some phospholipases act on only one type of </a:t>
            </a:r>
            <a:r>
              <a:rPr lang="en-US" dirty="0" err="1">
                <a:latin typeface="Arial" charset="0"/>
              </a:rPr>
              <a:t>glycerophospholipid</a:t>
            </a:r>
            <a:r>
              <a:rPr lang="en-US" dirty="0">
                <a:latin typeface="Arial" charset="0"/>
              </a:rPr>
              <a:t>, such as phosphatidylinositol 4,5-bisphosphate (shown here) or </a:t>
            </a:r>
            <a:r>
              <a:rPr lang="en-US" dirty="0" err="1">
                <a:latin typeface="Arial" charset="0"/>
              </a:rPr>
              <a:t>phosphatidylcholine</a:t>
            </a:r>
            <a:r>
              <a:rPr lang="en-US" dirty="0">
                <a:latin typeface="Arial" charset="0"/>
              </a:rPr>
              <a:t>; others are less specific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90FA81D-F631-476D-9EBB-169219213567}"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latin typeface="Arial" pitchFamily="34" charset="0"/>
              </a:rPr>
              <a:t>FIGURE 10-11 Three glycolipids of chloroplast thylakoid membranes.</a:t>
            </a:r>
            <a:r>
              <a:rPr lang="en-US" dirty="0" smtClean="0">
                <a:latin typeface="Arial" pitchFamily="34" charset="0"/>
              </a:rPr>
              <a:t> In monogalactosyldiacylglycerols (MGDGs) and digalactosyldiacylglycerols (DGDGs), almost all the acyl groups are derived from linoleic acid, 18:2(</a:t>
            </a:r>
            <a:r>
              <a:rPr lang="en-US" dirty="0" smtClean="0">
                <a:latin typeface="Lucida Grande"/>
              </a:rPr>
              <a:t>Δ</a:t>
            </a:r>
            <a:r>
              <a:rPr lang="en-US" baseline="30000" dirty="0" smtClean="0">
                <a:latin typeface="Arial" pitchFamily="34" charset="0"/>
              </a:rPr>
              <a:t>9,12</a:t>
            </a:r>
            <a:r>
              <a:rPr lang="en-US" dirty="0" smtClean="0">
                <a:latin typeface="Arial" pitchFamily="34" charset="0"/>
              </a:rPr>
              <a:t>), and the head groups are uncharged. In the sulfolipid 6-sulfo-6-deoxy-</a:t>
            </a:r>
            <a:r>
              <a:rPr lang="en-US" i="1" dirty="0" smtClean="0">
                <a:latin typeface="Lucida Grande"/>
              </a:rPr>
              <a:t>α</a:t>
            </a:r>
            <a:r>
              <a:rPr lang="en-US" dirty="0" smtClean="0">
                <a:latin typeface="Arial" pitchFamily="34" charset="0"/>
              </a:rPr>
              <a:t>-</a:t>
            </a:r>
            <a:r>
              <a:rPr lang="en-US" sz="900" dirty="0">
                <a:latin typeface="Arial" pitchFamily="34" charset="0"/>
              </a:rPr>
              <a:t>D</a:t>
            </a:r>
            <a:r>
              <a:rPr lang="en-US" dirty="0" smtClean="0">
                <a:latin typeface="Arial" pitchFamily="34" charset="0"/>
              </a:rPr>
              <a:t>-glucopyranosyldiacylglycerol, the sulfonate carries a fixed negative charge.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7576F-3DB6-4563-9BF7-C3B5CB078850}" type="slidenum">
              <a:rPr lang="en-US"/>
              <a:pPr/>
              <a:t>23</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b="1" dirty="0">
                <a:latin typeface="Arial" charset="0"/>
              </a:rPr>
              <a:t>FIGURE 10-13 </a:t>
            </a:r>
            <a:r>
              <a:rPr lang="en-US" b="1" dirty="0" err="1">
                <a:latin typeface="Arial" charset="0"/>
              </a:rPr>
              <a:t>Sphingolipids</a:t>
            </a:r>
            <a:r>
              <a:rPr lang="en-US" b="1" dirty="0">
                <a:latin typeface="Arial" charset="0"/>
              </a:rPr>
              <a:t>.</a:t>
            </a:r>
            <a:r>
              <a:rPr lang="en-US" dirty="0">
                <a:latin typeface="Arial" charset="0"/>
              </a:rPr>
              <a:t> The first three carbons at the polar end of </a:t>
            </a:r>
            <a:r>
              <a:rPr lang="en-US" dirty="0" err="1">
                <a:latin typeface="Arial" charset="0"/>
              </a:rPr>
              <a:t>sphingosine</a:t>
            </a:r>
            <a:r>
              <a:rPr lang="en-US" dirty="0">
                <a:latin typeface="Arial" charset="0"/>
              </a:rPr>
              <a:t> are analogous to the three carbons of glycerol in </a:t>
            </a:r>
            <a:r>
              <a:rPr lang="en-US" dirty="0" err="1">
                <a:latin typeface="Arial" charset="0"/>
              </a:rPr>
              <a:t>glycerophospholipids</a:t>
            </a:r>
            <a:r>
              <a:rPr lang="en-US" dirty="0">
                <a:latin typeface="Arial" charset="0"/>
              </a:rPr>
              <a:t>. The amino group at C-2 bears a fatty acid in amide linkage. The fatty acid is usually saturated or monounsaturated, with 16, 18, 22, or 24 carbon atoms. </a:t>
            </a:r>
            <a:r>
              <a:rPr lang="en-US" dirty="0" err="1">
                <a:latin typeface="Arial" charset="0"/>
              </a:rPr>
              <a:t>Ceramide</a:t>
            </a:r>
            <a:r>
              <a:rPr lang="en-US" dirty="0">
                <a:latin typeface="Arial" charset="0"/>
              </a:rPr>
              <a:t> is the parent compound for this group. Other </a:t>
            </a:r>
            <a:r>
              <a:rPr lang="en-US" dirty="0" err="1">
                <a:latin typeface="Arial" charset="0"/>
              </a:rPr>
              <a:t>sphingolipids</a:t>
            </a:r>
            <a:r>
              <a:rPr lang="en-US" dirty="0">
                <a:latin typeface="Arial" charset="0"/>
              </a:rPr>
              <a:t> differ in the polar head group (X) attached at C-1. </a:t>
            </a:r>
            <a:r>
              <a:rPr lang="en-US" dirty="0" err="1">
                <a:latin typeface="Arial" charset="0"/>
              </a:rPr>
              <a:t>Gangliosides</a:t>
            </a:r>
            <a:r>
              <a:rPr lang="en-US" dirty="0">
                <a:latin typeface="Arial" charset="0"/>
              </a:rPr>
              <a:t> have very complex oligosaccharide head groups. Standard symbols for sugars are used in this figure, as shown in Table 7-1.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8AB571-23E1-4CFD-A885-E83B76A99791}"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4EC179C-A77D-418E-AE88-A436888F173C}" type="slidenum">
              <a:rPr lang="en-US" smtClean="0">
                <a:latin typeface="Arial" pitchFamily="34" charset="0"/>
                <a:cs typeface="Arial" pitchFamily="34" charset="0"/>
              </a:rPr>
              <a:pPr/>
              <a:t>25</a:t>
            </a:fld>
            <a:endParaRPr lang="en-US" smtClean="0">
              <a:latin typeface="Arial" pitchFamily="34" charset="0"/>
              <a:cs typeface="Arial"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10-14 (part 1)</a:t>
            </a:r>
            <a:r>
              <a:rPr lang="en-US" smtClean="0">
                <a:latin typeface="Arial" pitchFamily="34" charset="0"/>
              </a:rPr>
              <a:t> The similarities in shape and molecular structure of phosphatidylcholine (a glycerophospholipid) and sphingomyelin (a sphingolipid) are clear when their space-filling and structural formulas are drawn as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03124FC-5501-4D28-94BD-9707AAC2A3A2}"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10-1 Two conventions for naming fatty acids.</a:t>
            </a:r>
            <a:r>
              <a:rPr lang="en-US" smtClean="0">
                <a:latin typeface="Arial" pitchFamily="34" charset="0"/>
              </a:rPr>
              <a:t> (a) Standard nomenclature assigns the number 1 to the carboxyl carbon (C-1), and </a:t>
            </a:r>
            <a:r>
              <a:rPr lang="en-US" i="1" smtClean="0">
                <a:latin typeface="Lucida Grande"/>
              </a:rPr>
              <a:t>α</a:t>
            </a:r>
            <a:r>
              <a:rPr lang="en-US" smtClean="0">
                <a:latin typeface="Arial" pitchFamily="34" charset="0"/>
              </a:rPr>
              <a:t> to the carbon next to it. The position of any double bond(s) is indicated by </a:t>
            </a:r>
            <a:r>
              <a:rPr lang="en-US" smtClean="0">
                <a:latin typeface="Lucida Grande"/>
              </a:rPr>
              <a:t>Δ</a:t>
            </a:r>
            <a:r>
              <a:rPr lang="en-US" smtClean="0">
                <a:latin typeface="Arial" pitchFamily="34" charset="0"/>
              </a:rPr>
              <a:t> followed by a superscript number indicating the lower-numbered carbon in the double bond. (b) For polyunsaturated fatty acids (PUFAs), an alternative convention numbers the carbons in the opposite direction, assigning the number 1 to the methyl carbon at the other end of the chain; this carbon is also designated </a:t>
            </a:r>
            <a:r>
              <a:rPr lang="en-US" i="1" smtClean="0">
                <a:latin typeface="Lucida Grande"/>
              </a:rPr>
              <a:t>ω</a:t>
            </a:r>
            <a:r>
              <a:rPr lang="en-US" smtClean="0">
                <a:latin typeface="Arial" pitchFamily="34" charset="0"/>
              </a:rPr>
              <a:t> (omega; the last letter in the Greek alphabet). The positions of the double bonds are indicated relative to the </a:t>
            </a:r>
            <a:r>
              <a:rPr lang="en-US" i="1" smtClean="0">
                <a:latin typeface="Lucida Grande"/>
              </a:rPr>
              <a:t>ω</a:t>
            </a:r>
            <a:r>
              <a:rPr lang="en-US" smtClean="0">
                <a:latin typeface="Arial" pitchFamily="34" charset="0"/>
              </a:rPr>
              <a:t> carbon.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F1241BC-84CF-4795-BE61-963037A57CFF}"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232A836-EE7A-47B2-9BA8-64EE22F9450B}"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6F7A120-8EF8-439B-83F8-D4D7DA7DEBF6}"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10-2ab The packing of fatty acids into stable aggregates.</a:t>
            </a:r>
            <a:r>
              <a:rPr lang="en-US" smtClean="0">
                <a:latin typeface="Arial" pitchFamily="34" charset="0"/>
              </a:rPr>
              <a:t> The extent of packing depends on the degree of saturation. (a) Two representations of the fully saturated acid stearic acid, 18:0 (stearate at pH 7), in its usual extended conformation. Each line segment of the zigzag represents a single bond between adjacent carbons. (b) The cis double bond (shaded) in oleic acid, 18:1(</a:t>
            </a:r>
            <a:r>
              <a:rPr lang="en-US" smtClean="0">
                <a:latin typeface="Lucida Grande"/>
              </a:rPr>
              <a:t>Δ</a:t>
            </a:r>
            <a:r>
              <a:rPr lang="en-US" baseline="30000" smtClean="0">
                <a:latin typeface="Arial" pitchFamily="34" charset="0"/>
              </a:rPr>
              <a:t>9</a:t>
            </a:r>
            <a:r>
              <a:rPr lang="en-US" smtClean="0">
                <a:latin typeface="Arial" pitchFamily="34" charset="0"/>
              </a:rPr>
              <a:t>) (oleate), restricts rotation and introduces a rigid bend in the hydrocarbon tail. All other bonds in the chain are free to rotate.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F6BA6B-5DA9-428C-9DA1-B36570D88706}"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10-2cd The packing of fatty acids into stable aggregates.</a:t>
            </a:r>
            <a:r>
              <a:rPr lang="en-US" smtClean="0">
                <a:latin typeface="Arial" pitchFamily="34" charset="0"/>
              </a:rPr>
              <a:t> The extent of packing depends on the degree of saturation. (c) Fully saturated fatty acids in the extended form pack into nearly crystalline arrays, stabilized by many hydrophobic interactions. (d) The presence of one or more fatty acids with cis double bonds interferes with this tight packing and results in less stable aggregates.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AC93C0D-936E-4485-8935-98682E0D779B}"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10-5 Fatty acid composition of three food fats.</a:t>
            </a:r>
            <a:r>
              <a:rPr lang="en-US" smtClean="0">
                <a:latin typeface="Arial" pitchFamily="34" charset="0"/>
              </a:rPr>
              <a:t> Olive oil, butter, and beef fat consist of mixtures of triacylglycerols, differing in their fatty acid composition. The melting points of these fats</a:t>
            </a:r>
            <a:r>
              <a:rPr lang="en-US" smtClean="0">
                <a:latin typeface="Arial" pitchFamily="34" charset="0"/>
                <a:ea typeface="ヒラギノ角ゴ Pro W3"/>
                <a:cs typeface="ヒラギノ角ゴ Pro W3"/>
              </a:rPr>
              <a:t>—</a:t>
            </a:r>
            <a:r>
              <a:rPr lang="en-US" smtClean="0">
                <a:latin typeface="Arial" pitchFamily="34" charset="0"/>
              </a:rPr>
              <a:t>and hence their physical state at room temperature (25</a:t>
            </a:r>
            <a:r>
              <a:rPr lang="en-US" smtClean="0">
                <a:latin typeface="Arial" pitchFamily="34" charset="0"/>
                <a:ea typeface="ヒラギノ角ゴ Pro W3"/>
                <a:cs typeface="ヒラギノ角ゴ Pro W3"/>
              </a:rPr>
              <a:t>˚</a:t>
            </a:r>
            <a:r>
              <a:rPr lang="en-US" smtClean="0">
                <a:latin typeface="Arial" pitchFamily="34" charset="0"/>
              </a:rPr>
              <a:t>C)</a:t>
            </a:r>
            <a:r>
              <a:rPr lang="en-US" smtClean="0">
                <a:latin typeface="Arial" pitchFamily="34" charset="0"/>
                <a:ea typeface="ヒラギノ角ゴ Pro W3"/>
                <a:cs typeface="ヒラギノ角ゴ Pro W3"/>
              </a:rPr>
              <a:t>—</a:t>
            </a:r>
            <a:r>
              <a:rPr lang="en-US" smtClean="0">
                <a:latin typeface="Arial" pitchFamily="34" charset="0"/>
              </a:rPr>
              <a:t>are a direct function of their fatty acid composition. Olive oil has a high proportion of long-chain (C</a:t>
            </a:r>
            <a:r>
              <a:rPr lang="en-US" baseline="-25000" smtClean="0">
                <a:latin typeface="Arial" pitchFamily="34" charset="0"/>
              </a:rPr>
              <a:t>16</a:t>
            </a:r>
            <a:r>
              <a:rPr lang="en-US" smtClean="0">
                <a:latin typeface="Arial" pitchFamily="34" charset="0"/>
              </a:rPr>
              <a:t> and C</a:t>
            </a:r>
            <a:r>
              <a:rPr lang="en-US" baseline="-25000" smtClean="0">
                <a:latin typeface="Arial" pitchFamily="34" charset="0"/>
              </a:rPr>
              <a:t>18</a:t>
            </a:r>
            <a:r>
              <a:rPr lang="en-US" smtClean="0">
                <a:latin typeface="Arial" pitchFamily="34" charset="0"/>
              </a:rPr>
              <a:t>) unsaturated fatty acids, which accounts for its liquid state at 25</a:t>
            </a:r>
            <a:r>
              <a:rPr lang="en-US" smtClean="0">
                <a:latin typeface="Arial" pitchFamily="34" charset="0"/>
                <a:ea typeface="ヒラギノ角ゴ Pro W3"/>
                <a:cs typeface="ヒラギノ角ゴ Pro W3"/>
              </a:rPr>
              <a:t>˚</a:t>
            </a:r>
            <a:r>
              <a:rPr lang="en-US" smtClean="0">
                <a:latin typeface="Arial" pitchFamily="34" charset="0"/>
              </a:rPr>
              <a:t>C. The higher proportion of long-chain (C</a:t>
            </a:r>
            <a:r>
              <a:rPr lang="en-US" baseline="-25000" smtClean="0">
                <a:latin typeface="Arial" pitchFamily="34" charset="0"/>
              </a:rPr>
              <a:t>16</a:t>
            </a:r>
            <a:r>
              <a:rPr lang="en-US" smtClean="0">
                <a:latin typeface="Arial" pitchFamily="34" charset="0"/>
              </a:rPr>
              <a:t> and C</a:t>
            </a:r>
            <a:r>
              <a:rPr lang="en-US" baseline="-25000" smtClean="0">
                <a:latin typeface="Arial" pitchFamily="34" charset="0"/>
              </a:rPr>
              <a:t>18</a:t>
            </a:r>
            <a:r>
              <a:rPr lang="en-US" smtClean="0">
                <a:latin typeface="Arial" pitchFamily="34" charset="0"/>
              </a:rPr>
              <a:t>) saturated fatty acids in butter increases its melting point, so butter is a soft solid at room temperature. Beef fat, with an even higher proportion of long-chain saturated fatty acids, is a hard solid.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CAD36E-6D18-40B8-A5E7-7DAE143593AA}"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2BFF02-B7CB-4609-BF48-8613D0519D90}"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13731E2-743F-481F-81FB-1E5C1F2F775F}"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lgn="ct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51A65D5-322D-4754-91C6-5ED98EAC7EC3}"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5E8E6-D848-41C7-B845-D0BC3329B7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A65D5-322D-4754-91C6-5ED98EAC7EC3}"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5E8E6-D848-41C7-B845-D0BC3329B7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1A65D5-322D-4754-91C6-5ED98EAC7EC3}"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5E8E6-D848-41C7-B845-D0BC3329B76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1A65D5-322D-4754-91C6-5ED98EAC7EC3}"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5E8E6-D848-41C7-B845-D0BC3329B7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9" name="Text Placeholder 8"/>
          <p:cNvSpPr>
            <a:spLocks noGrp="1"/>
          </p:cNvSpPr>
          <p:nvPr>
            <p:ph type="body" sz="quarter" idx="10" hasCustomPrompt="1"/>
          </p:nvPr>
        </p:nvSpPr>
        <p:spPr>
          <a:xfrm>
            <a:off x="457200" y="1752600"/>
            <a:ext cx="5334000" cy="1066800"/>
          </a:xfrm>
        </p:spPr>
        <p:txBody>
          <a:bodyPr/>
          <a:lstStyle>
            <a:lvl1pPr marL="0" indent="0">
              <a:buNone/>
              <a:defRPr/>
            </a:lvl1pPr>
          </a:lstStyle>
          <a:p>
            <a:pPr lvl="0"/>
            <a:r>
              <a:rPr lang="en-US" dirty="0" smtClean="0"/>
              <a:t>Click to edit main point</a:t>
            </a:r>
          </a:p>
        </p:txBody>
      </p:sp>
      <p:sp>
        <p:nvSpPr>
          <p:cNvPr id="11" name="Text Placeholder 10"/>
          <p:cNvSpPr>
            <a:spLocks noGrp="1"/>
          </p:cNvSpPr>
          <p:nvPr>
            <p:ph type="body" sz="quarter" idx="11" hasCustomPrompt="1"/>
          </p:nvPr>
        </p:nvSpPr>
        <p:spPr>
          <a:xfrm>
            <a:off x="5943600" y="1981200"/>
            <a:ext cx="2514600" cy="457200"/>
          </a:xfrm>
        </p:spPr>
        <p:txBody>
          <a:bodyPr>
            <a:normAutofit/>
          </a:bodyPr>
          <a:lstStyle>
            <a:lvl1pPr marL="0" indent="0">
              <a:buNone/>
              <a:defRPr sz="2400"/>
            </a:lvl1pPr>
          </a:lstStyle>
          <a:p>
            <a:pPr lvl="0"/>
            <a:r>
              <a:rPr lang="en-US" dirty="0" smtClean="0"/>
              <a:t>Click to edit label</a:t>
            </a:r>
          </a:p>
        </p:txBody>
      </p:sp>
      <p:sp>
        <p:nvSpPr>
          <p:cNvPr id="13" name="Text Placeholder 8"/>
          <p:cNvSpPr>
            <a:spLocks noGrp="1"/>
          </p:cNvSpPr>
          <p:nvPr>
            <p:ph type="body" sz="quarter" idx="13" hasCustomPrompt="1"/>
          </p:nvPr>
        </p:nvSpPr>
        <p:spPr>
          <a:xfrm>
            <a:off x="457200" y="3657600"/>
            <a:ext cx="5334000" cy="1066800"/>
          </a:xfrm>
        </p:spPr>
        <p:txBody>
          <a:bodyPr/>
          <a:lstStyle>
            <a:lvl1pPr marL="0" indent="0">
              <a:buNone/>
              <a:defRPr/>
            </a:lvl1pPr>
          </a:lstStyle>
          <a:p>
            <a:pPr lvl="0"/>
            <a:r>
              <a:rPr lang="en-US" dirty="0" smtClean="0"/>
              <a:t>Click to edit main point</a:t>
            </a:r>
          </a:p>
        </p:txBody>
      </p:sp>
      <p:sp>
        <p:nvSpPr>
          <p:cNvPr id="14" name="Text Placeholder 8"/>
          <p:cNvSpPr>
            <a:spLocks noGrp="1"/>
          </p:cNvSpPr>
          <p:nvPr>
            <p:ph type="body" sz="quarter" idx="14" hasCustomPrompt="1"/>
          </p:nvPr>
        </p:nvSpPr>
        <p:spPr>
          <a:xfrm>
            <a:off x="457200" y="5410200"/>
            <a:ext cx="5334000" cy="1066800"/>
          </a:xfrm>
        </p:spPr>
        <p:txBody>
          <a:bodyPr/>
          <a:lstStyle>
            <a:lvl1pPr marL="0" indent="0">
              <a:buNone/>
              <a:defRPr/>
            </a:lvl1pPr>
          </a:lstStyle>
          <a:p>
            <a:pPr lvl="0"/>
            <a:r>
              <a:rPr lang="en-US" dirty="0" smtClean="0"/>
              <a:t>Click to edit main point</a:t>
            </a:r>
          </a:p>
        </p:txBody>
      </p:sp>
      <p:sp>
        <p:nvSpPr>
          <p:cNvPr id="15" name="Text Placeholder 10"/>
          <p:cNvSpPr>
            <a:spLocks noGrp="1"/>
          </p:cNvSpPr>
          <p:nvPr>
            <p:ph type="body" sz="quarter" idx="15" hasCustomPrompt="1"/>
          </p:nvPr>
        </p:nvSpPr>
        <p:spPr>
          <a:xfrm>
            <a:off x="5943600" y="5791200"/>
            <a:ext cx="2514600" cy="457200"/>
          </a:xfrm>
        </p:spPr>
        <p:txBody>
          <a:bodyPr>
            <a:normAutofit/>
          </a:bodyPr>
          <a:lstStyle>
            <a:lvl1pPr marL="0" indent="0">
              <a:buNone/>
              <a:defRPr sz="2400"/>
            </a:lvl1pPr>
          </a:lstStyle>
          <a:p>
            <a:pPr lvl="0"/>
            <a:r>
              <a:rPr lang="en-US" dirty="0" smtClean="0"/>
              <a:t>Click to edit label</a:t>
            </a:r>
          </a:p>
        </p:txBody>
      </p:sp>
      <p:sp>
        <p:nvSpPr>
          <p:cNvPr id="16" name="Text Placeholder 10"/>
          <p:cNvSpPr>
            <a:spLocks noGrp="1"/>
          </p:cNvSpPr>
          <p:nvPr>
            <p:ph type="body" sz="quarter" idx="16" hasCustomPrompt="1"/>
          </p:nvPr>
        </p:nvSpPr>
        <p:spPr>
          <a:xfrm>
            <a:off x="5943600" y="3962400"/>
            <a:ext cx="2514600" cy="457200"/>
          </a:xfrm>
        </p:spPr>
        <p:txBody>
          <a:bodyPr>
            <a:normAutofit/>
          </a:bodyPr>
          <a:lstStyle>
            <a:lvl1pPr marL="0" indent="0">
              <a:buNone/>
              <a:defRPr sz="2400"/>
            </a:lvl1pPr>
          </a:lstStyle>
          <a:p>
            <a:pPr lvl="0"/>
            <a:r>
              <a:rPr lang="en-US" dirty="0" smtClean="0"/>
              <a:t>Click to edit label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51A65D5-322D-4754-91C6-5ED98EAC7EC3}"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5E8E6-D848-41C7-B845-D0BC3329B7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A65D5-322D-4754-91C6-5ED98EAC7EC3}"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5E8E6-D848-41C7-B845-D0BC3329B7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1A65D5-322D-4754-91C6-5ED98EAC7EC3}"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5E8E6-D848-41C7-B845-D0BC3329B7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1A65D5-322D-4754-91C6-5ED98EAC7EC3}" type="datetimeFigureOut">
              <a:rPr lang="en-US" smtClean="0"/>
              <a:pPr/>
              <a:t>1/25/2011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5E8E6-D848-41C7-B845-D0BC3329B7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1A65D5-322D-4754-91C6-5ED98EAC7EC3}" type="datetimeFigureOut">
              <a:rPr lang="en-US" smtClean="0"/>
              <a:pPr/>
              <a:t>1/25/2011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5E8E6-D848-41C7-B845-D0BC3329B7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A65D5-322D-4754-91C6-5ED98EAC7EC3}" type="datetimeFigureOut">
              <a:rPr lang="en-US" smtClean="0"/>
              <a:pPr/>
              <a:t>1/25/2011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5E8E6-D848-41C7-B845-D0BC3329B7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A65D5-322D-4754-91C6-5ED98EAC7EC3}"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5E8E6-D848-41C7-B845-D0BC3329B7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A51A65D5-322D-4754-91C6-5ED98EAC7EC3}" type="datetimeFigureOut">
              <a:rPr lang="en-US" smtClean="0"/>
              <a:pPr/>
              <a:t>1/25/2011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CBE5E8E6-D848-41C7-B845-D0BC3329B7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6.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6.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0800"/>
            <a:ext cx="9144000" cy="1676400"/>
          </a:xfrm>
        </p:spPr>
        <p:txBody>
          <a:bodyPr>
            <a:noAutofit/>
          </a:bodyPr>
          <a:lstStyle/>
          <a:p>
            <a:pPr>
              <a:spcBef>
                <a:spcPts val="0"/>
              </a:spcBef>
            </a:pPr>
            <a:r>
              <a:rPr lang="en-US" sz="6600" dirty="0" smtClean="0"/>
              <a:t>Lipids</a:t>
            </a:r>
            <a:endParaRPr lang="en-US" sz="6600" dirty="0"/>
          </a:p>
        </p:txBody>
      </p:sp>
      <p:pic>
        <p:nvPicPr>
          <p:cNvPr id="1026" name="Picture 2"/>
          <p:cNvPicPr>
            <a:picLocks noChangeAspect="1" noChangeArrowheads="1"/>
          </p:cNvPicPr>
          <p:nvPr/>
        </p:nvPicPr>
        <p:blipFill>
          <a:blip r:embed="rId2" cstate="print"/>
          <a:srcRect/>
          <a:stretch>
            <a:fillRect/>
          </a:stretch>
        </p:blipFill>
        <p:spPr bwMode="auto">
          <a:xfrm>
            <a:off x="6172200" y="3733800"/>
            <a:ext cx="2713273" cy="28670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6383" r="4255"/>
          <a:stretch>
            <a:fillRect/>
          </a:stretch>
        </p:blipFill>
        <p:spPr bwMode="auto">
          <a:xfrm>
            <a:off x="2590800" y="4419600"/>
            <a:ext cx="3200400" cy="214884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837" t="6061"/>
          <a:stretch>
            <a:fillRect/>
          </a:stretch>
        </p:blipFill>
        <p:spPr bwMode="auto">
          <a:xfrm>
            <a:off x="5132486" y="228600"/>
            <a:ext cx="3808314" cy="220980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l="30000" r="2500"/>
          <a:stretch>
            <a:fillRect/>
          </a:stretch>
        </p:blipFill>
        <p:spPr bwMode="auto">
          <a:xfrm>
            <a:off x="304800" y="3429000"/>
            <a:ext cx="2076392" cy="3124200"/>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l="30361" b="14929"/>
          <a:stretch>
            <a:fillRect/>
          </a:stretch>
        </p:blipFill>
        <p:spPr bwMode="auto">
          <a:xfrm>
            <a:off x="2567086" y="588706"/>
            <a:ext cx="2451100" cy="1976694"/>
          </a:xfrm>
          <a:prstGeom prst="rect">
            <a:avLst/>
          </a:prstGeom>
          <a:noFill/>
          <a:ln w="9525">
            <a:noFill/>
            <a:miter lim="800000"/>
            <a:headEnd/>
            <a:tailEnd/>
          </a:ln>
        </p:spPr>
      </p:pic>
      <p:pic>
        <p:nvPicPr>
          <p:cNvPr id="1034" name="Picture 10"/>
          <p:cNvPicPr>
            <a:picLocks noChangeAspect="1" noChangeArrowheads="1"/>
          </p:cNvPicPr>
          <p:nvPr/>
        </p:nvPicPr>
        <p:blipFill>
          <a:blip r:embed="rId7" cstate="print">
            <a:clrChange>
              <a:clrFrom>
                <a:srgbClr val="FAFAFA"/>
              </a:clrFrom>
              <a:clrTo>
                <a:srgbClr val="FAFAFA">
                  <a:alpha val="0"/>
                </a:srgbClr>
              </a:clrTo>
            </a:clrChange>
          </a:blip>
          <a:srcRect l="6400" t="22400" r="7200" b="16800"/>
          <a:stretch>
            <a:fillRect/>
          </a:stretch>
        </p:blipFill>
        <p:spPr bwMode="auto">
          <a:xfrm>
            <a:off x="6781800" y="2209800"/>
            <a:ext cx="2057400" cy="1447800"/>
          </a:xfrm>
          <a:prstGeom prst="rect">
            <a:avLst/>
          </a:prstGeom>
          <a:noFill/>
          <a:ln w="9525">
            <a:noFill/>
            <a:miter lim="800000"/>
            <a:headEnd/>
            <a:tailEnd/>
          </a:ln>
        </p:spPr>
      </p:pic>
      <p:pic>
        <p:nvPicPr>
          <p:cNvPr id="1035" name="Picture 11"/>
          <p:cNvPicPr>
            <a:picLocks noChangeAspect="1" noChangeArrowheads="1"/>
          </p:cNvPicPr>
          <p:nvPr/>
        </p:nvPicPr>
        <p:blipFill>
          <a:blip r:embed="rId8" cstate="print"/>
          <a:srcRect/>
          <a:stretch>
            <a:fillRect/>
          </a:stretch>
        </p:blipFill>
        <p:spPr bwMode="auto">
          <a:xfrm rot="5400000">
            <a:off x="-125603" y="735203"/>
            <a:ext cx="2920999" cy="20601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Lipids are used for energy storage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5105400" y="1822448"/>
            <a:ext cx="3040790" cy="3213101"/>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l="30361" b="14929"/>
          <a:stretch>
            <a:fillRect/>
          </a:stretch>
        </p:blipFill>
        <p:spPr bwMode="auto">
          <a:xfrm>
            <a:off x="850899" y="1822449"/>
            <a:ext cx="3984245" cy="3213101"/>
          </a:xfrm>
          <a:prstGeom prst="rect">
            <a:avLst/>
          </a:prstGeom>
          <a:noFill/>
          <a:ln w="9525">
            <a:noFill/>
            <a:miter lim="800000"/>
            <a:headEnd/>
            <a:tailEnd/>
          </a:ln>
        </p:spPr>
      </p:pic>
    </p:spTree>
    <p:extLst>
      <p:ext uri="{BB962C8B-B14F-4D97-AF65-F5344CB8AC3E}">
        <p14:creationId xmlns:p14="http://schemas.microsoft.com/office/powerpoint/2010/main" val="1742466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un_09_p248a"/>
          <p:cNvPicPr>
            <a:picLocks noChangeAspect="1" noChangeArrowheads="1"/>
          </p:cNvPicPr>
          <p:nvPr/>
        </p:nvPicPr>
        <p:blipFill>
          <a:blip r:embed="rId3" cstate="print"/>
          <a:srcRect/>
          <a:stretch>
            <a:fillRect/>
          </a:stretch>
        </p:blipFill>
        <p:spPr bwMode="auto">
          <a:xfrm>
            <a:off x="1708150" y="1905000"/>
            <a:ext cx="5727700" cy="4303713"/>
          </a:xfrm>
          <a:prstGeom prst="rect">
            <a:avLst/>
          </a:prstGeom>
          <a:noFill/>
          <a:ln w="9525">
            <a:noFill/>
            <a:miter lim="800000"/>
            <a:headEnd/>
            <a:tailEnd/>
          </a:ln>
        </p:spPr>
      </p:pic>
      <p:sp>
        <p:nvSpPr>
          <p:cNvPr id="9220" name="Title 5"/>
          <p:cNvSpPr>
            <a:spLocks noGrp="1"/>
          </p:cNvSpPr>
          <p:nvPr>
            <p:ph type="title"/>
          </p:nvPr>
        </p:nvSpPr>
        <p:spPr/>
        <p:txBody>
          <a:bodyPr>
            <a:normAutofit fontScale="90000"/>
          </a:bodyPr>
          <a:lstStyle/>
          <a:p>
            <a:r>
              <a:rPr lang="en-US" smtClean="0"/>
              <a:t>Triacylglycerols (triglycerides), composed of glycerol and FAs, are energy-storage lipids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un_09_p248b"/>
          <p:cNvPicPr>
            <a:picLocks noChangeAspect="1" noChangeArrowheads="1"/>
          </p:cNvPicPr>
          <p:nvPr/>
        </p:nvPicPr>
        <p:blipFill>
          <a:blip r:embed="rId3" cstate="print"/>
          <a:srcRect/>
          <a:stretch>
            <a:fillRect/>
          </a:stretch>
        </p:blipFill>
        <p:spPr bwMode="auto">
          <a:xfrm>
            <a:off x="336550" y="473075"/>
            <a:ext cx="4235450" cy="6240463"/>
          </a:xfrm>
          <a:prstGeom prst="rect">
            <a:avLst/>
          </a:prstGeom>
          <a:noFill/>
          <a:ln w="9525">
            <a:noFill/>
            <a:miter lim="800000"/>
            <a:headEnd/>
            <a:tailEnd/>
          </a:ln>
        </p:spPr>
      </p:pic>
      <p:pic>
        <p:nvPicPr>
          <p:cNvPr id="10244" name="Picture 3" descr="figure 10-03"/>
          <p:cNvPicPr>
            <a:picLocks noChangeAspect="1" noChangeArrowheads="1"/>
          </p:cNvPicPr>
          <p:nvPr/>
        </p:nvPicPr>
        <p:blipFill>
          <a:blip r:embed="rId4" cstate="print"/>
          <a:srcRect l="29607"/>
          <a:stretch>
            <a:fillRect/>
          </a:stretch>
        </p:blipFill>
        <p:spPr bwMode="auto">
          <a:xfrm>
            <a:off x="4724400" y="160338"/>
            <a:ext cx="4167188" cy="6535737"/>
          </a:xfrm>
          <a:prstGeom prst="rect">
            <a:avLst/>
          </a:prstGeom>
          <a:noFill/>
          <a:ln w="9525">
            <a:noFill/>
            <a:miter lim="800000"/>
            <a:headEnd/>
            <a:tailEnd/>
          </a:ln>
        </p:spPr>
      </p:pic>
      <p:pic>
        <p:nvPicPr>
          <p:cNvPr id="10245" name="Picture 4" descr="figure 10-03"/>
          <p:cNvPicPr>
            <a:picLocks noChangeAspect="1" noChangeArrowheads="1"/>
          </p:cNvPicPr>
          <p:nvPr/>
        </p:nvPicPr>
        <p:blipFill>
          <a:blip r:embed="rId4" cstate="print"/>
          <a:srcRect r="69107" b="79147"/>
          <a:stretch>
            <a:fillRect/>
          </a:stretch>
        </p:blipFill>
        <p:spPr bwMode="auto">
          <a:xfrm>
            <a:off x="3124200" y="2133600"/>
            <a:ext cx="1828800" cy="1363663"/>
          </a:xfrm>
          <a:prstGeom prst="rect">
            <a:avLst/>
          </a:prstGeom>
          <a:noFill/>
          <a:ln w="9525">
            <a:noFill/>
            <a:miter lim="800000"/>
            <a:headEnd/>
            <a:tailEnd/>
          </a:ln>
        </p:spPr>
      </p:pic>
      <p:pic>
        <p:nvPicPr>
          <p:cNvPr id="10246" name="Picture 5" descr="figure 10-03"/>
          <p:cNvPicPr>
            <a:picLocks noChangeAspect="1" noChangeArrowheads="1"/>
          </p:cNvPicPr>
          <p:nvPr/>
        </p:nvPicPr>
        <p:blipFill>
          <a:blip r:embed="rId4" cstate="print"/>
          <a:srcRect t="91972" r="54948" b="-134"/>
          <a:stretch>
            <a:fillRect/>
          </a:stretch>
        </p:blipFill>
        <p:spPr bwMode="auto">
          <a:xfrm>
            <a:off x="3581400" y="6172200"/>
            <a:ext cx="26670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_09_02"/>
          <p:cNvPicPr>
            <a:picLocks noChangeAspect="1" noChangeArrowheads="1"/>
          </p:cNvPicPr>
          <p:nvPr/>
        </p:nvPicPr>
        <p:blipFill>
          <a:blip r:embed="rId3" cstate="print"/>
          <a:srcRect/>
          <a:stretch>
            <a:fillRect/>
          </a:stretch>
        </p:blipFill>
        <p:spPr bwMode="auto">
          <a:xfrm>
            <a:off x="4572000" y="2844800"/>
            <a:ext cx="4570413" cy="4013200"/>
          </a:xfrm>
          <a:prstGeom prst="rect">
            <a:avLst/>
          </a:prstGeom>
          <a:noFill/>
          <a:ln w="9525">
            <a:noFill/>
            <a:miter lim="800000"/>
            <a:headEnd/>
            <a:tailEnd/>
          </a:ln>
        </p:spPr>
      </p:pic>
      <p:grpSp>
        <p:nvGrpSpPr>
          <p:cNvPr id="2" name="Group 7"/>
          <p:cNvGrpSpPr>
            <a:grpSpLocks/>
          </p:cNvGrpSpPr>
          <p:nvPr/>
        </p:nvGrpSpPr>
        <p:grpSpPr bwMode="auto">
          <a:xfrm>
            <a:off x="0" y="1371600"/>
            <a:ext cx="5986463" cy="3551238"/>
            <a:chOff x="0" y="838200"/>
            <a:chExt cx="5986928" cy="3550920"/>
          </a:xfrm>
        </p:grpSpPr>
        <p:pic>
          <p:nvPicPr>
            <p:cNvPr id="11269" name="Picture 2" descr="figure 10-04a"/>
            <p:cNvPicPr>
              <a:picLocks noChangeAspect="1" noChangeArrowheads="1"/>
            </p:cNvPicPr>
            <p:nvPr/>
          </p:nvPicPr>
          <p:blipFill>
            <a:blip r:embed="rId4" cstate="print"/>
            <a:srcRect b="9891"/>
            <a:stretch>
              <a:fillRect/>
            </a:stretch>
          </p:blipFill>
          <p:spPr bwMode="auto">
            <a:xfrm>
              <a:off x="0" y="838200"/>
              <a:ext cx="5986928" cy="3276600"/>
            </a:xfrm>
            <a:prstGeom prst="rect">
              <a:avLst/>
            </a:prstGeom>
            <a:noFill/>
            <a:ln w="9525">
              <a:noFill/>
              <a:miter lim="800000"/>
              <a:headEnd/>
              <a:tailEnd/>
            </a:ln>
          </p:spPr>
        </p:pic>
        <p:pic>
          <p:nvPicPr>
            <p:cNvPr id="11270" name="Picture 2" descr="figure 10-04a"/>
            <p:cNvPicPr>
              <a:picLocks noChangeAspect="1" noChangeArrowheads="1"/>
            </p:cNvPicPr>
            <p:nvPr/>
          </p:nvPicPr>
          <p:blipFill>
            <a:blip r:embed="rId4" cstate="print"/>
            <a:srcRect t="90109" r="68181" b="-587"/>
            <a:stretch>
              <a:fillRect/>
            </a:stretch>
          </p:blipFill>
          <p:spPr bwMode="auto">
            <a:xfrm>
              <a:off x="0" y="3657600"/>
              <a:ext cx="3657600" cy="731520"/>
            </a:xfrm>
            <a:prstGeom prst="rect">
              <a:avLst/>
            </a:prstGeom>
            <a:noFill/>
            <a:ln w="9525">
              <a:noFill/>
              <a:miter lim="800000"/>
              <a:headEnd/>
              <a:tailEnd/>
            </a:ln>
          </p:spPr>
        </p:pic>
      </p:grpSp>
      <p:sp>
        <p:nvSpPr>
          <p:cNvPr id="11268" name="Title 8"/>
          <p:cNvSpPr>
            <a:spLocks noGrp="1"/>
          </p:cNvSpPr>
          <p:nvPr>
            <p:ph type="title"/>
          </p:nvPr>
        </p:nvSpPr>
        <p:spPr>
          <a:xfrm>
            <a:off x="381000" y="228600"/>
            <a:ext cx="8382000" cy="1143000"/>
          </a:xfrm>
        </p:spPr>
        <p:txBody>
          <a:bodyPr/>
          <a:lstStyle/>
          <a:p>
            <a:r>
              <a:rPr lang="en-US" smtClean="0"/>
              <a:t>Adipocytes are filled with fat (triacylglycerols)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ure 10-06"/>
          <p:cNvPicPr>
            <a:picLocks noChangeAspect="1" noChangeArrowheads="1"/>
          </p:cNvPicPr>
          <p:nvPr/>
        </p:nvPicPr>
        <p:blipFill>
          <a:blip r:embed="rId3" cstate="print"/>
          <a:srcRect/>
          <a:stretch>
            <a:fillRect/>
          </a:stretch>
        </p:blipFill>
        <p:spPr bwMode="auto">
          <a:xfrm>
            <a:off x="1592263" y="1174750"/>
            <a:ext cx="5959475" cy="5683250"/>
          </a:xfrm>
          <a:prstGeom prst="rect">
            <a:avLst/>
          </a:prstGeom>
          <a:noFill/>
          <a:ln w="9525">
            <a:noFill/>
            <a:miter lim="800000"/>
            <a:headEnd/>
            <a:tailEnd/>
          </a:ln>
        </p:spPr>
      </p:pic>
      <p:sp>
        <p:nvSpPr>
          <p:cNvPr id="12291" name="Title 2"/>
          <p:cNvSpPr>
            <a:spLocks noGrp="1"/>
          </p:cNvSpPr>
          <p:nvPr>
            <p:ph type="title"/>
          </p:nvPr>
        </p:nvSpPr>
        <p:spPr>
          <a:xfrm>
            <a:off x="457200" y="274638"/>
            <a:ext cx="8229600" cy="944562"/>
          </a:xfrm>
        </p:spPr>
        <p:txBody>
          <a:bodyPr>
            <a:normAutofit fontScale="90000"/>
          </a:bodyPr>
          <a:lstStyle/>
          <a:p>
            <a:r>
              <a:rPr lang="en-US" smtClean="0"/>
              <a:t>Waxes combine a fatty acid and an alcohol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p:txBody>
          <a:bodyPr/>
          <a:lstStyle/>
          <a:p>
            <a:r>
              <a:rPr lang="en-US" smtClean="0"/>
              <a:t>Lipids provide a more efficient form of energy storage than carbohydrates</a:t>
            </a:r>
          </a:p>
        </p:txBody>
      </p:sp>
      <p:pic>
        <p:nvPicPr>
          <p:cNvPr id="31747" name="Picture 2" descr="figun_08_p230b"/>
          <p:cNvPicPr>
            <a:picLocks noChangeAspect="1" noChangeArrowheads="1"/>
          </p:cNvPicPr>
          <p:nvPr/>
        </p:nvPicPr>
        <p:blipFill>
          <a:blip r:embed="rId2" cstate="print"/>
          <a:srcRect b="21043"/>
          <a:stretch>
            <a:fillRect/>
          </a:stretch>
        </p:blipFill>
        <p:spPr bwMode="auto">
          <a:xfrm>
            <a:off x="4114800" y="2057400"/>
            <a:ext cx="4630738" cy="2209800"/>
          </a:xfrm>
          <a:prstGeom prst="rect">
            <a:avLst/>
          </a:prstGeom>
          <a:noFill/>
          <a:ln w="9525">
            <a:noFill/>
            <a:miter lim="800000"/>
            <a:headEnd/>
            <a:tailEnd/>
          </a:ln>
        </p:spPr>
      </p:pic>
      <p:pic>
        <p:nvPicPr>
          <p:cNvPr id="31748" name="Picture 3" descr="figure 10-03"/>
          <p:cNvPicPr>
            <a:picLocks noChangeAspect="1" noChangeArrowheads="1"/>
          </p:cNvPicPr>
          <p:nvPr/>
        </p:nvPicPr>
        <p:blipFill rotWithShape="1">
          <a:blip r:embed="rId3" cstate="print"/>
          <a:srcRect l="41849" t="31463" r="12242" b="16460"/>
          <a:stretch/>
        </p:blipFill>
        <p:spPr bwMode="auto">
          <a:xfrm>
            <a:off x="457200" y="2057400"/>
            <a:ext cx="3200400" cy="4008438"/>
          </a:xfrm>
          <a:prstGeom prst="rect">
            <a:avLst/>
          </a:prstGeom>
          <a:noFill/>
          <a:ln w="9525">
            <a:noFill/>
            <a:miter lim="800000"/>
            <a:headEnd/>
            <a:tailEnd/>
          </a:ln>
        </p:spPr>
      </p:pic>
      <p:sp>
        <p:nvSpPr>
          <p:cNvPr id="31749" name="TextBox 9"/>
          <p:cNvSpPr txBox="1">
            <a:spLocks noChangeArrowheads="1"/>
          </p:cNvSpPr>
          <p:nvPr/>
        </p:nvSpPr>
        <p:spPr bwMode="auto">
          <a:xfrm>
            <a:off x="4800600" y="4724400"/>
            <a:ext cx="3124200" cy="1200150"/>
          </a:xfrm>
          <a:prstGeom prst="rect">
            <a:avLst/>
          </a:prstGeom>
          <a:noFill/>
          <a:ln w="9525">
            <a:noFill/>
            <a:miter lim="800000"/>
            <a:headEnd/>
            <a:tailEnd/>
          </a:ln>
        </p:spPr>
        <p:txBody>
          <a:bodyPr>
            <a:spAutoFit/>
          </a:bodyPr>
          <a:lstStyle/>
          <a:p>
            <a:r>
              <a:rPr lang="en-US" sz="2400" dirty="0"/>
              <a:t>Carbohydrates are:</a:t>
            </a:r>
          </a:p>
          <a:p>
            <a:pPr lvl="1" indent="-234950">
              <a:buFont typeface="Arial" pitchFamily="34" charset="0"/>
              <a:buChar char="•"/>
            </a:pPr>
            <a:r>
              <a:rPr lang="en-US" sz="2400" dirty="0"/>
              <a:t>More oxidized</a:t>
            </a:r>
          </a:p>
          <a:p>
            <a:pPr lvl="1" indent="-234950">
              <a:buFont typeface="Arial" pitchFamily="34" charset="0"/>
              <a:buChar char="•"/>
            </a:pPr>
            <a:r>
              <a:rPr lang="en-US" sz="2400" dirty="0"/>
              <a:t>Hydrated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igure 13-22"/>
          <p:cNvPicPr>
            <a:picLocks noChangeAspect="1" noChangeArrowheads="1"/>
          </p:cNvPicPr>
          <p:nvPr/>
        </p:nvPicPr>
        <p:blipFill>
          <a:blip r:embed="rId3" cstate="print"/>
          <a:srcRect/>
          <a:stretch>
            <a:fillRect/>
          </a:stretch>
        </p:blipFill>
        <p:spPr bwMode="auto">
          <a:xfrm>
            <a:off x="1168400" y="165100"/>
            <a:ext cx="6800850" cy="6532563"/>
          </a:xfrm>
          <a:prstGeom prst="rect">
            <a:avLst/>
          </a:prstGeom>
          <a:noFill/>
          <a:ln w="9525">
            <a:noFill/>
            <a:miter lim="800000"/>
            <a:headEnd/>
            <a:tailEnd/>
          </a:ln>
        </p:spPr>
      </p:pic>
      <p:sp>
        <p:nvSpPr>
          <p:cNvPr id="32771" name="TextBox 2"/>
          <p:cNvSpPr txBox="1">
            <a:spLocks noChangeArrowheads="1"/>
          </p:cNvSpPr>
          <p:nvPr/>
        </p:nvSpPr>
        <p:spPr bwMode="auto">
          <a:xfrm>
            <a:off x="4572000" y="4495800"/>
            <a:ext cx="4343400" cy="2292350"/>
          </a:xfrm>
          <a:prstGeom prst="rect">
            <a:avLst/>
          </a:prstGeom>
          <a:noFill/>
          <a:ln w="9525">
            <a:noFill/>
            <a:miter lim="800000"/>
            <a:headEnd/>
            <a:tailEnd/>
          </a:ln>
        </p:spPr>
        <p:txBody>
          <a:bodyPr>
            <a:spAutoFit/>
          </a:bodyPr>
          <a:lstStyle/>
          <a:p>
            <a:r>
              <a:rPr lang="en-US" sz="1100" b="1"/>
              <a:t>Oxidation states of carbon in the biosphere.</a:t>
            </a:r>
            <a:r>
              <a:rPr lang="en-US" sz="1100"/>
              <a:t>  Focus on the red carbon atom and its bonding electrons. When this carbon is bonded to the less electronegative H atom, both bonding electrons (red) are assigned to the carbon. When carbon is bonded to another carbon, bonding electrons are shared equally, so one of the two electrons is assigned to the red carbon. When the red carbon is bonded to the more electronegative O atom, the bonding electrons are assigned to the oxygen. The number to the right of each compound is the number of electrons "owned" by the red carbon, a rough expression of the oxidation state of that carbon. As the red carbon undergoes oxidation (loses electrons), the number gets smaller. Thus the oxidation state increases from top  lwft to bottom right of the figure.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cstate="print"/>
          <a:srcRect l="8843"/>
          <a:stretch>
            <a:fillRect/>
          </a:stretch>
        </p:blipFill>
        <p:spPr bwMode="auto">
          <a:xfrm>
            <a:off x="2119289" y="1473200"/>
            <a:ext cx="4908597" cy="5384800"/>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n-US" dirty="0" smtClean="0"/>
              <a:t>Lipids are a major component of biological membranes</a:t>
            </a:r>
            <a:endParaRPr lang="en-US" dirty="0"/>
          </a:p>
        </p:txBody>
      </p:sp>
    </p:spTree>
    <p:extLst>
      <p:ext uri="{BB962C8B-B14F-4D97-AF65-F5344CB8AC3E}">
        <p14:creationId xmlns:p14="http://schemas.microsoft.com/office/powerpoint/2010/main" val="2624427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3"/>
          <p:cNvSpPr>
            <a:spLocks noGrp="1"/>
          </p:cNvSpPr>
          <p:nvPr>
            <p:ph type="title"/>
          </p:nvPr>
        </p:nvSpPr>
        <p:spPr>
          <a:xfrm>
            <a:off x="457200" y="274638"/>
            <a:ext cx="8229600" cy="1008062"/>
          </a:xfrm>
        </p:spPr>
        <p:txBody>
          <a:bodyPr>
            <a:normAutofit fontScale="90000"/>
          </a:bodyPr>
          <a:lstStyle/>
          <a:p>
            <a:r>
              <a:rPr lang="en-US" dirty="0" smtClean="0"/>
              <a:t>Membrane lipids can be divided into groups based on their parent compound</a:t>
            </a:r>
          </a:p>
        </p:txBody>
      </p:sp>
      <p:graphicFrame>
        <p:nvGraphicFramePr>
          <p:cNvPr id="2" name="Object 1"/>
          <p:cNvGraphicFramePr>
            <a:graphicFrameLocks noChangeAspect="1"/>
          </p:cNvGraphicFramePr>
          <p:nvPr>
            <p:extLst>
              <p:ext uri="{D42A27DB-BD31-4B8C-83A1-F6EECF244321}">
                <p14:modId xmlns:p14="http://schemas.microsoft.com/office/powerpoint/2010/main" val="2086546168"/>
              </p:ext>
            </p:extLst>
          </p:nvPr>
        </p:nvGraphicFramePr>
        <p:xfrm>
          <a:off x="4898954" y="5726662"/>
          <a:ext cx="1528762" cy="935038"/>
        </p:xfrm>
        <a:graphic>
          <a:graphicData uri="http://schemas.openxmlformats.org/presentationml/2006/ole">
            <mc:AlternateContent xmlns:mc="http://schemas.openxmlformats.org/markup-compatibility/2006">
              <mc:Choice xmlns:v="urn:schemas-microsoft-com:vml" Requires="v">
                <p:oleObj spid="_x0000_s3088" name="CS ChemDraw Drawing" r:id="rId4" imgW="1528046" imgH="935477" progId="ChemDraw.Document.6.0">
                  <p:embed/>
                </p:oleObj>
              </mc:Choice>
              <mc:Fallback>
                <p:oleObj name="CS ChemDraw Drawing" r:id="rId4" imgW="1528046" imgH="935477"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8954" y="5726662"/>
                        <a:ext cx="1528762"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228600" y="1631433"/>
            <a:ext cx="2831544" cy="769441"/>
          </a:xfrm>
          <a:prstGeom prst="rect">
            <a:avLst/>
          </a:prstGeom>
          <a:noFill/>
        </p:spPr>
        <p:txBody>
          <a:bodyPr wrap="none" rtlCol="0">
            <a:spAutoFit/>
          </a:bodyPr>
          <a:lstStyle/>
          <a:p>
            <a:r>
              <a:rPr lang="en-US" sz="2400" b="1" dirty="0" smtClean="0"/>
              <a:t>Glycerol-based lipids</a:t>
            </a:r>
          </a:p>
          <a:p>
            <a:r>
              <a:rPr lang="en-US" sz="2000" b="1" dirty="0" smtClean="0"/>
              <a:t>(</a:t>
            </a:r>
            <a:r>
              <a:rPr lang="en-US" sz="2000" b="1" dirty="0" err="1" smtClean="0"/>
              <a:t>glycerolipids</a:t>
            </a:r>
            <a:r>
              <a:rPr lang="en-US" sz="2000" b="1" dirty="0" smtClean="0"/>
              <a:t>)</a:t>
            </a:r>
          </a:p>
        </p:txBody>
      </p:sp>
      <p:sp>
        <p:nvSpPr>
          <p:cNvPr id="9" name="TextBox 8"/>
          <p:cNvSpPr txBox="1"/>
          <p:nvPr/>
        </p:nvSpPr>
        <p:spPr>
          <a:xfrm>
            <a:off x="228600" y="3713752"/>
            <a:ext cx="3333157" cy="769441"/>
          </a:xfrm>
          <a:prstGeom prst="rect">
            <a:avLst/>
          </a:prstGeom>
          <a:noFill/>
        </p:spPr>
        <p:txBody>
          <a:bodyPr wrap="none" rtlCol="0">
            <a:spAutoFit/>
          </a:bodyPr>
          <a:lstStyle/>
          <a:p>
            <a:r>
              <a:rPr lang="en-US" sz="2400" b="1" dirty="0" err="1" smtClean="0"/>
              <a:t>Sphingosine</a:t>
            </a:r>
            <a:r>
              <a:rPr lang="en-US" sz="2400" b="1" dirty="0" smtClean="0"/>
              <a:t>-based lipids</a:t>
            </a:r>
          </a:p>
          <a:p>
            <a:r>
              <a:rPr lang="en-US" sz="2000" b="1" dirty="0" smtClean="0"/>
              <a:t>(</a:t>
            </a:r>
            <a:r>
              <a:rPr lang="en-US" sz="2000" b="1" dirty="0" err="1" smtClean="0"/>
              <a:t>sphingolipids</a:t>
            </a:r>
            <a:r>
              <a:rPr lang="en-US" sz="2000" b="1" dirty="0" smtClean="0"/>
              <a:t> or </a:t>
            </a:r>
            <a:r>
              <a:rPr lang="en-US" sz="2000" b="1" dirty="0" err="1" smtClean="0"/>
              <a:t>ceramides</a:t>
            </a:r>
            <a:r>
              <a:rPr lang="en-US" sz="2000" b="1" dirty="0" smtClean="0"/>
              <a:t>)</a:t>
            </a:r>
          </a:p>
        </p:txBody>
      </p:sp>
      <p:sp>
        <p:nvSpPr>
          <p:cNvPr id="10" name="TextBox 9"/>
          <p:cNvSpPr txBox="1"/>
          <p:nvPr/>
        </p:nvSpPr>
        <p:spPr>
          <a:xfrm>
            <a:off x="228600" y="5830703"/>
            <a:ext cx="4134853" cy="830997"/>
          </a:xfrm>
          <a:prstGeom prst="rect">
            <a:avLst/>
          </a:prstGeom>
          <a:noFill/>
        </p:spPr>
        <p:txBody>
          <a:bodyPr wrap="square" rtlCol="0">
            <a:spAutoFit/>
          </a:bodyPr>
          <a:lstStyle/>
          <a:p>
            <a:r>
              <a:rPr lang="en-US" sz="2400" b="1" dirty="0" err="1" smtClean="0"/>
              <a:t>Cyclopentanoperhydrophen</a:t>
            </a:r>
            <a:r>
              <a:rPr lang="en-US" sz="2400" b="1" dirty="0" smtClean="0"/>
              <a:t>-</a:t>
            </a:r>
            <a:r>
              <a:rPr lang="en-US" sz="2400" b="1" dirty="0" err="1" smtClean="0"/>
              <a:t>anthrene</a:t>
            </a:r>
            <a:r>
              <a:rPr lang="en-US" sz="2400" b="1" dirty="0" smtClean="0"/>
              <a:t>-based lipids (sterols)</a:t>
            </a:r>
          </a:p>
        </p:txBody>
      </p:sp>
      <p:sp>
        <p:nvSpPr>
          <p:cNvPr id="5" name="TextBox 4"/>
          <p:cNvSpPr txBox="1"/>
          <p:nvPr/>
        </p:nvSpPr>
        <p:spPr>
          <a:xfrm>
            <a:off x="3629828" y="2985649"/>
            <a:ext cx="2330703" cy="400110"/>
          </a:xfrm>
          <a:prstGeom prst="rect">
            <a:avLst/>
          </a:prstGeom>
          <a:noFill/>
        </p:spPr>
        <p:txBody>
          <a:bodyPr wrap="none" rtlCol="0">
            <a:spAutoFit/>
          </a:bodyPr>
          <a:lstStyle/>
          <a:p>
            <a:pPr algn="ctr"/>
            <a:r>
              <a:rPr lang="en-US" sz="2000" b="1" dirty="0" smtClean="0">
                <a:solidFill>
                  <a:srgbClr val="FF0066"/>
                </a:solidFill>
              </a:rPr>
              <a:t>phosphate</a:t>
            </a:r>
            <a:r>
              <a:rPr lang="en-US" sz="2000" b="1" dirty="0" smtClean="0"/>
              <a:t> + </a:t>
            </a:r>
            <a:r>
              <a:rPr lang="en-US" sz="2000" b="1" dirty="0" smtClean="0">
                <a:solidFill>
                  <a:srgbClr val="CC0099"/>
                </a:solidFill>
              </a:rPr>
              <a:t>alcohol</a:t>
            </a:r>
            <a:endParaRPr lang="en-US" sz="2000" b="1" dirty="0">
              <a:solidFill>
                <a:srgbClr val="CC0099"/>
              </a:solidFill>
            </a:endParaRPr>
          </a:p>
        </p:txBody>
      </p:sp>
      <p:sp>
        <p:nvSpPr>
          <p:cNvPr id="12" name="TextBox 11"/>
          <p:cNvSpPr txBox="1"/>
          <p:nvPr/>
        </p:nvSpPr>
        <p:spPr>
          <a:xfrm>
            <a:off x="7132253" y="2985649"/>
            <a:ext cx="1024704" cy="400110"/>
          </a:xfrm>
          <a:prstGeom prst="rect">
            <a:avLst/>
          </a:prstGeom>
          <a:noFill/>
        </p:spPr>
        <p:txBody>
          <a:bodyPr wrap="none" rtlCol="0">
            <a:spAutoFit/>
          </a:bodyPr>
          <a:lstStyle/>
          <a:p>
            <a:pPr algn="ctr"/>
            <a:r>
              <a:rPr lang="en-US" sz="2000" b="1" dirty="0" smtClean="0">
                <a:solidFill>
                  <a:srgbClr val="CC0099"/>
                </a:solidFill>
              </a:rPr>
              <a:t>sugar(s)</a:t>
            </a:r>
            <a:endParaRPr lang="en-US" sz="2000" b="1" dirty="0">
              <a:solidFill>
                <a:srgbClr val="CC0099"/>
              </a:solidFill>
            </a:endParaRPr>
          </a:p>
        </p:txBody>
      </p:sp>
      <p:grpSp>
        <p:nvGrpSpPr>
          <p:cNvPr id="31" name="Group 30"/>
          <p:cNvGrpSpPr/>
          <p:nvPr/>
        </p:nvGrpSpPr>
        <p:grpSpPr>
          <a:xfrm>
            <a:off x="495462" y="2464220"/>
            <a:ext cx="1700088" cy="438620"/>
            <a:chOff x="495461" y="2264628"/>
            <a:chExt cx="2052139" cy="529449"/>
          </a:xfrm>
        </p:grpSpPr>
        <p:sp>
          <p:nvSpPr>
            <p:cNvPr id="14" name="Freeform 13"/>
            <p:cNvSpPr/>
            <p:nvPr/>
          </p:nvSpPr>
          <p:spPr>
            <a:xfrm rot="16560000">
              <a:off x="1552276" y="1506346"/>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rot="5040000" flipH="1">
              <a:off x="1552276" y="1703168"/>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ounded Rectangle 12"/>
            <p:cNvSpPr/>
            <p:nvPr/>
          </p:nvSpPr>
          <p:spPr>
            <a:xfrm>
              <a:off x="495461" y="2281459"/>
              <a:ext cx="290946" cy="512618"/>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3575300" y="2380833"/>
            <a:ext cx="2439759" cy="605394"/>
            <a:chOff x="3325140" y="1835003"/>
            <a:chExt cx="2944979" cy="730758"/>
          </a:xfrm>
        </p:grpSpPr>
        <p:grpSp>
          <p:nvGrpSpPr>
            <p:cNvPr id="19" name="Group 18"/>
            <p:cNvGrpSpPr/>
            <p:nvPr/>
          </p:nvGrpSpPr>
          <p:grpSpPr>
            <a:xfrm>
              <a:off x="3753475" y="2068946"/>
              <a:ext cx="471512" cy="496815"/>
              <a:chOff x="6693333" y="3851563"/>
              <a:chExt cx="471512" cy="496815"/>
            </a:xfrm>
          </p:grpSpPr>
          <p:sp>
            <p:nvSpPr>
              <p:cNvPr id="20" name="Oval 19"/>
              <p:cNvSpPr/>
              <p:nvPr/>
            </p:nvSpPr>
            <p:spPr>
              <a:xfrm>
                <a:off x="6693333" y="3851563"/>
                <a:ext cx="457200" cy="443345"/>
              </a:xfrm>
              <a:prstGeom prst="ellipse">
                <a:avLst/>
              </a:prstGeom>
              <a:solidFill>
                <a:srgbClr val="FF00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1" name="TextBox 20"/>
              <p:cNvSpPr txBox="1"/>
              <p:nvPr/>
            </p:nvSpPr>
            <p:spPr>
              <a:xfrm>
                <a:off x="6734898" y="3865415"/>
                <a:ext cx="429947" cy="482963"/>
              </a:xfrm>
              <a:prstGeom prst="rect">
                <a:avLst/>
              </a:prstGeom>
              <a:noFill/>
            </p:spPr>
            <p:txBody>
              <a:bodyPr wrap="none" rtlCol="0">
                <a:spAutoFit/>
              </a:bodyPr>
              <a:lstStyle/>
              <a:p>
                <a:r>
                  <a:rPr lang="en-US" sz="2000" b="1" dirty="0" smtClean="0">
                    <a:solidFill>
                      <a:schemeClr val="bg1"/>
                    </a:solidFill>
                    <a:latin typeface="Arial" pitchFamily="34" charset="0"/>
                    <a:cs typeface="Arial" pitchFamily="34" charset="0"/>
                  </a:rPr>
                  <a:t>P</a:t>
                </a:r>
                <a:endParaRPr lang="en-US" sz="2000" b="1" dirty="0">
                  <a:solidFill>
                    <a:schemeClr val="bg1"/>
                  </a:solidFill>
                  <a:latin typeface="Arial" pitchFamily="34" charset="0"/>
                  <a:cs typeface="Arial" pitchFamily="34" charset="0"/>
                </a:endParaRPr>
              </a:p>
            </p:txBody>
          </p:sp>
        </p:grpSp>
        <p:sp>
          <p:nvSpPr>
            <p:cNvPr id="22" name="Oval 21"/>
            <p:cNvSpPr/>
            <p:nvPr/>
          </p:nvSpPr>
          <p:spPr>
            <a:xfrm>
              <a:off x="3325140" y="2072486"/>
              <a:ext cx="457200" cy="443345"/>
            </a:xfrm>
            <a:prstGeom prst="ellipse">
              <a:avLst/>
            </a:prstGeom>
            <a:solidFill>
              <a:srgbClr val="CC00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32" name="Group 31"/>
            <p:cNvGrpSpPr/>
            <p:nvPr/>
          </p:nvGrpSpPr>
          <p:grpSpPr>
            <a:xfrm>
              <a:off x="4217980" y="1835003"/>
              <a:ext cx="2052139" cy="542149"/>
              <a:chOff x="4217980" y="1835003"/>
              <a:chExt cx="2052139" cy="542149"/>
            </a:xfrm>
          </p:grpSpPr>
          <p:sp>
            <p:nvSpPr>
              <p:cNvPr id="17" name="Freeform 16"/>
              <p:cNvSpPr/>
              <p:nvPr/>
            </p:nvSpPr>
            <p:spPr>
              <a:xfrm rot="16560000">
                <a:off x="5274795" y="1076721"/>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8" name="Freeform 17"/>
              <p:cNvSpPr/>
              <p:nvPr/>
            </p:nvSpPr>
            <p:spPr>
              <a:xfrm rot="5040000" flipH="1">
                <a:off x="5274795" y="1286243"/>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6" name="Rounded Rectangle 15"/>
              <p:cNvSpPr/>
              <p:nvPr/>
            </p:nvSpPr>
            <p:spPr>
              <a:xfrm>
                <a:off x="4217980" y="1864534"/>
                <a:ext cx="290946" cy="512618"/>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40" name="Group 39"/>
          <p:cNvGrpSpPr/>
          <p:nvPr/>
        </p:nvGrpSpPr>
        <p:grpSpPr>
          <a:xfrm>
            <a:off x="6527588" y="2417514"/>
            <a:ext cx="2234034" cy="532033"/>
            <a:chOff x="6151565" y="2116484"/>
            <a:chExt cx="2696653" cy="642205"/>
          </a:xfrm>
        </p:grpSpPr>
        <p:grpSp>
          <p:nvGrpSpPr>
            <p:cNvPr id="38" name="Group 37"/>
            <p:cNvGrpSpPr/>
            <p:nvPr/>
          </p:nvGrpSpPr>
          <p:grpSpPr>
            <a:xfrm>
              <a:off x="6796079" y="2116484"/>
              <a:ext cx="2052139" cy="542149"/>
              <a:chOff x="6796079" y="2116484"/>
              <a:chExt cx="2052139" cy="542149"/>
            </a:xfrm>
          </p:grpSpPr>
          <p:sp>
            <p:nvSpPr>
              <p:cNvPr id="23" name="Freeform 22"/>
              <p:cNvSpPr/>
              <p:nvPr/>
            </p:nvSpPr>
            <p:spPr>
              <a:xfrm rot="16560000">
                <a:off x="7852894" y="1358202"/>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rot="5040000" flipH="1">
                <a:off x="7852894" y="1567724"/>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ounded Rectangle 28"/>
              <p:cNvSpPr/>
              <p:nvPr/>
            </p:nvSpPr>
            <p:spPr>
              <a:xfrm>
                <a:off x="6796079" y="2146015"/>
                <a:ext cx="290946" cy="512618"/>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Hexagon 29"/>
            <p:cNvSpPr/>
            <p:nvPr/>
          </p:nvSpPr>
          <p:spPr>
            <a:xfrm>
              <a:off x="6151565" y="2401252"/>
              <a:ext cx="644514" cy="357437"/>
            </a:xfrm>
            <a:prstGeom prst="hexagon">
              <a:avLst>
                <a:gd name="adj" fmla="val 53947"/>
                <a:gd name="vf" fmla="val 115470"/>
              </a:avLst>
            </a:prstGeom>
            <a:solidFill>
              <a:srgbClr val="CC00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28600" y="2985649"/>
            <a:ext cx="2962799" cy="400110"/>
          </a:xfrm>
          <a:prstGeom prst="rect">
            <a:avLst/>
          </a:prstGeom>
          <a:noFill/>
        </p:spPr>
        <p:txBody>
          <a:bodyPr wrap="none" rtlCol="0">
            <a:spAutoFit/>
          </a:bodyPr>
          <a:lstStyle/>
          <a:p>
            <a:r>
              <a:rPr lang="en-US" sz="2000" b="1" dirty="0" smtClean="0">
                <a:solidFill>
                  <a:srgbClr val="C00000"/>
                </a:solidFill>
              </a:rPr>
              <a:t>glycerol</a:t>
            </a:r>
            <a:r>
              <a:rPr lang="en-US" sz="2000" b="1" dirty="0" smtClean="0"/>
              <a:t> </a:t>
            </a:r>
            <a:r>
              <a:rPr lang="en-US" sz="2000" b="1" dirty="0"/>
              <a:t>+ 2 fatty acids </a:t>
            </a:r>
            <a:r>
              <a:rPr lang="en-US" sz="2000" b="1" dirty="0" smtClean="0"/>
              <a:t>+ …</a:t>
            </a:r>
            <a:endParaRPr lang="en-US" sz="2000" b="1" dirty="0"/>
          </a:p>
        </p:txBody>
      </p:sp>
      <p:sp>
        <p:nvSpPr>
          <p:cNvPr id="11" name="TextBox 10"/>
          <p:cNvSpPr txBox="1"/>
          <p:nvPr/>
        </p:nvSpPr>
        <p:spPr>
          <a:xfrm>
            <a:off x="228600" y="5111690"/>
            <a:ext cx="3300134" cy="400110"/>
          </a:xfrm>
          <a:prstGeom prst="rect">
            <a:avLst/>
          </a:prstGeom>
          <a:noFill/>
        </p:spPr>
        <p:txBody>
          <a:bodyPr wrap="none" rtlCol="0">
            <a:spAutoFit/>
          </a:bodyPr>
          <a:lstStyle/>
          <a:p>
            <a:r>
              <a:rPr lang="en-US" sz="2000" b="1" dirty="0" err="1" smtClean="0">
                <a:solidFill>
                  <a:schemeClr val="accent1">
                    <a:lumMod val="75000"/>
                  </a:schemeClr>
                </a:solidFill>
              </a:rPr>
              <a:t>sphingosine</a:t>
            </a:r>
            <a:r>
              <a:rPr lang="en-US" sz="2000" b="1" dirty="0" smtClean="0"/>
              <a:t> </a:t>
            </a:r>
            <a:r>
              <a:rPr lang="en-US" sz="2000" b="1" dirty="0"/>
              <a:t>+ 1 fatty acid </a:t>
            </a:r>
            <a:r>
              <a:rPr lang="en-US" sz="2000" b="1" dirty="0" smtClean="0"/>
              <a:t>+ …</a:t>
            </a:r>
            <a:endParaRPr lang="en-US" sz="2000" b="1" dirty="0"/>
          </a:p>
        </p:txBody>
      </p:sp>
      <p:sp>
        <p:nvSpPr>
          <p:cNvPr id="33" name="TextBox 32"/>
          <p:cNvSpPr txBox="1"/>
          <p:nvPr/>
        </p:nvSpPr>
        <p:spPr>
          <a:xfrm>
            <a:off x="3629828" y="5111690"/>
            <a:ext cx="2330703" cy="400110"/>
          </a:xfrm>
          <a:prstGeom prst="rect">
            <a:avLst/>
          </a:prstGeom>
          <a:noFill/>
        </p:spPr>
        <p:txBody>
          <a:bodyPr wrap="none" rtlCol="0">
            <a:spAutoFit/>
          </a:bodyPr>
          <a:lstStyle/>
          <a:p>
            <a:pPr algn="ctr"/>
            <a:r>
              <a:rPr lang="en-US" sz="2000" b="1" dirty="0" smtClean="0">
                <a:solidFill>
                  <a:srgbClr val="FF0066"/>
                </a:solidFill>
              </a:rPr>
              <a:t>phosphate</a:t>
            </a:r>
            <a:r>
              <a:rPr lang="en-US" sz="2000" b="1" dirty="0" smtClean="0"/>
              <a:t> + </a:t>
            </a:r>
            <a:r>
              <a:rPr lang="en-US" sz="2000" b="1" dirty="0" smtClean="0">
                <a:solidFill>
                  <a:srgbClr val="CC0099"/>
                </a:solidFill>
              </a:rPr>
              <a:t>alcohol</a:t>
            </a:r>
            <a:endParaRPr lang="en-US" sz="2000" b="1" dirty="0">
              <a:solidFill>
                <a:srgbClr val="CC0099"/>
              </a:solidFill>
            </a:endParaRPr>
          </a:p>
        </p:txBody>
      </p:sp>
      <p:sp>
        <p:nvSpPr>
          <p:cNvPr id="34" name="TextBox 33"/>
          <p:cNvSpPr txBox="1"/>
          <p:nvPr/>
        </p:nvSpPr>
        <p:spPr>
          <a:xfrm>
            <a:off x="7132253" y="5111690"/>
            <a:ext cx="1024704" cy="400110"/>
          </a:xfrm>
          <a:prstGeom prst="rect">
            <a:avLst/>
          </a:prstGeom>
          <a:noFill/>
        </p:spPr>
        <p:txBody>
          <a:bodyPr wrap="none" rtlCol="0">
            <a:spAutoFit/>
          </a:bodyPr>
          <a:lstStyle/>
          <a:p>
            <a:pPr algn="ctr"/>
            <a:r>
              <a:rPr lang="en-US" sz="2000" b="1" dirty="0" smtClean="0">
                <a:solidFill>
                  <a:srgbClr val="CC0099"/>
                </a:solidFill>
              </a:rPr>
              <a:t>sugar(s)</a:t>
            </a:r>
            <a:endParaRPr lang="en-US" sz="2000" b="1" dirty="0">
              <a:solidFill>
                <a:srgbClr val="CC0099"/>
              </a:solidFill>
            </a:endParaRPr>
          </a:p>
        </p:txBody>
      </p:sp>
      <p:grpSp>
        <p:nvGrpSpPr>
          <p:cNvPr id="42" name="Group 41"/>
          <p:cNvGrpSpPr/>
          <p:nvPr/>
        </p:nvGrpSpPr>
        <p:grpSpPr>
          <a:xfrm>
            <a:off x="692103" y="4599964"/>
            <a:ext cx="1692773" cy="455546"/>
            <a:chOff x="692103" y="4377438"/>
            <a:chExt cx="2043309" cy="549879"/>
          </a:xfrm>
        </p:grpSpPr>
        <p:sp>
          <p:nvSpPr>
            <p:cNvPr id="39" name="Freeform 38"/>
            <p:cNvSpPr/>
            <p:nvPr/>
          </p:nvSpPr>
          <p:spPr>
            <a:xfrm rot="16560000">
              <a:off x="1740088" y="3854076"/>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 name="Group 34"/>
            <p:cNvGrpSpPr/>
            <p:nvPr/>
          </p:nvGrpSpPr>
          <p:grpSpPr>
            <a:xfrm flipV="1">
              <a:off x="692103" y="4377438"/>
              <a:ext cx="2025082" cy="549879"/>
              <a:chOff x="1246909" y="4752109"/>
              <a:chExt cx="2025082" cy="549879"/>
            </a:xfrm>
          </p:grpSpPr>
          <p:sp>
            <p:nvSpPr>
              <p:cNvPr id="36" name="Freeform 35"/>
              <p:cNvSpPr/>
              <p:nvPr/>
            </p:nvSpPr>
            <p:spPr>
              <a:xfrm rot="5820000">
                <a:off x="2276667" y="4306665"/>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ounded Rectangle 36"/>
              <p:cNvSpPr/>
              <p:nvPr/>
            </p:nvSpPr>
            <p:spPr>
              <a:xfrm>
                <a:off x="1246909" y="4752109"/>
                <a:ext cx="290946" cy="512618"/>
              </a:xfrm>
              <a:prstGeom prst="round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3585009" y="4528888"/>
            <a:ext cx="2420340" cy="597699"/>
            <a:chOff x="3332445" y="4221018"/>
            <a:chExt cx="2921539" cy="721470"/>
          </a:xfrm>
        </p:grpSpPr>
        <p:grpSp>
          <p:nvGrpSpPr>
            <p:cNvPr id="56" name="Group 55"/>
            <p:cNvGrpSpPr/>
            <p:nvPr/>
          </p:nvGrpSpPr>
          <p:grpSpPr>
            <a:xfrm>
              <a:off x="3760780" y="4445672"/>
              <a:ext cx="471512" cy="496816"/>
              <a:chOff x="6693333" y="3851563"/>
              <a:chExt cx="471512" cy="496816"/>
            </a:xfrm>
          </p:grpSpPr>
          <p:sp>
            <p:nvSpPr>
              <p:cNvPr id="62" name="Oval 61"/>
              <p:cNvSpPr/>
              <p:nvPr/>
            </p:nvSpPr>
            <p:spPr>
              <a:xfrm>
                <a:off x="6693333" y="3851563"/>
                <a:ext cx="457200" cy="443345"/>
              </a:xfrm>
              <a:prstGeom prst="ellipse">
                <a:avLst/>
              </a:prstGeom>
              <a:solidFill>
                <a:srgbClr val="FF00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3" name="TextBox 62"/>
              <p:cNvSpPr txBox="1"/>
              <p:nvPr/>
            </p:nvSpPr>
            <p:spPr>
              <a:xfrm>
                <a:off x="6734898" y="3865415"/>
                <a:ext cx="429947" cy="482964"/>
              </a:xfrm>
              <a:prstGeom prst="rect">
                <a:avLst/>
              </a:prstGeom>
              <a:noFill/>
            </p:spPr>
            <p:txBody>
              <a:bodyPr wrap="none" rtlCol="0">
                <a:spAutoFit/>
              </a:bodyPr>
              <a:lstStyle/>
              <a:p>
                <a:r>
                  <a:rPr lang="en-US" sz="2000" b="1" dirty="0" smtClean="0">
                    <a:solidFill>
                      <a:schemeClr val="bg1"/>
                    </a:solidFill>
                    <a:latin typeface="Arial" pitchFamily="34" charset="0"/>
                    <a:cs typeface="Arial" pitchFamily="34" charset="0"/>
                  </a:rPr>
                  <a:t>P</a:t>
                </a:r>
                <a:endParaRPr lang="en-US" sz="2000" b="1" dirty="0">
                  <a:solidFill>
                    <a:schemeClr val="bg1"/>
                  </a:solidFill>
                  <a:latin typeface="Arial" pitchFamily="34" charset="0"/>
                  <a:cs typeface="Arial" pitchFamily="34" charset="0"/>
                </a:endParaRPr>
              </a:p>
            </p:txBody>
          </p:sp>
        </p:grpSp>
        <p:sp>
          <p:nvSpPr>
            <p:cNvPr id="57" name="Oval 56"/>
            <p:cNvSpPr/>
            <p:nvPr/>
          </p:nvSpPr>
          <p:spPr>
            <a:xfrm>
              <a:off x="3332445" y="4449212"/>
              <a:ext cx="457200" cy="443345"/>
            </a:xfrm>
            <a:prstGeom prst="ellipse">
              <a:avLst/>
            </a:prstGeom>
            <a:solidFill>
              <a:srgbClr val="CC00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64" name="Group 63"/>
            <p:cNvGrpSpPr/>
            <p:nvPr/>
          </p:nvGrpSpPr>
          <p:grpSpPr>
            <a:xfrm>
              <a:off x="4210675" y="4221018"/>
              <a:ext cx="2043309" cy="549879"/>
              <a:chOff x="692103" y="4377438"/>
              <a:chExt cx="2043309" cy="549879"/>
            </a:xfrm>
          </p:grpSpPr>
          <p:sp>
            <p:nvSpPr>
              <p:cNvPr id="65" name="Freeform 64"/>
              <p:cNvSpPr/>
              <p:nvPr/>
            </p:nvSpPr>
            <p:spPr>
              <a:xfrm rot="16560000">
                <a:off x="1740088" y="3854076"/>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grpSp>
            <p:nvGrpSpPr>
              <p:cNvPr id="66" name="Group 65"/>
              <p:cNvGrpSpPr/>
              <p:nvPr/>
            </p:nvGrpSpPr>
            <p:grpSpPr>
              <a:xfrm flipV="1">
                <a:off x="692103" y="4377438"/>
                <a:ext cx="2025082" cy="549879"/>
                <a:chOff x="1246909" y="4752109"/>
                <a:chExt cx="2025082" cy="549879"/>
              </a:xfrm>
            </p:grpSpPr>
            <p:sp>
              <p:nvSpPr>
                <p:cNvPr id="67" name="Freeform 66"/>
                <p:cNvSpPr/>
                <p:nvPr/>
              </p:nvSpPr>
              <p:spPr>
                <a:xfrm rot="5820000">
                  <a:off x="2276667" y="4306665"/>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68" name="Rounded Rectangle 67"/>
                <p:cNvSpPr/>
                <p:nvPr/>
              </p:nvSpPr>
              <p:spPr>
                <a:xfrm>
                  <a:off x="1246909" y="4752109"/>
                  <a:ext cx="290946" cy="512618"/>
                </a:xfrm>
                <a:prstGeom prst="round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grpSp>
        <p:nvGrpSpPr>
          <p:cNvPr id="43" name="Group 42"/>
          <p:cNvGrpSpPr/>
          <p:nvPr/>
        </p:nvGrpSpPr>
        <p:grpSpPr>
          <a:xfrm>
            <a:off x="6531246" y="4554780"/>
            <a:ext cx="2226719" cy="545914"/>
            <a:chOff x="6151565" y="4115045"/>
            <a:chExt cx="2687823" cy="658961"/>
          </a:xfrm>
        </p:grpSpPr>
        <p:grpSp>
          <p:nvGrpSpPr>
            <p:cNvPr id="69" name="Group 68"/>
            <p:cNvGrpSpPr/>
            <p:nvPr/>
          </p:nvGrpSpPr>
          <p:grpSpPr>
            <a:xfrm>
              <a:off x="6796079" y="4115045"/>
              <a:ext cx="2043309" cy="549879"/>
              <a:chOff x="692103" y="4377438"/>
              <a:chExt cx="2043309" cy="549879"/>
            </a:xfrm>
          </p:grpSpPr>
          <p:sp>
            <p:nvSpPr>
              <p:cNvPr id="70" name="Freeform 69"/>
              <p:cNvSpPr/>
              <p:nvPr/>
            </p:nvSpPr>
            <p:spPr>
              <a:xfrm rot="16560000">
                <a:off x="1740088" y="3854076"/>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1" name="Group 70"/>
              <p:cNvGrpSpPr/>
              <p:nvPr/>
            </p:nvGrpSpPr>
            <p:grpSpPr>
              <a:xfrm flipV="1">
                <a:off x="692103" y="4377438"/>
                <a:ext cx="2025082" cy="549879"/>
                <a:chOff x="1246909" y="4752109"/>
                <a:chExt cx="2025082" cy="549879"/>
              </a:xfrm>
            </p:grpSpPr>
            <p:sp>
              <p:nvSpPr>
                <p:cNvPr id="72" name="Freeform 71"/>
                <p:cNvSpPr/>
                <p:nvPr/>
              </p:nvSpPr>
              <p:spPr>
                <a:xfrm rot="5820000">
                  <a:off x="2276667" y="4306665"/>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Rounded Rectangle 72"/>
                <p:cNvSpPr/>
                <p:nvPr/>
              </p:nvSpPr>
              <p:spPr>
                <a:xfrm>
                  <a:off x="1246909" y="4752109"/>
                  <a:ext cx="290946" cy="512618"/>
                </a:xfrm>
                <a:prstGeom prst="round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Hexagon 73"/>
            <p:cNvSpPr/>
            <p:nvPr/>
          </p:nvSpPr>
          <p:spPr>
            <a:xfrm>
              <a:off x="6151565" y="4416569"/>
              <a:ext cx="644514" cy="357437"/>
            </a:xfrm>
            <a:prstGeom prst="hexagon">
              <a:avLst>
                <a:gd name="adj" fmla="val 53947"/>
                <a:gd name="vf" fmla="val 115470"/>
              </a:avLst>
            </a:prstGeom>
            <a:solidFill>
              <a:srgbClr val="CC00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p:cNvSpPr txBox="1"/>
          <p:nvPr/>
        </p:nvSpPr>
        <p:spPr>
          <a:xfrm>
            <a:off x="3599660" y="1816648"/>
            <a:ext cx="2391039" cy="400110"/>
          </a:xfrm>
          <a:prstGeom prst="rect">
            <a:avLst/>
          </a:prstGeom>
          <a:noFill/>
        </p:spPr>
        <p:txBody>
          <a:bodyPr wrap="none" rtlCol="0">
            <a:spAutoFit/>
          </a:bodyPr>
          <a:lstStyle/>
          <a:p>
            <a:pPr algn="ctr"/>
            <a:r>
              <a:rPr lang="en-US" sz="2000" i="1" dirty="0" err="1" smtClean="0"/>
              <a:t>glycerophospholipids</a:t>
            </a:r>
            <a:endParaRPr lang="en-US" sz="2000" i="1" dirty="0"/>
          </a:p>
        </p:txBody>
      </p:sp>
      <p:sp>
        <p:nvSpPr>
          <p:cNvPr id="78" name="TextBox 77"/>
          <p:cNvSpPr txBox="1"/>
          <p:nvPr/>
        </p:nvSpPr>
        <p:spPr>
          <a:xfrm>
            <a:off x="3902050" y="3890286"/>
            <a:ext cx="1786258" cy="400110"/>
          </a:xfrm>
          <a:prstGeom prst="rect">
            <a:avLst/>
          </a:prstGeom>
          <a:noFill/>
        </p:spPr>
        <p:txBody>
          <a:bodyPr wrap="none" rtlCol="0">
            <a:spAutoFit/>
          </a:bodyPr>
          <a:lstStyle/>
          <a:p>
            <a:pPr algn="ctr"/>
            <a:r>
              <a:rPr lang="en-US" sz="2000" i="1" dirty="0" err="1" smtClean="0"/>
              <a:t>sphingomyelins</a:t>
            </a:r>
            <a:endParaRPr lang="en-US" sz="2000" i="1" dirty="0"/>
          </a:p>
        </p:txBody>
      </p:sp>
      <p:sp>
        <p:nvSpPr>
          <p:cNvPr id="79" name="TextBox 78"/>
          <p:cNvSpPr txBox="1"/>
          <p:nvPr/>
        </p:nvSpPr>
        <p:spPr>
          <a:xfrm>
            <a:off x="6215304" y="1816648"/>
            <a:ext cx="2858603" cy="400110"/>
          </a:xfrm>
          <a:prstGeom prst="rect">
            <a:avLst/>
          </a:prstGeom>
          <a:noFill/>
        </p:spPr>
        <p:txBody>
          <a:bodyPr wrap="none" rtlCol="0">
            <a:spAutoFit/>
          </a:bodyPr>
          <a:lstStyle/>
          <a:p>
            <a:pPr algn="ctr"/>
            <a:r>
              <a:rPr lang="en-US" sz="2000" i="1" dirty="0" err="1" smtClean="0"/>
              <a:t>galactolipids</a:t>
            </a:r>
            <a:r>
              <a:rPr lang="en-US" sz="2000" i="1" dirty="0" smtClean="0"/>
              <a:t> &amp; </a:t>
            </a:r>
            <a:r>
              <a:rPr lang="en-US" sz="2000" i="1" dirty="0" err="1" smtClean="0"/>
              <a:t>sulfolipids</a:t>
            </a:r>
            <a:endParaRPr lang="en-US" sz="2000" i="1" dirty="0"/>
          </a:p>
        </p:txBody>
      </p:sp>
      <p:sp>
        <p:nvSpPr>
          <p:cNvPr id="80" name="TextBox 79"/>
          <p:cNvSpPr txBox="1"/>
          <p:nvPr/>
        </p:nvSpPr>
        <p:spPr>
          <a:xfrm>
            <a:off x="6239075" y="3736398"/>
            <a:ext cx="2811060" cy="707886"/>
          </a:xfrm>
          <a:prstGeom prst="rect">
            <a:avLst/>
          </a:prstGeom>
          <a:noFill/>
        </p:spPr>
        <p:txBody>
          <a:bodyPr wrap="square" rtlCol="0">
            <a:spAutoFit/>
          </a:bodyPr>
          <a:lstStyle/>
          <a:p>
            <a:pPr algn="ctr"/>
            <a:r>
              <a:rPr lang="en-US" sz="2000" i="1" dirty="0" err="1" smtClean="0"/>
              <a:t>cerebrosides</a:t>
            </a:r>
            <a:r>
              <a:rPr lang="en-US" sz="2000" i="1" dirty="0" smtClean="0"/>
              <a:t>, </a:t>
            </a:r>
            <a:r>
              <a:rPr lang="en-US" sz="2000" i="1" dirty="0" err="1" smtClean="0"/>
              <a:t>globosides</a:t>
            </a:r>
            <a:r>
              <a:rPr lang="en-US" sz="2000" i="1" dirty="0" smtClean="0"/>
              <a:t>, &amp; </a:t>
            </a:r>
            <a:r>
              <a:rPr lang="en-US" sz="2000" i="1" dirty="0" err="1" smtClean="0"/>
              <a:t>gangliosides</a:t>
            </a:r>
            <a:endParaRPr lang="en-US" sz="2000" i="1" dirty="0"/>
          </a:p>
        </p:txBody>
      </p:sp>
      <p:sp>
        <p:nvSpPr>
          <p:cNvPr id="76" name="Rounded Rectangle 75"/>
          <p:cNvSpPr/>
          <p:nvPr/>
        </p:nvSpPr>
        <p:spPr>
          <a:xfrm>
            <a:off x="3488978" y="1523209"/>
            <a:ext cx="2670586" cy="417033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81"/>
          <p:cNvSpPr/>
          <p:nvPr/>
        </p:nvSpPr>
        <p:spPr>
          <a:xfrm>
            <a:off x="6278831" y="1552149"/>
            <a:ext cx="2744800" cy="417033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3814148" y="1281560"/>
            <a:ext cx="1978427" cy="461665"/>
          </a:xfrm>
          <a:prstGeom prst="rect">
            <a:avLst/>
          </a:prstGeom>
          <a:solidFill>
            <a:schemeClr val="bg1"/>
          </a:solidFill>
        </p:spPr>
        <p:txBody>
          <a:bodyPr wrap="none" rtlCol="0">
            <a:spAutoFit/>
          </a:bodyPr>
          <a:lstStyle/>
          <a:p>
            <a:pPr algn="ctr"/>
            <a:r>
              <a:rPr lang="en-US" sz="2400" b="1" dirty="0" smtClean="0">
                <a:solidFill>
                  <a:srgbClr val="00B0F0"/>
                </a:solidFill>
              </a:rPr>
              <a:t>phospholipids</a:t>
            </a:r>
            <a:endParaRPr lang="en-US" sz="2400" b="1" dirty="0">
              <a:solidFill>
                <a:srgbClr val="00B0F0"/>
              </a:solidFill>
            </a:endParaRPr>
          </a:p>
        </p:txBody>
      </p:sp>
      <p:sp>
        <p:nvSpPr>
          <p:cNvPr id="84" name="TextBox 83"/>
          <p:cNvSpPr txBox="1"/>
          <p:nvPr/>
        </p:nvSpPr>
        <p:spPr>
          <a:xfrm>
            <a:off x="6884910" y="1281560"/>
            <a:ext cx="1519391" cy="461665"/>
          </a:xfrm>
          <a:prstGeom prst="rect">
            <a:avLst/>
          </a:prstGeom>
          <a:solidFill>
            <a:schemeClr val="bg1"/>
          </a:solidFill>
        </p:spPr>
        <p:txBody>
          <a:bodyPr wrap="none" rtlCol="0">
            <a:spAutoFit/>
          </a:bodyPr>
          <a:lstStyle/>
          <a:p>
            <a:pPr algn="ctr"/>
            <a:r>
              <a:rPr lang="en-US" sz="2400" b="1" dirty="0" smtClean="0">
                <a:solidFill>
                  <a:srgbClr val="00B0F0"/>
                </a:solidFill>
              </a:rPr>
              <a:t>glycolipids</a:t>
            </a:r>
            <a:endParaRPr lang="en-US" sz="2400" b="1" dirty="0">
              <a:solidFill>
                <a:srgbClr val="00B0F0"/>
              </a:solidFill>
            </a:endParaRPr>
          </a:p>
        </p:txBody>
      </p:sp>
    </p:spTree>
    <p:extLst>
      <p:ext uri="{BB962C8B-B14F-4D97-AF65-F5344CB8AC3E}">
        <p14:creationId xmlns:p14="http://schemas.microsoft.com/office/powerpoint/2010/main" val="15080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5" grpId="0"/>
      <p:bldP spid="12" grpId="0"/>
      <p:bldP spid="6" grpId="0"/>
      <p:bldP spid="11" grpId="0"/>
      <p:bldP spid="33" grpId="0"/>
      <p:bldP spid="34" grpId="0"/>
      <p:bldP spid="75" grpId="0"/>
      <p:bldP spid="78" grpId="0"/>
      <p:bldP spid="79" grpId="0"/>
      <p:bldP spid="80" grpId="0"/>
      <p:bldP spid="76" grpId="0" animBg="1"/>
      <p:bldP spid="82" grpId="0" animBg="1"/>
      <p:bldP spid="77"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figure 10-09 part 1"/>
          <p:cNvPicPr>
            <a:picLocks noChangeAspect="1" noChangeArrowheads="1"/>
          </p:cNvPicPr>
          <p:nvPr/>
        </p:nvPicPr>
        <p:blipFill rotWithShape="1">
          <a:blip r:embed="rId3">
            <a:extLst>
              <a:ext uri="{28A0092B-C50C-407E-A947-70E740481C1C}">
                <a14:useLocalDpi xmlns:a14="http://schemas.microsoft.com/office/drawing/2010/main" val="0"/>
              </a:ext>
            </a:extLst>
          </a:blip>
          <a:srcRect b="17998"/>
          <a:stretch/>
        </p:blipFill>
        <p:spPr bwMode="auto">
          <a:xfrm>
            <a:off x="307974" y="4051301"/>
            <a:ext cx="8531225"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t>Glycerophospholipids</a:t>
            </a:r>
            <a:r>
              <a:rPr lang="en-US" dirty="0" smtClean="0"/>
              <a:t> vary in the alcohol of their ‘head group’</a:t>
            </a:r>
            <a:endParaRPr lang="en-US" dirty="0"/>
          </a:p>
        </p:txBody>
      </p:sp>
      <p:grpSp>
        <p:nvGrpSpPr>
          <p:cNvPr id="4" name="Group 3"/>
          <p:cNvGrpSpPr/>
          <p:nvPr/>
        </p:nvGrpSpPr>
        <p:grpSpPr>
          <a:xfrm>
            <a:off x="2396745" y="1795886"/>
            <a:ext cx="4353683" cy="1036112"/>
            <a:chOff x="3325140" y="1835003"/>
            <a:chExt cx="2944979" cy="700861"/>
          </a:xfrm>
        </p:grpSpPr>
        <p:grpSp>
          <p:nvGrpSpPr>
            <p:cNvPr id="5" name="Group 4"/>
            <p:cNvGrpSpPr/>
            <p:nvPr/>
          </p:nvGrpSpPr>
          <p:grpSpPr>
            <a:xfrm>
              <a:off x="3753475" y="2057026"/>
              <a:ext cx="457200" cy="478838"/>
              <a:chOff x="6693333" y="3839643"/>
              <a:chExt cx="457200" cy="478838"/>
            </a:xfrm>
          </p:grpSpPr>
          <p:sp>
            <p:nvSpPr>
              <p:cNvPr id="11" name="Oval 10"/>
              <p:cNvSpPr/>
              <p:nvPr/>
            </p:nvSpPr>
            <p:spPr>
              <a:xfrm>
                <a:off x="6693333" y="3851563"/>
                <a:ext cx="457200" cy="443345"/>
              </a:xfrm>
              <a:prstGeom prst="ellipse">
                <a:avLst/>
              </a:prstGeom>
              <a:solidFill>
                <a:srgbClr val="FF00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TextBox 11"/>
              <p:cNvSpPr txBox="1"/>
              <p:nvPr/>
            </p:nvSpPr>
            <p:spPr>
              <a:xfrm>
                <a:off x="6752080" y="3839643"/>
                <a:ext cx="355876" cy="478838"/>
              </a:xfrm>
              <a:prstGeom prst="rect">
                <a:avLst/>
              </a:prstGeom>
              <a:noFill/>
            </p:spPr>
            <p:txBody>
              <a:bodyPr wrap="none" rtlCol="0">
                <a:spAutoFit/>
              </a:bodyPr>
              <a:lstStyle/>
              <a:p>
                <a:r>
                  <a:rPr lang="en-US" sz="4000" b="1" dirty="0" smtClean="0">
                    <a:solidFill>
                      <a:schemeClr val="bg1"/>
                    </a:solidFill>
                    <a:latin typeface="Arial" pitchFamily="34" charset="0"/>
                    <a:cs typeface="Arial" pitchFamily="34" charset="0"/>
                  </a:rPr>
                  <a:t>P</a:t>
                </a:r>
                <a:endParaRPr lang="en-US" sz="4000" b="1" dirty="0">
                  <a:solidFill>
                    <a:schemeClr val="bg1"/>
                  </a:solidFill>
                  <a:latin typeface="Arial" pitchFamily="34" charset="0"/>
                  <a:cs typeface="Arial" pitchFamily="34" charset="0"/>
                </a:endParaRPr>
              </a:p>
            </p:txBody>
          </p:sp>
        </p:grpSp>
        <p:sp>
          <p:nvSpPr>
            <p:cNvPr id="6" name="Oval 5"/>
            <p:cNvSpPr/>
            <p:nvPr/>
          </p:nvSpPr>
          <p:spPr>
            <a:xfrm>
              <a:off x="3325140" y="2072486"/>
              <a:ext cx="457200" cy="443345"/>
            </a:xfrm>
            <a:prstGeom prst="ellipse">
              <a:avLst/>
            </a:prstGeom>
            <a:solidFill>
              <a:srgbClr val="CC00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7" name="Group 6"/>
            <p:cNvGrpSpPr/>
            <p:nvPr/>
          </p:nvGrpSpPr>
          <p:grpSpPr>
            <a:xfrm>
              <a:off x="4217980" y="1835003"/>
              <a:ext cx="2052139" cy="542149"/>
              <a:chOff x="4217980" y="1835003"/>
              <a:chExt cx="2052139" cy="542149"/>
            </a:xfrm>
          </p:grpSpPr>
          <p:sp>
            <p:nvSpPr>
              <p:cNvPr id="8" name="Freeform 7"/>
              <p:cNvSpPr/>
              <p:nvPr/>
            </p:nvSpPr>
            <p:spPr>
              <a:xfrm rot="16560000">
                <a:off x="5274795" y="1076721"/>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9" name="Freeform 8"/>
              <p:cNvSpPr/>
              <p:nvPr/>
            </p:nvSpPr>
            <p:spPr>
              <a:xfrm rot="5040000" flipH="1">
                <a:off x="5274795" y="1286243"/>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0" name="Rounded Rectangle 9"/>
              <p:cNvSpPr/>
              <p:nvPr/>
            </p:nvSpPr>
            <p:spPr>
              <a:xfrm>
                <a:off x="4217980" y="1864534"/>
                <a:ext cx="290946" cy="512618"/>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3" name="Left Brace 2"/>
          <p:cNvSpPr/>
          <p:nvPr/>
        </p:nvSpPr>
        <p:spPr>
          <a:xfrm rot="16200000">
            <a:off x="2999249" y="2364245"/>
            <a:ext cx="220951" cy="142595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rot="16200000">
            <a:off x="5294508" y="1695166"/>
            <a:ext cx="195552" cy="273871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2218945" y="3427969"/>
            <a:ext cx="1790555" cy="369332"/>
          </a:xfrm>
          <a:prstGeom prst="rect">
            <a:avLst/>
          </a:prstGeom>
          <a:noFill/>
        </p:spPr>
        <p:txBody>
          <a:bodyPr wrap="none" rtlCol="0">
            <a:spAutoFit/>
          </a:bodyPr>
          <a:lstStyle/>
          <a:p>
            <a:r>
              <a:rPr lang="en-US" dirty="0" smtClean="0"/>
              <a:t>Polar head group</a:t>
            </a:r>
            <a:endParaRPr lang="en-US" dirty="0"/>
          </a:p>
        </p:txBody>
      </p:sp>
      <p:sp>
        <p:nvSpPr>
          <p:cNvPr id="16" name="TextBox 15"/>
          <p:cNvSpPr txBox="1"/>
          <p:nvPr/>
        </p:nvSpPr>
        <p:spPr>
          <a:xfrm>
            <a:off x="4497388" y="3427969"/>
            <a:ext cx="1821717" cy="369332"/>
          </a:xfrm>
          <a:prstGeom prst="rect">
            <a:avLst/>
          </a:prstGeom>
          <a:noFill/>
        </p:spPr>
        <p:txBody>
          <a:bodyPr wrap="none" rtlCol="0">
            <a:spAutoFit/>
          </a:bodyPr>
          <a:lstStyle/>
          <a:p>
            <a:r>
              <a:rPr lang="en-US" dirty="0" smtClean="0"/>
              <a:t>Hydrophobic tails</a:t>
            </a:r>
            <a:endParaRPr lang="en-US" dirty="0"/>
          </a:p>
        </p:txBody>
      </p:sp>
    </p:spTree>
    <p:extLst>
      <p:ext uri="{BB962C8B-B14F-4D97-AF65-F5344CB8AC3E}">
        <p14:creationId xmlns:p14="http://schemas.microsoft.com/office/powerpoint/2010/main" val="4034469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Lipids are hydrophobic or amphiphilic molecules with widely varying structures</a:t>
            </a:r>
            <a:endParaRPr lang="en-US" dirty="0"/>
          </a:p>
        </p:txBody>
      </p:sp>
      <p:pic>
        <p:nvPicPr>
          <p:cNvPr id="12" name="Picture 11" descr="440px-cholesterolsvg.png"/>
          <p:cNvPicPr>
            <a:picLocks noChangeAspect="1"/>
          </p:cNvPicPr>
          <p:nvPr/>
        </p:nvPicPr>
        <p:blipFill>
          <a:blip r:embed="rId3" cstate="print"/>
          <a:stretch>
            <a:fillRect/>
          </a:stretch>
        </p:blipFill>
        <p:spPr>
          <a:xfrm>
            <a:off x="381000" y="1828800"/>
            <a:ext cx="4191000" cy="2819400"/>
          </a:xfrm>
          <a:prstGeom prst="rect">
            <a:avLst/>
          </a:prstGeom>
        </p:spPr>
      </p:pic>
      <p:sp>
        <p:nvSpPr>
          <p:cNvPr id="13" name="TextBox 12"/>
          <p:cNvSpPr txBox="1"/>
          <p:nvPr/>
        </p:nvSpPr>
        <p:spPr>
          <a:xfrm>
            <a:off x="990600" y="5181600"/>
            <a:ext cx="1248290" cy="369332"/>
          </a:xfrm>
          <a:prstGeom prst="rect">
            <a:avLst/>
          </a:prstGeom>
          <a:noFill/>
        </p:spPr>
        <p:txBody>
          <a:bodyPr wrap="none" rtlCol="0">
            <a:spAutoFit/>
          </a:bodyPr>
          <a:lstStyle/>
          <a:p>
            <a:r>
              <a:rPr lang="en-US" dirty="0" smtClean="0"/>
              <a:t>Cholesterol</a:t>
            </a:r>
            <a:endParaRPr lang="en-US" dirty="0"/>
          </a:p>
        </p:txBody>
      </p:sp>
      <p:sp>
        <p:nvSpPr>
          <p:cNvPr id="14" name="TextBox 13"/>
          <p:cNvSpPr txBox="1"/>
          <p:nvPr/>
        </p:nvSpPr>
        <p:spPr>
          <a:xfrm>
            <a:off x="3733800" y="3429000"/>
            <a:ext cx="2670155" cy="461665"/>
          </a:xfrm>
          <a:prstGeom prst="rect">
            <a:avLst/>
          </a:prstGeom>
          <a:noFill/>
        </p:spPr>
        <p:txBody>
          <a:bodyPr wrap="none" rtlCol="0">
            <a:spAutoFit/>
          </a:bodyPr>
          <a:lstStyle/>
          <a:p>
            <a:r>
              <a:rPr lang="en-US" sz="2400" dirty="0" smtClean="0"/>
              <a:t>Rich in hydrocarbon</a:t>
            </a:r>
            <a:endParaRPr lang="en-US" sz="2400" dirty="0"/>
          </a:p>
        </p:txBody>
      </p:sp>
      <p:sp>
        <p:nvSpPr>
          <p:cNvPr id="15" name="TextBox 14"/>
          <p:cNvSpPr txBox="1"/>
          <p:nvPr/>
        </p:nvSpPr>
        <p:spPr>
          <a:xfrm>
            <a:off x="3505200" y="4648200"/>
            <a:ext cx="3475760" cy="461665"/>
          </a:xfrm>
          <a:prstGeom prst="rect">
            <a:avLst/>
          </a:prstGeom>
          <a:noFill/>
        </p:spPr>
        <p:txBody>
          <a:bodyPr wrap="none" rtlCol="0">
            <a:spAutoFit/>
          </a:bodyPr>
          <a:lstStyle/>
          <a:p>
            <a:r>
              <a:rPr lang="en-US" sz="2400" dirty="0" smtClean="0"/>
              <a:t>Polar group (usually small)</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539990925"/>
              </p:ext>
            </p:extLst>
          </p:nvPr>
        </p:nvGraphicFramePr>
        <p:xfrm>
          <a:off x="7521574" y="1645166"/>
          <a:ext cx="623803" cy="3721100"/>
        </p:xfrm>
        <a:graphic>
          <a:graphicData uri="http://schemas.openxmlformats.org/presentationml/2006/ole">
            <mc:AlternateContent xmlns:mc="http://schemas.openxmlformats.org/markup-compatibility/2006">
              <mc:Choice xmlns:v="urn:schemas-microsoft-com:vml" Requires="v">
                <p:oleObj spid="_x0000_s4103" name="CS ChemDraw Drawing" r:id="rId4" imgW="500897" imgH="2992877" progId="ChemDraw.Document.6.0">
                  <p:embed/>
                </p:oleObj>
              </mc:Choice>
              <mc:Fallback>
                <p:oleObj name="CS ChemDraw Drawing" r:id="rId4" imgW="500897" imgH="2992877" progId="ChemDraw.Document.6.0">
                  <p:embed/>
                  <p:pic>
                    <p:nvPicPr>
                      <p:cNvPr id="0" name=""/>
                      <p:cNvPicPr/>
                      <p:nvPr/>
                    </p:nvPicPr>
                    <p:blipFill>
                      <a:blip r:embed="rId5"/>
                      <a:stretch>
                        <a:fillRect/>
                      </a:stretch>
                    </p:blipFill>
                    <p:spPr>
                      <a:xfrm>
                        <a:off x="7521574" y="1645166"/>
                        <a:ext cx="623803" cy="3721100"/>
                      </a:xfrm>
                      <a:prstGeom prst="rect">
                        <a:avLst/>
                      </a:prstGeom>
                    </p:spPr>
                  </p:pic>
                </p:oleObj>
              </mc:Fallback>
            </mc:AlternateContent>
          </a:graphicData>
        </a:graphic>
      </p:graphicFrame>
      <p:sp>
        <p:nvSpPr>
          <p:cNvPr id="17" name="TextBox 16"/>
          <p:cNvSpPr txBox="1"/>
          <p:nvPr/>
        </p:nvSpPr>
        <p:spPr>
          <a:xfrm>
            <a:off x="6980960" y="5678964"/>
            <a:ext cx="1091966" cy="369332"/>
          </a:xfrm>
          <a:prstGeom prst="rect">
            <a:avLst/>
          </a:prstGeom>
          <a:noFill/>
        </p:spPr>
        <p:txBody>
          <a:bodyPr wrap="none" rtlCol="0">
            <a:spAutoFit/>
          </a:bodyPr>
          <a:lstStyle/>
          <a:p>
            <a:r>
              <a:rPr lang="en-US" dirty="0" smtClean="0"/>
              <a:t>Oleic acid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figure 10-09 part 2"/>
          <p:cNvPicPr>
            <a:picLocks noChangeAspect="1" noChangeArrowheads="1"/>
          </p:cNvPicPr>
          <p:nvPr/>
        </p:nvPicPr>
        <p:blipFill rotWithShape="1">
          <a:blip r:embed="rId3">
            <a:extLst>
              <a:ext uri="{28A0092B-C50C-407E-A947-70E740481C1C}">
                <a14:useLocalDpi xmlns:a14="http://schemas.microsoft.com/office/drawing/2010/main" val="0"/>
              </a:ext>
            </a:extLst>
          </a:blip>
          <a:srcRect b="6878"/>
          <a:stretch/>
        </p:blipFill>
        <p:spPr bwMode="auto">
          <a:xfrm>
            <a:off x="640831" y="127000"/>
            <a:ext cx="7865514" cy="660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flipH="1">
            <a:off x="819412" y="5596515"/>
            <a:ext cx="4366383" cy="1036112"/>
            <a:chOff x="3316549" y="1835003"/>
            <a:chExt cx="2953570" cy="700861"/>
          </a:xfrm>
        </p:grpSpPr>
        <p:grpSp>
          <p:nvGrpSpPr>
            <p:cNvPr id="5" name="Group 4"/>
            <p:cNvGrpSpPr/>
            <p:nvPr/>
          </p:nvGrpSpPr>
          <p:grpSpPr>
            <a:xfrm>
              <a:off x="3753475" y="2057026"/>
              <a:ext cx="457200" cy="478838"/>
              <a:chOff x="6693333" y="3839643"/>
              <a:chExt cx="457200" cy="478838"/>
            </a:xfrm>
          </p:grpSpPr>
          <p:sp>
            <p:nvSpPr>
              <p:cNvPr id="11" name="Oval 10"/>
              <p:cNvSpPr/>
              <p:nvPr/>
            </p:nvSpPr>
            <p:spPr>
              <a:xfrm>
                <a:off x="6693333" y="3851563"/>
                <a:ext cx="457200" cy="443345"/>
              </a:xfrm>
              <a:prstGeom prst="ellipse">
                <a:avLst/>
              </a:prstGeom>
              <a:solidFill>
                <a:srgbClr val="CC668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TextBox 11"/>
              <p:cNvSpPr txBox="1"/>
              <p:nvPr/>
            </p:nvSpPr>
            <p:spPr>
              <a:xfrm>
                <a:off x="6734898" y="3839643"/>
                <a:ext cx="355876" cy="478838"/>
              </a:xfrm>
              <a:prstGeom prst="rect">
                <a:avLst/>
              </a:prstGeom>
              <a:noFill/>
            </p:spPr>
            <p:txBody>
              <a:bodyPr wrap="none" rtlCol="0">
                <a:spAutoFit/>
              </a:bodyPr>
              <a:lstStyle/>
              <a:p>
                <a:r>
                  <a:rPr lang="en-US" sz="4000" b="1" dirty="0" smtClean="0">
                    <a:solidFill>
                      <a:schemeClr val="bg1"/>
                    </a:solidFill>
                    <a:latin typeface="Arial" pitchFamily="34" charset="0"/>
                    <a:cs typeface="Arial" pitchFamily="34" charset="0"/>
                  </a:rPr>
                  <a:t>P</a:t>
                </a:r>
                <a:endParaRPr lang="en-US" sz="4000" b="1" dirty="0">
                  <a:solidFill>
                    <a:schemeClr val="bg1"/>
                  </a:solidFill>
                  <a:latin typeface="Arial" pitchFamily="34" charset="0"/>
                  <a:cs typeface="Arial" pitchFamily="34" charset="0"/>
                </a:endParaRPr>
              </a:p>
            </p:txBody>
          </p:sp>
        </p:grpSp>
        <p:sp>
          <p:nvSpPr>
            <p:cNvPr id="6" name="Oval 5"/>
            <p:cNvSpPr/>
            <p:nvPr/>
          </p:nvSpPr>
          <p:spPr>
            <a:xfrm>
              <a:off x="3316549" y="2072486"/>
              <a:ext cx="457200" cy="443345"/>
            </a:xfrm>
            <a:prstGeom prst="ellipse">
              <a:avLst/>
            </a:prstGeom>
            <a:solidFill>
              <a:srgbClr val="CC00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7" name="Group 6"/>
            <p:cNvGrpSpPr/>
            <p:nvPr/>
          </p:nvGrpSpPr>
          <p:grpSpPr>
            <a:xfrm>
              <a:off x="4217980" y="1835003"/>
              <a:ext cx="2052139" cy="542149"/>
              <a:chOff x="4217980" y="1835003"/>
              <a:chExt cx="2052139" cy="542149"/>
            </a:xfrm>
          </p:grpSpPr>
          <p:sp>
            <p:nvSpPr>
              <p:cNvPr id="8" name="Freeform 7"/>
              <p:cNvSpPr/>
              <p:nvPr/>
            </p:nvSpPr>
            <p:spPr>
              <a:xfrm rot="16560000">
                <a:off x="5274795" y="1076721"/>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9" name="Freeform 8"/>
              <p:cNvSpPr/>
              <p:nvPr/>
            </p:nvSpPr>
            <p:spPr>
              <a:xfrm rot="5040000" flipH="1">
                <a:off x="5274795" y="1286243"/>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0" name="Rounded Rectangle 9"/>
              <p:cNvSpPr/>
              <p:nvPr/>
            </p:nvSpPr>
            <p:spPr>
              <a:xfrm>
                <a:off x="4217980" y="1864534"/>
                <a:ext cx="290946" cy="512618"/>
              </a:xfrm>
              <a:prstGeom prst="roundRect">
                <a:avLst/>
              </a:prstGeom>
              <a:solidFill>
                <a:srgbClr val="B54B4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Tree>
    <p:extLst>
      <p:ext uri="{BB962C8B-B14F-4D97-AF65-F5344CB8AC3E}">
        <p14:creationId xmlns:p14="http://schemas.microsoft.com/office/powerpoint/2010/main" val="1277712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figure 10-16"/>
          <p:cNvPicPr>
            <a:picLocks noChangeAspect="1" noChangeArrowheads="1"/>
          </p:cNvPicPr>
          <p:nvPr/>
        </p:nvPicPr>
        <p:blipFill rotWithShape="1">
          <a:blip r:embed="rId3">
            <a:extLst>
              <a:ext uri="{28A0092B-C50C-407E-A947-70E740481C1C}">
                <a14:useLocalDpi xmlns:a14="http://schemas.microsoft.com/office/drawing/2010/main" val="0"/>
              </a:ext>
            </a:extLst>
          </a:blip>
          <a:srcRect b="8211"/>
          <a:stretch/>
        </p:blipFill>
        <p:spPr bwMode="auto">
          <a:xfrm>
            <a:off x="152399" y="1676234"/>
            <a:ext cx="5895975"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fig_09_06"/>
          <p:cNvPicPr>
            <a:picLocks noChangeAspect="1" noChangeArrowheads="1"/>
          </p:cNvPicPr>
          <p:nvPr/>
        </p:nvPicPr>
        <p:blipFill>
          <a:blip r:embed="rId4" cstate="print"/>
          <a:srcRect/>
          <a:stretch>
            <a:fillRect/>
          </a:stretch>
        </p:blipFill>
        <p:spPr bwMode="auto">
          <a:xfrm>
            <a:off x="4326317" y="1676234"/>
            <a:ext cx="4576383" cy="4830763"/>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Phospholipases are </a:t>
            </a:r>
            <a:r>
              <a:rPr lang="en-US" dirty="0"/>
              <a:t>enzymes that </a:t>
            </a:r>
            <a:r>
              <a:rPr lang="en-US" dirty="0" smtClean="0"/>
              <a:t>hydrolyze </a:t>
            </a:r>
            <a:r>
              <a:rPr lang="en-US" dirty="0" err="1"/>
              <a:t>glycerophospholipids</a:t>
            </a:r>
            <a:r>
              <a:rPr lang="en-US" dirty="0" smtClean="0"/>
              <a:t> </a:t>
            </a:r>
            <a:endParaRPr lang="en-US" dirty="0"/>
          </a:p>
        </p:txBody>
      </p:sp>
    </p:spTree>
    <p:extLst>
      <p:ext uri="{BB962C8B-B14F-4D97-AF65-F5344CB8AC3E}">
        <p14:creationId xmlns:p14="http://schemas.microsoft.com/office/powerpoint/2010/main" val="412763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ure 10-11"/>
          <p:cNvPicPr>
            <a:picLocks noChangeAspect="1" noChangeArrowheads="1"/>
          </p:cNvPicPr>
          <p:nvPr/>
        </p:nvPicPr>
        <p:blipFill rotWithShape="1">
          <a:blip r:embed="rId3" cstate="print"/>
          <a:srcRect b="7211"/>
          <a:stretch/>
        </p:blipFill>
        <p:spPr bwMode="auto">
          <a:xfrm>
            <a:off x="3341688" y="1651001"/>
            <a:ext cx="5076825" cy="4800600"/>
          </a:xfrm>
          <a:prstGeom prst="rect">
            <a:avLst/>
          </a:prstGeom>
          <a:noFill/>
          <a:ln w="9525">
            <a:noFill/>
            <a:miter lim="800000"/>
            <a:headEnd/>
            <a:tailEnd/>
          </a:ln>
        </p:spPr>
      </p:pic>
      <p:sp>
        <p:nvSpPr>
          <p:cNvPr id="20483" name="Title 2"/>
          <p:cNvSpPr>
            <a:spLocks noGrp="1"/>
          </p:cNvSpPr>
          <p:nvPr>
            <p:ph type="title"/>
          </p:nvPr>
        </p:nvSpPr>
        <p:spPr/>
        <p:txBody>
          <a:bodyPr/>
          <a:lstStyle/>
          <a:p>
            <a:r>
              <a:rPr lang="en-US" smtClean="0"/>
              <a:t>Chloroplast (plant) membranes contain glycerol-based glycolipids</a:t>
            </a:r>
          </a:p>
        </p:txBody>
      </p:sp>
      <p:sp>
        <p:nvSpPr>
          <p:cNvPr id="2" name="Left Brace 1"/>
          <p:cNvSpPr/>
          <p:nvPr/>
        </p:nvSpPr>
        <p:spPr>
          <a:xfrm>
            <a:off x="3009900" y="1625600"/>
            <a:ext cx="114300" cy="3251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Left Brace 2"/>
          <p:cNvSpPr/>
          <p:nvPr/>
        </p:nvSpPr>
        <p:spPr>
          <a:xfrm>
            <a:off x="3009900" y="4991100"/>
            <a:ext cx="114300" cy="146050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1676400" y="3066534"/>
            <a:ext cx="1349921" cy="369332"/>
          </a:xfrm>
          <a:prstGeom prst="rect">
            <a:avLst/>
          </a:prstGeom>
          <a:noFill/>
        </p:spPr>
        <p:txBody>
          <a:bodyPr wrap="none" rtlCol="0">
            <a:spAutoFit/>
          </a:bodyPr>
          <a:lstStyle/>
          <a:p>
            <a:r>
              <a:rPr lang="en-US" dirty="0" err="1" smtClean="0"/>
              <a:t>galactolipids</a:t>
            </a:r>
            <a:endParaRPr lang="en-US" dirty="0"/>
          </a:p>
        </p:txBody>
      </p:sp>
      <p:sp>
        <p:nvSpPr>
          <p:cNvPr id="5" name="TextBox 4"/>
          <p:cNvSpPr txBox="1"/>
          <p:nvPr/>
        </p:nvSpPr>
        <p:spPr>
          <a:xfrm>
            <a:off x="1987319" y="5536684"/>
            <a:ext cx="1039002" cy="369332"/>
          </a:xfrm>
          <a:prstGeom prst="rect">
            <a:avLst/>
          </a:prstGeom>
          <a:noFill/>
        </p:spPr>
        <p:txBody>
          <a:bodyPr wrap="none" rtlCol="0">
            <a:spAutoFit/>
          </a:bodyPr>
          <a:lstStyle/>
          <a:p>
            <a:r>
              <a:rPr lang="en-US" dirty="0" err="1" smtClean="0"/>
              <a:t>sulfolipid</a:t>
            </a:r>
            <a:endParaRPr lang="en-US" dirty="0"/>
          </a:p>
        </p:txBody>
      </p:sp>
      <p:grpSp>
        <p:nvGrpSpPr>
          <p:cNvPr id="8" name="Group 7"/>
          <p:cNvGrpSpPr/>
          <p:nvPr/>
        </p:nvGrpSpPr>
        <p:grpSpPr>
          <a:xfrm>
            <a:off x="559383" y="1822142"/>
            <a:ext cx="2234034" cy="532033"/>
            <a:chOff x="6151565" y="2116484"/>
            <a:chExt cx="2696653" cy="642205"/>
          </a:xfrm>
        </p:grpSpPr>
        <p:grpSp>
          <p:nvGrpSpPr>
            <p:cNvPr id="9" name="Group 8"/>
            <p:cNvGrpSpPr/>
            <p:nvPr/>
          </p:nvGrpSpPr>
          <p:grpSpPr>
            <a:xfrm>
              <a:off x="6796079" y="2116484"/>
              <a:ext cx="2052139" cy="542149"/>
              <a:chOff x="6796079" y="2116484"/>
              <a:chExt cx="2052139" cy="542149"/>
            </a:xfrm>
          </p:grpSpPr>
          <p:sp>
            <p:nvSpPr>
              <p:cNvPr id="11" name="Freeform 10"/>
              <p:cNvSpPr/>
              <p:nvPr/>
            </p:nvSpPr>
            <p:spPr>
              <a:xfrm rot="16560000">
                <a:off x="7852894" y="1358202"/>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rot="5040000" flipH="1">
                <a:off x="7852894" y="1567724"/>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ounded Rectangle 12"/>
              <p:cNvSpPr/>
              <p:nvPr/>
            </p:nvSpPr>
            <p:spPr>
              <a:xfrm>
                <a:off x="6796079" y="2146015"/>
                <a:ext cx="290946" cy="512618"/>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Hexagon 9"/>
            <p:cNvSpPr/>
            <p:nvPr/>
          </p:nvSpPr>
          <p:spPr>
            <a:xfrm>
              <a:off x="6151565" y="2401252"/>
              <a:ext cx="644514" cy="357437"/>
            </a:xfrm>
            <a:prstGeom prst="hexagon">
              <a:avLst>
                <a:gd name="adj" fmla="val 53947"/>
                <a:gd name="vf" fmla="val 115470"/>
              </a:avLst>
            </a:prstGeom>
            <a:solidFill>
              <a:srgbClr val="CC00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p:cNvSpPr/>
          <p:nvPr/>
        </p:nvSpPr>
        <p:spPr>
          <a:xfrm>
            <a:off x="3341688" y="4940300"/>
            <a:ext cx="442912" cy="73025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figure 10-13"/>
          <p:cNvPicPr>
            <a:picLocks noChangeAspect="1" noChangeArrowheads="1"/>
          </p:cNvPicPr>
          <p:nvPr/>
        </p:nvPicPr>
        <p:blipFill rotWithShape="1">
          <a:blip r:embed="rId3">
            <a:extLst>
              <a:ext uri="{28A0092B-C50C-407E-A947-70E740481C1C}">
                <a14:useLocalDpi xmlns:a14="http://schemas.microsoft.com/office/drawing/2010/main" val="0"/>
              </a:ext>
            </a:extLst>
          </a:blip>
          <a:srcRect l="2078" t="958" r="1965" b="78589"/>
          <a:stretch/>
        </p:blipFill>
        <p:spPr bwMode="auto">
          <a:xfrm>
            <a:off x="277567" y="3920319"/>
            <a:ext cx="8592042" cy="2133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905238" y="1838087"/>
            <a:ext cx="3307833" cy="779218"/>
            <a:chOff x="3332445" y="4221018"/>
            <a:chExt cx="2921539" cy="688220"/>
          </a:xfrm>
        </p:grpSpPr>
        <p:grpSp>
          <p:nvGrpSpPr>
            <p:cNvPr id="4" name="Group 3"/>
            <p:cNvGrpSpPr/>
            <p:nvPr/>
          </p:nvGrpSpPr>
          <p:grpSpPr>
            <a:xfrm>
              <a:off x="3760780" y="4445672"/>
              <a:ext cx="457200" cy="463566"/>
              <a:chOff x="6693333" y="3851563"/>
              <a:chExt cx="457200" cy="463566"/>
            </a:xfrm>
          </p:grpSpPr>
          <p:sp>
            <p:nvSpPr>
              <p:cNvPr id="11" name="Oval 10"/>
              <p:cNvSpPr/>
              <p:nvPr/>
            </p:nvSpPr>
            <p:spPr>
              <a:xfrm>
                <a:off x="6693333" y="3851563"/>
                <a:ext cx="457200" cy="443345"/>
              </a:xfrm>
              <a:prstGeom prst="ellipse">
                <a:avLst/>
              </a:prstGeom>
              <a:solidFill>
                <a:srgbClr val="FF00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TextBox 11"/>
              <p:cNvSpPr txBox="1"/>
              <p:nvPr/>
            </p:nvSpPr>
            <p:spPr>
              <a:xfrm>
                <a:off x="6756196" y="3853011"/>
                <a:ext cx="374056" cy="462118"/>
              </a:xfrm>
              <a:prstGeom prst="rect">
                <a:avLst/>
              </a:prstGeom>
              <a:noFill/>
            </p:spPr>
            <p:txBody>
              <a:bodyPr wrap="none" rtlCol="0">
                <a:spAutoFit/>
              </a:bodyPr>
              <a:lstStyle/>
              <a:p>
                <a:pPr algn="ctr"/>
                <a:r>
                  <a:rPr lang="en-US" sz="2800" b="1" dirty="0" smtClean="0">
                    <a:solidFill>
                      <a:schemeClr val="bg1"/>
                    </a:solidFill>
                    <a:latin typeface="Arial" pitchFamily="34" charset="0"/>
                    <a:cs typeface="Arial" pitchFamily="34" charset="0"/>
                  </a:rPr>
                  <a:t>P</a:t>
                </a:r>
                <a:endParaRPr lang="en-US" sz="2800" b="1" dirty="0">
                  <a:solidFill>
                    <a:schemeClr val="bg1"/>
                  </a:solidFill>
                  <a:latin typeface="Arial" pitchFamily="34" charset="0"/>
                  <a:cs typeface="Arial" pitchFamily="34" charset="0"/>
                </a:endParaRPr>
              </a:p>
            </p:txBody>
          </p:sp>
        </p:grpSp>
        <p:sp>
          <p:nvSpPr>
            <p:cNvPr id="5" name="Oval 4"/>
            <p:cNvSpPr/>
            <p:nvPr/>
          </p:nvSpPr>
          <p:spPr>
            <a:xfrm>
              <a:off x="3332445" y="4449212"/>
              <a:ext cx="457200" cy="443345"/>
            </a:xfrm>
            <a:prstGeom prst="ellipse">
              <a:avLst/>
            </a:prstGeom>
            <a:solidFill>
              <a:srgbClr val="CC00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6" name="Group 5"/>
            <p:cNvGrpSpPr/>
            <p:nvPr/>
          </p:nvGrpSpPr>
          <p:grpSpPr>
            <a:xfrm>
              <a:off x="4210675" y="4221018"/>
              <a:ext cx="2043309" cy="549879"/>
              <a:chOff x="692103" y="4377438"/>
              <a:chExt cx="2043309" cy="549879"/>
            </a:xfrm>
          </p:grpSpPr>
          <p:sp>
            <p:nvSpPr>
              <p:cNvPr id="7" name="Freeform 6"/>
              <p:cNvSpPr/>
              <p:nvPr/>
            </p:nvSpPr>
            <p:spPr>
              <a:xfrm rot="16560000">
                <a:off x="1740088" y="3854076"/>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grpSp>
            <p:nvGrpSpPr>
              <p:cNvPr id="8" name="Group 7"/>
              <p:cNvGrpSpPr/>
              <p:nvPr/>
            </p:nvGrpSpPr>
            <p:grpSpPr>
              <a:xfrm flipV="1">
                <a:off x="692103" y="4377438"/>
                <a:ext cx="2025082" cy="549879"/>
                <a:chOff x="1246909" y="4752109"/>
                <a:chExt cx="2025082" cy="549879"/>
              </a:xfrm>
            </p:grpSpPr>
            <p:sp>
              <p:nvSpPr>
                <p:cNvPr id="9" name="Freeform 8"/>
                <p:cNvSpPr/>
                <p:nvPr/>
              </p:nvSpPr>
              <p:spPr>
                <a:xfrm rot="5820000">
                  <a:off x="2276667" y="4306665"/>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0" name="Rounded Rectangle 9"/>
                <p:cNvSpPr/>
                <p:nvPr/>
              </p:nvSpPr>
              <p:spPr>
                <a:xfrm>
                  <a:off x="1246909" y="4752109"/>
                  <a:ext cx="290946" cy="512618"/>
                </a:xfrm>
                <a:prstGeom prst="round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grpSp>
        <p:nvGrpSpPr>
          <p:cNvPr id="13" name="Group 12"/>
          <p:cNvGrpSpPr/>
          <p:nvPr/>
        </p:nvGrpSpPr>
        <p:grpSpPr>
          <a:xfrm>
            <a:off x="5130230" y="1838084"/>
            <a:ext cx="3043213" cy="746090"/>
            <a:chOff x="6151565" y="4115045"/>
            <a:chExt cx="2687823" cy="658961"/>
          </a:xfrm>
        </p:grpSpPr>
        <p:grpSp>
          <p:nvGrpSpPr>
            <p:cNvPr id="14" name="Group 13"/>
            <p:cNvGrpSpPr/>
            <p:nvPr/>
          </p:nvGrpSpPr>
          <p:grpSpPr>
            <a:xfrm>
              <a:off x="6796079" y="4115045"/>
              <a:ext cx="2043309" cy="549879"/>
              <a:chOff x="692103" y="4377438"/>
              <a:chExt cx="2043309" cy="549879"/>
            </a:xfrm>
          </p:grpSpPr>
          <p:sp>
            <p:nvSpPr>
              <p:cNvPr id="16" name="Freeform 15"/>
              <p:cNvSpPr/>
              <p:nvPr/>
            </p:nvSpPr>
            <p:spPr>
              <a:xfrm rot="16560000">
                <a:off x="1740088" y="3854076"/>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Group 16"/>
              <p:cNvGrpSpPr/>
              <p:nvPr/>
            </p:nvGrpSpPr>
            <p:grpSpPr>
              <a:xfrm flipV="1">
                <a:off x="692103" y="4377438"/>
                <a:ext cx="2025082" cy="549879"/>
                <a:chOff x="1246909" y="4752109"/>
                <a:chExt cx="2025082" cy="549879"/>
              </a:xfrm>
            </p:grpSpPr>
            <p:sp>
              <p:nvSpPr>
                <p:cNvPr id="18" name="Freeform 17"/>
                <p:cNvSpPr/>
                <p:nvPr/>
              </p:nvSpPr>
              <p:spPr>
                <a:xfrm rot="5820000">
                  <a:off x="2276667" y="4306665"/>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ounded Rectangle 18"/>
                <p:cNvSpPr/>
                <p:nvPr/>
              </p:nvSpPr>
              <p:spPr>
                <a:xfrm>
                  <a:off x="1246909" y="4752109"/>
                  <a:ext cx="290946" cy="512618"/>
                </a:xfrm>
                <a:prstGeom prst="round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Hexagon 14"/>
            <p:cNvSpPr/>
            <p:nvPr/>
          </p:nvSpPr>
          <p:spPr>
            <a:xfrm>
              <a:off x="6151565" y="4416569"/>
              <a:ext cx="644514" cy="357437"/>
            </a:xfrm>
            <a:prstGeom prst="hexagon">
              <a:avLst>
                <a:gd name="adj" fmla="val 53947"/>
                <a:gd name="vf" fmla="val 115470"/>
              </a:avLst>
            </a:prstGeom>
            <a:solidFill>
              <a:srgbClr val="CC00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367383" y="274638"/>
            <a:ext cx="8412410" cy="1143000"/>
          </a:xfrm>
        </p:spPr>
        <p:txBody>
          <a:bodyPr>
            <a:normAutofit/>
          </a:bodyPr>
          <a:lstStyle/>
          <a:p>
            <a:r>
              <a:rPr lang="en-US" dirty="0" err="1" smtClean="0"/>
              <a:t>Sphingolipids</a:t>
            </a:r>
            <a:r>
              <a:rPr lang="en-US" dirty="0"/>
              <a:t> </a:t>
            </a:r>
            <a:r>
              <a:rPr lang="en-US" dirty="0" smtClean="0"/>
              <a:t>contain </a:t>
            </a:r>
            <a:r>
              <a:rPr lang="en-US" dirty="0" err="1" smtClean="0"/>
              <a:t>sphingosine</a:t>
            </a:r>
            <a:r>
              <a:rPr lang="en-US" dirty="0" smtClean="0"/>
              <a:t>, a fatty acid, and a variable polar head group</a:t>
            </a:r>
            <a:endParaRPr lang="en-US" dirty="0"/>
          </a:p>
        </p:txBody>
      </p:sp>
      <p:sp>
        <p:nvSpPr>
          <p:cNvPr id="21" name="TextBox 20"/>
          <p:cNvSpPr txBox="1"/>
          <p:nvPr/>
        </p:nvSpPr>
        <p:spPr>
          <a:xfrm>
            <a:off x="603187" y="2614941"/>
            <a:ext cx="3741303" cy="677108"/>
          </a:xfrm>
          <a:prstGeom prst="rect">
            <a:avLst/>
          </a:prstGeom>
          <a:noFill/>
        </p:spPr>
        <p:txBody>
          <a:bodyPr wrap="square" rtlCol="0">
            <a:spAutoFit/>
          </a:bodyPr>
          <a:lstStyle/>
          <a:p>
            <a:r>
              <a:rPr lang="en-US" sz="2000" dirty="0" err="1" smtClean="0"/>
              <a:t>Sphingomyelins</a:t>
            </a:r>
            <a:r>
              <a:rPr lang="en-US" sz="2000" dirty="0" smtClean="0"/>
              <a:t> – </a:t>
            </a:r>
            <a:r>
              <a:rPr lang="en-US" dirty="0" err="1" smtClean="0"/>
              <a:t>phosphocholine</a:t>
            </a:r>
            <a:r>
              <a:rPr lang="en-US" dirty="0" smtClean="0"/>
              <a:t> or </a:t>
            </a:r>
            <a:r>
              <a:rPr lang="en-US" dirty="0" err="1" smtClean="0"/>
              <a:t>phosphoethanolamine</a:t>
            </a:r>
            <a:endParaRPr lang="en-US" sz="2000" dirty="0"/>
          </a:p>
        </p:txBody>
      </p:sp>
      <p:sp>
        <p:nvSpPr>
          <p:cNvPr id="22" name="TextBox 21"/>
          <p:cNvSpPr txBox="1"/>
          <p:nvPr/>
        </p:nvSpPr>
        <p:spPr>
          <a:xfrm>
            <a:off x="4573588" y="2614941"/>
            <a:ext cx="4324435" cy="1015663"/>
          </a:xfrm>
          <a:prstGeom prst="rect">
            <a:avLst/>
          </a:prstGeom>
          <a:noFill/>
        </p:spPr>
        <p:txBody>
          <a:bodyPr wrap="square" rtlCol="0">
            <a:spAutoFit/>
          </a:bodyPr>
          <a:lstStyle/>
          <a:p>
            <a:r>
              <a:rPr lang="en-US" sz="2000" dirty="0" err="1" smtClean="0"/>
              <a:t>Cerebrosides</a:t>
            </a:r>
            <a:r>
              <a:rPr lang="en-US" dirty="0" smtClean="0"/>
              <a:t> – neutral monosaccharide</a:t>
            </a:r>
            <a:endParaRPr lang="en-US" sz="2000" dirty="0" smtClean="0"/>
          </a:p>
          <a:p>
            <a:r>
              <a:rPr lang="en-US" sz="2000" dirty="0" err="1"/>
              <a:t>G</a:t>
            </a:r>
            <a:r>
              <a:rPr lang="en-US" sz="2000" dirty="0" err="1" smtClean="0"/>
              <a:t>lobosides</a:t>
            </a:r>
            <a:r>
              <a:rPr lang="en-US" dirty="0" smtClean="0"/>
              <a:t> – neutral di/tri/</a:t>
            </a:r>
            <a:r>
              <a:rPr lang="en-US" dirty="0" err="1" smtClean="0"/>
              <a:t>tetrasaccharide</a:t>
            </a:r>
            <a:endParaRPr lang="en-US" dirty="0" smtClean="0"/>
          </a:p>
          <a:p>
            <a:r>
              <a:rPr lang="en-US" sz="2000" dirty="0" err="1" smtClean="0"/>
              <a:t>Gangliosides</a:t>
            </a:r>
            <a:r>
              <a:rPr lang="en-US" sz="2000" dirty="0" smtClean="0"/>
              <a:t> </a:t>
            </a:r>
            <a:r>
              <a:rPr lang="en-US" dirty="0" smtClean="0"/>
              <a:t>– charged oligosaccharide</a:t>
            </a:r>
            <a:endParaRPr lang="en-US" sz="2000" dirty="0"/>
          </a:p>
        </p:txBody>
      </p:sp>
    </p:spTree>
    <p:extLst>
      <p:ext uri="{BB962C8B-B14F-4D97-AF65-F5344CB8AC3E}">
        <p14:creationId xmlns:p14="http://schemas.microsoft.com/office/powerpoint/2010/main" val="10843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g_09_08"/>
          <p:cNvPicPr>
            <a:picLocks noChangeAspect="1" noChangeArrowheads="1"/>
          </p:cNvPicPr>
          <p:nvPr/>
        </p:nvPicPr>
        <p:blipFill>
          <a:blip r:embed="rId3" cstate="print"/>
          <a:srcRect/>
          <a:stretch>
            <a:fillRect/>
          </a:stretch>
        </p:blipFill>
        <p:spPr bwMode="auto">
          <a:xfrm>
            <a:off x="1860550" y="1587500"/>
            <a:ext cx="5422900" cy="5033963"/>
          </a:xfrm>
          <a:prstGeom prst="rect">
            <a:avLst/>
          </a:prstGeom>
          <a:noFill/>
          <a:ln w="9525">
            <a:noFill/>
            <a:miter lim="800000"/>
            <a:headEnd/>
            <a:tailEnd/>
          </a:ln>
        </p:spPr>
      </p:pic>
      <p:sp>
        <p:nvSpPr>
          <p:cNvPr id="24580" name="Title 3"/>
          <p:cNvSpPr>
            <a:spLocks noGrp="1"/>
          </p:cNvSpPr>
          <p:nvPr>
            <p:ph type="title"/>
          </p:nvPr>
        </p:nvSpPr>
        <p:spPr/>
        <p:txBody>
          <a:bodyPr/>
          <a:lstStyle/>
          <a:p>
            <a:r>
              <a:rPr lang="en-US" dirty="0" err="1" smtClean="0"/>
              <a:t>Sphingomyelins</a:t>
            </a:r>
            <a:r>
              <a:rPr lang="en-US" dirty="0" smtClean="0"/>
              <a:t> are enriched in the myelin sheath of neurons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ure 10-14 part 1"/>
          <p:cNvPicPr>
            <a:picLocks noChangeAspect="1" noChangeArrowheads="1"/>
          </p:cNvPicPr>
          <p:nvPr/>
        </p:nvPicPr>
        <p:blipFill rotWithShape="1">
          <a:blip r:embed="rId3" cstate="print"/>
          <a:srcRect b="8373"/>
          <a:stretch/>
        </p:blipFill>
        <p:spPr bwMode="auto">
          <a:xfrm>
            <a:off x="228600" y="2738438"/>
            <a:ext cx="4633913" cy="3700462"/>
          </a:xfrm>
          <a:prstGeom prst="rect">
            <a:avLst/>
          </a:prstGeom>
          <a:noFill/>
          <a:ln w="9525">
            <a:noFill/>
            <a:miter lim="800000"/>
            <a:headEnd/>
            <a:tailEnd/>
          </a:ln>
        </p:spPr>
      </p:pic>
      <p:pic>
        <p:nvPicPr>
          <p:cNvPr id="25603" name="Picture 2" descr="figure 10-14 part 2"/>
          <p:cNvPicPr>
            <a:picLocks noChangeAspect="1" noChangeArrowheads="1"/>
          </p:cNvPicPr>
          <p:nvPr/>
        </p:nvPicPr>
        <p:blipFill rotWithShape="1">
          <a:blip r:embed="rId4" cstate="print"/>
          <a:srcRect b="6996"/>
          <a:stretch/>
        </p:blipFill>
        <p:spPr bwMode="auto">
          <a:xfrm>
            <a:off x="5105400" y="2514600"/>
            <a:ext cx="3833813" cy="4241800"/>
          </a:xfrm>
          <a:prstGeom prst="rect">
            <a:avLst/>
          </a:prstGeom>
          <a:noFill/>
          <a:ln w="9525">
            <a:noFill/>
            <a:miter lim="800000"/>
            <a:headEnd/>
            <a:tailEnd/>
          </a:ln>
        </p:spPr>
      </p:pic>
      <p:sp>
        <p:nvSpPr>
          <p:cNvPr id="25604" name="Title 3"/>
          <p:cNvSpPr>
            <a:spLocks noGrp="1"/>
          </p:cNvSpPr>
          <p:nvPr>
            <p:ph type="title"/>
          </p:nvPr>
        </p:nvSpPr>
        <p:spPr/>
        <p:txBody>
          <a:bodyPr>
            <a:normAutofit/>
          </a:bodyPr>
          <a:lstStyle/>
          <a:p>
            <a:r>
              <a:rPr lang="en-US" dirty="0" err="1" smtClean="0"/>
              <a:t>Glycerophospholipids</a:t>
            </a:r>
            <a:r>
              <a:rPr lang="en-US" dirty="0" smtClean="0"/>
              <a:t> and </a:t>
            </a:r>
            <a:r>
              <a:rPr lang="en-US" dirty="0" err="1" smtClean="0"/>
              <a:t>sphingo-myelins</a:t>
            </a:r>
            <a:r>
              <a:rPr lang="en-US" dirty="0" smtClean="0"/>
              <a:t> have similar structures</a:t>
            </a:r>
          </a:p>
        </p:txBody>
      </p:sp>
      <p:grpSp>
        <p:nvGrpSpPr>
          <p:cNvPr id="5" name="Group 4"/>
          <p:cNvGrpSpPr/>
          <p:nvPr/>
        </p:nvGrpSpPr>
        <p:grpSpPr>
          <a:xfrm>
            <a:off x="1122626" y="1642806"/>
            <a:ext cx="2439759" cy="605394"/>
            <a:chOff x="3325140" y="1835003"/>
            <a:chExt cx="2944979" cy="730758"/>
          </a:xfrm>
        </p:grpSpPr>
        <p:grpSp>
          <p:nvGrpSpPr>
            <p:cNvPr id="6" name="Group 5"/>
            <p:cNvGrpSpPr/>
            <p:nvPr/>
          </p:nvGrpSpPr>
          <p:grpSpPr>
            <a:xfrm>
              <a:off x="3753475" y="2068946"/>
              <a:ext cx="471512" cy="496815"/>
              <a:chOff x="6693333" y="3851563"/>
              <a:chExt cx="471512" cy="496815"/>
            </a:xfrm>
          </p:grpSpPr>
          <p:sp>
            <p:nvSpPr>
              <p:cNvPr id="12" name="Oval 11"/>
              <p:cNvSpPr/>
              <p:nvPr/>
            </p:nvSpPr>
            <p:spPr>
              <a:xfrm>
                <a:off x="6693333" y="3851563"/>
                <a:ext cx="457200" cy="443345"/>
              </a:xfrm>
              <a:prstGeom prst="ellipse">
                <a:avLst/>
              </a:prstGeom>
              <a:solidFill>
                <a:srgbClr val="FF00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TextBox 12"/>
              <p:cNvSpPr txBox="1"/>
              <p:nvPr/>
            </p:nvSpPr>
            <p:spPr>
              <a:xfrm>
                <a:off x="6734898" y="3865415"/>
                <a:ext cx="429947" cy="482963"/>
              </a:xfrm>
              <a:prstGeom prst="rect">
                <a:avLst/>
              </a:prstGeom>
              <a:noFill/>
            </p:spPr>
            <p:txBody>
              <a:bodyPr wrap="none" rtlCol="0">
                <a:spAutoFit/>
              </a:bodyPr>
              <a:lstStyle/>
              <a:p>
                <a:r>
                  <a:rPr lang="en-US" sz="2000" b="1" dirty="0" smtClean="0">
                    <a:solidFill>
                      <a:schemeClr val="bg1"/>
                    </a:solidFill>
                    <a:latin typeface="Arial" pitchFamily="34" charset="0"/>
                    <a:cs typeface="Arial" pitchFamily="34" charset="0"/>
                  </a:rPr>
                  <a:t>P</a:t>
                </a:r>
                <a:endParaRPr lang="en-US" sz="2000" b="1" dirty="0">
                  <a:solidFill>
                    <a:schemeClr val="bg1"/>
                  </a:solidFill>
                  <a:latin typeface="Arial" pitchFamily="34" charset="0"/>
                  <a:cs typeface="Arial" pitchFamily="34" charset="0"/>
                </a:endParaRPr>
              </a:p>
            </p:txBody>
          </p:sp>
        </p:grpSp>
        <p:sp>
          <p:nvSpPr>
            <p:cNvPr id="7" name="Oval 6"/>
            <p:cNvSpPr/>
            <p:nvPr/>
          </p:nvSpPr>
          <p:spPr>
            <a:xfrm>
              <a:off x="3325140" y="2072486"/>
              <a:ext cx="457200" cy="443345"/>
            </a:xfrm>
            <a:prstGeom prst="ellipse">
              <a:avLst/>
            </a:prstGeom>
            <a:solidFill>
              <a:srgbClr val="CC00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8" name="Group 7"/>
            <p:cNvGrpSpPr/>
            <p:nvPr/>
          </p:nvGrpSpPr>
          <p:grpSpPr>
            <a:xfrm>
              <a:off x="4217980" y="1835003"/>
              <a:ext cx="2052139" cy="542149"/>
              <a:chOff x="4217980" y="1835003"/>
              <a:chExt cx="2052139" cy="542149"/>
            </a:xfrm>
          </p:grpSpPr>
          <p:sp>
            <p:nvSpPr>
              <p:cNvPr id="9" name="Freeform 8"/>
              <p:cNvSpPr/>
              <p:nvPr/>
            </p:nvSpPr>
            <p:spPr>
              <a:xfrm rot="16560000">
                <a:off x="5274795" y="1076721"/>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0" name="Freeform 9"/>
              <p:cNvSpPr/>
              <p:nvPr/>
            </p:nvSpPr>
            <p:spPr>
              <a:xfrm rot="5040000" flipH="1">
                <a:off x="5274795" y="1286243"/>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1" name="Rounded Rectangle 10"/>
              <p:cNvSpPr/>
              <p:nvPr/>
            </p:nvSpPr>
            <p:spPr>
              <a:xfrm>
                <a:off x="4217980" y="1864534"/>
                <a:ext cx="290946" cy="512618"/>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14" name="Group 13"/>
          <p:cNvGrpSpPr/>
          <p:nvPr/>
        </p:nvGrpSpPr>
        <p:grpSpPr>
          <a:xfrm>
            <a:off x="5477309" y="1642806"/>
            <a:ext cx="2420340" cy="597699"/>
            <a:chOff x="3332445" y="4221018"/>
            <a:chExt cx="2921539" cy="721470"/>
          </a:xfrm>
        </p:grpSpPr>
        <p:grpSp>
          <p:nvGrpSpPr>
            <p:cNvPr id="15" name="Group 14"/>
            <p:cNvGrpSpPr/>
            <p:nvPr/>
          </p:nvGrpSpPr>
          <p:grpSpPr>
            <a:xfrm>
              <a:off x="3760780" y="4445672"/>
              <a:ext cx="471512" cy="496816"/>
              <a:chOff x="6693333" y="3851563"/>
              <a:chExt cx="471512" cy="496816"/>
            </a:xfrm>
          </p:grpSpPr>
          <p:sp>
            <p:nvSpPr>
              <p:cNvPr id="22" name="Oval 21"/>
              <p:cNvSpPr/>
              <p:nvPr/>
            </p:nvSpPr>
            <p:spPr>
              <a:xfrm>
                <a:off x="6693333" y="3851563"/>
                <a:ext cx="457200" cy="443345"/>
              </a:xfrm>
              <a:prstGeom prst="ellipse">
                <a:avLst/>
              </a:prstGeom>
              <a:solidFill>
                <a:srgbClr val="FF00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3" name="TextBox 22"/>
              <p:cNvSpPr txBox="1"/>
              <p:nvPr/>
            </p:nvSpPr>
            <p:spPr>
              <a:xfrm>
                <a:off x="6734898" y="3865415"/>
                <a:ext cx="429947" cy="482964"/>
              </a:xfrm>
              <a:prstGeom prst="rect">
                <a:avLst/>
              </a:prstGeom>
              <a:noFill/>
            </p:spPr>
            <p:txBody>
              <a:bodyPr wrap="none" rtlCol="0">
                <a:spAutoFit/>
              </a:bodyPr>
              <a:lstStyle/>
              <a:p>
                <a:r>
                  <a:rPr lang="en-US" sz="2000" b="1" dirty="0" smtClean="0">
                    <a:solidFill>
                      <a:schemeClr val="bg1"/>
                    </a:solidFill>
                    <a:latin typeface="Arial" pitchFamily="34" charset="0"/>
                    <a:cs typeface="Arial" pitchFamily="34" charset="0"/>
                  </a:rPr>
                  <a:t>P</a:t>
                </a:r>
                <a:endParaRPr lang="en-US" sz="2000" b="1" dirty="0">
                  <a:solidFill>
                    <a:schemeClr val="bg1"/>
                  </a:solidFill>
                  <a:latin typeface="Arial" pitchFamily="34" charset="0"/>
                  <a:cs typeface="Arial" pitchFamily="34" charset="0"/>
                </a:endParaRPr>
              </a:p>
            </p:txBody>
          </p:sp>
        </p:grpSp>
        <p:sp>
          <p:nvSpPr>
            <p:cNvPr id="16" name="Oval 15"/>
            <p:cNvSpPr/>
            <p:nvPr/>
          </p:nvSpPr>
          <p:spPr>
            <a:xfrm>
              <a:off x="3332445" y="4449212"/>
              <a:ext cx="457200" cy="443345"/>
            </a:xfrm>
            <a:prstGeom prst="ellipse">
              <a:avLst/>
            </a:prstGeom>
            <a:solidFill>
              <a:srgbClr val="CC00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7" name="Group 16"/>
            <p:cNvGrpSpPr/>
            <p:nvPr/>
          </p:nvGrpSpPr>
          <p:grpSpPr>
            <a:xfrm>
              <a:off x="4210675" y="4221018"/>
              <a:ext cx="2043309" cy="549879"/>
              <a:chOff x="692103" y="4377438"/>
              <a:chExt cx="2043309" cy="549879"/>
            </a:xfrm>
          </p:grpSpPr>
          <p:sp>
            <p:nvSpPr>
              <p:cNvPr id="18" name="Freeform 17"/>
              <p:cNvSpPr/>
              <p:nvPr/>
            </p:nvSpPr>
            <p:spPr>
              <a:xfrm rot="16560000">
                <a:off x="1740088" y="3854076"/>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grpSp>
            <p:nvGrpSpPr>
              <p:cNvPr id="19" name="Group 18"/>
              <p:cNvGrpSpPr/>
              <p:nvPr/>
            </p:nvGrpSpPr>
            <p:grpSpPr>
              <a:xfrm flipV="1">
                <a:off x="692103" y="4377438"/>
                <a:ext cx="2025082" cy="549879"/>
                <a:chOff x="1246909" y="4752109"/>
                <a:chExt cx="2025082" cy="549879"/>
              </a:xfrm>
            </p:grpSpPr>
            <p:sp>
              <p:nvSpPr>
                <p:cNvPr id="20" name="Freeform 19"/>
                <p:cNvSpPr/>
                <p:nvPr/>
              </p:nvSpPr>
              <p:spPr>
                <a:xfrm rot="5820000">
                  <a:off x="2276667" y="4306665"/>
                  <a:ext cx="237041" cy="1753606"/>
                </a:xfrm>
                <a:custGeom>
                  <a:avLst/>
                  <a:gdLst>
                    <a:gd name="connsiteX0" fmla="*/ 71635 w 307229"/>
                    <a:gd name="connsiteY0" fmla="*/ 0 h 2715491"/>
                    <a:gd name="connsiteX1" fmla="*/ 30072 w 307229"/>
                    <a:gd name="connsiteY1" fmla="*/ 27709 h 2715491"/>
                    <a:gd name="connsiteX2" fmla="*/ 2362 w 307229"/>
                    <a:gd name="connsiteY2" fmla="*/ 83127 h 2715491"/>
                    <a:gd name="connsiteX3" fmla="*/ 16217 w 307229"/>
                    <a:gd name="connsiteY3" fmla="*/ 138545 h 2715491"/>
                    <a:gd name="connsiteX4" fmla="*/ 113199 w 307229"/>
                    <a:gd name="connsiteY4" fmla="*/ 221672 h 2715491"/>
                    <a:gd name="connsiteX5" fmla="*/ 113199 w 307229"/>
                    <a:gd name="connsiteY5" fmla="*/ 429491 h 2715491"/>
                    <a:gd name="connsiteX6" fmla="*/ 71635 w 307229"/>
                    <a:gd name="connsiteY6" fmla="*/ 471054 h 2715491"/>
                    <a:gd name="connsiteX7" fmla="*/ 43926 w 307229"/>
                    <a:gd name="connsiteY7" fmla="*/ 512618 h 2715491"/>
                    <a:gd name="connsiteX8" fmla="*/ 43926 w 307229"/>
                    <a:gd name="connsiteY8" fmla="*/ 678872 h 2715491"/>
                    <a:gd name="connsiteX9" fmla="*/ 113199 w 307229"/>
                    <a:gd name="connsiteY9" fmla="*/ 734291 h 2715491"/>
                    <a:gd name="connsiteX10" fmla="*/ 140908 w 307229"/>
                    <a:gd name="connsiteY10" fmla="*/ 775854 h 2715491"/>
                    <a:gd name="connsiteX11" fmla="*/ 168617 w 307229"/>
                    <a:gd name="connsiteY11" fmla="*/ 858982 h 2715491"/>
                    <a:gd name="connsiteX12" fmla="*/ 140908 w 307229"/>
                    <a:gd name="connsiteY12" fmla="*/ 997527 h 2715491"/>
                    <a:gd name="connsiteX13" fmla="*/ 99344 w 307229"/>
                    <a:gd name="connsiteY13" fmla="*/ 1039091 h 2715491"/>
                    <a:gd name="connsiteX14" fmla="*/ 85490 w 307229"/>
                    <a:gd name="connsiteY14" fmla="*/ 1080654 h 2715491"/>
                    <a:gd name="connsiteX15" fmla="*/ 43926 w 307229"/>
                    <a:gd name="connsiteY15" fmla="*/ 1108363 h 2715491"/>
                    <a:gd name="connsiteX16" fmla="*/ 85490 w 307229"/>
                    <a:gd name="connsiteY16" fmla="*/ 1274618 h 2715491"/>
                    <a:gd name="connsiteX17" fmla="*/ 140908 w 307229"/>
                    <a:gd name="connsiteY17" fmla="*/ 1371600 h 2715491"/>
                    <a:gd name="connsiteX18" fmla="*/ 140908 w 307229"/>
                    <a:gd name="connsiteY18" fmla="*/ 1551709 h 2715491"/>
                    <a:gd name="connsiteX19" fmla="*/ 113199 w 307229"/>
                    <a:gd name="connsiteY19" fmla="*/ 1634836 h 2715491"/>
                    <a:gd name="connsiteX20" fmla="*/ 99344 w 307229"/>
                    <a:gd name="connsiteY20" fmla="*/ 1676400 h 2715491"/>
                    <a:gd name="connsiteX21" fmla="*/ 113199 w 307229"/>
                    <a:gd name="connsiteY21" fmla="*/ 1745672 h 2715491"/>
                    <a:gd name="connsiteX22" fmla="*/ 182472 w 307229"/>
                    <a:gd name="connsiteY22" fmla="*/ 1814945 h 2715491"/>
                    <a:gd name="connsiteX23" fmla="*/ 224035 w 307229"/>
                    <a:gd name="connsiteY23" fmla="*/ 1856509 h 2715491"/>
                    <a:gd name="connsiteX24" fmla="*/ 224035 w 307229"/>
                    <a:gd name="connsiteY24" fmla="*/ 2050472 h 2715491"/>
                    <a:gd name="connsiteX25" fmla="*/ 196326 w 307229"/>
                    <a:gd name="connsiteY25" fmla="*/ 2078182 h 2715491"/>
                    <a:gd name="connsiteX26" fmla="*/ 140908 w 307229"/>
                    <a:gd name="connsiteY26" fmla="*/ 2202872 h 2715491"/>
                    <a:gd name="connsiteX27" fmla="*/ 154762 w 307229"/>
                    <a:gd name="connsiteY27" fmla="*/ 2299854 h 2715491"/>
                    <a:gd name="connsiteX28" fmla="*/ 224035 w 307229"/>
                    <a:gd name="connsiteY28" fmla="*/ 2341418 h 2715491"/>
                    <a:gd name="connsiteX29" fmla="*/ 265599 w 307229"/>
                    <a:gd name="connsiteY29" fmla="*/ 2369127 h 2715491"/>
                    <a:gd name="connsiteX30" fmla="*/ 279453 w 307229"/>
                    <a:gd name="connsiteY30" fmla="*/ 2618509 h 2715491"/>
                    <a:gd name="connsiteX31" fmla="*/ 265599 w 307229"/>
                    <a:gd name="connsiteY31" fmla="*/ 2660072 h 2715491"/>
                    <a:gd name="connsiteX32" fmla="*/ 237890 w 307229"/>
                    <a:gd name="connsiteY32" fmla="*/ 2687782 h 2715491"/>
                    <a:gd name="connsiteX33" fmla="*/ 224035 w 307229"/>
                    <a:gd name="connsiteY33"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7229" h="2715491">
                      <a:moveTo>
                        <a:pt x="71635" y="0"/>
                      </a:moveTo>
                      <a:cubicBezTo>
                        <a:pt x="57781" y="9236"/>
                        <a:pt x="40732" y="14917"/>
                        <a:pt x="30072" y="27709"/>
                      </a:cubicBezTo>
                      <a:cubicBezTo>
                        <a:pt x="16850" y="43575"/>
                        <a:pt x="4924" y="62633"/>
                        <a:pt x="2362" y="83127"/>
                      </a:cubicBezTo>
                      <a:cubicBezTo>
                        <a:pt x="0" y="102021"/>
                        <a:pt x="6125" y="122398"/>
                        <a:pt x="16217" y="138545"/>
                      </a:cubicBezTo>
                      <a:cubicBezTo>
                        <a:pt x="40215" y="176941"/>
                        <a:pt x="77429" y="197826"/>
                        <a:pt x="113199" y="221672"/>
                      </a:cubicBezTo>
                      <a:cubicBezTo>
                        <a:pt x="145289" y="317945"/>
                        <a:pt x="160484" y="316008"/>
                        <a:pt x="113199" y="429491"/>
                      </a:cubicBezTo>
                      <a:cubicBezTo>
                        <a:pt x="105663" y="447577"/>
                        <a:pt x="84178" y="456002"/>
                        <a:pt x="71635" y="471054"/>
                      </a:cubicBezTo>
                      <a:cubicBezTo>
                        <a:pt x="60975" y="483846"/>
                        <a:pt x="53162" y="498763"/>
                        <a:pt x="43926" y="512618"/>
                      </a:cubicBezTo>
                      <a:cubicBezTo>
                        <a:pt x="21169" y="580891"/>
                        <a:pt x="16086" y="576790"/>
                        <a:pt x="43926" y="678872"/>
                      </a:cubicBezTo>
                      <a:cubicBezTo>
                        <a:pt x="48313" y="694960"/>
                        <a:pt x="105504" y="729161"/>
                        <a:pt x="113199" y="734291"/>
                      </a:cubicBezTo>
                      <a:cubicBezTo>
                        <a:pt x="122435" y="748145"/>
                        <a:pt x="134145" y="760638"/>
                        <a:pt x="140908" y="775854"/>
                      </a:cubicBezTo>
                      <a:cubicBezTo>
                        <a:pt x="152771" y="802545"/>
                        <a:pt x="168617" y="858982"/>
                        <a:pt x="168617" y="858982"/>
                      </a:cubicBezTo>
                      <a:cubicBezTo>
                        <a:pt x="167444" y="867190"/>
                        <a:pt x="158493" y="971150"/>
                        <a:pt x="140908" y="997527"/>
                      </a:cubicBezTo>
                      <a:cubicBezTo>
                        <a:pt x="130040" y="1013830"/>
                        <a:pt x="113199" y="1025236"/>
                        <a:pt x="99344" y="1039091"/>
                      </a:cubicBezTo>
                      <a:cubicBezTo>
                        <a:pt x="94726" y="1052945"/>
                        <a:pt x="94613" y="1069250"/>
                        <a:pt x="85490" y="1080654"/>
                      </a:cubicBezTo>
                      <a:cubicBezTo>
                        <a:pt x="75088" y="1093656"/>
                        <a:pt x="46905" y="1091980"/>
                        <a:pt x="43926" y="1108363"/>
                      </a:cubicBezTo>
                      <a:cubicBezTo>
                        <a:pt x="23824" y="1218922"/>
                        <a:pt x="48837" y="1210474"/>
                        <a:pt x="85490" y="1274618"/>
                      </a:cubicBezTo>
                      <a:cubicBezTo>
                        <a:pt x="155801" y="1397663"/>
                        <a:pt x="73399" y="1270336"/>
                        <a:pt x="140908" y="1371600"/>
                      </a:cubicBezTo>
                      <a:cubicBezTo>
                        <a:pt x="166741" y="1449102"/>
                        <a:pt x="164787" y="1424350"/>
                        <a:pt x="140908" y="1551709"/>
                      </a:cubicBezTo>
                      <a:cubicBezTo>
                        <a:pt x="135525" y="1580417"/>
                        <a:pt x="122435" y="1607127"/>
                        <a:pt x="113199" y="1634836"/>
                      </a:cubicBezTo>
                      <a:lnTo>
                        <a:pt x="99344" y="1676400"/>
                      </a:lnTo>
                      <a:cubicBezTo>
                        <a:pt x="103962" y="1699491"/>
                        <a:pt x="104931" y="1723623"/>
                        <a:pt x="113199" y="1745672"/>
                      </a:cubicBezTo>
                      <a:cubicBezTo>
                        <a:pt x="131673" y="1794935"/>
                        <a:pt x="145525" y="1784156"/>
                        <a:pt x="182472" y="1814945"/>
                      </a:cubicBezTo>
                      <a:cubicBezTo>
                        <a:pt x="197524" y="1827488"/>
                        <a:pt x="210181" y="1842654"/>
                        <a:pt x="224035" y="1856509"/>
                      </a:cubicBezTo>
                      <a:cubicBezTo>
                        <a:pt x="250071" y="1934614"/>
                        <a:pt x="253009" y="1924917"/>
                        <a:pt x="224035" y="2050472"/>
                      </a:cubicBezTo>
                      <a:cubicBezTo>
                        <a:pt x="221098" y="2063200"/>
                        <a:pt x="205562" y="2068945"/>
                        <a:pt x="196326" y="2078182"/>
                      </a:cubicBezTo>
                      <a:cubicBezTo>
                        <a:pt x="163352" y="2177105"/>
                        <a:pt x="184819" y="2137007"/>
                        <a:pt x="140908" y="2202872"/>
                      </a:cubicBezTo>
                      <a:cubicBezTo>
                        <a:pt x="145526" y="2235199"/>
                        <a:pt x="144435" y="2268874"/>
                        <a:pt x="154762" y="2299854"/>
                      </a:cubicBezTo>
                      <a:cubicBezTo>
                        <a:pt x="165586" y="2332326"/>
                        <a:pt x="200504" y="2329652"/>
                        <a:pt x="224035" y="2341418"/>
                      </a:cubicBezTo>
                      <a:cubicBezTo>
                        <a:pt x="238928" y="2348865"/>
                        <a:pt x="251744" y="2359891"/>
                        <a:pt x="265599" y="2369127"/>
                      </a:cubicBezTo>
                      <a:cubicBezTo>
                        <a:pt x="307229" y="2494018"/>
                        <a:pt x="302710" y="2444078"/>
                        <a:pt x="279453" y="2618509"/>
                      </a:cubicBezTo>
                      <a:cubicBezTo>
                        <a:pt x="277523" y="2632985"/>
                        <a:pt x="273112" y="2647549"/>
                        <a:pt x="265599" y="2660072"/>
                      </a:cubicBezTo>
                      <a:cubicBezTo>
                        <a:pt x="258879" y="2671273"/>
                        <a:pt x="245727" y="2677332"/>
                        <a:pt x="237890" y="2687782"/>
                      </a:cubicBezTo>
                      <a:cubicBezTo>
                        <a:pt x="231694" y="2696043"/>
                        <a:pt x="228653" y="2706255"/>
                        <a:pt x="224035" y="2715491"/>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1" name="Rounded Rectangle 20"/>
                <p:cNvSpPr/>
                <p:nvPr/>
              </p:nvSpPr>
              <p:spPr>
                <a:xfrm>
                  <a:off x="1246909" y="4752109"/>
                  <a:ext cx="290946" cy="512618"/>
                </a:xfrm>
                <a:prstGeom prst="round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sp>
        <p:nvSpPr>
          <p:cNvPr id="26" name="Oval 25"/>
          <p:cNvSpPr/>
          <p:nvPr/>
        </p:nvSpPr>
        <p:spPr>
          <a:xfrm>
            <a:off x="1908173" y="2630488"/>
            <a:ext cx="1647796" cy="1077912"/>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05599" y="2476500"/>
            <a:ext cx="1107301" cy="1077912"/>
          </a:xfrm>
          <a:prstGeom prst="ellipse">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3"/>
          <p:cNvSpPr>
            <a:spLocks noGrp="1"/>
          </p:cNvSpPr>
          <p:nvPr>
            <p:ph type="title"/>
          </p:nvPr>
        </p:nvSpPr>
        <p:spPr/>
        <p:txBody>
          <a:bodyPr>
            <a:normAutofit/>
          </a:bodyPr>
          <a:lstStyle/>
          <a:p>
            <a:r>
              <a:rPr lang="en-US" dirty="0" smtClean="0"/>
              <a:t>Steroids and sterols are derivatives of a non-planar fused-ring compound</a:t>
            </a:r>
          </a:p>
        </p:txBody>
      </p:sp>
      <p:pic>
        <p:nvPicPr>
          <p:cNvPr id="7" name="Picture 2" descr="figure 10-17"/>
          <p:cNvPicPr>
            <a:picLocks noChangeAspect="1" noChangeArrowheads="1"/>
          </p:cNvPicPr>
          <p:nvPr/>
        </p:nvPicPr>
        <p:blipFill rotWithShape="1">
          <a:blip r:embed="rId4">
            <a:extLst>
              <a:ext uri="{28A0092B-C50C-407E-A947-70E740481C1C}">
                <a14:useLocalDpi xmlns:a14="http://schemas.microsoft.com/office/drawing/2010/main" val="0"/>
              </a:ext>
            </a:extLst>
          </a:blip>
          <a:srcRect b="7582"/>
          <a:stretch/>
        </p:blipFill>
        <p:spPr bwMode="auto">
          <a:xfrm>
            <a:off x="4433888" y="1388267"/>
            <a:ext cx="4560070"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descr="figun_09_p254a"/>
          <p:cNvPicPr>
            <a:picLocks noChangeAspect="1" noChangeArrowheads="1"/>
          </p:cNvPicPr>
          <p:nvPr/>
        </p:nvPicPr>
        <p:blipFill rotWithShape="1">
          <a:blip r:embed="rId5" cstate="print"/>
          <a:srcRect t="-1226" b="6918"/>
          <a:stretch/>
        </p:blipFill>
        <p:spPr bwMode="auto">
          <a:xfrm>
            <a:off x="683009" y="1643971"/>
            <a:ext cx="3314700" cy="1683429"/>
          </a:xfrm>
          <a:prstGeom prst="rect">
            <a:avLst/>
          </a:prstGeom>
          <a:noFill/>
          <a:ln w="9525">
            <a:solidFill>
              <a:schemeClr val="tx1"/>
            </a:solidFill>
            <a:miter lim="800000"/>
            <a:headEnd/>
            <a:tailEnd/>
          </a:ln>
        </p:spPr>
      </p:pic>
      <p:sp>
        <p:nvSpPr>
          <p:cNvPr id="2" name="TextBox 1"/>
          <p:cNvSpPr txBox="1"/>
          <p:nvPr/>
        </p:nvSpPr>
        <p:spPr>
          <a:xfrm>
            <a:off x="4819504" y="6457434"/>
            <a:ext cx="3408049" cy="400110"/>
          </a:xfrm>
          <a:prstGeom prst="rect">
            <a:avLst/>
          </a:prstGeom>
          <a:noFill/>
        </p:spPr>
        <p:txBody>
          <a:bodyPr wrap="none" rtlCol="0">
            <a:spAutoFit/>
          </a:bodyPr>
          <a:lstStyle/>
          <a:p>
            <a:r>
              <a:rPr lang="en-US" sz="2000" b="1" dirty="0" smtClean="0"/>
              <a:t>Cholesterol – found in animals</a:t>
            </a:r>
            <a:endParaRPr lang="en-US" sz="2000" b="1" dirty="0"/>
          </a:p>
        </p:txBody>
      </p:sp>
      <p:sp>
        <p:nvSpPr>
          <p:cNvPr id="10" name="TextBox 9"/>
          <p:cNvSpPr txBox="1"/>
          <p:nvPr/>
        </p:nvSpPr>
        <p:spPr>
          <a:xfrm>
            <a:off x="638520" y="6457434"/>
            <a:ext cx="3359189" cy="400110"/>
          </a:xfrm>
          <a:prstGeom prst="rect">
            <a:avLst/>
          </a:prstGeom>
          <a:noFill/>
        </p:spPr>
        <p:txBody>
          <a:bodyPr wrap="none" rtlCol="0">
            <a:spAutoFit/>
          </a:bodyPr>
          <a:lstStyle/>
          <a:p>
            <a:r>
              <a:rPr lang="en-US" sz="2000" b="1" dirty="0" err="1" smtClean="0"/>
              <a:t>Stigmasterol</a:t>
            </a:r>
            <a:r>
              <a:rPr lang="en-US" sz="2000" b="1" dirty="0" smtClean="0"/>
              <a:t> – found in plants</a:t>
            </a:r>
            <a:endParaRPr lang="en-US" sz="2000" b="1" dirty="0"/>
          </a:p>
        </p:txBody>
      </p:sp>
      <p:graphicFrame>
        <p:nvGraphicFramePr>
          <p:cNvPr id="9" name="Object 8"/>
          <p:cNvGraphicFramePr>
            <a:graphicFrameLocks noChangeAspect="1"/>
          </p:cNvGraphicFramePr>
          <p:nvPr>
            <p:extLst>
              <p:ext uri="{D42A27DB-BD31-4B8C-83A1-F6EECF244321}">
                <p14:modId xmlns:p14="http://schemas.microsoft.com/office/powerpoint/2010/main" val="3090551616"/>
              </p:ext>
            </p:extLst>
          </p:nvPr>
        </p:nvGraphicFramePr>
        <p:xfrm>
          <a:off x="1102883" y="3578752"/>
          <a:ext cx="2592818" cy="2815182"/>
        </p:xfrm>
        <a:graphic>
          <a:graphicData uri="http://schemas.openxmlformats.org/presentationml/2006/ole">
            <mc:AlternateContent xmlns:mc="http://schemas.openxmlformats.org/markup-compatibility/2006">
              <mc:Choice xmlns:v="urn:schemas-microsoft-com:vml" Requires="v">
                <p:oleObj spid="_x0000_s5127" name="CS ChemDraw Drawing" r:id="rId6" imgW="2887778" imgH="3135819" progId="ChemDraw.Document.6.0">
                  <p:embed/>
                </p:oleObj>
              </mc:Choice>
              <mc:Fallback>
                <p:oleObj name="CS ChemDraw Drawing" r:id="rId6" imgW="2887778" imgH="3135819" progId="ChemDraw.Document.6.0">
                  <p:embed/>
                  <p:pic>
                    <p:nvPicPr>
                      <p:cNvPr id="0" name=""/>
                      <p:cNvPicPr/>
                      <p:nvPr/>
                    </p:nvPicPr>
                    <p:blipFill>
                      <a:blip r:embed="rId7"/>
                      <a:stretch>
                        <a:fillRect/>
                      </a:stretch>
                    </p:blipFill>
                    <p:spPr>
                      <a:xfrm>
                        <a:off x="1102883" y="3578752"/>
                        <a:ext cx="2592818" cy="281518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Picture 13"/>
          <p:cNvPicPr>
            <a:picLocks noChangeAspect="1" noChangeArrowheads="1"/>
          </p:cNvPicPr>
          <p:nvPr/>
        </p:nvPicPr>
        <p:blipFill>
          <a:blip r:embed="rId2" cstate="print"/>
          <a:srcRect t="15400" r="12727" b="36997"/>
          <a:stretch>
            <a:fillRect/>
          </a:stretch>
        </p:blipFill>
        <p:spPr bwMode="auto">
          <a:xfrm>
            <a:off x="4738253" y="5043051"/>
            <a:ext cx="1828800" cy="1496284"/>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Lipids serve a wide variety of functions</a:t>
            </a:r>
            <a:br>
              <a:rPr lang="en-US" dirty="0" smtClean="0"/>
            </a:br>
            <a:endParaRPr lang="en-US" dirty="0"/>
          </a:p>
        </p:txBody>
      </p:sp>
      <p:pic>
        <p:nvPicPr>
          <p:cNvPr id="3084" name="Picture 12"/>
          <p:cNvPicPr>
            <a:picLocks noChangeAspect="1" noChangeArrowheads="1"/>
          </p:cNvPicPr>
          <p:nvPr/>
        </p:nvPicPr>
        <p:blipFill>
          <a:blip r:embed="rId3" cstate="print"/>
          <a:srcRect/>
          <a:stretch>
            <a:fillRect/>
          </a:stretch>
        </p:blipFill>
        <p:spPr bwMode="auto">
          <a:xfrm>
            <a:off x="399080" y="3079700"/>
            <a:ext cx="1828800" cy="1372558"/>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l="8523" r="3659" b="4545"/>
          <a:stretch>
            <a:fillRect/>
          </a:stretch>
        </p:blipFill>
        <p:spPr bwMode="auto">
          <a:xfrm>
            <a:off x="2558871" y="990601"/>
            <a:ext cx="1828800" cy="1600199"/>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t="12165"/>
          <a:stretch>
            <a:fillRect/>
          </a:stretch>
        </p:blipFill>
        <p:spPr bwMode="auto">
          <a:xfrm>
            <a:off x="592560" y="997525"/>
            <a:ext cx="1487592" cy="1607127"/>
          </a:xfrm>
          <a:prstGeom prst="rect">
            <a:avLst/>
          </a:prstGeom>
          <a:noFill/>
          <a:ln w="9525">
            <a:noFill/>
            <a:miter lim="800000"/>
            <a:headEnd/>
            <a:tailEnd/>
          </a:ln>
        </p:spPr>
      </p:pic>
      <p:pic>
        <p:nvPicPr>
          <p:cNvPr id="3074" name="Picture 2"/>
          <p:cNvPicPr>
            <a:picLocks noChangeAspect="1" noChangeArrowheads="1"/>
          </p:cNvPicPr>
          <p:nvPr/>
        </p:nvPicPr>
        <p:blipFill>
          <a:blip r:embed="rId6" cstate="print"/>
          <a:srcRect t="15045" b="5966"/>
          <a:stretch>
            <a:fillRect/>
          </a:stretch>
        </p:blipFill>
        <p:spPr bwMode="auto">
          <a:xfrm>
            <a:off x="4814453" y="990600"/>
            <a:ext cx="1676400" cy="1600200"/>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srcRect/>
          <a:stretch>
            <a:fillRect/>
          </a:stretch>
        </p:blipFill>
        <p:spPr bwMode="auto">
          <a:xfrm>
            <a:off x="2535059" y="3048000"/>
            <a:ext cx="1876425" cy="1630985"/>
          </a:xfrm>
          <a:prstGeom prst="rect">
            <a:avLst/>
          </a:prstGeom>
          <a:noFill/>
          <a:ln w="9525">
            <a:noFill/>
            <a:miter lim="800000"/>
            <a:headEnd/>
            <a:tailEnd/>
          </a:ln>
        </p:spPr>
      </p:pic>
      <p:pic>
        <p:nvPicPr>
          <p:cNvPr id="3077" name="Picture 5"/>
          <p:cNvPicPr>
            <a:picLocks noChangeAspect="1" noChangeArrowheads="1"/>
          </p:cNvPicPr>
          <p:nvPr/>
        </p:nvPicPr>
        <p:blipFill>
          <a:blip r:embed="rId8" cstate="print"/>
          <a:srcRect l="6627"/>
          <a:stretch>
            <a:fillRect/>
          </a:stretch>
        </p:blipFill>
        <p:spPr bwMode="auto">
          <a:xfrm>
            <a:off x="4810087" y="2994661"/>
            <a:ext cx="1685132" cy="1783080"/>
          </a:xfrm>
          <a:prstGeom prst="rect">
            <a:avLst/>
          </a:prstGeom>
          <a:noFill/>
          <a:ln w="9525">
            <a:noFill/>
            <a:miter lim="800000"/>
            <a:headEnd/>
            <a:tailEnd/>
          </a:ln>
        </p:spPr>
      </p:pic>
      <p:sp>
        <p:nvSpPr>
          <p:cNvPr id="11" name="TextBox 10"/>
          <p:cNvSpPr txBox="1"/>
          <p:nvPr/>
        </p:nvSpPr>
        <p:spPr>
          <a:xfrm>
            <a:off x="893910" y="6504801"/>
            <a:ext cx="839140" cy="276999"/>
          </a:xfrm>
          <a:prstGeom prst="rect">
            <a:avLst/>
          </a:prstGeom>
          <a:noFill/>
        </p:spPr>
        <p:txBody>
          <a:bodyPr wrap="none" rtlCol="0">
            <a:spAutoFit/>
          </a:bodyPr>
          <a:lstStyle/>
          <a:p>
            <a:r>
              <a:rPr lang="en-US" sz="1200" dirty="0" smtClean="0">
                <a:latin typeface="Arial" pitchFamily="34" charset="0"/>
                <a:cs typeface="Arial" pitchFamily="34" charset="0"/>
              </a:rPr>
              <a:t>Vitamin K</a:t>
            </a:r>
          </a:p>
        </p:txBody>
      </p:sp>
      <p:pic>
        <p:nvPicPr>
          <p:cNvPr id="3078" name="Picture 6"/>
          <p:cNvPicPr>
            <a:picLocks noChangeAspect="1" noChangeArrowheads="1"/>
          </p:cNvPicPr>
          <p:nvPr/>
        </p:nvPicPr>
        <p:blipFill>
          <a:blip r:embed="rId9" cstate="print"/>
          <a:srcRect/>
          <a:stretch>
            <a:fillRect/>
          </a:stretch>
        </p:blipFill>
        <p:spPr bwMode="auto">
          <a:xfrm>
            <a:off x="7114429" y="2971800"/>
            <a:ext cx="1330870" cy="1734566"/>
          </a:xfrm>
          <a:prstGeom prst="rect">
            <a:avLst/>
          </a:prstGeom>
          <a:noFill/>
          <a:ln w="9525">
            <a:noFill/>
            <a:miter lim="800000"/>
            <a:headEnd/>
            <a:tailEnd/>
          </a:ln>
        </p:spPr>
      </p:pic>
      <p:pic>
        <p:nvPicPr>
          <p:cNvPr id="3079" name="Picture 7"/>
          <p:cNvPicPr>
            <a:picLocks noChangeAspect="1" noChangeArrowheads="1"/>
          </p:cNvPicPr>
          <p:nvPr/>
        </p:nvPicPr>
        <p:blipFill>
          <a:blip r:embed="rId10" cstate="print"/>
          <a:srcRect l="8843"/>
          <a:stretch>
            <a:fillRect/>
          </a:stretch>
        </p:blipFill>
        <p:spPr bwMode="auto">
          <a:xfrm>
            <a:off x="7050521" y="990600"/>
            <a:ext cx="1458687" cy="1600200"/>
          </a:xfrm>
          <a:prstGeom prst="rect">
            <a:avLst/>
          </a:prstGeom>
          <a:noFill/>
          <a:ln w="9525">
            <a:noFill/>
            <a:miter lim="800000"/>
            <a:headEnd/>
            <a:tailEnd/>
          </a:ln>
        </p:spPr>
      </p:pic>
      <p:sp>
        <p:nvSpPr>
          <p:cNvPr id="19" name="TextBox 18"/>
          <p:cNvSpPr txBox="1"/>
          <p:nvPr/>
        </p:nvSpPr>
        <p:spPr>
          <a:xfrm>
            <a:off x="700171" y="3034178"/>
            <a:ext cx="1226618" cy="369332"/>
          </a:xfrm>
          <a:prstGeom prst="rect">
            <a:avLst/>
          </a:prstGeom>
          <a:solidFill>
            <a:srgbClr val="FFFFFF">
              <a:alpha val="60000"/>
            </a:srgbClr>
          </a:solidFill>
        </p:spPr>
        <p:txBody>
          <a:bodyPr wrap="none" rtlCol="0">
            <a:spAutoFit/>
          </a:bodyPr>
          <a:lstStyle/>
          <a:p>
            <a:r>
              <a:rPr lang="en-US" b="1" dirty="0" smtClean="0">
                <a:latin typeface="Arial Narrow" pitchFamily="34" charset="0"/>
                <a:cs typeface="Arial" pitchFamily="34" charset="0"/>
              </a:rPr>
              <a:t>Surfactants</a:t>
            </a:r>
          </a:p>
        </p:txBody>
      </p:sp>
      <p:sp>
        <p:nvSpPr>
          <p:cNvPr id="20" name="TextBox 19"/>
          <p:cNvSpPr txBox="1"/>
          <p:nvPr/>
        </p:nvSpPr>
        <p:spPr>
          <a:xfrm>
            <a:off x="5092243" y="2258290"/>
            <a:ext cx="1120820" cy="369332"/>
          </a:xfrm>
          <a:prstGeom prst="rect">
            <a:avLst/>
          </a:prstGeom>
          <a:noFill/>
        </p:spPr>
        <p:txBody>
          <a:bodyPr wrap="none" rtlCol="0">
            <a:spAutoFit/>
          </a:bodyPr>
          <a:lstStyle/>
          <a:p>
            <a:r>
              <a:rPr lang="en-US" b="1" dirty="0" smtClean="0">
                <a:solidFill>
                  <a:schemeClr val="bg1"/>
                </a:solidFill>
                <a:latin typeface="Arial Narrow" pitchFamily="34" charset="0"/>
                <a:cs typeface="Arial" pitchFamily="34" charset="0"/>
              </a:rPr>
              <a:t>Protection</a:t>
            </a:r>
          </a:p>
        </p:txBody>
      </p:sp>
      <p:sp>
        <p:nvSpPr>
          <p:cNvPr id="21" name="TextBox 20"/>
          <p:cNvSpPr txBox="1"/>
          <p:nvPr/>
        </p:nvSpPr>
        <p:spPr>
          <a:xfrm>
            <a:off x="7124877" y="990600"/>
            <a:ext cx="1309974" cy="590931"/>
          </a:xfrm>
          <a:prstGeom prst="rect">
            <a:avLst/>
          </a:prstGeom>
          <a:solidFill>
            <a:srgbClr val="0D0D0D">
              <a:alpha val="20000"/>
            </a:srgbClr>
          </a:solidFill>
        </p:spPr>
        <p:txBody>
          <a:bodyPr wrap="none" rtlCol="0">
            <a:spAutoFit/>
          </a:bodyPr>
          <a:lstStyle/>
          <a:p>
            <a:pPr algn="ctr">
              <a:lnSpc>
                <a:spcPct val="90000"/>
              </a:lnSpc>
            </a:pPr>
            <a:r>
              <a:rPr lang="en-US" b="1" dirty="0" smtClean="0">
                <a:solidFill>
                  <a:schemeClr val="bg1"/>
                </a:solidFill>
                <a:latin typeface="Arial Narrow" pitchFamily="34" charset="0"/>
                <a:cs typeface="Arial" pitchFamily="34" charset="0"/>
              </a:rPr>
              <a:t>Membrane</a:t>
            </a:r>
          </a:p>
          <a:p>
            <a:pPr algn="ctr">
              <a:lnSpc>
                <a:spcPct val="90000"/>
              </a:lnSpc>
            </a:pPr>
            <a:r>
              <a:rPr lang="en-US" b="1" dirty="0" smtClean="0">
                <a:solidFill>
                  <a:schemeClr val="bg1"/>
                </a:solidFill>
                <a:latin typeface="Arial Narrow" pitchFamily="34" charset="0"/>
                <a:cs typeface="Arial" pitchFamily="34" charset="0"/>
              </a:rPr>
              <a:t>components</a:t>
            </a:r>
          </a:p>
        </p:txBody>
      </p:sp>
      <p:sp>
        <p:nvSpPr>
          <p:cNvPr id="22" name="TextBox 21"/>
          <p:cNvSpPr txBox="1"/>
          <p:nvPr/>
        </p:nvSpPr>
        <p:spPr>
          <a:xfrm>
            <a:off x="3340092" y="990600"/>
            <a:ext cx="1079142" cy="369332"/>
          </a:xfrm>
          <a:prstGeom prst="rect">
            <a:avLst/>
          </a:prstGeom>
          <a:noFill/>
        </p:spPr>
        <p:txBody>
          <a:bodyPr wrap="none" rtlCol="0">
            <a:spAutoFit/>
          </a:bodyPr>
          <a:lstStyle/>
          <a:p>
            <a:r>
              <a:rPr lang="en-US" b="1" dirty="0" smtClean="0">
                <a:latin typeface="Arial Narrow" pitchFamily="34" charset="0"/>
                <a:cs typeface="Arial" pitchFamily="34" charset="0"/>
              </a:rPr>
              <a:t>Insulation</a:t>
            </a:r>
          </a:p>
        </p:txBody>
      </p:sp>
      <p:sp>
        <p:nvSpPr>
          <p:cNvPr id="23" name="TextBox 22"/>
          <p:cNvSpPr txBox="1"/>
          <p:nvPr/>
        </p:nvSpPr>
        <p:spPr>
          <a:xfrm>
            <a:off x="531054" y="2242456"/>
            <a:ext cx="1564852" cy="369332"/>
          </a:xfrm>
          <a:prstGeom prst="rect">
            <a:avLst/>
          </a:prstGeom>
          <a:noFill/>
        </p:spPr>
        <p:txBody>
          <a:bodyPr wrap="none" rtlCol="0">
            <a:spAutoFit/>
          </a:bodyPr>
          <a:lstStyle/>
          <a:p>
            <a:r>
              <a:rPr lang="en-US" b="1" dirty="0" smtClean="0">
                <a:solidFill>
                  <a:schemeClr val="bg1"/>
                </a:solidFill>
                <a:latin typeface="Arial Narrow" pitchFamily="34" charset="0"/>
                <a:cs typeface="Arial" pitchFamily="34" charset="0"/>
              </a:rPr>
              <a:t>Energy storage</a:t>
            </a:r>
          </a:p>
        </p:txBody>
      </p:sp>
      <p:sp>
        <p:nvSpPr>
          <p:cNvPr id="26" name="TextBox 25"/>
          <p:cNvSpPr txBox="1"/>
          <p:nvPr/>
        </p:nvSpPr>
        <p:spPr>
          <a:xfrm>
            <a:off x="5153506" y="3559626"/>
            <a:ext cx="1330814" cy="369332"/>
          </a:xfrm>
          <a:prstGeom prst="rect">
            <a:avLst/>
          </a:prstGeom>
          <a:noFill/>
        </p:spPr>
        <p:txBody>
          <a:bodyPr wrap="none" rtlCol="0">
            <a:spAutoFit/>
          </a:bodyPr>
          <a:lstStyle/>
          <a:p>
            <a:r>
              <a:rPr lang="en-US" b="1" dirty="0" smtClean="0">
                <a:latin typeface="Arial Narrow" pitchFamily="34" charset="0"/>
                <a:cs typeface="Arial" pitchFamily="34" charset="0"/>
              </a:rPr>
              <a:t>Antioxidants</a:t>
            </a:r>
          </a:p>
        </p:txBody>
      </p:sp>
      <p:sp>
        <p:nvSpPr>
          <p:cNvPr id="27" name="TextBox 26"/>
          <p:cNvSpPr txBox="1"/>
          <p:nvPr/>
        </p:nvSpPr>
        <p:spPr>
          <a:xfrm>
            <a:off x="7219454" y="2924628"/>
            <a:ext cx="1120820" cy="369332"/>
          </a:xfrm>
          <a:prstGeom prst="rect">
            <a:avLst/>
          </a:prstGeom>
          <a:noFill/>
        </p:spPr>
        <p:txBody>
          <a:bodyPr wrap="none" rtlCol="0">
            <a:spAutoFit/>
          </a:bodyPr>
          <a:lstStyle/>
          <a:p>
            <a:r>
              <a:rPr lang="en-US" b="1" dirty="0" smtClean="0">
                <a:solidFill>
                  <a:schemeClr val="bg1"/>
                </a:solidFill>
                <a:latin typeface="Arial Narrow" pitchFamily="34" charset="0"/>
                <a:cs typeface="Arial" pitchFamily="34" charset="0"/>
              </a:rPr>
              <a:t>Hormones</a:t>
            </a:r>
          </a:p>
        </p:txBody>
      </p:sp>
      <p:pic>
        <p:nvPicPr>
          <p:cNvPr id="3080" name="Picture 8"/>
          <p:cNvPicPr>
            <a:picLocks noChangeAspect="1" noChangeArrowheads="1"/>
          </p:cNvPicPr>
          <p:nvPr/>
        </p:nvPicPr>
        <p:blipFill>
          <a:blip r:embed="rId11" cstate="print"/>
          <a:srcRect r="9091"/>
          <a:stretch>
            <a:fillRect/>
          </a:stretch>
        </p:blipFill>
        <p:spPr bwMode="auto">
          <a:xfrm>
            <a:off x="437180" y="5089779"/>
            <a:ext cx="1752600" cy="1393318"/>
          </a:xfrm>
          <a:prstGeom prst="rect">
            <a:avLst/>
          </a:prstGeom>
          <a:noFill/>
          <a:ln w="9525">
            <a:noFill/>
            <a:miter lim="800000"/>
            <a:headEnd/>
            <a:tailEnd/>
          </a:ln>
        </p:spPr>
      </p:pic>
      <p:pic>
        <p:nvPicPr>
          <p:cNvPr id="3081" name="Picture 9"/>
          <p:cNvPicPr>
            <a:picLocks noChangeAspect="1" noChangeArrowheads="1"/>
          </p:cNvPicPr>
          <p:nvPr/>
        </p:nvPicPr>
        <p:blipFill>
          <a:blip r:embed="rId12" cstate="print"/>
          <a:srcRect l="6966" r="37308" b="36622"/>
          <a:stretch>
            <a:fillRect/>
          </a:stretch>
        </p:blipFill>
        <p:spPr bwMode="auto">
          <a:xfrm>
            <a:off x="2558871" y="5091545"/>
            <a:ext cx="1828800" cy="1447800"/>
          </a:xfrm>
          <a:prstGeom prst="rect">
            <a:avLst/>
          </a:prstGeom>
          <a:noFill/>
          <a:ln w="9525">
            <a:noFill/>
            <a:miter lim="800000"/>
            <a:headEnd/>
            <a:tailEnd/>
          </a:ln>
        </p:spPr>
      </p:pic>
      <p:pic>
        <p:nvPicPr>
          <p:cNvPr id="3083" name="Picture 11"/>
          <p:cNvPicPr>
            <a:picLocks noChangeAspect="1" noChangeArrowheads="1"/>
          </p:cNvPicPr>
          <p:nvPr/>
        </p:nvPicPr>
        <p:blipFill>
          <a:blip r:embed="rId13" cstate="print"/>
          <a:srcRect/>
          <a:stretch>
            <a:fillRect/>
          </a:stretch>
        </p:blipFill>
        <p:spPr bwMode="auto">
          <a:xfrm>
            <a:off x="6972300" y="5105400"/>
            <a:ext cx="1828800" cy="1371600"/>
          </a:xfrm>
          <a:prstGeom prst="rect">
            <a:avLst/>
          </a:prstGeom>
          <a:noFill/>
          <a:ln w="9525">
            <a:noFill/>
            <a:miter lim="800000"/>
            <a:headEnd/>
            <a:tailEnd/>
          </a:ln>
        </p:spPr>
      </p:pic>
      <p:sp>
        <p:nvSpPr>
          <p:cNvPr id="32" name="TextBox 31"/>
          <p:cNvSpPr txBox="1"/>
          <p:nvPr/>
        </p:nvSpPr>
        <p:spPr>
          <a:xfrm>
            <a:off x="2626725" y="6248400"/>
            <a:ext cx="1693092" cy="369332"/>
          </a:xfrm>
          <a:prstGeom prst="rect">
            <a:avLst/>
          </a:prstGeom>
          <a:noFill/>
        </p:spPr>
        <p:txBody>
          <a:bodyPr wrap="none" rtlCol="0">
            <a:spAutoFit/>
          </a:bodyPr>
          <a:lstStyle/>
          <a:p>
            <a:r>
              <a:rPr lang="en-US" b="1" dirty="0" smtClean="0">
                <a:latin typeface="Arial Narrow" pitchFamily="34" charset="0"/>
                <a:cs typeface="Arial" pitchFamily="34" charset="0"/>
              </a:rPr>
              <a:t>Electron carriers</a:t>
            </a:r>
          </a:p>
        </p:txBody>
      </p:sp>
      <p:sp>
        <p:nvSpPr>
          <p:cNvPr id="33" name="TextBox 32"/>
          <p:cNvSpPr txBox="1"/>
          <p:nvPr/>
        </p:nvSpPr>
        <p:spPr>
          <a:xfrm>
            <a:off x="4840572" y="5043055"/>
            <a:ext cx="1624163" cy="535531"/>
          </a:xfrm>
          <a:prstGeom prst="rect">
            <a:avLst/>
          </a:prstGeom>
          <a:solidFill>
            <a:srgbClr val="0D0D0D">
              <a:alpha val="40000"/>
            </a:srgbClr>
          </a:solidFill>
        </p:spPr>
        <p:txBody>
          <a:bodyPr wrap="none" rtlCol="0">
            <a:spAutoFit/>
          </a:bodyPr>
          <a:lstStyle/>
          <a:p>
            <a:pPr algn="ctr">
              <a:lnSpc>
                <a:spcPct val="80000"/>
              </a:lnSpc>
            </a:pPr>
            <a:r>
              <a:rPr lang="en-US" b="1" dirty="0" smtClean="0">
                <a:solidFill>
                  <a:schemeClr val="bg1"/>
                </a:solidFill>
                <a:latin typeface="Arial Narrow" pitchFamily="34" charset="0"/>
                <a:cs typeface="Arial" pitchFamily="34" charset="0"/>
              </a:rPr>
              <a:t>Light-absorbing</a:t>
            </a:r>
          </a:p>
          <a:p>
            <a:pPr algn="ctr">
              <a:lnSpc>
                <a:spcPct val="80000"/>
              </a:lnSpc>
            </a:pPr>
            <a:r>
              <a:rPr lang="en-US" b="1" dirty="0" smtClean="0">
                <a:solidFill>
                  <a:schemeClr val="bg1"/>
                </a:solidFill>
                <a:latin typeface="Arial Narrow" pitchFamily="34" charset="0"/>
                <a:cs typeface="Arial" pitchFamily="34" charset="0"/>
              </a:rPr>
              <a:t>pigments</a:t>
            </a:r>
          </a:p>
        </p:txBody>
      </p:sp>
      <p:sp>
        <p:nvSpPr>
          <p:cNvPr id="34" name="TextBox 33"/>
          <p:cNvSpPr txBox="1"/>
          <p:nvPr/>
        </p:nvSpPr>
        <p:spPr>
          <a:xfrm>
            <a:off x="7094327" y="5943600"/>
            <a:ext cx="1207382" cy="369332"/>
          </a:xfrm>
          <a:prstGeom prst="rect">
            <a:avLst/>
          </a:prstGeom>
          <a:noFill/>
        </p:spPr>
        <p:txBody>
          <a:bodyPr wrap="none" rtlCol="0">
            <a:spAutoFit/>
          </a:bodyPr>
          <a:lstStyle/>
          <a:p>
            <a:r>
              <a:rPr lang="en-US" b="1" dirty="0" smtClean="0">
                <a:latin typeface="Arial Narrow" pitchFamily="34" charset="0"/>
                <a:cs typeface="Arial" pitchFamily="34" charset="0"/>
              </a:rPr>
              <a:t>Emulsifiers</a:t>
            </a:r>
            <a:endParaRPr lang="en-US" b="1" dirty="0">
              <a:latin typeface="Arial Narrow" pitchFamily="34" charset="0"/>
              <a:cs typeface="Arial" pitchFamily="34" charset="0"/>
            </a:endParaRPr>
          </a:p>
        </p:txBody>
      </p:sp>
      <p:sp>
        <p:nvSpPr>
          <p:cNvPr id="25" name="TextBox 24"/>
          <p:cNvSpPr txBox="1"/>
          <p:nvPr/>
        </p:nvSpPr>
        <p:spPr>
          <a:xfrm>
            <a:off x="410028" y="5117068"/>
            <a:ext cx="1806905" cy="369332"/>
          </a:xfrm>
          <a:prstGeom prst="rect">
            <a:avLst/>
          </a:prstGeom>
          <a:noFill/>
        </p:spPr>
        <p:txBody>
          <a:bodyPr wrap="none" rtlCol="0">
            <a:spAutoFit/>
          </a:bodyPr>
          <a:lstStyle/>
          <a:p>
            <a:r>
              <a:rPr lang="en-US" b="1" dirty="0" smtClean="0">
                <a:solidFill>
                  <a:schemeClr val="bg1"/>
                </a:solidFill>
                <a:latin typeface="Arial Narrow" pitchFamily="34" charset="0"/>
                <a:cs typeface="Arial" pitchFamily="34" charset="0"/>
              </a:rPr>
              <a:t>Enzyme cofactors</a:t>
            </a:r>
          </a:p>
        </p:txBody>
      </p:sp>
      <p:sp>
        <p:nvSpPr>
          <p:cNvPr id="35" name="TextBox 34"/>
          <p:cNvSpPr txBox="1"/>
          <p:nvPr/>
        </p:nvSpPr>
        <p:spPr>
          <a:xfrm>
            <a:off x="549489" y="4452258"/>
            <a:ext cx="1527982" cy="461665"/>
          </a:xfrm>
          <a:prstGeom prst="rect">
            <a:avLst/>
          </a:prstGeom>
          <a:noFill/>
        </p:spPr>
        <p:txBody>
          <a:bodyPr wrap="none" rtlCol="0">
            <a:spAutoFit/>
          </a:bodyPr>
          <a:lstStyle/>
          <a:p>
            <a:pPr algn="ctr"/>
            <a:r>
              <a:rPr lang="en-US" sz="1200" dirty="0" smtClean="0">
                <a:latin typeface="Arial" pitchFamily="34" charset="0"/>
                <a:cs typeface="Arial" pitchFamily="34" charset="0"/>
              </a:rPr>
              <a:t>Dipalmitoyl-</a:t>
            </a:r>
          </a:p>
          <a:p>
            <a:pPr algn="ctr"/>
            <a:r>
              <a:rPr lang="en-US" sz="1200" dirty="0" smtClean="0">
                <a:latin typeface="Arial" pitchFamily="34" charset="0"/>
                <a:cs typeface="Arial" pitchFamily="34" charset="0"/>
              </a:rPr>
              <a:t>phosphatidylcholine</a:t>
            </a:r>
          </a:p>
        </p:txBody>
      </p:sp>
      <p:sp>
        <p:nvSpPr>
          <p:cNvPr id="37" name="TextBox 36"/>
          <p:cNvSpPr txBox="1"/>
          <p:nvPr/>
        </p:nvSpPr>
        <p:spPr>
          <a:xfrm>
            <a:off x="7211439" y="2547258"/>
            <a:ext cx="1136850" cy="276999"/>
          </a:xfrm>
          <a:prstGeom prst="rect">
            <a:avLst/>
          </a:prstGeom>
          <a:noFill/>
        </p:spPr>
        <p:txBody>
          <a:bodyPr wrap="none" rtlCol="0">
            <a:spAutoFit/>
          </a:bodyPr>
          <a:lstStyle/>
          <a:p>
            <a:r>
              <a:rPr lang="en-US" sz="1200" dirty="0" smtClean="0">
                <a:latin typeface="Arial" pitchFamily="34" charset="0"/>
                <a:cs typeface="Arial" pitchFamily="34" charset="0"/>
              </a:rPr>
              <a:t>Phospholipids</a:t>
            </a:r>
          </a:p>
        </p:txBody>
      </p:sp>
      <p:sp>
        <p:nvSpPr>
          <p:cNvPr id="38" name="TextBox 37"/>
          <p:cNvSpPr txBox="1"/>
          <p:nvPr/>
        </p:nvSpPr>
        <p:spPr>
          <a:xfrm>
            <a:off x="5328334" y="2547258"/>
            <a:ext cx="648639" cy="276999"/>
          </a:xfrm>
          <a:prstGeom prst="rect">
            <a:avLst/>
          </a:prstGeom>
          <a:noFill/>
        </p:spPr>
        <p:txBody>
          <a:bodyPr wrap="none" rtlCol="0">
            <a:spAutoFit/>
          </a:bodyPr>
          <a:lstStyle/>
          <a:p>
            <a:r>
              <a:rPr lang="en-US" sz="1200" dirty="0" smtClean="0">
                <a:latin typeface="Arial" pitchFamily="34" charset="0"/>
                <a:cs typeface="Arial" pitchFamily="34" charset="0"/>
              </a:rPr>
              <a:t>Waxes</a:t>
            </a:r>
          </a:p>
        </p:txBody>
      </p:sp>
      <p:sp>
        <p:nvSpPr>
          <p:cNvPr id="39" name="TextBox 38"/>
          <p:cNvSpPr txBox="1"/>
          <p:nvPr/>
        </p:nvSpPr>
        <p:spPr>
          <a:xfrm>
            <a:off x="2855602" y="2575059"/>
            <a:ext cx="1235338" cy="276999"/>
          </a:xfrm>
          <a:prstGeom prst="rect">
            <a:avLst/>
          </a:prstGeom>
          <a:noFill/>
        </p:spPr>
        <p:txBody>
          <a:bodyPr wrap="none" rtlCol="0">
            <a:spAutoFit/>
          </a:bodyPr>
          <a:lstStyle/>
          <a:p>
            <a:r>
              <a:rPr lang="en-US" sz="1200" dirty="0" smtClean="0">
                <a:latin typeface="Arial" pitchFamily="34" charset="0"/>
                <a:cs typeface="Arial" pitchFamily="34" charset="0"/>
              </a:rPr>
              <a:t>Triacylglycerols</a:t>
            </a:r>
          </a:p>
        </p:txBody>
      </p:sp>
      <p:sp>
        <p:nvSpPr>
          <p:cNvPr id="40" name="TextBox 39"/>
          <p:cNvSpPr txBox="1"/>
          <p:nvPr/>
        </p:nvSpPr>
        <p:spPr>
          <a:xfrm>
            <a:off x="695811" y="2574968"/>
            <a:ext cx="1235338" cy="276999"/>
          </a:xfrm>
          <a:prstGeom prst="rect">
            <a:avLst/>
          </a:prstGeom>
          <a:noFill/>
        </p:spPr>
        <p:txBody>
          <a:bodyPr wrap="none" rtlCol="0">
            <a:spAutoFit/>
          </a:bodyPr>
          <a:lstStyle/>
          <a:p>
            <a:r>
              <a:rPr lang="en-US" sz="1200" dirty="0" smtClean="0">
                <a:latin typeface="Arial" pitchFamily="34" charset="0"/>
                <a:cs typeface="Arial" pitchFamily="34" charset="0"/>
              </a:rPr>
              <a:t>Triacylglycerols</a:t>
            </a:r>
          </a:p>
        </p:txBody>
      </p:sp>
      <p:sp>
        <p:nvSpPr>
          <p:cNvPr id="42" name="TextBox 41"/>
          <p:cNvSpPr txBox="1"/>
          <p:nvPr/>
        </p:nvSpPr>
        <p:spPr>
          <a:xfrm>
            <a:off x="5482473" y="4620490"/>
            <a:ext cx="839140" cy="276999"/>
          </a:xfrm>
          <a:prstGeom prst="rect">
            <a:avLst/>
          </a:prstGeom>
          <a:noFill/>
        </p:spPr>
        <p:txBody>
          <a:bodyPr wrap="none" rtlCol="0">
            <a:spAutoFit/>
          </a:bodyPr>
          <a:lstStyle/>
          <a:p>
            <a:r>
              <a:rPr lang="en-US" sz="1200" dirty="0" smtClean="0">
                <a:latin typeface="Arial" pitchFamily="34" charset="0"/>
                <a:cs typeface="Arial" pitchFamily="34" charset="0"/>
              </a:rPr>
              <a:t>Vitamin E</a:t>
            </a:r>
          </a:p>
        </p:txBody>
      </p:sp>
      <p:sp>
        <p:nvSpPr>
          <p:cNvPr id="43" name="TextBox 42"/>
          <p:cNvSpPr txBox="1"/>
          <p:nvPr/>
        </p:nvSpPr>
        <p:spPr>
          <a:xfrm>
            <a:off x="2968165" y="4648200"/>
            <a:ext cx="1010213" cy="276999"/>
          </a:xfrm>
          <a:prstGeom prst="rect">
            <a:avLst/>
          </a:prstGeom>
          <a:noFill/>
        </p:spPr>
        <p:txBody>
          <a:bodyPr wrap="none" rtlCol="0">
            <a:spAutoFit/>
          </a:bodyPr>
          <a:lstStyle/>
          <a:p>
            <a:r>
              <a:rPr lang="en-US" sz="1200" dirty="0" smtClean="0">
                <a:latin typeface="Arial" pitchFamily="34" charset="0"/>
                <a:cs typeface="Arial" pitchFamily="34" charset="0"/>
              </a:rPr>
              <a:t>Eicosanoids</a:t>
            </a:r>
          </a:p>
        </p:txBody>
      </p:sp>
      <p:sp>
        <p:nvSpPr>
          <p:cNvPr id="44" name="TextBox 43"/>
          <p:cNvSpPr txBox="1"/>
          <p:nvPr/>
        </p:nvSpPr>
        <p:spPr>
          <a:xfrm>
            <a:off x="7342084" y="4676001"/>
            <a:ext cx="875561" cy="276999"/>
          </a:xfrm>
          <a:prstGeom prst="rect">
            <a:avLst/>
          </a:prstGeom>
          <a:noFill/>
        </p:spPr>
        <p:txBody>
          <a:bodyPr wrap="none" rtlCol="0">
            <a:spAutoFit/>
          </a:bodyPr>
          <a:lstStyle/>
          <a:p>
            <a:r>
              <a:rPr lang="en-US" sz="1200" dirty="0" smtClean="0">
                <a:latin typeface="Arial" pitchFamily="34" charset="0"/>
                <a:cs typeface="Arial" pitchFamily="34" charset="0"/>
              </a:rPr>
              <a:t>Estrogens</a:t>
            </a:r>
          </a:p>
        </p:txBody>
      </p:sp>
      <p:sp>
        <p:nvSpPr>
          <p:cNvPr id="45" name="TextBox 44"/>
          <p:cNvSpPr txBox="1"/>
          <p:nvPr/>
        </p:nvSpPr>
        <p:spPr>
          <a:xfrm>
            <a:off x="2895600" y="6504801"/>
            <a:ext cx="1080745" cy="276999"/>
          </a:xfrm>
          <a:prstGeom prst="rect">
            <a:avLst/>
          </a:prstGeom>
          <a:noFill/>
        </p:spPr>
        <p:txBody>
          <a:bodyPr wrap="none" rtlCol="0">
            <a:spAutoFit/>
          </a:bodyPr>
          <a:lstStyle/>
          <a:p>
            <a:r>
              <a:rPr lang="en-US" sz="1200" dirty="0" smtClean="0">
                <a:latin typeface="Arial" pitchFamily="34" charset="0"/>
                <a:cs typeface="Arial" pitchFamily="34" charset="0"/>
              </a:rPr>
              <a:t>Coenzyme Q</a:t>
            </a:r>
          </a:p>
        </p:txBody>
      </p:sp>
      <p:sp>
        <p:nvSpPr>
          <p:cNvPr id="46" name="TextBox 45"/>
          <p:cNvSpPr txBox="1"/>
          <p:nvPr/>
        </p:nvSpPr>
        <p:spPr>
          <a:xfrm>
            <a:off x="5178004" y="6504801"/>
            <a:ext cx="949299" cy="276999"/>
          </a:xfrm>
          <a:prstGeom prst="rect">
            <a:avLst/>
          </a:prstGeom>
          <a:noFill/>
        </p:spPr>
        <p:txBody>
          <a:bodyPr wrap="none" rtlCol="0">
            <a:spAutoFit/>
          </a:bodyPr>
          <a:lstStyle/>
          <a:p>
            <a:r>
              <a:rPr lang="en-US" sz="1200" dirty="0" smtClean="0">
                <a:latin typeface="Arial" pitchFamily="34" charset="0"/>
                <a:cs typeface="Arial" pitchFamily="34" charset="0"/>
              </a:rPr>
              <a:t>Chlorophyll</a:t>
            </a:r>
          </a:p>
        </p:txBody>
      </p:sp>
      <p:sp>
        <p:nvSpPr>
          <p:cNvPr id="47" name="TextBox 46"/>
          <p:cNvSpPr txBox="1"/>
          <p:nvPr/>
        </p:nvSpPr>
        <p:spPr>
          <a:xfrm>
            <a:off x="7359717" y="6477000"/>
            <a:ext cx="840295" cy="276999"/>
          </a:xfrm>
          <a:prstGeom prst="rect">
            <a:avLst/>
          </a:prstGeom>
          <a:noFill/>
        </p:spPr>
        <p:txBody>
          <a:bodyPr wrap="none" rtlCol="0">
            <a:spAutoFit/>
          </a:bodyPr>
          <a:lstStyle/>
          <a:p>
            <a:r>
              <a:rPr lang="en-US" sz="1200" dirty="0" smtClean="0">
                <a:latin typeface="Arial" pitchFamily="34" charset="0"/>
                <a:cs typeface="Arial" pitchFamily="34" charset="0"/>
              </a:rPr>
              <a:t>Bile acids</a:t>
            </a:r>
            <a:endParaRPr 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8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0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0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08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08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08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08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20" grpId="0"/>
      <p:bldP spid="21" grpId="0" animBg="1"/>
      <p:bldP spid="22" grpId="0"/>
      <p:bldP spid="23" grpId="0"/>
      <p:bldP spid="26" grpId="0"/>
      <p:bldP spid="27" grpId="0"/>
      <p:bldP spid="32" grpId="0"/>
      <p:bldP spid="33" grpId="0" animBg="1"/>
      <p:bldP spid="34" grpId="0"/>
      <p:bldP spid="25" grpId="0"/>
      <p:bldP spid="35" grpId="0"/>
      <p:bldP spid="37" grpId="0"/>
      <p:bldP spid="38" grpId="0"/>
      <p:bldP spid="39" grpId="0"/>
      <p:bldP spid="40" grpId="0"/>
      <p:bldP spid="42" grpId="0"/>
      <p:bldP spid="43" grpId="0"/>
      <p:bldP spid="44" grpId="0"/>
      <p:bldP spid="45" grpId="0"/>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_09_01"/>
          <p:cNvPicPr>
            <a:picLocks noChangeAspect="1" noChangeArrowheads="1"/>
          </p:cNvPicPr>
          <p:nvPr/>
        </p:nvPicPr>
        <p:blipFill>
          <a:blip r:embed="rId3" cstate="print"/>
          <a:srcRect l="22478" r="55505" b="2910"/>
          <a:stretch>
            <a:fillRect/>
          </a:stretch>
        </p:blipFill>
        <p:spPr bwMode="auto">
          <a:xfrm>
            <a:off x="3429000" y="1447800"/>
            <a:ext cx="914400" cy="5084763"/>
          </a:xfrm>
          <a:prstGeom prst="rect">
            <a:avLst/>
          </a:prstGeom>
          <a:noFill/>
          <a:ln w="9525">
            <a:noFill/>
            <a:miter lim="800000"/>
            <a:headEnd/>
            <a:tailEnd/>
          </a:ln>
        </p:spPr>
      </p:pic>
      <p:sp>
        <p:nvSpPr>
          <p:cNvPr id="3076" name="Title 3"/>
          <p:cNvSpPr>
            <a:spLocks noGrp="1"/>
          </p:cNvSpPr>
          <p:nvPr>
            <p:ph type="title"/>
          </p:nvPr>
        </p:nvSpPr>
        <p:spPr/>
        <p:txBody>
          <a:bodyPr/>
          <a:lstStyle/>
          <a:p>
            <a:r>
              <a:rPr lang="en-US" dirty="0" smtClean="0"/>
              <a:t>Fatty acids (soaps) vary in chain length and degree of unsaturation</a:t>
            </a:r>
          </a:p>
        </p:txBody>
      </p:sp>
      <p:pic>
        <p:nvPicPr>
          <p:cNvPr id="3077" name="Picture 2" descr="fig_09_01"/>
          <p:cNvPicPr>
            <a:picLocks noChangeAspect="1" noChangeArrowheads="1"/>
          </p:cNvPicPr>
          <p:nvPr/>
        </p:nvPicPr>
        <p:blipFill>
          <a:blip r:embed="rId3" cstate="print"/>
          <a:srcRect l="44037" b="2521"/>
          <a:stretch>
            <a:fillRect/>
          </a:stretch>
        </p:blipFill>
        <p:spPr bwMode="auto">
          <a:xfrm>
            <a:off x="5486400" y="1447800"/>
            <a:ext cx="2324100" cy="5105400"/>
          </a:xfrm>
          <a:prstGeom prst="rect">
            <a:avLst/>
          </a:prstGeom>
          <a:noFill/>
          <a:ln w="9525">
            <a:noFill/>
            <a:miter lim="800000"/>
            <a:headEnd/>
            <a:tailEnd/>
          </a:ln>
        </p:spPr>
      </p:pic>
      <p:pic>
        <p:nvPicPr>
          <p:cNvPr id="3078" name="Picture 2" descr="fig_09_01"/>
          <p:cNvPicPr>
            <a:picLocks noChangeAspect="1" noChangeArrowheads="1"/>
          </p:cNvPicPr>
          <p:nvPr/>
        </p:nvPicPr>
        <p:blipFill>
          <a:blip r:embed="rId3" cstate="print"/>
          <a:srcRect r="77982" b="2521"/>
          <a:stretch>
            <a:fillRect/>
          </a:stretch>
        </p:blipFill>
        <p:spPr bwMode="auto">
          <a:xfrm>
            <a:off x="1219200" y="1447800"/>
            <a:ext cx="9144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 10-01"/>
          <p:cNvPicPr>
            <a:picLocks noChangeAspect="1" noChangeArrowheads="1"/>
          </p:cNvPicPr>
          <p:nvPr/>
        </p:nvPicPr>
        <p:blipFill>
          <a:blip r:embed="rId3" cstate="print"/>
          <a:srcRect/>
          <a:stretch>
            <a:fillRect/>
          </a:stretch>
        </p:blipFill>
        <p:spPr bwMode="auto">
          <a:xfrm>
            <a:off x="306388" y="1828800"/>
            <a:ext cx="8531225" cy="4625975"/>
          </a:xfrm>
          <a:prstGeom prst="rect">
            <a:avLst/>
          </a:prstGeom>
          <a:noFill/>
          <a:ln w="9525">
            <a:noFill/>
            <a:miter lim="800000"/>
            <a:headEnd/>
            <a:tailEnd/>
          </a:ln>
        </p:spPr>
      </p:pic>
      <p:sp>
        <p:nvSpPr>
          <p:cNvPr id="4099" name="Title 2"/>
          <p:cNvSpPr>
            <a:spLocks noGrp="1"/>
          </p:cNvSpPr>
          <p:nvPr>
            <p:ph type="title"/>
          </p:nvPr>
        </p:nvSpPr>
        <p:spPr/>
        <p:txBody>
          <a:bodyPr>
            <a:normAutofit/>
          </a:bodyPr>
          <a:lstStyle/>
          <a:p>
            <a:r>
              <a:rPr lang="en-US" dirty="0" smtClean="0"/>
              <a:t>Fatty acids can be named from either the carboxyl (standard; </a:t>
            </a:r>
            <a:r>
              <a:rPr lang="el-GR" dirty="0" smtClean="0"/>
              <a:t>Δ</a:t>
            </a:r>
            <a:r>
              <a:rPr lang="en-US" dirty="0" smtClean="0"/>
              <a:t>) or methyl (</a:t>
            </a:r>
            <a:r>
              <a:rPr lang="el-GR" dirty="0" smtClean="0"/>
              <a:t>ω</a:t>
            </a:r>
            <a:r>
              <a:rPr lang="en-US" dirty="0" smtClean="0"/>
              <a:t>) end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ab_09_01"/>
          <p:cNvPicPr>
            <a:picLocks noChangeAspect="1" noChangeArrowheads="1"/>
          </p:cNvPicPr>
          <p:nvPr/>
        </p:nvPicPr>
        <p:blipFill>
          <a:blip r:embed="rId3" cstate="print"/>
          <a:srcRect b="12207"/>
          <a:stretch>
            <a:fillRect/>
          </a:stretch>
        </p:blipFill>
        <p:spPr bwMode="auto">
          <a:xfrm>
            <a:off x="306388" y="1524000"/>
            <a:ext cx="8531225" cy="4932363"/>
          </a:xfrm>
          <a:prstGeom prst="rect">
            <a:avLst/>
          </a:prstGeom>
          <a:noFill/>
          <a:ln w="9525">
            <a:noFill/>
            <a:miter lim="800000"/>
            <a:headEnd/>
            <a:tailEnd/>
          </a:ln>
        </p:spPr>
      </p:pic>
      <p:sp>
        <p:nvSpPr>
          <p:cNvPr id="5124" name="Title 3"/>
          <p:cNvSpPr>
            <a:spLocks noGrp="1"/>
          </p:cNvSpPr>
          <p:nvPr>
            <p:ph type="title"/>
          </p:nvPr>
        </p:nvSpPr>
        <p:spPr/>
        <p:txBody>
          <a:bodyPr/>
          <a:lstStyle/>
          <a:p>
            <a:r>
              <a:rPr lang="en-US" smtClean="0"/>
              <a:t>Fatty acid melting point increases with chain length and increasing saturation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e 10-02ab"/>
          <p:cNvPicPr>
            <a:picLocks noChangeAspect="1" noChangeArrowheads="1"/>
          </p:cNvPicPr>
          <p:nvPr/>
        </p:nvPicPr>
        <p:blipFill>
          <a:blip r:embed="rId3" cstate="print"/>
          <a:srcRect/>
          <a:stretch>
            <a:fillRect/>
          </a:stretch>
        </p:blipFill>
        <p:spPr bwMode="auto">
          <a:xfrm>
            <a:off x="306388" y="1622425"/>
            <a:ext cx="8531225" cy="5235575"/>
          </a:xfrm>
          <a:prstGeom prst="rect">
            <a:avLst/>
          </a:prstGeom>
          <a:noFill/>
          <a:ln w="9525">
            <a:noFill/>
            <a:miter lim="800000"/>
            <a:headEnd/>
            <a:tailEnd/>
          </a:ln>
        </p:spPr>
      </p:pic>
      <p:sp>
        <p:nvSpPr>
          <p:cNvPr id="6147" name="Title 2"/>
          <p:cNvSpPr>
            <a:spLocks noGrp="1"/>
          </p:cNvSpPr>
          <p:nvPr>
            <p:ph type="title"/>
          </p:nvPr>
        </p:nvSpPr>
        <p:spPr/>
        <p:txBody>
          <a:bodyPr/>
          <a:lstStyle/>
          <a:p>
            <a:r>
              <a:rPr lang="en-US" smtClean="0"/>
              <a:t>Cis-double bonds (normal for fatty acids) kink the hydrocarbon chain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 10-02cd"/>
          <p:cNvPicPr>
            <a:picLocks noChangeAspect="1" noChangeArrowheads="1"/>
          </p:cNvPicPr>
          <p:nvPr/>
        </p:nvPicPr>
        <p:blipFill>
          <a:blip r:embed="rId3" cstate="print"/>
          <a:srcRect/>
          <a:stretch>
            <a:fillRect/>
          </a:stretch>
        </p:blipFill>
        <p:spPr bwMode="auto">
          <a:xfrm>
            <a:off x="704850" y="1516063"/>
            <a:ext cx="7734300" cy="5341937"/>
          </a:xfrm>
          <a:prstGeom prst="rect">
            <a:avLst/>
          </a:prstGeom>
          <a:noFill/>
          <a:ln w="9525">
            <a:noFill/>
            <a:miter lim="800000"/>
            <a:headEnd/>
            <a:tailEnd/>
          </a:ln>
        </p:spPr>
      </p:pic>
      <p:sp>
        <p:nvSpPr>
          <p:cNvPr id="7171" name="Title 2"/>
          <p:cNvSpPr>
            <a:spLocks noGrp="1"/>
          </p:cNvSpPr>
          <p:nvPr>
            <p:ph type="title"/>
          </p:nvPr>
        </p:nvSpPr>
        <p:spPr/>
        <p:txBody>
          <a:bodyPr/>
          <a:lstStyle/>
          <a:p>
            <a:r>
              <a:rPr lang="en-US" smtClean="0"/>
              <a:t>Unsaturations prevent close packing and lower the melting point (increase fluidity)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 10-05"/>
          <p:cNvPicPr>
            <a:picLocks noChangeAspect="1" noChangeArrowheads="1"/>
          </p:cNvPicPr>
          <p:nvPr/>
        </p:nvPicPr>
        <p:blipFill>
          <a:blip r:embed="rId3" cstate="print"/>
          <a:srcRect b="7719"/>
          <a:stretch>
            <a:fillRect/>
          </a:stretch>
        </p:blipFill>
        <p:spPr bwMode="auto">
          <a:xfrm>
            <a:off x="1968500" y="1392238"/>
            <a:ext cx="4432300" cy="5465762"/>
          </a:xfrm>
          <a:prstGeom prst="rect">
            <a:avLst/>
          </a:prstGeom>
          <a:noFill/>
          <a:ln w="9525">
            <a:noFill/>
            <a:miter lim="800000"/>
            <a:headEnd/>
            <a:tailEnd/>
          </a:ln>
        </p:spPr>
      </p:pic>
      <p:sp>
        <p:nvSpPr>
          <p:cNvPr id="8195" name="Title 2"/>
          <p:cNvSpPr>
            <a:spLocks noGrp="1"/>
          </p:cNvSpPr>
          <p:nvPr>
            <p:ph type="title"/>
          </p:nvPr>
        </p:nvSpPr>
        <p:spPr/>
        <p:txBody>
          <a:bodyPr>
            <a:normAutofit fontScale="90000"/>
          </a:bodyPr>
          <a:lstStyle/>
          <a:p>
            <a:r>
              <a:rPr lang="en-US" smtClean="0"/>
              <a:t>The FA composition of natural fats explains their consistency at room temperature</a:t>
            </a:r>
          </a:p>
        </p:txBody>
      </p:sp>
      <p:pic>
        <p:nvPicPr>
          <p:cNvPr id="8196" name="Picture 2" descr="figure 10-05"/>
          <p:cNvPicPr>
            <a:picLocks noChangeAspect="1" noChangeArrowheads="1"/>
          </p:cNvPicPr>
          <p:nvPr/>
        </p:nvPicPr>
        <p:blipFill>
          <a:blip r:embed="rId3" cstate="print"/>
          <a:srcRect t="92281" r="42979"/>
          <a:stretch>
            <a:fillRect/>
          </a:stretch>
        </p:blipFill>
        <p:spPr bwMode="auto">
          <a:xfrm>
            <a:off x="139700" y="6172200"/>
            <a:ext cx="25273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7687</TotalTime>
  <Words>1652</Words>
  <Application>Microsoft Office PowerPoint</Application>
  <PresentationFormat>On-screen Show (4:3)</PresentationFormat>
  <Paragraphs>123</Paragraphs>
  <Slides>26</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CS ChemDraw Drawing</vt:lpstr>
      <vt:lpstr>Lipids</vt:lpstr>
      <vt:lpstr>Lipids are hydrophobic or amphiphilic molecules with widely varying structures</vt:lpstr>
      <vt:lpstr>Lipids serve a wide variety of functions </vt:lpstr>
      <vt:lpstr>Fatty acids (soaps) vary in chain length and degree of unsaturation</vt:lpstr>
      <vt:lpstr>Fatty acids can be named from either the carboxyl (standard; Δ) or methyl (ω) end</vt:lpstr>
      <vt:lpstr>Fatty acid melting point increases with chain length and increasing saturation</vt:lpstr>
      <vt:lpstr>Cis-double bonds (normal for fatty acids) kink the hydrocarbon chain</vt:lpstr>
      <vt:lpstr>Unsaturations prevent close packing and lower the melting point (increase fluidity)</vt:lpstr>
      <vt:lpstr>The FA composition of natural fats explains their consistency at room temperature</vt:lpstr>
      <vt:lpstr>Lipids are used for energy storage</vt:lpstr>
      <vt:lpstr>Triacylglycerols (triglycerides), composed of glycerol and FAs, are energy-storage lipids</vt:lpstr>
      <vt:lpstr>PowerPoint Presentation</vt:lpstr>
      <vt:lpstr>Adipocytes are filled with fat (triacylglycerols)</vt:lpstr>
      <vt:lpstr>Waxes combine a fatty acid and an alcohol</vt:lpstr>
      <vt:lpstr>Lipids provide a more efficient form of energy storage than carbohydrates</vt:lpstr>
      <vt:lpstr>PowerPoint Presentation</vt:lpstr>
      <vt:lpstr>Lipids are a major component of biological membranes</vt:lpstr>
      <vt:lpstr>Membrane lipids can be divided into groups based on their parent compound</vt:lpstr>
      <vt:lpstr>Glycerophospholipids vary in the alcohol of their ‘head group’</vt:lpstr>
      <vt:lpstr>PowerPoint Presentation</vt:lpstr>
      <vt:lpstr>Phospholipases are enzymes that hydrolyze glycerophospholipids </vt:lpstr>
      <vt:lpstr>Chloroplast (plant) membranes contain glycerol-based glycolipids</vt:lpstr>
      <vt:lpstr>Sphingolipids contain sphingosine, a fatty acid, and a variable polar head group</vt:lpstr>
      <vt:lpstr>Sphingomyelins are enriched in the myelin sheath of neurons</vt:lpstr>
      <vt:lpstr>Glycerophospholipids and sphingo-myelins have similar structures</vt:lpstr>
      <vt:lpstr>Steroids and sterols are derivatives of a non-planar fused-ring compound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Acid-Base Chemistry   Buffers</dc:title>
  <dc:creator>Rebecca</dc:creator>
  <cp:lastModifiedBy>Rebecca</cp:lastModifiedBy>
  <cp:revision>30</cp:revision>
  <cp:lastPrinted>2011-01-25T15:58:20Z</cp:lastPrinted>
  <dcterms:created xsi:type="dcterms:W3CDTF">2010-09-29T19:24:52Z</dcterms:created>
  <dcterms:modified xsi:type="dcterms:W3CDTF">2011-01-25T15:59:52Z</dcterms:modified>
</cp:coreProperties>
</file>