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319" r:id="rId3"/>
    <p:sldId id="318" r:id="rId4"/>
    <p:sldId id="293" r:id="rId5"/>
    <p:sldId id="320" r:id="rId6"/>
    <p:sldId id="299" r:id="rId7"/>
    <p:sldId id="321" r:id="rId8"/>
    <p:sldId id="300" r:id="rId9"/>
    <p:sldId id="302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25" autoAdjust="0"/>
  </p:normalViewPr>
  <p:slideViewPr>
    <p:cSldViewPr snapToGrid="0" showGuides="1">
      <p:cViewPr varScale="1">
        <p:scale>
          <a:sx n="72" d="100"/>
          <a:sy n="72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5483B0-99FA-4DB9-8CE1-55B42BEEEB63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A93445-9E32-4BA5-9FD4-E2318E5B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5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62102-C351-47A3-9AB8-B9AE38466AB2}" type="slidenum">
              <a:rPr lang="en-US"/>
              <a:pPr/>
              <a:t>2</a:t>
            </a:fld>
            <a:endParaRPr lang="en-US"/>
          </a:p>
        </p:txBody>
      </p:sp>
      <p:sp>
        <p:nvSpPr>
          <p:cNvPr id="244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FIGURE 7-28 Interactions between cells and the extracellular matrix.</a:t>
            </a:r>
            <a:r>
              <a:rPr lang="en-US" dirty="0">
                <a:latin typeface="Arial" charset="0"/>
              </a:rPr>
              <a:t> The association between cells and the proteoglycan of the extracellular matrix is mediated by a membrane protein (integrin) and by an extracellular protein (</a:t>
            </a:r>
            <a:r>
              <a:rPr lang="en-US" dirty="0" err="1">
                <a:latin typeface="Arial" charset="0"/>
              </a:rPr>
              <a:t>fibronectin</a:t>
            </a:r>
            <a:r>
              <a:rPr lang="en-US" dirty="0">
                <a:latin typeface="Arial" charset="0"/>
              </a:rPr>
              <a:t> in this example) with binding sites for both integrin and the proteoglycan. Note the close association of collagen fibers with the </a:t>
            </a:r>
            <a:r>
              <a:rPr lang="en-US" dirty="0" err="1">
                <a:latin typeface="Arial" charset="0"/>
              </a:rPr>
              <a:t>fibronectin</a:t>
            </a:r>
            <a:r>
              <a:rPr lang="en-US" dirty="0">
                <a:latin typeface="Arial" charset="0"/>
              </a:rPr>
              <a:t> and proteoglycan.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AA1A5-BE03-4309-A992-DF72C49323B5}" type="slidenum">
              <a:rPr lang="en-US"/>
              <a:pPr/>
              <a:t>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FIGURE 7-25a Two families of membrane proteoglycans.</a:t>
            </a:r>
            <a:r>
              <a:rPr lang="en-US" dirty="0">
                <a:latin typeface="Arial" charset="0"/>
              </a:rPr>
              <a:t> (a) Schematic diagrams of a </a:t>
            </a:r>
            <a:r>
              <a:rPr lang="en-US" dirty="0" err="1">
                <a:latin typeface="Arial" charset="0"/>
              </a:rPr>
              <a:t>syndecan</a:t>
            </a:r>
            <a:r>
              <a:rPr lang="en-US" dirty="0">
                <a:latin typeface="Arial" charset="0"/>
              </a:rPr>
              <a:t> and a </a:t>
            </a:r>
            <a:r>
              <a:rPr lang="en-US" dirty="0" err="1">
                <a:latin typeface="Arial" charset="0"/>
              </a:rPr>
              <a:t>glypican</a:t>
            </a:r>
            <a:r>
              <a:rPr lang="en-US" dirty="0">
                <a:latin typeface="Arial" charset="0"/>
              </a:rPr>
              <a:t> in the plasma membrane. </a:t>
            </a:r>
            <a:r>
              <a:rPr lang="en-US" dirty="0" err="1">
                <a:latin typeface="Arial" charset="0"/>
              </a:rPr>
              <a:t>Syndecans</a:t>
            </a:r>
            <a:r>
              <a:rPr lang="en-US" dirty="0">
                <a:latin typeface="Arial" charset="0"/>
              </a:rPr>
              <a:t> are held in the membrane by hydrophobic interactions between a sequence of nonpolar amino acid residues and plasma membrane lipids; they can be released by a single </a:t>
            </a:r>
            <a:r>
              <a:rPr lang="en-US" dirty="0" err="1">
                <a:latin typeface="Arial" charset="0"/>
              </a:rPr>
              <a:t>proteolytic</a:t>
            </a:r>
            <a:r>
              <a:rPr lang="en-US" dirty="0">
                <a:latin typeface="Arial" charset="0"/>
              </a:rPr>
              <a:t> cut near the membrane surface. In a typical </a:t>
            </a:r>
            <a:r>
              <a:rPr lang="en-US" dirty="0" err="1">
                <a:latin typeface="Arial" charset="0"/>
              </a:rPr>
              <a:t>syndecan</a:t>
            </a:r>
            <a:r>
              <a:rPr lang="en-US" dirty="0">
                <a:latin typeface="Arial" charset="0"/>
              </a:rPr>
              <a:t>, the extracellular </a:t>
            </a:r>
            <a:r>
              <a:rPr lang="en-US" dirty="0" err="1">
                <a:latin typeface="Arial" charset="0"/>
              </a:rPr>
              <a:t>aminoterminal</a:t>
            </a:r>
            <a:r>
              <a:rPr lang="en-US" dirty="0">
                <a:latin typeface="Arial" charset="0"/>
              </a:rPr>
              <a:t> domain is covalently attached (by </a:t>
            </a:r>
            <a:r>
              <a:rPr lang="en-US" dirty="0" err="1">
                <a:latin typeface="Arial" charset="0"/>
              </a:rPr>
              <a:t>tetrasaccharide</a:t>
            </a:r>
            <a:r>
              <a:rPr lang="en-US" dirty="0">
                <a:latin typeface="Arial" charset="0"/>
              </a:rPr>
              <a:t> linkers such as those in Figure 7-24) to three </a:t>
            </a:r>
            <a:r>
              <a:rPr lang="en-US" dirty="0" err="1">
                <a:latin typeface="Arial" charset="0"/>
              </a:rPr>
              <a:t>heparan</a:t>
            </a:r>
            <a:r>
              <a:rPr lang="en-US" dirty="0">
                <a:latin typeface="Arial" charset="0"/>
              </a:rPr>
              <a:t> sulfate chains and two chondroitin sulfate chains. </a:t>
            </a:r>
            <a:r>
              <a:rPr lang="en-US" dirty="0" err="1">
                <a:latin typeface="Arial" charset="0"/>
              </a:rPr>
              <a:t>Glypicans</a:t>
            </a:r>
            <a:r>
              <a:rPr lang="en-US" dirty="0">
                <a:latin typeface="Arial" charset="0"/>
              </a:rPr>
              <a:t> are held in the membrane by a covalently attached membrane lipid (GPI anchor; see Chapter 11), and are shed if the lipid-protein bond is cleaved by a phospholipase. All </a:t>
            </a:r>
            <a:r>
              <a:rPr lang="en-US" dirty="0" err="1">
                <a:latin typeface="Arial" charset="0"/>
              </a:rPr>
              <a:t>glypicans</a:t>
            </a:r>
            <a:r>
              <a:rPr lang="en-US" dirty="0">
                <a:latin typeface="Arial" charset="0"/>
              </a:rPr>
              <a:t> have 14 conserved </a:t>
            </a:r>
            <a:r>
              <a:rPr lang="en-US" dirty="0" err="1">
                <a:latin typeface="Arial" charset="0"/>
              </a:rPr>
              <a:t>Cys</a:t>
            </a:r>
            <a:r>
              <a:rPr lang="en-US" dirty="0">
                <a:latin typeface="Arial" charset="0"/>
              </a:rPr>
              <a:t> residues, which form disulfide bonds to stabilize the protein moiety, and either two or three glycosaminoglycan chains attached near the carboxyl terminus, close to the membrane surface.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32F43-2D3A-4225-B822-B1C868F71C71}" type="slidenum">
              <a:rPr lang="en-US"/>
              <a:pPr/>
              <a:t>5</a:t>
            </a:fld>
            <a:endParaRPr lang="en-US"/>
          </a:p>
        </p:txBody>
      </p:sp>
      <p:sp>
        <p:nvSpPr>
          <p:cNvPr id="245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FIGURE 7-29 Oligosaccharide linkages in glycoproteins.</a:t>
            </a:r>
            <a:r>
              <a:rPr lang="en-US" dirty="0">
                <a:latin typeface="Arial" charset="0"/>
              </a:rPr>
              <a:t> (a) </a:t>
            </a:r>
            <a:r>
              <a:rPr lang="en-US" i="1" dirty="0">
                <a:latin typeface="Arial" charset="0"/>
              </a:rPr>
              <a:t>O</a:t>
            </a:r>
            <a:r>
              <a:rPr lang="en-US" dirty="0">
                <a:latin typeface="Arial" charset="0"/>
              </a:rPr>
              <a:t>-linked oligosaccharides have a </a:t>
            </a:r>
            <a:r>
              <a:rPr lang="en-US" dirty="0" err="1">
                <a:latin typeface="Arial" charset="0"/>
              </a:rPr>
              <a:t>glycosidic</a:t>
            </a:r>
            <a:r>
              <a:rPr lang="en-US" dirty="0">
                <a:latin typeface="Arial" charset="0"/>
              </a:rPr>
              <a:t> bond to the hydroxyl group of </a:t>
            </a:r>
            <a:r>
              <a:rPr lang="en-US" dirty="0" err="1">
                <a:latin typeface="Arial" charset="0"/>
              </a:rPr>
              <a:t>Ser</a:t>
            </a:r>
            <a:r>
              <a:rPr lang="en-US" dirty="0">
                <a:latin typeface="Arial" charset="0"/>
              </a:rPr>
              <a:t> or </a:t>
            </a:r>
            <a:r>
              <a:rPr lang="en-US" dirty="0" err="1">
                <a:latin typeface="Arial" charset="0"/>
              </a:rPr>
              <a:t>Thr</a:t>
            </a:r>
            <a:r>
              <a:rPr lang="en-US" dirty="0">
                <a:latin typeface="Arial" charset="0"/>
              </a:rPr>
              <a:t> residues (pink), illustrated here with </a:t>
            </a:r>
            <a:r>
              <a:rPr lang="en-US" dirty="0" err="1">
                <a:latin typeface="Arial" charset="0"/>
              </a:rPr>
              <a:t>GalNAc</a:t>
            </a:r>
            <a:r>
              <a:rPr lang="en-US" dirty="0">
                <a:latin typeface="Arial" charset="0"/>
              </a:rPr>
              <a:t> as the sugar at the reducing end of the oligosaccharide. One simple chain and one complex chain are shown. (b)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-linked oligosaccharides have an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-</a:t>
            </a:r>
            <a:r>
              <a:rPr lang="en-US" dirty="0" err="1">
                <a:latin typeface="Arial" charset="0"/>
              </a:rPr>
              <a:t>glycosyl</a:t>
            </a:r>
            <a:r>
              <a:rPr lang="en-US" dirty="0">
                <a:latin typeface="Arial" charset="0"/>
              </a:rPr>
              <a:t> bond to the amide nitrogen of an </a:t>
            </a:r>
            <a:r>
              <a:rPr lang="en-US" dirty="0" err="1">
                <a:latin typeface="Arial" charset="0"/>
              </a:rPr>
              <a:t>Asn</a:t>
            </a:r>
            <a:r>
              <a:rPr lang="en-US" dirty="0">
                <a:latin typeface="Arial" charset="0"/>
              </a:rPr>
              <a:t> residue (green), illustrated here with </a:t>
            </a:r>
            <a:r>
              <a:rPr lang="en-US" dirty="0" err="1">
                <a:latin typeface="Arial" charset="0"/>
              </a:rPr>
              <a:t>GlcNAc</a:t>
            </a:r>
            <a:r>
              <a:rPr lang="en-US" dirty="0">
                <a:latin typeface="Arial" charset="0"/>
              </a:rPr>
              <a:t> as the terminal sugar. Three common types of oligosaccharide chains that are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-linked in glycoproteins are shown. A complete description of oligosaccharide structure requires specification of the position and stereochemistry (</a:t>
            </a:r>
            <a:r>
              <a:rPr lang="en-US" i="1" dirty="0">
                <a:latin typeface="Lucida Grande" pitchFamily="48" charset="0"/>
              </a:rPr>
              <a:t>α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Lucida Grande" pitchFamily="48" charset="0"/>
              </a:rPr>
              <a:t>β</a:t>
            </a:r>
            <a:r>
              <a:rPr lang="en-US" dirty="0">
                <a:latin typeface="Arial" charset="0"/>
              </a:rPr>
              <a:t>) of each </a:t>
            </a:r>
            <a:r>
              <a:rPr lang="en-US" dirty="0" err="1">
                <a:latin typeface="Arial" charset="0"/>
              </a:rPr>
              <a:t>glycosidic</a:t>
            </a:r>
            <a:r>
              <a:rPr lang="en-US" dirty="0">
                <a:latin typeface="Arial" charset="0"/>
              </a:rPr>
              <a:t> linkage.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7BA88-54B5-40AE-A807-9FF03A885208}" type="slidenum">
              <a:rPr lang="en-US"/>
              <a:pPr/>
              <a:t>7</a:t>
            </a:fld>
            <a:endParaRPr lang="en-US"/>
          </a:p>
        </p:txBody>
      </p:sp>
      <p:sp>
        <p:nvSpPr>
          <p:cNvPr id="246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FIGURE 7-30 Bacterial lipopolysaccharides.</a:t>
            </a:r>
            <a:r>
              <a:rPr lang="en-US">
                <a:latin typeface="Arial" charset="0"/>
              </a:rPr>
              <a:t> Schematic diagram of the lipopolysaccharide of the outer membrane of </a:t>
            </a:r>
            <a:r>
              <a:rPr lang="en-US" i="1">
                <a:latin typeface="Arial" charset="0"/>
              </a:rPr>
              <a:t>Salmonella typhimurium. </a:t>
            </a:r>
            <a:r>
              <a:rPr lang="en-US">
                <a:latin typeface="Arial" charset="0"/>
              </a:rPr>
              <a:t>Kdo is 3-deoxy-</a:t>
            </a:r>
            <a:r>
              <a:rPr lang="en-US" sz="1100">
                <a:latin typeface="Arial" charset="0"/>
              </a:rPr>
              <a:t>D</a:t>
            </a:r>
            <a:r>
              <a:rPr lang="en-US">
                <a:latin typeface="Arial" charset="0"/>
              </a:rPr>
              <a:t>-</a:t>
            </a:r>
            <a:r>
              <a:rPr lang="en-US" i="1">
                <a:latin typeface="Arial" charset="0"/>
              </a:rPr>
              <a:t>manno</a:t>
            </a:r>
            <a:r>
              <a:rPr lang="en-US">
                <a:latin typeface="Arial" charset="0"/>
              </a:rPr>
              <a:t>-octulosonic acid (previously called </a:t>
            </a:r>
            <a:r>
              <a:rPr lang="en-US" i="1">
                <a:latin typeface="Arial" charset="0"/>
              </a:rPr>
              <a:t>k</a:t>
            </a:r>
            <a:r>
              <a:rPr lang="en-US">
                <a:latin typeface="Arial" charset="0"/>
              </a:rPr>
              <a:t>eto</a:t>
            </a:r>
            <a:r>
              <a:rPr lang="en-US" i="1">
                <a:latin typeface="Arial" charset="0"/>
              </a:rPr>
              <a:t>d</a:t>
            </a:r>
            <a:r>
              <a:rPr lang="en-US">
                <a:latin typeface="Arial" charset="0"/>
              </a:rPr>
              <a:t>eoxy</a:t>
            </a:r>
            <a:r>
              <a:rPr lang="en-US" i="1">
                <a:latin typeface="Arial" charset="0"/>
              </a:rPr>
              <a:t>o</a:t>
            </a:r>
            <a:r>
              <a:rPr lang="en-US">
                <a:latin typeface="Arial" charset="0"/>
              </a:rPr>
              <a:t>ctonic acid); Hep is L-</a:t>
            </a:r>
            <a:r>
              <a:rPr lang="en-US" i="1">
                <a:latin typeface="Arial" charset="0"/>
              </a:rPr>
              <a:t>glycero</a:t>
            </a:r>
            <a:r>
              <a:rPr lang="en-US">
                <a:latin typeface="Arial" charset="0"/>
              </a:rPr>
              <a:t>-</a:t>
            </a:r>
            <a:r>
              <a:rPr lang="en-US" sz="1100">
                <a:latin typeface="Arial" charset="0"/>
              </a:rPr>
              <a:t>D</a:t>
            </a:r>
            <a:r>
              <a:rPr lang="en-US">
                <a:latin typeface="Arial" charset="0"/>
              </a:rPr>
              <a:t>-</a:t>
            </a:r>
            <a:r>
              <a:rPr lang="en-US" i="1">
                <a:latin typeface="Arial" charset="0"/>
              </a:rPr>
              <a:t>manno</a:t>
            </a:r>
            <a:r>
              <a:rPr lang="en-US">
                <a:latin typeface="Arial" charset="0"/>
              </a:rPr>
              <a:t>-heptose; AbeOAc is abequose (a 3,6-dideoxyhexose) acetylated on one of its hydroxyls. There are six fatty acid residues in the lipid A portion of the molecule. Different bacterial species have subtly different lipopolysaccharide structures, but they have in common a lipid region (lipid A), a core oligosaccharide also known as endotoxin, and an "</a:t>
            </a:r>
            <a:r>
              <a:rPr lang="en-US" i="1">
                <a:latin typeface="Arial" charset="0"/>
              </a:rPr>
              <a:t>O</a:t>
            </a:r>
            <a:r>
              <a:rPr lang="en-US">
                <a:latin typeface="Arial" charset="0"/>
              </a:rPr>
              <a:t>-specific" chain, which is the principal determinant of the serotype (immunological reactivity) of the bacterium. The outer membranes of the gram-negative bacteria </a:t>
            </a:r>
            <a:r>
              <a:rPr lang="en-US" i="1">
                <a:latin typeface="Arial" charset="0"/>
              </a:rPr>
              <a:t>S. typhimurium </a:t>
            </a:r>
            <a:r>
              <a:rPr lang="en-US">
                <a:latin typeface="Arial" charset="0"/>
              </a:rPr>
              <a:t>and </a:t>
            </a:r>
            <a:r>
              <a:rPr lang="en-US" i="1">
                <a:latin typeface="Arial" charset="0"/>
              </a:rPr>
              <a:t>E. coli </a:t>
            </a:r>
            <a:r>
              <a:rPr lang="en-US">
                <a:latin typeface="Arial" charset="0"/>
              </a:rPr>
              <a:t>contain so many lipopolysaccharide molecules that the cell surface is virtually covered with </a:t>
            </a:r>
            <a:r>
              <a:rPr lang="en-US" i="1">
                <a:latin typeface="Arial" charset="0"/>
              </a:rPr>
              <a:t>O</a:t>
            </a:r>
            <a:r>
              <a:rPr lang="en-US">
                <a:latin typeface="Arial" charset="0"/>
              </a:rPr>
              <a:t>-specific chains.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4718-F2E9-4F29-BB59-DEAEB91C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2AF3-46F1-4EBF-9C46-93E170451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2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B86D0-0236-4588-B2D0-C46F0650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9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3909-757D-465A-B59F-64D2CB124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12085-1353-41C8-9C9F-3DE524380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0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1C36-833E-4F18-A092-13F88BFB1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7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932A-AE40-4E2B-B4F0-C7004BC29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C738-7667-49D1-B11A-37A583AE0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FF10B-5450-433A-9BA1-A1F751D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E0B8-9400-4F0C-850C-44820DECC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4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BF061-672F-4B33-B137-54CD95200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0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0CF79C-D3FB-4642-B489-D91AB729D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_08_1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07975"/>
            <a:ext cx="516096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fig_08_1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"/>
          <a:stretch>
            <a:fillRect/>
          </a:stretch>
        </p:blipFill>
        <p:spPr bwMode="auto">
          <a:xfrm>
            <a:off x="2552700" y="2428875"/>
            <a:ext cx="63563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itle 4"/>
          <p:cNvSpPr>
            <a:spLocks noGrp="1"/>
          </p:cNvSpPr>
          <p:nvPr>
            <p:ph type="title"/>
          </p:nvPr>
        </p:nvSpPr>
        <p:spPr>
          <a:xfrm>
            <a:off x="2508250" y="274638"/>
            <a:ext cx="6178550" cy="1143000"/>
          </a:xfrm>
        </p:spPr>
        <p:txBody>
          <a:bodyPr/>
          <a:lstStyle/>
          <a:p>
            <a:pPr eaLnBrk="1" hangingPunct="1"/>
            <a:r>
              <a:rPr lang="en-US" smtClean="0"/>
              <a:t>Proteoglycans are conjugates of proteins and glycosaminoglycans</a:t>
            </a:r>
          </a:p>
        </p:txBody>
      </p:sp>
      <p:sp>
        <p:nvSpPr>
          <p:cNvPr id="24582" name="Content Placeholder 6"/>
          <p:cNvSpPr>
            <a:spLocks noGrp="1"/>
          </p:cNvSpPr>
          <p:nvPr>
            <p:ph idx="1"/>
          </p:nvPr>
        </p:nvSpPr>
        <p:spPr>
          <a:xfrm>
            <a:off x="2508250" y="1468438"/>
            <a:ext cx="6178550" cy="4657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Proteoglycans are major components of connective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figure 7-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7"/>
          <a:stretch/>
        </p:blipFill>
        <p:spPr bwMode="auto">
          <a:xfrm>
            <a:off x="2296214" y="1521436"/>
            <a:ext cx="4551571" cy="528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" y="274638"/>
            <a:ext cx="8441634" cy="1143000"/>
          </a:xfrm>
        </p:spPr>
        <p:txBody>
          <a:bodyPr/>
          <a:lstStyle/>
          <a:p>
            <a:r>
              <a:rPr lang="en-US" dirty="0" smtClean="0"/>
              <a:t>Networks of protein and carbohydrate inter-actions fix a cell to the extracellular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figure 7-25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8"/>
          <a:stretch/>
        </p:blipFill>
        <p:spPr bwMode="auto">
          <a:xfrm>
            <a:off x="1882034" y="1531299"/>
            <a:ext cx="5379929" cy="508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proteoglycans are components of cell membranes &amp; influence surface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un_08_p2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17" y="1562100"/>
            <a:ext cx="4100483" cy="22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Glycoproteins (glycosylated proteins) are proteins with oligosaccharides attached</a:t>
            </a:r>
          </a:p>
        </p:txBody>
      </p:sp>
      <p:pic>
        <p:nvPicPr>
          <p:cNvPr id="25604" name="Picture 2" descr="figun_08_p240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78" y="4076700"/>
            <a:ext cx="5587172" cy="246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77838" y="1590675"/>
            <a:ext cx="35956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i="1" dirty="0"/>
              <a:t>N</a:t>
            </a:r>
            <a:r>
              <a:rPr lang="en-US" sz="2400" dirty="0"/>
              <a:t>-linked to </a:t>
            </a:r>
            <a:r>
              <a:rPr lang="en-US" sz="2400" dirty="0" err="1"/>
              <a:t>Asn</a:t>
            </a:r>
            <a:endParaRPr lang="en-US" sz="2400" dirty="0"/>
          </a:p>
          <a:p>
            <a:pPr eaLnBrk="1" hangingPunct="1"/>
            <a:r>
              <a:rPr lang="en-US" sz="2000" dirty="0"/>
              <a:t>(attached during synthesis)</a:t>
            </a:r>
          </a:p>
          <a:p>
            <a:pPr eaLnBrk="1" hangingPunct="1"/>
            <a:r>
              <a:rPr lang="en-US" sz="2400" i="1" dirty="0"/>
              <a:t>O</a:t>
            </a:r>
            <a:r>
              <a:rPr lang="en-US" sz="2400" dirty="0"/>
              <a:t>-linked to </a:t>
            </a:r>
            <a:r>
              <a:rPr lang="en-US" sz="2400" dirty="0" err="1"/>
              <a:t>Ser</a:t>
            </a:r>
            <a:r>
              <a:rPr lang="en-US" sz="2400" dirty="0"/>
              <a:t> or </a:t>
            </a:r>
            <a:r>
              <a:rPr lang="en-US" sz="2400" dirty="0" err="1"/>
              <a:t>Thr</a:t>
            </a:r>
            <a:r>
              <a:rPr lang="en-US" sz="2400" dirty="0"/>
              <a:t> </a:t>
            </a:r>
            <a:r>
              <a:rPr lang="en-US" sz="2000" dirty="0"/>
              <a:t>(attached after folding)</a:t>
            </a:r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939" y="1593111"/>
            <a:ext cx="79704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dirty="0"/>
              <a:t>Diversity in the sequence of the attached sugar (</a:t>
            </a:r>
            <a:r>
              <a:rPr lang="en-US" sz="2400" dirty="0" err="1"/>
              <a:t>microheterogeneity</a:t>
            </a:r>
            <a:r>
              <a:rPr lang="en-US" sz="2400" dirty="0" smtClean="0"/>
              <a:t>)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 </a:t>
            </a:r>
            <a:endParaRPr lang="en-US" sz="2400" dirty="0"/>
          </a:p>
          <a:p>
            <a:pPr eaLnBrk="1" hangingPunct="1"/>
            <a:r>
              <a:rPr lang="en-US" sz="2400" dirty="0"/>
              <a:t>and in patterns of attachment to </a:t>
            </a:r>
            <a:r>
              <a:rPr lang="en-US" sz="2400" dirty="0" smtClean="0"/>
              <a:t>proteins (</a:t>
            </a:r>
            <a:r>
              <a:rPr lang="en-US" sz="2400" dirty="0" err="1"/>
              <a:t>glycoforms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pic>
        <p:nvPicPr>
          <p:cNvPr id="169986" name="Picture 2" descr="figure 7-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18" b="6573"/>
          <a:stretch/>
        </p:blipFill>
        <p:spPr bwMode="auto">
          <a:xfrm>
            <a:off x="735806" y="2568942"/>
            <a:ext cx="7672388" cy="23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Glycosylation adds great diversity to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_08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2" y="1603375"/>
            <a:ext cx="49942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Glycosylations can influence protein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figure 7-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5"/>
          <a:stretch/>
        </p:blipFill>
        <p:spPr bwMode="auto">
          <a:xfrm>
            <a:off x="2388386" y="1602533"/>
            <a:ext cx="4367225" cy="525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Glycolipids are usually found on the cell surface and are important in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_08_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579563"/>
            <a:ext cx="2116138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Glycoproteins and glycolipids are recognized and bound by </a:t>
            </a:r>
            <a:r>
              <a:rPr lang="en-US" dirty="0" err="1" smtClean="0"/>
              <a:t>lectins</a:t>
            </a:r>
            <a:endParaRPr lang="en-US" dirty="0" smtClean="0"/>
          </a:p>
        </p:txBody>
      </p:sp>
      <p:pic>
        <p:nvPicPr>
          <p:cNvPr id="27652" name="Picture 2" descr="fig_08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1509713"/>
            <a:ext cx="5113337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ab_0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17500"/>
            <a:ext cx="547211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615</Words>
  <Application>Microsoft Office PowerPoint</Application>
  <PresentationFormat>On-screen Show (4:3)</PresentationFormat>
  <Paragraphs>31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Proteoglycans are conjugates of proteins and glycosaminoglycans</vt:lpstr>
      <vt:lpstr>Networks of protein and carbohydrate inter-actions fix a cell to the extracellular matrix</vt:lpstr>
      <vt:lpstr>Some proteoglycans are components of cell membranes &amp; influence surface interactions</vt:lpstr>
      <vt:lpstr>Glycoproteins (glycosylated proteins) are proteins with oligosaccharides attached</vt:lpstr>
      <vt:lpstr>Glycosylation adds great diversity to proteins</vt:lpstr>
      <vt:lpstr>Glycosylations can influence protein structure</vt:lpstr>
      <vt:lpstr>Glycolipids are usually found on the cell surface and are important in recognition</vt:lpstr>
      <vt:lpstr>Glycoproteins and glycolipids are recognized and bound by lectins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Rebecca</dc:creator>
  <cp:lastModifiedBy>Rebecca</cp:lastModifiedBy>
  <cp:revision>59</cp:revision>
  <cp:lastPrinted>2011-01-24T23:58:38Z</cp:lastPrinted>
  <dcterms:created xsi:type="dcterms:W3CDTF">2009-07-16T23:51:41Z</dcterms:created>
  <dcterms:modified xsi:type="dcterms:W3CDTF">2011-01-25T00:01:52Z</dcterms:modified>
</cp:coreProperties>
</file>