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6" r:id="rId2"/>
    <p:sldId id="264" r:id="rId3"/>
    <p:sldId id="304" r:id="rId4"/>
    <p:sldId id="305" r:id="rId5"/>
    <p:sldId id="317" r:id="rId6"/>
    <p:sldId id="307" r:id="rId7"/>
    <p:sldId id="308" r:id="rId8"/>
    <p:sldId id="309" r:id="rId9"/>
    <p:sldId id="276" r:id="rId10"/>
    <p:sldId id="310" r:id="rId11"/>
    <p:sldId id="273" r:id="rId12"/>
    <p:sldId id="312" r:id="rId13"/>
    <p:sldId id="313" r:id="rId14"/>
    <p:sldId id="314" r:id="rId15"/>
    <p:sldId id="315" r:id="rId16"/>
    <p:sldId id="287" r:id="rId17"/>
    <p:sldId id="289" r:id="rId18"/>
    <p:sldId id="291" r:id="rId19"/>
    <p:sldId id="285"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84" autoAdjust="0"/>
  </p:normalViewPr>
  <p:slideViewPr>
    <p:cSldViewPr snapToGrid="0" showGuides="1">
      <p:cViewPr varScale="1">
        <p:scale>
          <a:sx n="76" d="100"/>
          <a:sy n="76" d="100"/>
        </p:scale>
        <p:origin x="-8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a:defRPr sz="13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a:defRPr sz="1300">
                <a:latin typeface="Arial" charset="0"/>
                <a:cs typeface="Arial" charset="0"/>
              </a:defRPr>
            </a:lvl1pPr>
          </a:lstStyle>
          <a:p>
            <a:pPr>
              <a:defRPr/>
            </a:pPr>
            <a:fld id="{735483B0-99FA-4DB9-8CE1-55B42BEEEB63}" type="datetimeFigureOut">
              <a:rPr lang="en-US"/>
              <a:pPr>
                <a:defRPr/>
              </a:pPr>
              <a:t>1/21/2011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a:defRPr sz="13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a:defRPr sz="1300">
                <a:latin typeface="Arial" charset="0"/>
                <a:cs typeface="Arial" charset="0"/>
              </a:defRPr>
            </a:lvl1pPr>
          </a:lstStyle>
          <a:p>
            <a:pPr>
              <a:defRPr/>
            </a:pPr>
            <a:fld id="{A6A93445-9E32-4BA5-9FD4-E2318E5BAEF2}" type="slidenum">
              <a:rPr lang="en-US"/>
              <a:pPr>
                <a:defRPr/>
              </a:pPr>
              <a:t>‹#›</a:t>
            </a:fld>
            <a:endParaRPr lang="en-US"/>
          </a:p>
        </p:txBody>
      </p:sp>
    </p:spTree>
    <p:extLst>
      <p:ext uri="{BB962C8B-B14F-4D97-AF65-F5344CB8AC3E}">
        <p14:creationId xmlns:p14="http://schemas.microsoft.com/office/powerpoint/2010/main" val="1138235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AE2808-9C49-4D98-B510-B86BC03F944F}" type="slidenum">
              <a:rPr lang="en-US" smtClean="0"/>
              <a:pPr eaLnBrk="1" hangingPunct="1"/>
              <a:t>2</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7-13 Homo- and heteropolysaccharides.</a:t>
            </a:r>
            <a:r>
              <a:rPr lang="en-US" smtClean="0">
                <a:latin typeface="Arial" pitchFamily="34" charset="0"/>
              </a:rPr>
              <a:t> Polysaccharides may be composed of one, two, or several different monosaccharides, in straight or branched chains of varying length.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4B5590-A04A-44A8-928E-2520983A762A}" type="slidenum">
              <a:rPr lang="en-US" smtClean="0"/>
              <a:pPr eaLnBrk="1" hangingPunct="1"/>
              <a:t>3</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7-18 Conformation at the glycosidic bonds of cellulose, amylose, and dextran.</a:t>
            </a:r>
            <a:r>
              <a:rPr lang="en-US" smtClean="0">
                <a:latin typeface="Arial" pitchFamily="34" charset="0"/>
              </a:rPr>
              <a:t> The polymers are depicted as rigid pyranose rings joined by glycosidic bonds, with free rotation about these bonds. Note that in dextran there is also free rotation about the bond between C-5 and C-6 (torsion angle </a:t>
            </a:r>
            <a:r>
              <a:rPr lang="en-US" i="1" smtClean="0">
                <a:latin typeface="Lucida Grande"/>
              </a:rPr>
              <a:t>ω</a:t>
            </a:r>
            <a:r>
              <a:rPr lang="en-US" smtClean="0">
                <a:latin typeface="Arial" pitchFamily="34" charset="0"/>
              </a:rPr>
              <a:t> (omega)).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0412AF-C155-438D-912A-97664B35B185}" type="slidenum">
              <a:rPr lang="en-US" smtClean="0"/>
              <a:pPr eaLnBrk="1" hangingPunct="1"/>
              <a:t>4</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7-19 A map of favored conformations for oligosaccharides and polysaccharides.</a:t>
            </a:r>
            <a:r>
              <a:rPr lang="en-US" smtClean="0">
                <a:latin typeface="Arial" pitchFamily="34" charset="0"/>
              </a:rPr>
              <a:t> The torsion angles </a:t>
            </a:r>
            <a:r>
              <a:rPr lang="en-US" i="1" smtClean="0">
                <a:latin typeface="Lucida Grande"/>
              </a:rPr>
              <a:t>ψ</a:t>
            </a:r>
            <a:r>
              <a:rPr lang="en-US" smtClean="0">
                <a:latin typeface="Arial" pitchFamily="34" charset="0"/>
              </a:rPr>
              <a:t> and </a:t>
            </a:r>
            <a:r>
              <a:rPr lang="en-US" i="1" smtClean="0">
                <a:latin typeface="Symbol" pitchFamily="18" charset="2"/>
                <a:sym typeface="Symbol" pitchFamily="18" charset="2"/>
              </a:rPr>
              <a:t></a:t>
            </a:r>
            <a:r>
              <a:rPr lang="en-US" smtClean="0">
                <a:latin typeface="Arial" pitchFamily="34" charset="0"/>
              </a:rPr>
              <a:t> (see Figure 7-18), which define the spatial relationship between adjacent rings, can in principle have any value from 0</a:t>
            </a:r>
            <a:r>
              <a:rPr lang="en-US" smtClean="0">
                <a:latin typeface="Arial" pitchFamily="34" charset="0"/>
                <a:ea typeface="ヒラギノ角ゴ Pro W3"/>
                <a:cs typeface="ヒラギノ角ゴ Pro W3"/>
              </a:rPr>
              <a:t>˚</a:t>
            </a:r>
            <a:r>
              <a:rPr lang="en-US" smtClean="0">
                <a:latin typeface="Arial" pitchFamily="34" charset="0"/>
              </a:rPr>
              <a:t> to 360</a:t>
            </a:r>
            <a:r>
              <a:rPr lang="en-US" smtClean="0">
                <a:latin typeface="Arial" pitchFamily="34" charset="0"/>
                <a:ea typeface="ヒラギノ角ゴ Pro W3"/>
                <a:cs typeface="ヒラギノ角ゴ Pro W3"/>
              </a:rPr>
              <a:t>˚</a:t>
            </a:r>
            <a:r>
              <a:rPr lang="en-US" smtClean="0">
                <a:latin typeface="Arial" pitchFamily="34" charset="0"/>
              </a:rPr>
              <a:t>. In fact, some of the torsion angles would give conformations that are sterically hindered, whereas others give conformations that maximize hydrogen bonding. (a) When the relative energy (</a:t>
            </a:r>
            <a:r>
              <a:rPr lang="en-US" smtClean="0">
                <a:latin typeface="Symbol" pitchFamily="18" charset="2"/>
                <a:ea typeface="ヒラギノ角ゴ Pro W3"/>
                <a:cs typeface="ヒラギノ角ゴ Pro W3"/>
                <a:sym typeface="Symbol" pitchFamily="18" charset="2"/>
              </a:rPr>
              <a:t></a:t>
            </a:r>
            <a:r>
              <a:rPr lang="en-US" smtClean="0">
                <a:latin typeface="Arial" pitchFamily="34" charset="0"/>
              </a:rPr>
              <a:t>) is plotted for each value of </a:t>
            </a:r>
            <a:r>
              <a:rPr lang="en-US" i="1" smtClean="0">
                <a:latin typeface="Symbol" pitchFamily="18" charset="2"/>
                <a:sym typeface="Symbol" pitchFamily="18" charset="2"/>
              </a:rPr>
              <a:t></a:t>
            </a:r>
            <a:r>
              <a:rPr lang="en-US" smtClean="0">
                <a:latin typeface="Arial" pitchFamily="34" charset="0"/>
              </a:rPr>
              <a:t> and </a:t>
            </a:r>
            <a:r>
              <a:rPr lang="en-US" i="1" smtClean="0">
                <a:latin typeface="Lucida Grande"/>
              </a:rPr>
              <a:t>ψ</a:t>
            </a:r>
            <a:r>
              <a:rPr lang="en-US" smtClean="0">
                <a:latin typeface="Arial" pitchFamily="34" charset="0"/>
              </a:rPr>
              <a:t>, with isoenergy ("same energy") contours drawn at intervals of 1 kcal/mol above the minimum energy state, the result is a map of preferred conformations. This is analogous to the Ramachandran plot for peptides (see Figure 4-3, 4</a:t>
            </a:r>
            <a:r>
              <a:rPr lang="en-US" smtClean="0">
                <a:latin typeface="Arial" pitchFamily="34" charset="0"/>
                <a:ea typeface="ヒラギノ角ゴ Pro W3"/>
                <a:cs typeface="ヒラギノ角ゴ Pro W3"/>
              </a:rPr>
              <a:t>-</a:t>
            </a:r>
            <a:r>
              <a:rPr lang="en-US" smtClean="0">
                <a:latin typeface="Arial" pitchFamily="34" charset="0"/>
              </a:rPr>
              <a:t>8). (b) Two energetic extremes for the disaccharide Gal(</a:t>
            </a:r>
            <a:r>
              <a:rPr lang="en-US" i="1" smtClean="0">
                <a:latin typeface="Lucida Grande"/>
              </a:rPr>
              <a:t>β</a:t>
            </a:r>
            <a:r>
              <a:rPr lang="en-US" smtClean="0">
                <a:latin typeface="Arial" pitchFamily="34" charset="0"/>
              </a:rPr>
              <a:t>1</a:t>
            </a:r>
            <a:r>
              <a:rPr lang="en-US" smtClean="0">
                <a:latin typeface="Arial" pitchFamily="34" charset="0"/>
                <a:ea typeface="Lucida Grande"/>
                <a:cs typeface="Lucida Grande"/>
              </a:rPr>
              <a:t>→</a:t>
            </a:r>
            <a:r>
              <a:rPr lang="en-US" smtClean="0">
                <a:latin typeface="Arial" pitchFamily="34" charset="0"/>
              </a:rPr>
              <a:t>3)Gal; these values fall on the energy diagram (a) as shown by the red and blue dots. The red dot indicates the least favored conformation, the blue dot the most favored conformation. The known conformations of the three polysaccharides shown in Figure 7-18 have been determined by x-ray crystallography, and all fall within the lowest-energy regions of the map.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93445-9E32-4BA5-9FD4-E2318E5BAEF2}" type="slidenum">
              <a:rPr lang="en-US" smtClean="0"/>
              <a:pPr>
                <a:defRPr/>
              </a:pPr>
              <a:t>5</a:t>
            </a:fld>
            <a:endParaRPr lang="en-US"/>
          </a:p>
        </p:txBody>
      </p:sp>
    </p:spTree>
    <p:extLst>
      <p:ext uri="{BB962C8B-B14F-4D97-AF65-F5344CB8AC3E}">
        <p14:creationId xmlns:p14="http://schemas.microsoft.com/office/powerpoint/2010/main" val="32875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237CC8-0531-43DB-91D7-79E05A948E7C}" type="slidenum">
              <a:rPr lang="en-US" smtClean="0"/>
              <a:pPr eaLnBrk="1" hangingPunct="1"/>
              <a:t>6</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09893B-B84F-4C08-BB27-7B754B25D3AD}" type="slidenum">
              <a:rPr lang="en-US" smtClean="0"/>
              <a:pPr eaLnBrk="1" hangingPunct="1"/>
              <a:t>7</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4E4718-F2E9-4F29-BB59-DEAEB91C951A}" type="slidenum">
              <a:rPr lang="en-US"/>
              <a:pPr>
                <a:defRPr/>
              </a:pPr>
              <a:t>‹#›</a:t>
            </a:fld>
            <a:endParaRPr lang="en-US"/>
          </a:p>
        </p:txBody>
      </p:sp>
    </p:spTree>
    <p:extLst>
      <p:ext uri="{BB962C8B-B14F-4D97-AF65-F5344CB8AC3E}">
        <p14:creationId xmlns:p14="http://schemas.microsoft.com/office/powerpoint/2010/main" val="30116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9F2AF3-46F1-4EBF-9C46-93E170451271}" type="slidenum">
              <a:rPr lang="en-US"/>
              <a:pPr>
                <a:defRPr/>
              </a:pPr>
              <a:t>‹#›</a:t>
            </a:fld>
            <a:endParaRPr lang="en-US"/>
          </a:p>
        </p:txBody>
      </p:sp>
    </p:spTree>
    <p:extLst>
      <p:ext uri="{BB962C8B-B14F-4D97-AF65-F5344CB8AC3E}">
        <p14:creationId xmlns:p14="http://schemas.microsoft.com/office/powerpoint/2010/main" val="218742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5B86D0-0236-4588-B2D0-C46F065007AE}" type="slidenum">
              <a:rPr lang="en-US"/>
              <a:pPr>
                <a:defRPr/>
              </a:pPr>
              <a:t>‹#›</a:t>
            </a:fld>
            <a:endParaRPr lang="en-US"/>
          </a:p>
        </p:txBody>
      </p:sp>
    </p:spTree>
    <p:extLst>
      <p:ext uri="{BB962C8B-B14F-4D97-AF65-F5344CB8AC3E}">
        <p14:creationId xmlns:p14="http://schemas.microsoft.com/office/powerpoint/2010/main" val="217819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B23909-757D-465A-B59F-64D2CB124481}" type="slidenum">
              <a:rPr lang="en-US"/>
              <a:pPr>
                <a:defRPr/>
              </a:pPr>
              <a:t>‹#›</a:t>
            </a:fld>
            <a:endParaRPr lang="en-US"/>
          </a:p>
        </p:txBody>
      </p:sp>
    </p:spTree>
    <p:extLst>
      <p:ext uri="{BB962C8B-B14F-4D97-AF65-F5344CB8AC3E}">
        <p14:creationId xmlns:p14="http://schemas.microsoft.com/office/powerpoint/2010/main" val="55683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B12085-1353-41C8-9C9F-3DE524380A96}" type="slidenum">
              <a:rPr lang="en-US"/>
              <a:pPr>
                <a:defRPr/>
              </a:pPr>
              <a:t>‹#›</a:t>
            </a:fld>
            <a:endParaRPr lang="en-US"/>
          </a:p>
        </p:txBody>
      </p:sp>
    </p:spTree>
    <p:extLst>
      <p:ext uri="{BB962C8B-B14F-4D97-AF65-F5344CB8AC3E}">
        <p14:creationId xmlns:p14="http://schemas.microsoft.com/office/powerpoint/2010/main" val="311270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61C36-833E-4F18-A092-13F88BFB10D2}" type="slidenum">
              <a:rPr lang="en-US"/>
              <a:pPr>
                <a:defRPr/>
              </a:pPr>
              <a:t>‹#›</a:t>
            </a:fld>
            <a:endParaRPr lang="en-US"/>
          </a:p>
        </p:txBody>
      </p:sp>
    </p:spTree>
    <p:extLst>
      <p:ext uri="{BB962C8B-B14F-4D97-AF65-F5344CB8AC3E}">
        <p14:creationId xmlns:p14="http://schemas.microsoft.com/office/powerpoint/2010/main" val="194657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78932A-AE40-4E2B-B4F0-C7004BC29560}" type="slidenum">
              <a:rPr lang="en-US"/>
              <a:pPr>
                <a:defRPr/>
              </a:pPr>
              <a:t>‹#›</a:t>
            </a:fld>
            <a:endParaRPr lang="en-US"/>
          </a:p>
        </p:txBody>
      </p:sp>
    </p:spTree>
    <p:extLst>
      <p:ext uri="{BB962C8B-B14F-4D97-AF65-F5344CB8AC3E}">
        <p14:creationId xmlns:p14="http://schemas.microsoft.com/office/powerpoint/2010/main" val="980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C6C738-7667-49D1-B11A-37A583AE07FA}" type="slidenum">
              <a:rPr lang="en-US"/>
              <a:pPr>
                <a:defRPr/>
              </a:pPr>
              <a:t>‹#›</a:t>
            </a:fld>
            <a:endParaRPr lang="en-US"/>
          </a:p>
        </p:txBody>
      </p:sp>
    </p:spTree>
    <p:extLst>
      <p:ext uri="{BB962C8B-B14F-4D97-AF65-F5344CB8AC3E}">
        <p14:creationId xmlns:p14="http://schemas.microsoft.com/office/powerpoint/2010/main" val="32606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5FF10B-5450-433A-9BA1-A1F751D085DC}" type="slidenum">
              <a:rPr lang="en-US"/>
              <a:pPr>
                <a:defRPr/>
              </a:pPr>
              <a:t>‹#›</a:t>
            </a:fld>
            <a:endParaRPr lang="en-US"/>
          </a:p>
        </p:txBody>
      </p:sp>
    </p:spTree>
    <p:extLst>
      <p:ext uri="{BB962C8B-B14F-4D97-AF65-F5344CB8AC3E}">
        <p14:creationId xmlns:p14="http://schemas.microsoft.com/office/powerpoint/2010/main" val="16882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0AE0B8-9400-4F0C-850C-44820DECCB5E}" type="slidenum">
              <a:rPr lang="en-US"/>
              <a:pPr>
                <a:defRPr/>
              </a:pPr>
              <a:t>‹#›</a:t>
            </a:fld>
            <a:endParaRPr lang="en-US"/>
          </a:p>
        </p:txBody>
      </p:sp>
    </p:spTree>
    <p:extLst>
      <p:ext uri="{BB962C8B-B14F-4D97-AF65-F5344CB8AC3E}">
        <p14:creationId xmlns:p14="http://schemas.microsoft.com/office/powerpoint/2010/main" val="360334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2BF061-672F-4B33-B137-54CD95200587}" type="slidenum">
              <a:rPr lang="en-US"/>
              <a:pPr>
                <a:defRPr/>
              </a:pPr>
              <a:t>‹#›</a:t>
            </a:fld>
            <a:endParaRPr lang="en-US"/>
          </a:p>
        </p:txBody>
      </p:sp>
    </p:spTree>
    <p:extLst>
      <p:ext uri="{BB962C8B-B14F-4D97-AF65-F5344CB8AC3E}">
        <p14:creationId xmlns:p14="http://schemas.microsoft.com/office/powerpoint/2010/main" val="303470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8B0CF79C-D3FB-4642-B489-D91AB729DC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Carbohydrates serve a variety of functions</a:t>
            </a:r>
            <a:endParaRPr lang="en-US" dirty="0"/>
          </a:p>
        </p:txBody>
      </p:sp>
      <p:sp>
        <p:nvSpPr>
          <p:cNvPr id="3" name="Content Placeholder 2"/>
          <p:cNvSpPr>
            <a:spLocks noGrp="1"/>
          </p:cNvSpPr>
          <p:nvPr>
            <p:ph idx="1"/>
          </p:nvPr>
        </p:nvSpPr>
        <p:spPr>
          <a:xfrm>
            <a:off x="3213101" y="1143000"/>
            <a:ext cx="2702384" cy="5512433"/>
          </a:xfrm>
        </p:spPr>
        <p:txBody>
          <a:bodyPr>
            <a:noAutofit/>
          </a:bodyPr>
          <a:lstStyle/>
          <a:p>
            <a:pPr marL="0" indent="0" algn="ctr">
              <a:spcBef>
                <a:spcPts val="1800"/>
              </a:spcBef>
              <a:buNone/>
            </a:pPr>
            <a:r>
              <a:rPr lang="en-US" sz="2800" dirty="0"/>
              <a:t>E</a:t>
            </a:r>
            <a:r>
              <a:rPr lang="en-US" sz="2800" dirty="0" smtClean="0"/>
              <a:t>nergy storage and food</a:t>
            </a:r>
          </a:p>
          <a:p>
            <a:pPr marL="0" indent="0" algn="ctr">
              <a:spcBef>
                <a:spcPts val="1800"/>
              </a:spcBef>
              <a:buNone/>
            </a:pPr>
            <a:r>
              <a:rPr lang="en-US" sz="2800" dirty="0" smtClean="0"/>
              <a:t>Structure and support</a:t>
            </a:r>
          </a:p>
          <a:p>
            <a:pPr marL="0" indent="0" algn="ctr">
              <a:spcBef>
                <a:spcPts val="1800"/>
              </a:spcBef>
              <a:buNone/>
            </a:pPr>
            <a:r>
              <a:rPr lang="en-US" sz="2800" dirty="0" smtClean="0"/>
              <a:t>Lubrication</a:t>
            </a:r>
          </a:p>
          <a:p>
            <a:pPr marL="0" indent="0" algn="ctr">
              <a:spcBef>
                <a:spcPts val="1800"/>
              </a:spcBef>
              <a:buNone/>
            </a:pPr>
            <a:r>
              <a:rPr lang="en-US" sz="2800" dirty="0" smtClean="0"/>
              <a:t>Protection </a:t>
            </a:r>
          </a:p>
          <a:p>
            <a:pPr marL="0" indent="0" algn="ctr">
              <a:spcBef>
                <a:spcPts val="1800"/>
              </a:spcBef>
              <a:buNone/>
            </a:pPr>
            <a:r>
              <a:rPr lang="en-US" sz="2800" dirty="0" smtClean="0"/>
              <a:t>Recognition and signaling</a:t>
            </a:r>
          </a:p>
          <a:p>
            <a:pPr marL="0" indent="0" algn="ctr">
              <a:spcBef>
                <a:spcPts val="1800"/>
              </a:spcBef>
              <a:buNone/>
            </a:pPr>
            <a:r>
              <a:rPr lang="en-US" sz="2800" dirty="0" smtClean="0"/>
              <a:t>Component of nucleotides</a:t>
            </a:r>
            <a:endParaRPr lang="en-US" sz="2800" dirty="0"/>
          </a:p>
        </p:txBody>
      </p:sp>
      <p:grpSp>
        <p:nvGrpSpPr>
          <p:cNvPr id="27" name="Group 26"/>
          <p:cNvGrpSpPr/>
          <p:nvPr/>
        </p:nvGrpSpPr>
        <p:grpSpPr>
          <a:xfrm>
            <a:off x="610705" y="1101296"/>
            <a:ext cx="1948868" cy="1609943"/>
            <a:chOff x="610705" y="1101296"/>
            <a:chExt cx="1948868" cy="1609943"/>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5" y="1101296"/>
              <a:ext cx="1823218" cy="124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71483" y="2341907"/>
              <a:ext cx="752963" cy="369332"/>
            </a:xfrm>
            <a:prstGeom prst="rect">
              <a:avLst/>
            </a:prstGeom>
            <a:noFill/>
          </p:spPr>
          <p:txBody>
            <a:bodyPr wrap="none" rtlCol="0">
              <a:spAutoFit/>
            </a:bodyPr>
            <a:lstStyle/>
            <a:p>
              <a:pPr algn="ctr"/>
              <a:r>
                <a:rPr lang="en-US" dirty="0" smtClean="0"/>
                <a:t>starch</a:t>
              </a:r>
            </a:p>
          </p:txBody>
        </p:sp>
        <p:sp>
          <p:nvSpPr>
            <p:cNvPr id="26" name="Line Callout 1 (Accent Bar) 25"/>
            <p:cNvSpPr/>
            <p:nvPr/>
          </p:nvSpPr>
          <p:spPr>
            <a:xfrm flipH="1">
              <a:off x="610705" y="1101296"/>
              <a:ext cx="1948867" cy="1533438"/>
            </a:xfrm>
            <a:prstGeom prst="accentCallout1">
              <a:avLst>
                <a:gd name="adj1" fmla="val 29985"/>
                <a:gd name="adj2" fmla="val -6973"/>
                <a:gd name="adj3" fmla="val 22442"/>
                <a:gd name="adj4" fmla="val -3596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9" name="Group 28"/>
          <p:cNvGrpSpPr/>
          <p:nvPr/>
        </p:nvGrpSpPr>
        <p:grpSpPr>
          <a:xfrm>
            <a:off x="579563" y="2859572"/>
            <a:ext cx="2136803" cy="1788628"/>
            <a:chOff x="579563" y="2859572"/>
            <a:chExt cx="2136803" cy="178862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38" y="2950600"/>
              <a:ext cx="2002053" cy="136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9563" y="4278868"/>
              <a:ext cx="2136803" cy="369332"/>
            </a:xfrm>
            <a:prstGeom prst="rect">
              <a:avLst/>
            </a:prstGeom>
            <a:noFill/>
          </p:spPr>
          <p:txBody>
            <a:bodyPr wrap="none" rtlCol="0">
              <a:spAutoFit/>
            </a:bodyPr>
            <a:lstStyle/>
            <a:p>
              <a:pPr algn="ctr"/>
              <a:r>
                <a:rPr lang="en-US" dirty="0" err="1" smtClean="0"/>
                <a:t>mucin</a:t>
              </a:r>
              <a:r>
                <a:rPr lang="en-US" dirty="0" smtClean="0"/>
                <a:t> (glycoprotein)</a:t>
              </a:r>
              <a:endParaRPr lang="en-US" dirty="0"/>
            </a:p>
          </p:txBody>
        </p:sp>
        <p:sp>
          <p:nvSpPr>
            <p:cNvPr id="33" name="Line Callout 1 (Accent Bar) 32"/>
            <p:cNvSpPr/>
            <p:nvPr/>
          </p:nvSpPr>
          <p:spPr>
            <a:xfrm flipH="1">
              <a:off x="688828" y="2859572"/>
              <a:ext cx="1948867" cy="1762124"/>
            </a:xfrm>
            <a:prstGeom prst="accentCallout1">
              <a:avLst>
                <a:gd name="adj1" fmla="val 21219"/>
                <a:gd name="adj2" fmla="val -8333"/>
                <a:gd name="adj3" fmla="val 36975"/>
                <a:gd name="adj4" fmla="val -4973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1" name="Group 30"/>
          <p:cNvGrpSpPr/>
          <p:nvPr/>
        </p:nvGrpSpPr>
        <p:grpSpPr>
          <a:xfrm>
            <a:off x="552729" y="4879021"/>
            <a:ext cx="2190471" cy="1776412"/>
            <a:chOff x="552729" y="4879021"/>
            <a:chExt cx="2190471" cy="1776412"/>
          </a:xfrm>
        </p:grpSpPr>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352"/>
            <a:stretch/>
          </p:blipFill>
          <p:spPr bwMode="auto">
            <a:xfrm>
              <a:off x="601903" y="4919713"/>
              <a:ext cx="2092123" cy="14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2729" y="6286101"/>
              <a:ext cx="2190471" cy="369332"/>
            </a:xfrm>
            <a:prstGeom prst="rect">
              <a:avLst/>
            </a:prstGeom>
            <a:noFill/>
          </p:spPr>
          <p:txBody>
            <a:bodyPr wrap="none" rtlCol="0">
              <a:spAutoFit/>
            </a:bodyPr>
            <a:lstStyle/>
            <a:p>
              <a:pPr algn="ctr"/>
              <a:r>
                <a:rPr lang="en-US" dirty="0" smtClean="0"/>
                <a:t>surface glycoproteins</a:t>
              </a:r>
            </a:p>
          </p:txBody>
        </p:sp>
        <p:sp>
          <p:nvSpPr>
            <p:cNvPr id="34" name="Line Callout 1 (Accent Bar) 33"/>
            <p:cNvSpPr/>
            <p:nvPr/>
          </p:nvSpPr>
          <p:spPr>
            <a:xfrm flipH="1">
              <a:off x="735116" y="4879021"/>
              <a:ext cx="1948867" cy="1762124"/>
            </a:xfrm>
            <a:prstGeom prst="accentCallout1">
              <a:avLst>
                <a:gd name="adj1" fmla="val 24156"/>
                <a:gd name="adj2" fmla="val -7653"/>
                <a:gd name="adj3" fmla="val 1847"/>
                <a:gd name="adj4" fmla="val -4533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0" name="Group 29"/>
          <p:cNvGrpSpPr/>
          <p:nvPr/>
        </p:nvGrpSpPr>
        <p:grpSpPr>
          <a:xfrm>
            <a:off x="6220650" y="3062617"/>
            <a:ext cx="2389950" cy="1878715"/>
            <a:chOff x="6220650" y="3062617"/>
            <a:chExt cx="2389950" cy="1878715"/>
          </a:xfrm>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7210"/>
            <a:stretch/>
          </p:blipFill>
          <p:spPr bwMode="auto">
            <a:xfrm>
              <a:off x="6273182" y="3111338"/>
              <a:ext cx="2284887" cy="145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20650" y="4572000"/>
              <a:ext cx="2389950" cy="369332"/>
            </a:xfrm>
            <a:prstGeom prst="rect">
              <a:avLst/>
            </a:prstGeom>
            <a:noFill/>
          </p:spPr>
          <p:txBody>
            <a:bodyPr wrap="none" rtlCol="0">
              <a:spAutoFit/>
            </a:bodyPr>
            <a:lstStyle/>
            <a:p>
              <a:pPr algn="ctr"/>
              <a:r>
                <a:rPr lang="en-US" dirty="0" smtClean="0"/>
                <a:t>cell wall peptidoglycan</a:t>
              </a:r>
              <a:endParaRPr lang="en-US" dirty="0"/>
            </a:p>
          </p:txBody>
        </p:sp>
        <p:sp>
          <p:nvSpPr>
            <p:cNvPr id="35" name="Line Callout 1 (Accent Bar) 34"/>
            <p:cNvSpPr/>
            <p:nvPr/>
          </p:nvSpPr>
          <p:spPr>
            <a:xfrm>
              <a:off x="6264834" y="3062617"/>
              <a:ext cx="1948867" cy="1857095"/>
            </a:xfrm>
            <a:prstGeom prst="accentCallout1">
              <a:avLst>
                <a:gd name="adj1" fmla="val 37615"/>
                <a:gd name="adj2" fmla="val -6973"/>
                <a:gd name="adj3" fmla="val 59679"/>
                <a:gd name="adj4" fmla="val -4361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8" name="Group 27"/>
          <p:cNvGrpSpPr/>
          <p:nvPr/>
        </p:nvGrpSpPr>
        <p:grpSpPr>
          <a:xfrm>
            <a:off x="6374225" y="1081420"/>
            <a:ext cx="2082800" cy="1737980"/>
            <a:chOff x="6374225" y="1081420"/>
            <a:chExt cx="2082800" cy="1737980"/>
          </a:xfrm>
        </p:grpSpPr>
        <p:pic>
          <p:nvPicPr>
            <p:cNvPr id="4" name="Picture 2" descr="figure 7-17b"/>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 t="1150" r="1131" b="10613"/>
            <a:stretch/>
          </p:blipFill>
          <p:spPr bwMode="auto">
            <a:xfrm>
              <a:off x="6374225" y="1143000"/>
              <a:ext cx="208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20802" y="2450068"/>
              <a:ext cx="1989647" cy="369332"/>
            </a:xfrm>
            <a:prstGeom prst="rect">
              <a:avLst/>
            </a:prstGeom>
            <a:noFill/>
          </p:spPr>
          <p:txBody>
            <a:bodyPr wrap="none" rtlCol="0">
              <a:spAutoFit/>
            </a:bodyPr>
            <a:lstStyle/>
            <a:p>
              <a:pPr algn="ctr"/>
              <a:r>
                <a:rPr lang="en-US" dirty="0" smtClean="0"/>
                <a:t>chitin and cellulose</a:t>
              </a:r>
            </a:p>
          </p:txBody>
        </p:sp>
        <p:sp>
          <p:nvSpPr>
            <p:cNvPr id="36" name="Line Callout 1 (Accent Bar) 35"/>
            <p:cNvSpPr/>
            <p:nvPr/>
          </p:nvSpPr>
          <p:spPr>
            <a:xfrm>
              <a:off x="6387674" y="1081420"/>
              <a:ext cx="1948867" cy="1718104"/>
            </a:xfrm>
            <a:prstGeom prst="accentCallout1">
              <a:avLst>
                <a:gd name="adj1" fmla="val 43340"/>
                <a:gd name="adj2" fmla="val -6973"/>
                <a:gd name="adj3" fmla="val 76922"/>
                <a:gd name="adj4" fmla="val -3817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2" name="Group 31"/>
          <p:cNvGrpSpPr/>
          <p:nvPr/>
        </p:nvGrpSpPr>
        <p:grpSpPr>
          <a:xfrm>
            <a:off x="6175485" y="5181601"/>
            <a:ext cx="2480279" cy="1473832"/>
            <a:chOff x="6175485" y="5181601"/>
            <a:chExt cx="2480279" cy="1473832"/>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4191" t="2889" r="31618"/>
            <a:stretch/>
          </p:blipFill>
          <p:spPr>
            <a:xfrm rot="16200000">
              <a:off x="6745581" y="4611505"/>
              <a:ext cx="1340088" cy="2480279"/>
            </a:xfrm>
            <a:prstGeom prst="rect">
              <a:avLst/>
            </a:prstGeom>
          </p:spPr>
        </p:pic>
        <p:sp>
          <p:nvSpPr>
            <p:cNvPr id="11" name="TextBox 10"/>
            <p:cNvSpPr txBox="1"/>
            <p:nvPr/>
          </p:nvSpPr>
          <p:spPr>
            <a:xfrm>
              <a:off x="6659489" y="6286101"/>
              <a:ext cx="1512273" cy="369332"/>
            </a:xfrm>
            <a:prstGeom prst="rect">
              <a:avLst/>
            </a:prstGeom>
            <a:noFill/>
          </p:spPr>
          <p:txBody>
            <a:bodyPr wrap="none" rtlCol="0">
              <a:spAutoFit/>
            </a:bodyPr>
            <a:lstStyle/>
            <a:p>
              <a:pPr algn="ctr"/>
              <a:r>
                <a:rPr lang="en-US" dirty="0" smtClean="0"/>
                <a:t>2-deoxyribose</a:t>
              </a:r>
              <a:endParaRPr lang="en-US" dirty="0"/>
            </a:p>
          </p:txBody>
        </p:sp>
        <p:sp>
          <p:nvSpPr>
            <p:cNvPr id="37" name="Line Callout 1 (Accent Bar) 36"/>
            <p:cNvSpPr/>
            <p:nvPr/>
          </p:nvSpPr>
          <p:spPr>
            <a:xfrm>
              <a:off x="6360973" y="5221356"/>
              <a:ext cx="1948867" cy="1420825"/>
            </a:xfrm>
            <a:prstGeom prst="accentCallout1">
              <a:avLst>
                <a:gd name="adj1" fmla="val 29653"/>
                <a:gd name="adj2" fmla="val -6973"/>
                <a:gd name="adj3" fmla="val 47412"/>
                <a:gd name="adj4" fmla="val -3077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1772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smtClean="0"/>
              <a:t>Glycogen and starch adopt loose, hydrated, helical structures that pack into granules</a:t>
            </a:r>
          </a:p>
        </p:txBody>
      </p:sp>
      <p:pic>
        <p:nvPicPr>
          <p:cNvPr id="15363" name="Picture 2" descr="fig_08_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05000"/>
            <a:ext cx="37338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fig_08_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057400"/>
            <a:ext cx="375761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p:cNvSpPr>
          <p:nvPr>
            <p:ph type="title"/>
          </p:nvPr>
        </p:nvSpPr>
        <p:spPr/>
        <p:txBody>
          <a:bodyPr/>
          <a:lstStyle/>
          <a:p>
            <a:pPr eaLnBrk="1" hangingPunct="1"/>
            <a:r>
              <a:rPr lang="en-US" dirty="0" smtClean="0"/>
              <a:t>Most structural polysaccharides are </a:t>
            </a:r>
            <a:r>
              <a:rPr lang="en-US" dirty="0" err="1" smtClean="0"/>
              <a:t>unbranched</a:t>
            </a:r>
            <a:r>
              <a:rPr lang="en-US" dirty="0" smtClean="0"/>
              <a:t>, </a:t>
            </a:r>
            <a:r>
              <a:rPr lang="el-GR" dirty="0" smtClean="0"/>
              <a:t>β</a:t>
            </a:r>
            <a:r>
              <a:rPr lang="en-US" dirty="0" smtClean="0"/>
              <a:t>-linked </a:t>
            </a:r>
            <a:r>
              <a:rPr lang="en-US" dirty="0" smtClean="0"/>
              <a:t>polymers</a:t>
            </a:r>
            <a:endParaRPr lang="en-US" dirty="0" smtClean="0"/>
          </a:p>
        </p:txBody>
      </p:sp>
      <p:sp>
        <p:nvSpPr>
          <p:cNvPr id="16388" name="Content Placeholder 4"/>
          <p:cNvSpPr>
            <a:spLocks noGrp="1"/>
          </p:cNvSpPr>
          <p:nvPr>
            <p:ph idx="1"/>
          </p:nvPr>
        </p:nvSpPr>
        <p:spPr/>
        <p:txBody>
          <a:bodyPr/>
          <a:lstStyle/>
          <a:p>
            <a:pPr marL="0" indent="0" eaLnBrk="1" hangingPunct="1">
              <a:buNone/>
            </a:pPr>
            <a:r>
              <a:rPr lang="en-US" b="1" dirty="0" smtClean="0"/>
              <a:t>Cellulose, an </a:t>
            </a:r>
            <a:r>
              <a:rPr lang="en-US" b="1" dirty="0" err="1" smtClean="0"/>
              <a:t>unbranched</a:t>
            </a:r>
            <a:r>
              <a:rPr lang="en-US" b="1" dirty="0" smtClean="0"/>
              <a:t> glucose </a:t>
            </a:r>
            <a:r>
              <a:rPr lang="en-US" b="1" dirty="0" err="1" smtClean="0"/>
              <a:t>homopolymer</a:t>
            </a:r>
            <a:r>
              <a:rPr lang="en-US" b="1" dirty="0" smtClean="0"/>
              <a:t>, provides </a:t>
            </a:r>
            <a:r>
              <a:rPr lang="en-US" b="1" dirty="0" smtClean="0"/>
              <a:t>support </a:t>
            </a:r>
            <a:r>
              <a:rPr lang="en-US" b="1" dirty="0" smtClean="0"/>
              <a:t>and rigidity to plant cell walls</a:t>
            </a:r>
          </a:p>
        </p:txBody>
      </p:sp>
      <p:pic>
        <p:nvPicPr>
          <p:cNvPr id="16389" name="Picture 2" descr="figun_08_p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3048000"/>
            <a:ext cx="5978525"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a:t>Most structural polysaccharides are </a:t>
            </a:r>
            <a:r>
              <a:rPr lang="en-US" dirty="0" err="1"/>
              <a:t>unbranched</a:t>
            </a:r>
            <a:r>
              <a:rPr lang="en-US" dirty="0"/>
              <a:t>, </a:t>
            </a:r>
            <a:r>
              <a:rPr lang="el-GR" dirty="0"/>
              <a:t>β</a:t>
            </a:r>
            <a:r>
              <a:rPr lang="en-US" dirty="0"/>
              <a:t>-linked polymers</a:t>
            </a:r>
            <a:endParaRPr lang="en-US" dirty="0" smtClean="0"/>
          </a:p>
        </p:txBody>
      </p:sp>
      <p:sp>
        <p:nvSpPr>
          <p:cNvPr id="17411" name="Content Placeholder 4"/>
          <p:cNvSpPr>
            <a:spLocks noGrp="1"/>
          </p:cNvSpPr>
          <p:nvPr>
            <p:ph idx="1"/>
          </p:nvPr>
        </p:nvSpPr>
        <p:spPr/>
        <p:txBody>
          <a:bodyPr/>
          <a:lstStyle/>
          <a:p>
            <a:pPr marL="0" indent="0" eaLnBrk="1" hangingPunct="1">
              <a:buNone/>
            </a:pPr>
            <a:r>
              <a:rPr lang="en-US" b="1" dirty="0" smtClean="0"/>
              <a:t>Cellulose chains form intra- and intermolecular H-bonds, stacking to form cohesive and rigid fibers</a:t>
            </a:r>
          </a:p>
        </p:txBody>
      </p:sp>
      <p:pic>
        <p:nvPicPr>
          <p:cNvPr id="17412" name="Picture 2" descr="fig_08_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38413"/>
            <a:ext cx="48895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fig_0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71316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eaLnBrk="1" hangingPunct="1"/>
            <a:r>
              <a:rPr lang="en-US" dirty="0"/>
              <a:t>Most structural polysaccharides are </a:t>
            </a:r>
            <a:r>
              <a:rPr lang="en-US" dirty="0" err="1"/>
              <a:t>unbranched</a:t>
            </a:r>
            <a:r>
              <a:rPr lang="en-US" dirty="0"/>
              <a:t>, </a:t>
            </a:r>
            <a:r>
              <a:rPr lang="el-GR" dirty="0"/>
              <a:t>β</a:t>
            </a:r>
            <a:r>
              <a:rPr lang="en-US" dirty="0"/>
              <a:t>-linked polymers</a:t>
            </a:r>
            <a:endParaRPr lang="en-US" dirty="0" smtClean="0"/>
          </a:p>
        </p:txBody>
      </p:sp>
      <p:sp>
        <p:nvSpPr>
          <p:cNvPr id="18435" name="Content Placeholder 4"/>
          <p:cNvSpPr>
            <a:spLocks noGrp="1"/>
          </p:cNvSpPr>
          <p:nvPr>
            <p:ph idx="1"/>
          </p:nvPr>
        </p:nvSpPr>
        <p:spPr/>
        <p:txBody>
          <a:bodyPr/>
          <a:lstStyle/>
          <a:p>
            <a:pPr marL="0" indent="0" eaLnBrk="1" hangingPunct="1">
              <a:buNone/>
            </a:pPr>
            <a:r>
              <a:rPr lang="en-US" b="1" dirty="0" smtClean="0"/>
              <a:t>Chitin gives rigidity </a:t>
            </a:r>
            <a:r>
              <a:rPr lang="en-US" b="1" dirty="0" smtClean="0"/>
              <a:t>to crustacean and insect exoskeletons and </a:t>
            </a:r>
            <a:r>
              <a:rPr lang="en-US" b="1" dirty="0" smtClean="0"/>
              <a:t>to the cell walls of fungi and </a:t>
            </a:r>
            <a:r>
              <a:rPr lang="en-US" b="1" dirty="0" smtClean="0"/>
              <a:t>algae</a:t>
            </a:r>
          </a:p>
          <a:p>
            <a:pPr marL="0" indent="0" eaLnBrk="1" hangingPunct="1">
              <a:buNone/>
            </a:pPr>
            <a:endParaRPr lang="en-US" sz="800" b="1" dirty="0"/>
          </a:p>
          <a:p>
            <a:pPr marL="0" indent="0" eaLnBrk="1" hangingPunct="1">
              <a:buNone/>
            </a:pPr>
            <a:r>
              <a:rPr lang="en-US" sz="1800" dirty="0" smtClean="0"/>
              <a:t>Linear </a:t>
            </a:r>
            <a:r>
              <a:rPr lang="en-US" sz="1800" dirty="0" err="1" smtClean="0"/>
              <a:t>homopolymer</a:t>
            </a:r>
            <a:r>
              <a:rPr lang="en-US" sz="1800" dirty="0" smtClean="0"/>
              <a:t> of </a:t>
            </a:r>
            <a:r>
              <a:rPr lang="en-US" sz="1800" dirty="0" err="1" smtClean="0"/>
              <a:t>GlcNAc</a:t>
            </a:r>
            <a:r>
              <a:rPr lang="en-US" sz="1800" dirty="0" smtClean="0"/>
              <a:t>; packing is similar to cellulose</a:t>
            </a:r>
          </a:p>
        </p:txBody>
      </p:sp>
      <p:pic>
        <p:nvPicPr>
          <p:cNvPr id="18436" name="Picture 2" descr="figun_08_p230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1650"/>
            <a:ext cx="5715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figure 7-1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925" y="2895600"/>
            <a:ext cx="253047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r>
              <a:rPr lang="en-US" dirty="0"/>
              <a:t>Most structural polysaccharides are </a:t>
            </a:r>
            <a:r>
              <a:rPr lang="en-US" dirty="0" err="1"/>
              <a:t>unbranched</a:t>
            </a:r>
            <a:r>
              <a:rPr lang="en-US" dirty="0"/>
              <a:t>, </a:t>
            </a:r>
            <a:r>
              <a:rPr lang="el-GR" dirty="0"/>
              <a:t>β</a:t>
            </a:r>
            <a:r>
              <a:rPr lang="en-US" dirty="0"/>
              <a:t>-linked polymers</a:t>
            </a:r>
            <a:endParaRPr lang="en-US" dirty="0" smtClean="0"/>
          </a:p>
        </p:txBody>
      </p:sp>
      <p:sp>
        <p:nvSpPr>
          <p:cNvPr id="22531" name="Content Placeholder 4"/>
          <p:cNvSpPr>
            <a:spLocks noGrp="1"/>
          </p:cNvSpPr>
          <p:nvPr>
            <p:ph idx="1"/>
          </p:nvPr>
        </p:nvSpPr>
        <p:spPr/>
        <p:txBody>
          <a:bodyPr/>
          <a:lstStyle/>
          <a:p>
            <a:pPr marL="0" indent="0" eaLnBrk="1" hangingPunct="1">
              <a:buNone/>
            </a:pPr>
            <a:r>
              <a:rPr lang="en-US" b="1" dirty="0" err="1" smtClean="0"/>
              <a:t>Glycosaminoglycans</a:t>
            </a:r>
            <a:r>
              <a:rPr lang="en-US" b="1" dirty="0" smtClean="0"/>
              <a:t> act as shock absorbers and lubricants in the extracellular spaces of tissues</a:t>
            </a:r>
          </a:p>
        </p:txBody>
      </p:sp>
      <p:pic>
        <p:nvPicPr>
          <p:cNvPr id="22532" name="Picture 2" descr="fig_08_1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2590800"/>
            <a:ext cx="448627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fig_08_1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4127500"/>
            <a:ext cx="45180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dirty="0"/>
              <a:t>Most structural polysaccharides are </a:t>
            </a:r>
            <a:r>
              <a:rPr lang="en-US" dirty="0" err="1"/>
              <a:t>unbranched</a:t>
            </a:r>
            <a:r>
              <a:rPr lang="en-US" dirty="0"/>
              <a:t>, </a:t>
            </a:r>
            <a:r>
              <a:rPr lang="el-GR" dirty="0"/>
              <a:t>β</a:t>
            </a:r>
            <a:r>
              <a:rPr lang="en-US" dirty="0"/>
              <a:t>-linked polymers</a:t>
            </a:r>
            <a:endParaRPr lang="en-US" dirty="0" smtClean="0"/>
          </a:p>
        </p:txBody>
      </p:sp>
      <p:pic>
        <p:nvPicPr>
          <p:cNvPr id="23556" name="Picture 2" descr="fig_08_13"/>
          <p:cNvPicPr>
            <a:picLocks noChangeAspect="1" noChangeArrowheads="1"/>
          </p:cNvPicPr>
          <p:nvPr/>
        </p:nvPicPr>
        <p:blipFill>
          <a:blip r:embed="rId2" cstate="print">
            <a:extLst>
              <a:ext uri="{28A0092B-C50C-407E-A947-70E740481C1C}">
                <a14:useLocalDpi xmlns:a14="http://schemas.microsoft.com/office/drawing/2010/main" val="0"/>
              </a:ext>
            </a:extLst>
          </a:blip>
          <a:srcRect b="5391"/>
          <a:stretch>
            <a:fillRect/>
          </a:stretch>
        </p:blipFill>
        <p:spPr bwMode="auto">
          <a:xfrm rot="7800000">
            <a:off x="3988594" y="3582194"/>
            <a:ext cx="50292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fig_08_12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572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4"/>
          <p:cNvSpPr>
            <a:spLocks noGrp="1"/>
          </p:cNvSpPr>
          <p:nvPr>
            <p:ph idx="1"/>
          </p:nvPr>
        </p:nvSpPr>
        <p:spPr/>
        <p:txBody>
          <a:bodyPr/>
          <a:lstStyle/>
          <a:p>
            <a:pPr marL="0" indent="0" eaLnBrk="1" hangingPunct="1">
              <a:buNone/>
            </a:pPr>
            <a:r>
              <a:rPr lang="en-US" b="1" dirty="0" smtClean="0"/>
              <a:t>Abundance of negative charge keeps </a:t>
            </a:r>
            <a:r>
              <a:rPr lang="en-US" b="1" dirty="0" err="1" smtClean="0"/>
              <a:t>glycosamino</a:t>
            </a:r>
            <a:r>
              <a:rPr lang="en-US" b="1" dirty="0" smtClean="0"/>
              <a:t>-glycan </a:t>
            </a:r>
            <a:r>
              <a:rPr lang="en-US" b="1" dirty="0" smtClean="0"/>
              <a:t>chains extended, separated, and hydrated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bwMode="auto">
          <a:xfrm>
            <a:off x="457200" y="274638"/>
            <a:ext cx="8229600" cy="1143000"/>
          </a:xfrm>
          <a:prstGeom prst="rect">
            <a:avLst/>
          </a:prstGeom>
          <a:noFill/>
          <a:ln w="9525">
            <a:noFill/>
            <a:miter lim="800000"/>
            <a:headEnd/>
            <a:tailEnd/>
          </a:ln>
          <a:effectLst/>
        </p:spPr>
        <p:txBody>
          <a:bodyPr anchor="ctr"/>
          <a:lstStyle/>
          <a:p>
            <a:pPr>
              <a:defRPr/>
            </a:pPr>
            <a:r>
              <a:rPr lang="en-US" sz="3200" dirty="0" err="1" smtClean="0"/>
              <a:t>Glycoconjugates</a:t>
            </a:r>
            <a:r>
              <a:rPr lang="en-US" sz="3200" dirty="0" smtClean="0"/>
              <a:t> have polysaccharides covalently bonded to other molecule types</a:t>
            </a:r>
            <a:endParaRPr lang="en-US" sz="3200" kern="0" dirty="0">
              <a:solidFill>
                <a:schemeClr val="tx2"/>
              </a:solidFill>
              <a:latin typeface="+mj-lt"/>
              <a:ea typeface="+mj-ea"/>
              <a:cs typeface="+mj-cs"/>
            </a:endParaRPr>
          </a:p>
        </p:txBody>
      </p:sp>
      <p:sp>
        <p:nvSpPr>
          <p:cNvPr id="23" name="Content Placeholder 4"/>
          <p:cNvSpPr txBox="1">
            <a:spLocks/>
          </p:cNvSpPr>
          <p:nvPr/>
        </p:nvSpPr>
        <p:spPr>
          <a:xfrm>
            <a:off x="457200" y="1600200"/>
            <a:ext cx="8229600" cy="4525963"/>
          </a:xfrm>
          <a:prstGeom prst="rect">
            <a:avLst/>
          </a:prstGeom>
        </p:spPr>
        <p:txBody>
          <a:bodyPr/>
          <a:lstStyle/>
          <a:p>
            <a:pPr>
              <a:spcBef>
                <a:spcPct val="20000"/>
              </a:spcBef>
              <a:defRPr/>
            </a:pPr>
            <a:r>
              <a:rPr lang="en-US" sz="2400" b="1" dirty="0">
                <a:latin typeface="Arial" charset="0"/>
                <a:cs typeface="Arial" charset="0"/>
              </a:rPr>
              <a:t>Peptidoglycan, composed of polysaccharides linked by peptides, comprises the bacterial cell wall</a:t>
            </a:r>
            <a:endParaRPr lang="en-US" sz="2400" b="1" kern="0" dirty="0">
              <a:latin typeface="+mn-lt"/>
              <a:cs typeface="+mn-cs"/>
            </a:endParaRPr>
          </a:p>
        </p:txBody>
      </p:sp>
      <p:grpSp>
        <p:nvGrpSpPr>
          <p:cNvPr id="19461" name="Group 25"/>
          <p:cNvGrpSpPr>
            <a:grpSpLocks/>
          </p:cNvGrpSpPr>
          <p:nvPr/>
        </p:nvGrpSpPr>
        <p:grpSpPr bwMode="auto">
          <a:xfrm>
            <a:off x="157163" y="2770557"/>
            <a:ext cx="8829675" cy="3821113"/>
            <a:chOff x="89435" y="1899520"/>
            <a:chExt cx="8830054" cy="3821609"/>
          </a:xfrm>
        </p:grpSpPr>
        <p:pic>
          <p:nvPicPr>
            <p:cNvPr id="19462" name="Picture 2" descr="fig_08_16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35" y="1899520"/>
              <a:ext cx="5777965" cy="355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descr="fig_08_16a"/>
            <p:cNvPicPr>
              <a:picLocks noChangeAspect="1" noChangeArrowheads="1"/>
            </p:cNvPicPr>
            <p:nvPr/>
          </p:nvPicPr>
          <p:blipFill>
            <a:blip r:embed="rId3" cstate="print">
              <a:extLst>
                <a:ext uri="{28A0092B-C50C-407E-A947-70E740481C1C}">
                  <a14:useLocalDpi xmlns:a14="http://schemas.microsoft.com/office/drawing/2010/main" val="0"/>
                </a:ext>
              </a:extLst>
            </a:blip>
            <a:srcRect t="12857" r="35091"/>
            <a:stretch>
              <a:fillRect/>
            </a:stretch>
          </p:blipFill>
          <p:spPr bwMode="auto">
            <a:xfrm flipH="1">
              <a:off x="5548744" y="2757060"/>
              <a:ext cx="3370745" cy="296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fig_08_16a"/>
            <p:cNvPicPr>
              <a:picLocks noChangeAspect="1" noChangeArrowheads="1"/>
            </p:cNvPicPr>
            <p:nvPr/>
          </p:nvPicPr>
          <p:blipFill>
            <a:blip r:embed="rId3" cstate="print">
              <a:extLst>
                <a:ext uri="{28A0092B-C50C-407E-A947-70E740481C1C}">
                  <a14:useLocalDpi xmlns:a14="http://schemas.microsoft.com/office/drawing/2010/main" val="0"/>
                </a:ext>
              </a:extLst>
            </a:blip>
            <a:srcRect r="35435" b="89285"/>
            <a:stretch>
              <a:fillRect/>
            </a:stretch>
          </p:blipFill>
          <p:spPr bwMode="auto">
            <a:xfrm>
              <a:off x="5514115" y="1927230"/>
              <a:ext cx="3352800" cy="3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V="1">
              <a:off x="4807688" y="3568200"/>
              <a:ext cx="789021" cy="754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970381" y="4304124"/>
              <a:ext cx="727169" cy="500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_08_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13" y="307975"/>
            <a:ext cx="4576762"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fig_08_17b"/>
          <p:cNvPicPr>
            <a:picLocks noChangeAspect="1" noChangeArrowheads="1"/>
          </p:cNvPicPr>
          <p:nvPr/>
        </p:nvPicPr>
        <p:blipFill>
          <a:blip r:embed="rId3">
            <a:extLst>
              <a:ext uri="{28A0092B-C50C-407E-A947-70E740481C1C}">
                <a14:useLocalDpi xmlns:a14="http://schemas.microsoft.com/office/drawing/2010/main" val="0"/>
              </a:ext>
            </a:extLst>
          </a:blip>
          <a:srcRect b="3651"/>
          <a:stretch>
            <a:fillRect/>
          </a:stretch>
        </p:blipFill>
        <p:spPr bwMode="auto">
          <a:xfrm>
            <a:off x="82550" y="1725613"/>
            <a:ext cx="525145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le 4"/>
          <p:cNvSpPr>
            <a:spLocks noGrp="1"/>
          </p:cNvSpPr>
          <p:nvPr>
            <p:ph type="title"/>
          </p:nvPr>
        </p:nvSpPr>
        <p:spPr>
          <a:xfrm>
            <a:off x="457200" y="330200"/>
            <a:ext cx="8229600" cy="1143000"/>
          </a:xfrm>
        </p:spPr>
        <p:txBody>
          <a:bodyPr/>
          <a:lstStyle/>
          <a:p>
            <a:pPr eaLnBrk="1" hangingPunct="1"/>
            <a:r>
              <a:rPr lang="en-US" i="1" smtClean="0"/>
              <a:t>S. aureus </a:t>
            </a:r>
            <a:br>
              <a:rPr lang="en-US" i="1" smtClean="0"/>
            </a:br>
            <a:r>
              <a:rPr lang="en-US" smtClean="0"/>
              <a:t>peptidoglycan</a:t>
            </a:r>
          </a:p>
        </p:txBody>
      </p:sp>
      <p:sp>
        <p:nvSpPr>
          <p:cNvPr id="20486" name="TextBox 5"/>
          <p:cNvSpPr txBox="1">
            <a:spLocks noChangeArrowheads="1"/>
          </p:cNvSpPr>
          <p:nvPr/>
        </p:nvSpPr>
        <p:spPr bwMode="auto">
          <a:xfrm>
            <a:off x="4017963" y="6096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GlcNAc	</a:t>
            </a:r>
          </a:p>
        </p:txBody>
      </p:sp>
      <p:sp>
        <p:nvSpPr>
          <p:cNvPr id="20487" name="Rectangle 6"/>
          <p:cNvSpPr>
            <a:spLocks noChangeArrowheads="1"/>
          </p:cNvSpPr>
          <p:nvPr/>
        </p:nvSpPr>
        <p:spPr bwMode="auto">
          <a:xfrm>
            <a:off x="7685088" y="625475"/>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Mur2Ac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_08_1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222250"/>
            <a:ext cx="61595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fig_08_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4148138"/>
            <a:ext cx="61595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_08_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307975"/>
            <a:ext cx="51609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fig_08_15b"/>
          <p:cNvPicPr>
            <a:picLocks noChangeAspect="1" noChangeArrowheads="1"/>
          </p:cNvPicPr>
          <p:nvPr/>
        </p:nvPicPr>
        <p:blipFill>
          <a:blip r:embed="rId3">
            <a:extLst>
              <a:ext uri="{28A0092B-C50C-407E-A947-70E740481C1C}">
                <a14:useLocalDpi xmlns:a14="http://schemas.microsoft.com/office/drawing/2010/main" val="0"/>
              </a:ext>
            </a:extLst>
          </a:blip>
          <a:srcRect b="3874"/>
          <a:stretch>
            <a:fillRect/>
          </a:stretch>
        </p:blipFill>
        <p:spPr bwMode="auto">
          <a:xfrm>
            <a:off x="2552700" y="2428875"/>
            <a:ext cx="63563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le 4"/>
          <p:cNvSpPr>
            <a:spLocks noGrp="1"/>
          </p:cNvSpPr>
          <p:nvPr>
            <p:ph type="title"/>
          </p:nvPr>
        </p:nvSpPr>
        <p:spPr>
          <a:xfrm>
            <a:off x="2508250" y="274638"/>
            <a:ext cx="6178550" cy="1143000"/>
          </a:xfrm>
        </p:spPr>
        <p:txBody>
          <a:bodyPr/>
          <a:lstStyle/>
          <a:p>
            <a:pPr eaLnBrk="1" hangingPunct="1"/>
            <a:r>
              <a:rPr lang="en-US" smtClean="0"/>
              <a:t>Proteoglycans are conjugates of proteins and glycosaminoglycans</a:t>
            </a:r>
          </a:p>
        </p:txBody>
      </p:sp>
      <p:sp>
        <p:nvSpPr>
          <p:cNvPr id="24582" name="Content Placeholder 6"/>
          <p:cNvSpPr>
            <a:spLocks noGrp="1"/>
          </p:cNvSpPr>
          <p:nvPr>
            <p:ph idx="1"/>
          </p:nvPr>
        </p:nvSpPr>
        <p:spPr>
          <a:xfrm>
            <a:off x="2508250" y="1468438"/>
            <a:ext cx="6178550" cy="4657725"/>
          </a:xfrm>
        </p:spPr>
        <p:txBody>
          <a:bodyPr/>
          <a:lstStyle/>
          <a:p>
            <a:pPr marL="0" indent="0" eaLnBrk="1" hangingPunct="1">
              <a:buNone/>
            </a:pPr>
            <a:r>
              <a:rPr lang="en-US" b="1" dirty="0" smtClean="0"/>
              <a:t>Proteoglycans are major </a:t>
            </a:r>
            <a:r>
              <a:rPr lang="en-US" b="1" dirty="0" smtClean="0"/>
              <a:t>components of connective tissue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7-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65100"/>
            <a:ext cx="6465888"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7-18"/>
          <p:cNvPicPr>
            <a:picLocks noChangeAspect="1" noChangeArrowheads="1"/>
          </p:cNvPicPr>
          <p:nvPr/>
        </p:nvPicPr>
        <p:blipFill>
          <a:blip r:embed="rId3">
            <a:extLst>
              <a:ext uri="{28A0092B-C50C-407E-A947-70E740481C1C}">
                <a14:useLocalDpi xmlns:a14="http://schemas.microsoft.com/office/drawing/2010/main" val="0"/>
              </a:ext>
            </a:extLst>
          </a:blip>
          <a:srcRect b="44205"/>
          <a:stretch>
            <a:fillRect/>
          </a:stretch>
        </p:blipFill>
        <p:spPr bwMode="auto">
          <a:xfrm>
            <a:off x="1619250" y="1749425"/>
            <a:ext cx="59055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
          <p:cNvSpPr>
            <a:spLocks noGrp="1"/>
          </p:cNvSpPr>
          <p:nvPr>
            <p:ph type="title"/>
          </p:nvPr>
        </p:nvSpPr>
        <p:spPr/>
        <p:txBody>
          <a:bodyPr/>
          <a:lstStyle/>
          <a:p>
            <a:pPr eaLnBrk="1" hangingPunct="1"/>
            <a:r>
              <a:rPr lang="en-US" dirty="0" smtClean="0"/>
              <a:t>As for polypeptides, torsion angles describe the conformations of polysaccharides </a:t>
            </a:r>
          </a:p>
        </p:txBody>
      </p:sp>
      <p:pic>
        <p:nvPicPr>
          <p:cNvPr id="9220" name="Picture 2" descr="figure 7-18"/>
          <p:cNvPicPr>
            <a:picLocks noChangeAspect="1" noChangeArrowheads="1"/>
          </p:cNvPicPr>
          <p:nvPr/>
        </p:nvPicPr>
        <p:blipFill>
          <a:blip r:embed="rId3">
            <a:extLst>
              <a:ext uri="{28A0092B-C50C-407E-A947-70E740481C1C}">
                <a14:useLocalDpi xmlns:a14="http://schemas.microsoft.com/office/drawing/2010/main" val="0"/>
              </a:ext>
            </a:extLst>
          </a:blip>
          <a:srcRect t="92418"/>
          <a:stretch>
            <a:fillRect/>
          </a:stretch>
        </p:blipFill>
        <p:spPr bwMode="auto">
          <a:xfrm>
            <a:off x="0" y="6235700"/>
            <a:ext cx="5905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600200"/>
            <a:ext cx="853122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a:xfrm>
            <a:off x="457200" y="457200"/>
            <a:ext cx="8229600" cy="1143000"/>
          </a:xfrm>
        </p:spPr>
        <p:txBody>
          <a:bodyPr/>
          <a:lstStyle/>
          <a:p>
            <a:pPr eaLnBrk="1" hangingPunct="1"/>
            <a:r>
              <a:rPr lang="en-US" smtClean="0"/>
              <a:t>Certain conformations (values of </a:t>
            </a:r>
            <a:r>
              <a:rPr lang="el-GR" smtClean="0">
                <a:sym typeface="Symbol" pitchFamily="18" charset="2"/>
              </a:rPr>
              <a:t></a:t>
            </a:r>
            <a:r>
              <a:rPr lang="en-US" smtClean="0">
                <a:sym typeface="Symbol" pitchFamily="18" charset="2"/>
              </a:rPr>
              <a:t> and </a:t>
            </a:r>
            <a:r>
              <a:rPr lang="el-GR" smtClean="0">
                <a:sym typeface="Symbol" pitchFamily="18" charset="2"/>
              </a:rPr>
              <a:t></a:t>
            </a:r>
            <a:r>
              <a:rPr lang="en-US" smtClean="0">
                <a:sym typeface="Symbol" pitchFamily="18" charset="2"/>
              </a:rPr>
              <a:t>) are more energetically favored than others</a:t>
            </a:r>
            <a:endParaRPr lang="en-US" smtClean="0"/>
          </a:p>
        </p:txBody>
      </p:sp>
      <p:sp>
        <p:nvSpPr>
          <p:cNvPr id="10244" name="TextBox 3"/>
          <p:cNvSpPr txBox="1">
            <a:spLocks noChangeArrowheads="1"/>
          </p:cNvSpPr>
          <p:nvPr/>
        </p:nvSpPr>
        <p:spPr bwMode="auto">
          <a:xfrm>
            <a:off x="376238" y="5867400"/>
            <a:ext cx="8391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Both the identity of the monosaccharide units and how (where) they are linked will determine which conformations are preferred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639762"/>
          </a:xfrm>
        </p:spPr>
        <p:txBody>
          <a:bodyPr/>
          <a:lstStyle/>
          <a:p>
            <a:r>
              <a:rPr lang="en-US" dirty="0" smtClean="0"/>
              <a:t>We will cover 4 groups of polysaccharides:</a:t>
            </a:r>
            <a:endParaRPr lang="en-US" dirty="0"/>
          </a:p>
        </p:txBody>
      </p:sp>
      <p:pic>
        <p:nvPicPr>
          <p:cNvPr id="6" name="Picture 2" descr="figure 7-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178" t="23718" r="30948" b="7850"/>
          <a:stretch/>
        </p:blipFill>
        <p:spPr bwMode="auto">
          <a:xfrm rot="16200000">
            <a:off x="7322314" y="1615209"/>
            <a:ext cx="219350" cy="22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igure 7-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41" t="23718" r="54321" b="7850"/>
          <a:stretch/>
        </p:blipFill>
        <p:spPr bwMode="auto">
          <a:xfrm rot="16200000">
            <a:off x="3212950" y="1387858"/>
            <a:ext cx="457498" cy="220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gure 7-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57" t="23718" r="83784" b="7850"/>
          <a:stretch/>
        </p:blipFill>
        <p:spPr bwMode="auto">
          <a:xfrm rot="16200000">
            <a:off x="1688036" y="963204"/>
            <a:ext cx="266744" cy="220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57200" y="975984"/>
            <a:ext cx="2614818" cy="461665"/>
          </a:xfrm>
          <a:prstGeom prst="rect">
            <a:avLst/>
          </a:prstGeom>
          <a:noFill/>
        </p:spPr>
        <p:txBody>
          <a:bodyPr wrap="none" rtlCol="0">
            <a:spAutoFit/>
          </a:bodyPr>
          <a:lstStyle/>
          <a:p>
            <a:r>
              <a:rPr lang="en-US" sz="2400" b="1" dirty="0" smtClean="0"/>
              <a:t>Polysaccharides</a:t>
            </a:r>
            <a:endParaRPr lang="en-US" sz="2400" b="1" dirty="0"/>
          </a:p>
        </p:txBody>
      </p:sp>
      <p:sp>
        <p:nvSpPr>
          <p:cNvPr id="11" name="TextBox 10"/>
          <p:cNvSpPr txBox="1"/>
          <p:nvPr/>
        </p:nvSpPr>
        <p:spPr>
          <a:xfrm>
            <a:off x="457200" y="3325448"/>
            <a:ext cx="2662908" cy="461665"/>
          </a:xfrm>
          <a:prstGeom prst="rect">
            <a:avLst/>
          </a:prstGeom>
          <a:noFill/>
        </p:spPr>
        <p:txBody>
          <a:bodyPr wrap="none" rtlCol="0">
            <a:spAutoFit/>
          </a:bodyPr>
          <a:lstStyle/>
          <a:p>
            <a:r>
              <a:rPr lang="en-US" sz="2400" b="1" dirty="0" err="1" smtClean="0"/>
              <a:t>Glycoconjugates</a:t>
            </a:r>
            <a:endParaRPr lang="en-US" sz="2400" b="1" dirty="0"/>
          </a:p>
        </p:txBody>
      </p:sp>
      <p:sp>
        <p:nvSpPr>
          <p:cNvPr id="12" name="TextBox 11"/>
          <p:cNvSpPr txBox="1"/>
          <p:nvPr/>
        </p:nvSpPr>
        <p:spPr>
          <a:xfrm>
            <a:off x="1733931" y="1490175"/>
            <a:ext cx="1922321" cy="400110"/>
          </a:xfrm>
          <a:prstGeom prst="rect">
            <a:avLst/>
          </a:prstGeom>
          <a:noFill/>
        </p:spPr>
        <p:txBody>
          <a:bodyPr wrap="none" rtlCol="0">
            <a:spAutoFit/>
          </a:bodyPr>
          <a:lstStyle/>
          <a:p>
            <a:pPr algn="ctr"/>
            <a:r>
              <a:rPr lang="en-US" sz="2000" u="sng" dirty="0" smtClean="0"/>
              <a:t>Energy storage</a:t>
            </a:r>
            <a:endParaRPr lang="en-US" sz="2000" u="sng" dirty="0"/>
          </a:p>
        </p:txBody>
      </p:sp>
      <p:sp>
        <p:nvSpPr>
          <p:cNvPr id="13" name="TextBox 12"/>
          <p:cNvSpPr txBox="1"/>
          <p:nvPr/>
        </p:nvSpPr>
        <p:spPr>
          <a:xfrm>
            <a:off x="2182380" y="2705036"/>
            <a:ext cx="2518638" cy="369332"/>
          </a:xfrm>
          <a:prstGeom prst="rect">
            <a:avLst/>
          </a:prstGeom>
          <a:noFill/>
        </p:spPr>
        <p:txBody>
          <a:bodyPr wrap="none" rtlCol="0">
            <a:spAutoFit/>
          </a:bodyPr>
          <a:lstStyle/>
          <a:p>
            <a:pPr algn="ctr"/>
            <a:r>
              <a:rPr lang="en-US" dirty="0" smtClean="0"/>
              <a:t>glycogen, amylopectin</a:t>
            </a:r>
          </a:p>
        </p:txBody>
      </p:sp>
      <p:sp>
        <p:nvSpPr>
          <p:cNvPr id="15" name="TextBox 14"/>
          <p:cNvSpPr txBox="1"/>
          <p:nvPr/>
        </p:nvSpPr>
        <p:spPr>
          <a:xfrm>
            <a:off x="5513290" y="1490175"/>
            <a:ext cx="2661306" cy="400110"/>
          </a:xfrm>
          <a:prstGeom prst="rect">
            <a:avLst/>
          </a:prstGeom>
          <a:noFill/>
        </p:spPr>
        <p:txBody>
          <a:bodyPr wrap="none" rtlCol="0">
            <a:spAutoFit/>
          </a:bodyPr>
          <a:lstStyle/>
          <a:p>
            <a:pPr algn="ctr"/>
            <a:r>
              <a:rPr lang="en-US" sz="2000" u="sng" dirty="0" smtClean="0"/>
              <a:t>Structure &amp; protection</a:t>
            </a:r>
            <a:endParaRPr lang="en-US" sz="2000" u="sng" dirty="0"/>
          </a:p>
        </p:txBody>
      </p:sp>
      <p:sp>
        <p:nvSpPr>
          <p:cNvPr id="16" name="TextBox 15"/>
          <p:cNvSpPr txBox="1"/>
          <p:nvPr/>
        </p:nvSpPr>
        <p:spPr>
          <a:xfrm>
            <a:off x="1314763" y="3852599"/>
            <a:ext cx="2661306" cy="400110"/>
          </a:xfrm>
          <a:prstGeom prst="rect">
            <a:avLst/>
          </a:prstGeom>
          <a:noFill/>
        </p:spPr>
        <p:txBody>
          <a:bodyPr wrap="none" rtlCol="0">
            <a:spAutoFit/>
          </a:bodyPr>
          <a:lstStyle/>
          <a:p>
            <a:pPr algn="ctr"/>
            <a:r>
              <a:rPr lang="en-US" sz="2000" u="sng" dirty="0" smtClean="0"/>
              <a:t>Structure &amp; protection</a:t>
            </a:r>
            <a:endParaRPr lang="en-US" sz="2000" u="sng" dirty="0"/>
          </a:p>
        </p:txBody>
      </p:sp>
      <p:sp>
        <p:nvSpPr>
          <p:cNvPr id="17" name="TextBox 16"/>
          <p:cNvSpPr txBox="1"/>
          <p:nvPr/>
        </p:nvSpPr>
        <p:spPr>
          <a:xfrm>
            <a:off x="5396270" y="3852599"/>
            <a:ext cx="2895344" cy="400110"/>
          </a:xfrm>
          <a:prstGeom prst="rect">
            <a:avLst/>
          </a:prstGeom>
          <a:noFill/>
        </p:spPr>
        <p:txBody>
          <a:bodyPr wrap="none" rtlCol="0">
            <a:spAutoFit/>
          </a:bodyPr>
          <a:lstStyle/>
          <a:p>
            <a:pPr algn="ctr"/>
            <a:r>
              <a:rPr lang="en-US" sz="2000" u="sng" dirty="0" smtClean="0"/>
              <a:t>Recognition &amp; adhesion</a:t>
            </a:r>
            <a:endParaRPr lang="en-US" sz="2000" u="sng" dirty="0"/>
          </a:p>
        </p:txBody>
      </p:sp>
      <p:sp>
        <p:nvSpPr>
          <p:cNvPr id="18" name="TextBox 17"/>
          <p:cNvSpPr txBox="1"/>
          <p:nvPr/>
        </p:nvSpPr>
        <p:spPr>
          <a:xfrm>
            <a:off x="5333884" y="2148138"/>
            <a:ext cx="1800493" cy="369332"/>
          </a:xfrm>
          <a:prstGeom prst="rect">
            <a:avLst/>
          </a:prstGeom>
          <a:noFill/>
        </p:spPr>
        <p:txBody>
          <a:bodyPr wrap="none" rtlCol="0">
            <a:spAutoFit/>
          </a:bodyPr>
          <a:lstStyle/>
          <a:p>
            <a:pPr algn="ctr"/>
            <a:r>
              <a:rPr lang="en-US" dirty="0" smtClean="0"/>
              <a:t>cellulose, chitin</a:t>
            </a:r>
            <a:endParaRPr lang="en-US" dirty="0"/>
          </a:p>
        </p:txBody>
      </p:sp>
      <p:sp>
        <p:nvSpPr>
          <p:cNvPr id="20" name="TextBox 19"/>
          <p:cNvSpPr txBox="1"/>
          <p:nvPr/>
        </p:nvSpPr>
        <p:spPr>
          <a:xfrm>
            <a:off x="6395150" y="2789797"/>
            <a:ext cx="2249334" cy="369332"/>
          </a:xfrm>
          <a:prstGeom prst="rect">
            <a:avLst/>
          </a:prstGeom>
          <a:noFill/>
        </p:spPr>
        <p:txBody>
          <a:bodyPr wrap="none" rtlCol="0">
            <a:spAutoFit/>
          </a:bodyPr>
          <a:lstStyle/>
          <a:p>
            <a:pPr algn="ctr"/>
            <a:r>
              <a:rPr lang="en-US" dirty="0" err="1" smtClean="0"/>
              <a:t>glycosaminoglycans</a:t>
            </a:r>
            <a:endParaRPr lang="en-US" dirty="0"/>
          </a:p>
        </p:txBody>
      </p:sp>
      <p:sp>
        <p:nvSpPr>
          <p:cNvPr id="21" name="TextBox 20"/>
          <p:cNvSpPr txBox="1"/>
          <p:nvPr/>
        </p:nvSpPr>
        <p:spPr>
          <a:xfrm>
            <a:off x="1249887" y="2184571"/>
            <a:ext cx="1043876" cy="369332"/>
          </a:xfrm>
          <a:prstGeom prst="rect">
            <a:avLst/>
          </a:prstGeom>
          <a:noFill/>
        </p:spPr>
        <p:txBody>
          <a:bodyPr wrap="none" rtlCol="0">
            <a:spAutoFit/>
          </a:bodyPr>
          <a:lstStyle/>
          <a:p>
            <a:pPr algn="ctr"/>
            <a:r>
              <a:rPr lang="en-US" dirty="0" smtClean="0"/>
              <a:t>amylose</a:t>
            </a:r>
            <a:endParaRPr lang="en-US" dirty="0"/>
          </a:p>
        </p:txBody>
      </p:sp>
      <p:sp>
        <p:nvSpPr>
          <p:cNvPr id="23" name="TextBox 22"/>
          <p:cNvSpPr txBox="1"/>
          <p:nvPr/>
        </p:nvSpPr>
        <p:spPr>
          <a:xfrm>
            <a:off x="2794929" y="6335903"/>
            <a:ext cx="1620957" cy="369332"/>
          </a:xfrm>
          <a:prstGeom prst="rect">
            <a:avLst/>
          </a:prstGeom>
          <a:noFill/>
        </p:spPr>
        <p:txBody>
          <a:bodyPr wrap="none" rtlCol="0">
            <a:spAutoFit/>
          </a:bodyPr>
          <a:lstStyle/>
          <a:p>
            <a:pPr algn="ctr"/>
            <a:r>
              <a:rPr lang="en-US" dirty="0" smtClean="0"/>
              <a:t>proteoglycans</a:t>
            </a:r>
            <a:endParaRPr lang="en-US" dirty="0"/>
          </a:p>
        </p:txBody>
      </p:sp>
      <p:sp>
        <p:nvSpPr>
          <p:cNvPr id="24" name="TextBox 23"/>
          <p:cNvSpPr txBox="1"/>
          <p:nvPr/>
        </p:nvSpPr>
        <p:spPr>
          <a:xfrm>
            <a:off x="6393907" y="6291795"/>
            <a:ext cx="1249060" cy="369332"/>
          </a:xfrm>
          <a:prstGeom prst="rect">
            <a:avLst/>
          </a:prstGeom>
          <a:noFill/>
        </p:spPr>
        <p:txBody>
          <a:bodyPr wrap="none" rtlCol="0">
            <a:spAutoFit/>
          </a:bodyPr>
          <a:lstStyle/>
          <a:p>
            <a:pPr algn="ctr"/>
            <a:r>
              <a:rPr lang="en-US" dirty="0" smtClean="0"/>
              <a:t>glycolipids</a:t>
            </a:r>
            <a:endParaRPr lang="en-US" dirty="0"/>
          </a:p>
        </p:txBody>
      </p:sp>
      <p:sp>
        <p:nvSpPr>
          <p:cNvPr id="25" name="TextBox 24"/>
          <p:cNvSpPr txBox="1"/>
          <p:nvPr/>
        </p:nvSpPr>
        <p:spPr>
          <a:xfrm>
            <a:off x="5995146" y="4247534"/>
            <a:ext cx="1620957" cy="369332"/>
          </a:xfrm>
          <a:prstGeom prst="rect">
            <a:avLst/>
          </a:prstGeom>
          <a:noFill/>
        </p:spPr>
        <p:txBody>
          <a:bodyPr wrap="none" rtlCol="0">
            <a:spAutoFit/>
          </a:bodyPr>
          <a:lstStyle/>
          <a:p>
            <a:pPr algn="ctr"/>
            <a:r>
              <a:rPr lang="en-US" dirty="0" smtClean="0"/>
              <a:t>proteoglycans</a:t>
            </a:r>
            <a:endParaRPr lang="en-US" dirty="0"/>
          </a:p>
        </p:txBody>
      </p:sp>
      <p:sp>
        <p:nvSpPr>
          <p:cNvPr id="26" name="TextBox 25"/>
          <p:cNvSpPr txBox="1"/>
          <p:nvPr/>
        </p:nvSpPr>
        <p:spPr>
          <a:xfrm>
            <a:off x="5898692" y="5233517"/>
            <a:ext cx="1544012" cy="369332"/>
          </a:xfrm>
          <a:prstGeom prst="rect">
            <a:avLst/>
          </a:prstGeom>
          <a:noFill/>
        </p:spPr>
        <p:txBody>
          <a:bodyPr wrap="none" rtlCol="0">
            <a:spAutoFit/>
          </a:bodyPr>
          <a:lstStyle/>
          <a:p>
            <a:pPr algn="ctr"/>
            <a:r>
              <a:rPr lang="en-US" dirty="0" smtClean="0"/>
              <a:t>glycoproteins</a:t>
            </a:r>
            <a:endParaRPr lang="en-US" dirty="0"/>
          </a:p>
        </p:txBody>
      </p:sp>
      <p:pic>
        <p:nvPicPr>
          <p:cNvPr id="27" name="Picture 2" descr="figure 7-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57" t="23718" r="83784" b="7850"/>
          <a:stretch/>
        </p:blipFill>
        <p:spPr bwMode="auto">
          <a:xfrm rot="16200000">
            <a:off x="6096022" y="958748"/>
            <a:ext cx="266744" cy="220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p:cNvGrpSpPr/>
          <p:nvPr/>
        </p:nvGrpSpPr>
        <p:grpSpPr>
          <a:xfrm>
            <a:off x="5858689" y="5805857"/>
            <a:ext cx="2203672" cy="484969"/>
            <a:chOff x="5062958" y="5299774"/>
            <a:chExt cx="2203672" cy="484969"/>
          </a:xfrm>
        </p:grpSpPr>
        <p:pic>
          <p:nvPicPr>
            <p:cNvPr id="32" name="Picture 2" descr="figure 7-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747" t="52452" b="7849"/>
            <a:stretch/>
          </p:blipFill>
          <p:spPr bwMode="auto">
            <a:xfrm rot="16200000">
              <a:off x="5475454" y="4887278"/>
              <a:ext cx="454757" cy="12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6270374" y="5512414"/>
              <a:ext cx="996256" cy="25481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369094" y="5476966"/>
              <a:ext cx="551754" cy="307777"/>
            </a:xfrm>
            <a:prstGeom prst="rect">
              <a:avLst/>
            </a:prstGeom>
            <a:noFill/>
          </p:spPr>
          <p:txBody>
            <a:bodyPr wrap="none" rtlCol="0">
              <a:spAutoFit/>
            </a:bodyPr>
            <a:lstStyle/>
            <a:p>
              <a:pPr algn="ctr"/>
              <a:r>
                <a:rPr lang="en-US" sz="1400" b="1" dirty="0" smtClean="0"/>
                <a:t>lipid</a:t>
              </a:r>
              <a:endParaRPr lang="en-US" sz="1400" b="1" dirty="0"/>
            </a:p>
          </p:txBody>
        </p:sp>
      </p:grpSp>
      <p:grpSp>
        <p:nvGrpSpPr>
          <p:cNvPr id="39" name="Group 38"/>
          <p:cNvGrpSpPr/>
          <p:nvPr/>
        </p:nvGrpSpPr>
        <p:grpSpPr>
          <a:xfrm>
            <a:off x="6197230" y="4528574"/>
            <a:ext cx="2502447" cy="1206128"/>
            <a:chOff x="6195698" y="4463063"/>
            <a:chExt cx="2502447" cy="1206128"/>
          </a:xfrm>
        </p:grpSpPr>
        <p:pic>
          <p:nvPicPr>
            <p:cNvPr id="36" name="Picture 2" descr="figure 7-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747" t="52452" b="7849"/>
            <a:stretch/>
          </p:blipFill>
          <p:spPr bwMode="auto">
            <a:xfrm rot="16200000">
              <a:off x="6608194" y="4303736"/>
              <a:ext cx="454757" cy="12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6"/>
            <p:cNvGrpSpPr/>
            <p:nvPr/>
          </p:nvGrpSpPr>
          <p:grpSpPr>
            <a:xfrm>
              <a:off x="7414346" y="4463063"/>
              <a:ext cx="1283799" cy="1206128"/>
              <a:chOff x="7837445" y="4583922"/>
              <a:chExt cx="1283799" cy="1206128"/>
            </a:xfrm>
          </p:grpSpPr>
          <p:sp>
            <p:nvSpPr>
              <p:cNvPr id="33" name="Oval 32"/>
              <p:cNvSpPr/>
              <p:nvPr/>
            </p:nvSpPr>
            <p:spPr>
              <a:xfrm>
                <a:off x="7837445" y="4583922"/>
                <a:ext cx="1283799" cy="120612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084044" y="5033098"/>
                <a:ext cx="790601" cy="307777"/>
              </a:xfrm>
              <a:prstGeom prst="rect">
                <a:avLst/>
              </a:prstGeom>
              <a:noFill/>
            </p:spPr>
            <p:txBody>
              <a:bodyPr wrap="none" rtlCol="0">
                <a:spAutoFit/>
              </a:bodyPr>
              <a:lstStyle/>
              <a:p>
                <a:pPr algn="ctr"/>
                <a:r>
                  <a:rPr lang="en-US" sz="1400" b="1" dirty="0" smtClean="0">
                    <a:solidFill>
                      <a:schemeClr val="bg1"/>
                    </a:solidFill>
                  </a:rPr>
                  <a:t>protein</a:t>
                </a:r>
                <a:endParaRPr lang="en-US" sz="1400" b="1" dirty="0">
                  <a:solidFill>
                    <a:schemeClr val="bg1"/>
                  </a:solidFill>
                </a:endParaRPr>
              </a:p>
            </p:txBody>
          </p:sp>
        </p:grpSp>
      </p:grpSp>
      <p:grpSp>
        <p:nvGrpSpPr>
          <p:cNvPr id="47" name="Group 46"/>
          <p:cNvGrpSpPr/>
          <p:nvPr/>
        </p:nvGrpSpPr>
        <p:grpSpPr>
          <a:xfrm>
            <a:off x="1952086" y="4362120"/>
            <a:ext cx="3270343" cy="1987880"/>
            <a:chOff x="1851878" y="4870120"/>
            <a:chExt cx="3270343" cy="1987880"/>
          </a:xfrm>
        </p:grpSpPr>
        <p:pic>
          <p:nvPicPr>
            <p:cNvPr id="28"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4218609" y="4687971"/>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2616189" y="4410231"/>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4249780" y="4353072"/>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2616189" y="5405316"/>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4218609" y="5108445"/>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2566513" y="4859392"/>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4230518" y="5501731"/>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figure 7-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178" t="23718" r="30948" b="7850"/>
            <a:stretch/>
          </p:blipFill>
          <p:spPr bwMode="auto">
            <a:xfrm rot="16200000">
              <a:off x="4230518" y="5820094"/>
              <a:ext cx="157806" cy="158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413848" y="4870120"/>
              <a:ext cx="180252" cy="19878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284807" y="5567467"/>
              <a:ext cx="400110" cy="698268"/>
            </a:xfrm>
            <a:prstGeom prst="rect">
              <a:avLst/>
            </a:prstGeom>
            <a:noFill/>
          </p:spPr>
          <p:txBody>
            <a:bodyPr vert="vert270" wrap="none" rtlCol="0">
              <a:spAutoFit/>
            </a:bodyPr>
            <a:lstStyle/>
            <a:p>
              <a:pPr algn="ctr"/>
              <a:r>
                <a:rPr lang="en-US" sz="1400" b="1" dirty="0" smtClean="0">
                  <a:solidFill>
                    <a:schemeClr val="bg1"/>
                  </a:solidFill>
                </a:rPr>
                <a:t>protein</a:t>
              </a:r>
              <a:endParaRPr lang="en-US" sz="1400" b="1" dirty="0">
                <a:solidFill>
                  <a:schemeClr val="bg1"/>
                </a:solidFill>
              </a:endParaRPr>
            </a:p>
          </p:txBody>
        </p:sp>
      </p:grpSp>
      <p:cxnSp>
        <p:nvCxnSpPr>
          <p:cNvPr id="51" name="Straight Arrow Connector 50"/>
          <p:cNvCxnSpPr/>
          <p:nvPr/>
        </p:nvCxnSpPr>
        <p:spPr>
          <a:xfrm flipH="1">
            <a:off x="5333884" y="4482304"/>
            <a:ext cx="673788" cy="3169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2" descr="figure 7-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178" t="23718" r="30948" b="7850"/>
          <a:stretch/>
        </p:blipFill>
        <p:spPr bwMode="auto">
          <a:xfrm>
            <a:off x="556531" y="4041917"/>
            <a:ext cx="219350" cy="22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figure 7-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178" t="23718" r="30948" b="7850"/>
          <a:stretch/>
        </p:blipFill>
        <p:spPr bwMode="auto">
          <a:xfrm>
            <a:off x="1549716" y="4317632"/>
            <a:ext cx="219350" cy="22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393629" y="6350062"/>
            <a:ext cx="1608133" cy="369332"/>
          </a:xfrm>
          <a:prstGeom prst="rect">
            <a:avLst/>
          </a:prstGeom>
          <a:noFill/>
        </p:spPr>
        <p:txBody>
          <a:bodyPr wrap="none" rtlCol="0">
            <a:spAutoFit/>
          </a:bodyPr>
          <a:lstStyle/>
          <a:p>
            <a:pPr algn="ctr"/>
            <a:r>
              <a:rPr lang="en-US" dirty="0" smtClean="0"/>
              <a:t>peptidoglycan</a:t>
            </a:r>
            <a:endParaRPr lang="en-US" dirty="0"/>
          </a:p>
        </p:txBody>
      </p:sp>
      <p:sp>
        <p:nvSpPr>
          <p:cNvPr id="56" name="Freeform 55"/>
          <p:cNvSpPr/>
          <p:nvPr/>
        </p:nvSpPr>
        <p:spPr>
          <a:xfrm>
            <a:off x="760608" y="5778500"/>
            <a:ext cx="838200" cy="177800"/>
          </a:xfrm>
          <a:custGeom>
            <a:avLst/>
            <a:gdLst>
              <a:gd name="connsiteX0" fmla="*/ 0 w 927100"/>
              <a:gd name="connsiteY0" fmla="*/ 177800 h 177800"/>
              <a:gd name="connsiteX1" fmla="*/ 215900 w 927100"/>
              <a:gd name="connsiteY1" fmla="*/ 139700 h 177800"/>
              <a:gd name="connsiteX2" fmla="*/ 317500 w 927100"/>
              <a:gd name="connsiteY2" fmla="*/ 101600 h 177800"/>
              <a:gd name="connsiteX3" fmla="*/ 444500 w 927100"/>
              <a:gd name="connsiteY3" fmla="*/ 63500 h 177800"/>
              <a:gd name="connsiteX4" fmla="*/ 838200 w 927100"/>
              <a:gd name="connsiteY4" fmla="*/ 50800 h 177800"/>
              <a:gd name="connsiteX5" fmla="*/ 876300 w 927100"/>
              <a:gd name="connsiteY5" fmla="*/ 38100 h 177800"/>
              <a:gd name="connsiteX6" fmla="*/ 927100 w 927100"/>
              <a:gd name="connsiteY6" fmla="*/ 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100" h="177800">
                <a:moveTo>
                  <a:pt x="0" y="177800"/>
                </a:moveTo>
                <a:cubicBezTo>
                  <a:pt x="49590" y="170716"/>
                  <a:pt x="152636" y="166813"/>
                  <a:pt x="215900" y="139700"/>
                </a:cubicBezTo>
                <a:cubicBezTo>
                  <a:pt x="397765" y="61758"/>
                  <a:pt x="141891" y="160136"/>
                  <a:pt x="317500" y="101600"/>
                </a:cubicBezTo>
                <a:cubicBezTo>
                  <a:pt x="373942" y="82786"/>
                  <a:pt x="384305" y="66844"/>
                  <a:pt x="444500" y="63500"/>
                </a:cubicBezTo>
                <a:cubicBezTo>
                  <a:pt x="575599" y="56217"/>
                  <a:pt x="706967" y="55033"/>
                  <a:pt x="838200" y="50800"/>
                </a:cubicBezTo>
                <a:cubicBezTo>
                  <a:pt x="850900" y="46567"/>
                  <a:pt x="864326" y="44087"/>
                  <a:pt x="876300" y="38100"/>
                </a:cubicBezTo>
                <a:cubicBezTo>
                  <a:pt x="905021" y="23740"/>
                  <a:pt x="909240" y="17860"/>
                  <a:pt x="927100" y="0"/>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747908" y="4799302"/>
            <a:ext cx="850900" cy="191798"/>
          </a:xfrm>
          <a:custGeom>
            <a:avLst/>
            <a:gdLst>
              <a:gd name="connsiteX0" fmla="*/ 0 w 850900"/>
              <a:gd name="connsiteY0" fmla="*/ 191798 h 191798"/>
              <a:gd name="connsiteX1" fmla="*/ 215900 w 850900"/>
              <a:gd name="connsiteY1" fmla="*/ 140998 h 191798"/>
              <a:gd name="connsiteX2" fmla="*/ 266700 w 850900"/>
              <a:gd name="connsiteY2" fmla="*/ 102898 h 191798"/>
              <a:gd name="connsiteX3" fmla="*/ 431800 w 850900"/>
              <a:gd name="connsiteY3" fmla="*/ 52098 h 191798"/>
              <a:gd name="connsiteX4" fmla="*/ 469900 w 850900"/>
              <a:gd name="connsiteY4" fmla="*/ 39398 h 191798"/>
              <a:gd name="connsiteX5" fmla="*/ 647700 w 850900"/>
              <a:gd name="connsiteY5" fmla="*/ 26698 h 191798"/>
              <a:gd name="connsiteX6" fmla="*/ 736600 w 850900"/>
              <a:gd name="connsiteY6" fmla="*/ 1298 h 191798"/>
              <a:gd name="connsiteX7" fmla="*/ 850900 w 850900"/>
              <a:gd name="connsiteY7" fmla="*/ 1298 h 1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900" h="191798">
                <a:moveTo>
                  <a:pt x="0" y="191798"/>
                </a:moveTo>
                <a:cubicBezTo>
                  <a:pt x="71967" y="174865"/>
                  <a:pt x="145762" y="164377"/>
                  <a:pt x="215900" y="140998"/>
                </a:cubicBezTo>
                <a:cubicBezTo>
                  <a:pt x="235980" y="134305"/>
                  <a:pt x="247482" y="111768"/>
                  <a:pt x="266700" y="102898"/>
                </a:cubicBezTo>
                <a:cubicBezTo>
                  <a:pt x="344093" y="67178"/>
                  <a:pt x="365275" y="71105"/>
                  <a:pt x="431800" y="52098"/>
                </a:cubicBezTo>
                <a:cubicBezTo>
                  <a:pt x="444672" y="48420"/>
                  <a:pt x="456605" y="40962"/>
                  <a:pt x="469900" y="39398"/>
                </a:cubicBezTo>
                <a:cubicBezTo>
                  <a:pt x="528911" y="32456"/>
                  <a:pt x="588433" y="30931"/>
                  <a:pt x="647700" y="26698"/>
                </a:cubicBezTo>
                <a:cubicBezTo>
                  <a:pt x="669336" y="19486"/>
                  <a:pt x="715869" y="2893"/>
                  <a:pt x="736600" y="1298"/>
                </a:cubicBezTo>
                <a:cubicBezTo>
                  <a:pt x="774588" y="-1624"/>
                  <a:pt x="812800" y="1298"/>
                  <a:pt x="850900" y="129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751208" y="6183862"/>
            <a:ext cx="698500" cy="89938"/>
          </a:xfrm>
          <a:custGeom>
            <a:avLst/>
            <a:gdLst>
              <a:gd name="connsiteX0" fmla="*/ 0 w 698500"/>
              <a:gd name="connsiteY0" fmla="*/ 89938 h 89938"/>
              <a:gd name="connsiteX1" fmla="*/ 177800 w 698500"/>
              <a:gd name="connsiteY1" fmla="*/ 77238 h 89938"/>
              <a:gd name="connsiteX2" fmla="*/ 228600 w 698500"/>
              <a:gd name="connsiteY2" fmla="*/ 64538 h 89938"/>
              <a:gd name="connsiteX3" fmla="*/ 266700 w 698500"/>
              <a:gd name="connsiteY3" fmla="*/ 51838 h 89938"/>
              <a:gd name="connsiteX4" fmla="*/ 508000 w 698500"/>
              <a:gd name="connsiteY4" fmla="*/ 39138 h 89938"/>
              <a:gd name="connsiteX5" fmla="*/ 635000 w 698500"/>
              <a:gd name="connsiteY5" fmla="*/ 1038 h 89938"/>
              <a:gd name="connsiteX6" fmla="*/ 698500 w 698500"/>
              <a:gd name="connsiteY6" fmla="*/ 1038 h 8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0" h="89938">
                <a:moveTo>
                  <a:pt x="0" y="89938"/>
                </a:moveTo>
                <a:cubicBezTo>
                  <a:pt x="59267" y="85705"/>
                  <a:pt x="118746" y="83800"/>
                  <a:pt x="177800" y="77238"/>
                </a:cubicBezTo>
                <a:cubicBezTo>
                  <a:pt x="195148" y="75310"/>
                  <a:pt x="211817" y="69333"/>
                  <a:pt x="228600" y="64538"/>
                </a:cubicBezTo>
                <a:cubicBezTo>
                  <a:pt x="241472" y="60860"/>
                  <a:pt x="253368" y="53050"/>
                  <a:pt x="266700" y="51838"/>
                </a:cubicBezTo>
                <a:cubicBezTo>
                  <a:pt x="346914" y="44546"/>
                  <a:pt x="427567" y="43371"/>
                  <a:pt x="508000" y="39138"/>
                </a:cubicBezTo>
                <a:cubicBezTo>
                  <a:pt x="527155" y="32753"/>
                  <a:pt x="606210" y="4237"/>
                  <a:pt x="635000" y="1038"/>
                </a:cubicBezTo>
                <a:cubicBezTo>
                  <a:pt x="656037" y="-1299"/>
                  <a:pt x="677333" y="1038"/>
                  <a:pt x="698500" y="103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138308" y="4521200"/>
            <a:ext cx="457200" cy="254456"/>
          </a:xfrm>
          <a:custGeom>
            <a:avLst/>
            <a:gdLst>
              <a:gd name="connsiteX0" fmla="*/ 457200 w 457200"/>
              <a:gd name="connsiteY0" fmla="*/ 0 h 254456"/>
              <a:gd name="connsiteX1" fmla="*/ 317500 w 457200"/>
              <a:gd name="connsiteY1" fmla="*/ 88900 h 254456"/>
              <a:gd name="connsiteX2" fmla="*/ 279400 w 457200"/>
              <a:gd name="connsiteY2" fmla="*/ 114300 h 254456"/>
              <a:gd name="connsiteX3" fmla="*/ 203200 w 457200"/>
              <a:gd name="connsiteY3" fmla="*/ 139700 h 254456"/>
              <a:gd name="connsiteX4" fmla="*/ 88900 w 457200"/>
              <a:gd name="connsiteY4" fmla="*/ 215900 h 254456"/>
              <a:gd name="connsiteX5" fmla="*/ 12700 w 457200"/>
              <a:gd name="connsiteY5" fmla="*/ 254000 h 254456"/>
              <a:gd name="connsiteX6" fmla="*/ 0 w 457200"/>
              <a:gd name="connsiteY6" fmla="*/ 254000 h 2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54456">
                <a:moveTo>
                  <a:pt x="457200" y="0"/>
                </a:moveTo>
                <a:cubicBezTo>
                  <a:pt x="367523" y="53806"/>
                  <a:pt x="414239" y="24408"/>
                  <a:pt x="317500" y="88900"/>
                </a:cubicBezTo>
                <a:cubicBezTo>
                  <a:pt x="304800" y="97367"/>
                  <a:pt x="293880" y="109473"/>
                  <a:pt x="279400" y="114300"/>
                </a:cubicBezTo>
                <a:cubicBezTo>
                  <a:pt x="254000" y="122767"/>
                  <a:pt x="225477" y="124848"/>
                  <a:pt x="203200" y="139700"/>
                </a:cubicBezTo>
                <a:lnTo>
                  <a:pt x="88900" y="215900"/>
                </a:lnTo>
                <a:cubicBezTo>
                  <a:pt x="51651" y="240732"/>
                  <a:pt x="54764" y="243484"/>
                  <a:pt x="12700" y="254000"/>
                </a:cubicBezTo>
                <a:cubicBezTo>
                  <a:pt x="8593" y="255027"/>
                  <a:pt x="4233" y="254000"/>
                  <a:pt x="0" y="254000"/>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63708" y="5499100"/>
            <a:ext cx="431800" cy="114300"/>
          </a:xfrm>
          <a:custGeom>
            <a:avLst/>
            <a:gdLst>
              <a:gd name="connsiteX0" fmla="*/ 0 w 482600"/>
              <a:gd name="connsiteY0" fmla="*/ 114300 h 114300"/>
              <a:gd name="connsiteX1" fmla="*/ 152400 w 482600"/>
              <a:gd name="connsiteY1" fmla="*/ 101600 h 114300"/>
              <a:gd name="connsiteX2" fmla="*/ 203200 w 482600"/>
              <a:gd name="connsiteY2" fmla="*/ 76200 h 114300"/>
              <a:gd name="connsiteX3" fmla="*/ 241300 w 482600"/>
              <a:gd name="connsiteY3" fmla="*/ 63500 h 114300"/>
              <a:gd name="connsiteX4" fmla="*/ 419100 w 482600"/>
              <a:gd name="connsiteY4" fmla="*/ 38100 h 114300"/>
              <a:gd name="connsiteX5" fmla="*/ 482600 w 482600"/>
              <a:gd name="connsiteY5"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600" h="114300">
                <a:moveTo>
                  <a:pt x="0" y="114300"/>
                </a:moveTo>
                <a:cubicBezTo>
                  <a:pt x="50800" y="110067"/>
                  <a:pt x="102297" y="110994"/>
                  <a:pt x="152400" y="101600"/>
                </a:cubicBezTo>
                <a:cubicBezTo>
                  <a:pt x="171008" y="98111"/>
                  <a:pt x="185799" y="83658"/>
                  <a:pt x="203200" y="76200"/>
                </a:cubicBezTo>
                <a:cubicBezTo>
                  <a:pt x="215505" y="70927"/>
                  <a:pt x="228428" y="67178"/>
                  <a:pt x="241300" y="63500"/>
                </a:cubicBezTo>
                <a:cubicBezTo>
                  <a:pt x="315668" y="42252"/>
                  <a:pt x="317891" y="48221"/>
                  <a:pt x="419100" y="38100"/>
                </a:cubicBezTo>
                <a:cubicBezTo>
                  <a:pt x="468559" y="21614"/>
                  <a:pt x="447734" y="34866"/>
                  <a:pt x="482600" y="0"/>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730767" y="5242041"/>
            <a:ext cx="817853" cy="276999"/>
          </a:xfrm>
          <a:prstGeom prst="rect">
            <a:avLst/>
          </a:prstGeom>
          <a:noFill/>
        </p:spPr>
        <p:txBody>
          <a:bodyPr wrap="none" rtlCol="0">
            <a:spAutoFit/>
          </a:bodyPr>
          <a:lstStyle/>
          <a:p>
            <a:r>
              <a:rPr lang="en-US" sz="1200" b="1" dirty="0" smtClean="0"/>
              <a:t>peptides</a:t>
            </a:r>
            <a:endParaRPr lang="en-US" sz="1200" b="1" dirty="0"/>
          </a:p>
        </p:txBody>
      </p:sp>
      <p:cxnSp>
        <p:nvCxnSpPr>
          <p:cNvPr id="63" name="Straight Arrow Connector 62"/>
          <p:cNvCxnSpPr>
            <a:stCxn id="61" idx="0"/>
            <a:endCxn id="57" idx="3"/>
          </p:cNvCxnSpPr>
          <p:nvPr/>
        </p:nvCxnSpPr>
        <p:spPr>
          <a:xfrm flipV="1">
            <a:off x="1139694" y="4851400"/>
            <a:ext cx="40014" cy="3906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2"/>
            <a:endCxn id="56" idx="3"/>
          </p:cNvCxnSpPr>
          <p:nvPr/>
        </p:nvCxnSpPr>
        <p:spPr>
          <a:xfrm>
            <a:off x="1139694" y="5519040"/>
            <a:ext cx="22791" cy="322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4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P spid="21" grpId="0"/>
      <p:bldP spid="23" grpId="0"/>
      <p:bldP spid="24" grpId="0"/>
      <p:bldP spid="25" grpId="0"/>
      <p:bldP spid="26" grpId="0"/>
      <p:bldP spid="22" grpId="0"/>
      <p:bldP spid="56" grpId="0" animBg="1"/>
      <p:bldP spid="57" grpId="0" animBg="1"/>
      <p:bldP spid="58" grpId="0" animBg="1"/>
      <p:bldP spid="59" grpId="0" animBg="1"/>
      <p:bldP spid="60" grpId="0"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_16_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819400"/>
            <a:ext cx="85312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a:xfrm>
            <a:off x="457200" y="304800"/>
            <a:ext cx="8229600" cy="1143000"/>
          </a:xfrm>
          <a:prstGeom prst="rect">
            <a:avLst/>
          </a:prstGeom>
        </p:spPr>
        <p:txBody>
          <a:bodyPr/>
          <a:lstStyle/>
          <a:p>
            <a:pPr>
              <a:defRPr/>
            </a:pPr>
            <a:r>
              <a:rPr lang="en-US" sz="3200" dirty="0" smtClean="0">
                <a:latin typeface="Arial" charset="0"/>
                <a:cs typeface="Arial" charset="0"/>
              </a:rPr>
              <a:t>Energy storage polysaccharides of animals </a:t>
            </a:r>
            <a:r>
              <a:rPr lang="en-US" sz="3200" dirty="0">
                <a:latin typeface="Arial" charset="0"/>
                <a:cs typeface="Arial" charset="0"/>
              </a:rPr>
              <a:t>and plants </a:t>
            </a:r>
            <a:r>
              <a:rPr lang="en-US" sz="3200" dirty="0" smtClean="0">
                <a:latin typeface="Arial" charset="0"/>
                <a:cs typeface="Arial" charset="0"/>
              </a:rPr>
              <a:t>are </a:t>
            </a:r>
            <a:r>
              <a:rPr lang="el-GR" sz="3200" dirty="0">
                <a:latin typeface="Arial" charset="0"/>
                <a:cs typeface="Arial" charset="0"/>
              </a:rPr>
              <a:t>α</a:t>
            </a:r>
            <a:r>
              <a:rPr lang="en-US" sz="3200" dirty="0">
                <a:latin typeface="Arial" charset="0"/>
                <a:cs typeface="Arial" charset="0"/>
              </a:rPr>
              <a:t>-linked </a:t>
            </a:r>
            <a:r>
              <a:rPr lang="en-US" sz="3200" dirty="0" smtClean="0">
                <a:latin typeface="Arial" charset="0"/>
                <a:cs typeface="Arial" charset="0"/>
              </a:rPr>
              <a:t>polymers of glucose</a:t>
            </a:r>
            <a:endParaRPr lang="en-US" sz="3200" kern="0" dirty="0">
              <a:solidFill>
                <a:schemeClr val="tx2"/>
              </a:solidFill>
              <a:latin typeface="+mj-lt"/>
              <a:ea typeface="+mj-ea"/>
              <a:cs typeface="+mj-cs"/>
            </a:endParaRPr>
          </a:p>
        </p:txBody>
      </p:sp>
      <p:sp>
        <p:nvSpPr>
          <p:cNvPr id="5" name="Content Placeholder 16"/>
          <p:cNvSpPr txBox="1">
            <a:spLocks/>
          </p:cNvSpPr>
          <p:nvPr/>
        </p:nvSpPr>
        <p:spPr>
          <a:xfrm>
            <a:off x="457200" y="1600200"/>
            <a:ext cx="8229600" cy="4525963"/>
          </a:xfrm>
          <a:prstGeom prst="rect">
            <a:avLst/>
          </a:prstGeom>
        </p:spPr>
        <p:txBody>
          <a:bodyPr/>
          <a:lstStyle/>
          <a:p>
            <a:pPr>
              <a:spcBef>
                <a:spcPct val="20000"/>
              </a:spcBef>
              <a:defRPr/>
            </a:pPr>
            <a:r>
              <a:rPr lang="en-US" sz="2400" b="1" kern="0" dirty="0">
                <a:latin typeface="+mn-lt"/>
                <a:cs typeface="+mn-cs"/>
              </a:rPr>
              <a:t>Animals store glycogen, a branched homopolysaccharide with </a:t>
            </a:r>
            <a:r>
              <a:rPr lang="el-GR" sz="2400" b="1" kern="0" dirty="0">
                <a:latin typeface="+mn-lt"/>
                <a:cs typeface="+mn-cs"/>
              </a:rPr>
              <a:t>α</a:t>
            </a:r>
            <a:r>
              <a:rPr lang="en-US" sz="2400" b="1" kern="0" dirty="0">
                <a:latin typeface="+mn-lt"/>
                <a:cs typeface="+mn-cs"/>
              </a:rPr>
              <a:t>1→4 and </a:t>
            </a:r>
            <a:r>
              <a:rPr lang="el-GR" sz="2400" b="1" kern="0" dirty="0">
                <a:latin typeface="+mn-lt"/>
                <a:cs typeface="+mn-cs"/>
              </a:rPr>
              <a:t>α</a:t>
            </a:r>
            <a:r>
              <a:rPr lang="en-US" sz="2400" b="1" kern="0" dirty="0">
                <a:latin typeface="+mn-lt"/>
                <a:cs typeface="+mn-cs"/>
              </a:rPr>
              <a:t>1→6 linkages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_16_0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088" y="2590800"/>
            <a:ext cx="46958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a:xfrm>
            <a:off x="457200" y="304800"/>
            <a:ext cx="8229600" cy="1143000"/>
          </a:xfrm>
          <a:prstGeom prst="rect">
            <a:avLst/>
          </a:prstGeom>
        </p:spPr>
        <p:txBody>
          <a:bodyPr/>
          <a:lstStyle/>
          <a:p>
            <a:pPr>
              <a:defRPr/>
            </a:pPr>
            <a:r>
              <a:rPr lang="en-US" sz="3200" dirty="0">
                <a:latin typeface="Arial" charset="0"/>
                <a:cs typeface="Arial" charset="0"/>
              </a:rPr>
              <a:t>Energy storage polysaccharides of animals and plants are </a:t>
            </a:r>
            <a:r>
              <a:rPr lang="el-GR" sz="3200" dirty="0">
                <a:latin typeface="Arial" charset="0"/>
                <a:cs typeface="Arial" charset="0"/>
              </a:rPr>
              <a:t>α</a:t>
            </a:r>
            <a:r>
              <a:rPr lang="en-US" sz="3200" dirty="0">
                <a:latin typeface="Arial" charset="0"/>
                <a:cs typeface="Arial" charset="0"/>
              </a:rPr>
              <a:t>-linked polymers of glucose</a:t>
            </a:r>
            <a:endParaRPr lang="en-US" sz="3200" kern="0" dirty="0">
              <a:solidFill>
                <a:schemeClr val="tx2"/>
              </a:solidFill>
            </a:endParaRPr>
          </a:p>
        </p:txBody>
      </p:sp>
      <p:sp>
        <p:nvSpPr>
          <p:cNvPr id="5" name="Content Placeholder 16"/>
          <p:cNvSpPr txBox="1">
            <a:spLocks/>
          </p:cNvSpPr>
          <p:nvPr/>
        </p:nvSpPr>
        <p:spPr>
          <a:xfrm>
            <a:off x="457200" y="1600200"/>
            <a:ext cx="8229600" cy="4525963"/>
          </a:xfrm>
          <a:prstGeom prst="rect">
            <a:avLst/>
          </a:prstGeom>
        </p:spPr>
        <p:txBody>
          <a:bodyPr/>
          <a:lstStyle/>
          <a:p>
            <a:pPr>
              <a:spcBef>
                <a:spcPct val="20000"/>
              </a:spcBef>
              <a:defRPr/>
            </a:pPr>
            <a:r>
              <a:rPr lang="en-US" sz="2400" b="1" kern="0" dirty="0">
                <a:latin typeface="Arial" charset="0"/>
                <a:cs typeface="Arial" charset="0"/>
              </a:rPr>
              <a:t>Animals store glycogen, a branched homopolysaccharide with </a:t>
            </a:r>
            <a:r>
              <a:rPr lang="el-GR" sz="2400" b="1" kern="0" dirty="0">
                <a:latin typeface="Arial" charset="0"/>
                <a:cs typeface="Arial" charset="0"/>
              </a:rPr>
              <a:t>α</a:t>
            </a:r>
            <a:r>
              <a:rPr lang="en-US" sz="2400" b="1" kern="0" dirty="0">
                <a:latin typeface="Arial" charset="0"/>
                <a:cs typeface="Arial" charset="0"/>
              </a:rPr>
              <a:t>1→4 and </a:t>
            </a:r>
            <a:r>
              <a:rPr lang="el-GR" sz="2400" b="1" kern="0" dirty="0">
                <a:latin typeface="Arial" charset="0"/>
                <a:cs typeface="Arial" charset="0"/>
              </a:rPr>
              <a:t>α</a:t>
            </a:r>
            <a:r>
              <a:rPr lang="en-US" sz="2400" b="1" kern="0" dirty="0">
                <a:latin typeface="Arial" charset="0"/>
                <a:cs typeface="Arial" charset="0"/>
              </a:rPr>
              <a:t>1→6 linkages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a:defRPr/>
            </a:pPr>
            <a:r>
              <a:rPr lang="en-US" dirty="0">
                <a:latin typeface="Arial" charset="0"/>
                <a:cs typeface="Arial" charset="0"/>
              </a:rPr>
              <a:t>Energy storage polysaccharides of animals and plants are </a:t>
            </a:r>
            <a:r>
              <a:rPr lang="el-GR" dirty="0">
                <a:latin typeface="Arial" charset="0"/>
                <a:cs typeface="Arial" charset="0"/>
              </a:rPr>
              <a:t>α</a:t>
            </a:r>
            <a:r>
              <a:rPr lang="en-US" dirty="0">
                <a:latin typeface="Arial" charset="0"/>
                <a:cs typeface="Arial" charset="0"/>
              </a:rPr>
              <a:t>-linked polymers of glucose</a:t>
            </a:r>
            <a:endParaRPr lang="en-US" dirty="0"/>
          </a:p>
        </p:txBody>
      </p:sp>
      <p:sp>
        <p:nvSpPr>
          <p:cNvPr id="13315" name="Content Placeholder 16"/>
          <p:cNvSpPr>
            <a:spLocks noGrp="1"/>
          </p:cNvSpPr>
          <p:nvPr>
            <p:ph idx="1"/>
          </p:nvPr>
        </p:nvSpPr>
        <p:spPr/>
        <p:txBody>
          <a:bodyPr/>
          <a:lstStyle/>
          <a:p>
            <a:pPr marL="0" indent="0" eaLnBrk="1" hangingPunct="1">
              <a:buNone/>
            </a:pPr>
            <a:r>
              <a:rPr lang="en-US" b="1" dirty="0" smtClean="0"/>
              <a:t>Plants store starch, an aggregate of amylose (linear) and amylopectin (branched)</a:t>
            </a:r>
          </a:p>
        </p:txBody>
      </p:sp>
      <p:pic>
        <p:nvPicPr>
          <p:cNvPr id="13316" name="Picture 2" descr="figun_08_p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738" y="2352675"/>
            <a:ext cx="423386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figun_08_p23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78238"/>
            <a:ext cx="4630738"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n-US" smtClean="0"/>
              <a:t>Animals and plants use </a:t>
            </a:r>
            <a:r>
              <a:rPr lang="el-GR" smtClean="0"/>
              <a:t>α</a:t>
            </a:r>
            <a:r>
              <a:rPr lang="en-US" smtClean="0"/>
              <a:t>-linked glucose polymers for energy storage </a:t>
            </a:r>
          </a:p>
        </p:txBody>
      </p:sp>
      <p:sp>
        <p:nvSpPr>
          <p:cNvPr id="14339" name="Content Placeholder 16"/>
          <p:cNvSpPr>
            <a:spLocks noGrp="1"/>
          </p:cNvSpPr>
          <p:nvPr>
            <p:ph idx="1"/>
          </p:nvPr>
        </p:nvSpPr>
        <p:spPr/>
        <p:txBody>
          <a:bodyPr/>
          <a:lstStyle/>
          <a:p>
            <a:pPr marL="0" indent="0" eaLnBrk="1" hangingPunct="1">
              <a:buNone/>
            </a:pPr>
            <a:r>
              <a:rPr lang="en-US" b="1" dirty="0" smtClean="0"/>
              <a:t>Plants store starch, an aggregate of amylose (linear) and amylopectin (branched)</a:t>
            </a:r>
          </a:p>
        </p:txBody>
      </p:sp>
      <p:pic>
        <p:nvPicPr>
          <p:cNvPr id="14340" name="Picture 2" descr="figure 7-1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514600"/>
            <a:ext cx="67818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2774</TotalTime>
  <Words>727</Words>
  <Application>Microsoft Office PowerPoint</Application>
  <PresentationFormat>On-screen Show (4:3)</PresentationFormat>
  <Paragraphs>73</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Carbohydrates serve a variety of functions</vt:lpstr>
      <vt:lpstr>PowerPoint Presentation</vt:lpstr>
      <vt:lpstr>As for polypeptides, torsion angles describe the conformations of polysaccharides </vt:lpstr>
      <vt:lpstr>Certain conformations (values of  and ) are more energetically favored than others</vt:lpstr>
      <vt:lpstr>We will cover 4 groups of polysaccharides:</vt:lpstr>
      <vt:lpstr>PowerPoint Presentation</vt:lpstr>
      <vt:lpstr>PowerPoint Presentation</vt:lpstr>
      <vt:lpstr>Energy storage polysaccharides of animals and plants are α-linked polymers of glucose</vt:lpstr>
      <vt:lpstr>Animals and plants use α-linked glucose polymers for energy storage </vt:lpstr>
      <vt:lpstr>Glycogen and starch adopt loose, hydrated, helical structures that pack into granules</vt:lpstr>
      <vt:lpstr>Most structural polysaccharides are unbranched, β-linked polymers</vt:lpstr>
      <vt:lpstr>Most structural polysaccharides are unbranched, β-linked polymers</vt:lpstr>
      <vt:lpstr>Most structural polysaccharides are unbranched, β-linked polymers</vt:lpstr>
      <vt:lpstr>Most structural polysaccharides are unbranched, β-linked polymers</vt:lpstr>
      <vt:lpstr>Most structural polysaccharides are unbranched, β-linked polymers</vt:lpstr>
      <vt:lpstr>PowerPoint Presentation</vt:lpstr>
      <vt:lpstr>S. aureus  peptidoglycan</vt:lpstr>
      <vt:lpstr>PowerPoint Presentation</vt:lpstr>
      <vt:lpstr>Proteoglycans are conjugates of proteins and glycosaminoglycans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56</cp:revision>
  <cp:lastPrinted>2011-01-21T20:12:52Z</cp:lastPrinted>
  <dcterms:created xsi:type="dcterms:W3CDTF">2009-07-16T23:51:41Z</dcterms:created>
  <dcterms:modified xsi:type="dcterms:W3CDTF">2011-01-21T20:16:50Z</dcterms:modified>
</cp:coreProperties>
</file>