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1" r:id="rId2"/>
    <p:sldId id="272" r:id="rId3"/>
    <p:sldId id="316" r:id="rId4"/>
    <p:sldId id="264" r:id="rId5"/>
    <p:sldId id="304" r:id="rId6"/>
    <p:sldId id="305" r:id="rId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5" d="100"/>
          <a:sy n="75" d="100"/>
        </p:scale>
        <p:origin x="-2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a:defRPr sz="13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a:defRPr sz="1300">
                <a:latin typeface="Arial" charset="0"/>
                <a:cs typeface="Arial" charset="0"/>
              </a:defRPr>
            </a:lvl1pPr>
          </a:lstStyle>
          <a:p>
            <a:pPr>
              <a:defRPr/>
            </a:pPr>
            <a:fld id="{735483B0-99FA-4DB9-8CE1-55B42BEEEB63}" type="datetimeFigureOut">
              <a:rPr lang="en-US"/>
              <a:pPr>
                <a:defRPr/>
              </a:pPr>
              <a:t>1/19/2011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a:defRPr sz="13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47" tIns="47873" rIns="95747" bIns="47873" rtlCol="0" anchor="b"/>
          <a:lstStyle>
            <a:lvl1pPr algn="r">
              <a:defRPr sz="1300">
                <a:latin typeface="Arial" charset="0"/>
                <a:cs typeface="Arial" charset="0"/>
              </a:defRPr>
            </a:lvl1pPr>
          </a:lstStyle>
          <a:p>
            <a:pPr>
              <a:defRPr/>
            </a:pPr>
            <a:fld id="{A6A93445-9E32-4BA5-9FD4-E2318E5BAEF2}" type="slidenum">
              <a:rPr lang="en-US"/>
              <a:pPr>
                <a:defRPr/>
              </a:pPr>
              <a:t>‹#›</a:t>
            </a:fld>
            <a:endParaRPr lang="en-US"/>
          </a:p>
        </p:txBody>
      </p:sp>
    </p:spTree>
    <p:extLst>
      <p:ext uri="{BB962C8B-B14F-4D97-AF65-F5344CB8AC3E}">
        <p14:creationId xmlns:p14="http://schemas.microsoft.com/office/powerpoint/2010/main" val="1138235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AE2808-9C49-4D98-B510-B86BC03F944F}" type="slidenum">
              <a:rPr lang="en-US" smtClean="0"/>
              <a:pPr eaLnBrk="1" hangingPunct="1"/>
              <a:t>4</a:t>
            </a:fld>
            <a:endParaRPr lang="en-US" smtClean="0"/>
          </a:p>
        </p:txBody>
      </p:sp>
      <p:sp>
        <p:nvSpPr>
          <p:cNvPr id="317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7-13 Homo- and heteropolysaccharides.</a:t>
            </a:r>
            <a:r>
              <a:rPr lang="en-US" smtClean="0">
                <a:latin typeface="Arial" pitchFamily="34" charset="0"/>
              </a:rPr>
              <a:t> Polysaccharides may be composed of one, two, or several different monosaccharides, in straight or branched chains of varying length.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4B5590-A04A-44A8-928E-2520983A762A}" type="slidenum">
              <a:rPr lang="en-US" smtClean="0"/>
              <a:pPr eaLnBrk="1" hangingPunct="1"/>
              <a:t>5</a:t>
            </a:fld>
            <a:endParaRPr lang="en-US" smtClean="0"/>
          </a:p>
        </p:txBody>
      </p:sp>
      <p:sp>
        <p:nvSpPr>
          <p:cNvPr id="327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7-18 Conformation at the glycosidic bonds of cellulose, amylose, and dextran.</a:t>
            </a:r>
            <a:r>
              <a:rPr lang="en-US" smtClean="0">
                <a:latin typeface="Arial" pitchFamily="34" charset="0"/>
              </a:rPr>
              <a:t> The polymers are depicted as rigid pyranose rings joined by glycosidic bonds, with free rotation about these bonds. Note that in dextran there is also free rotation about the bond between C-5 and C-6 (torsion angle </a:t>
            </a:r>
            <a:r>
              <a:rPr lang="en-US" i="1" smtClean="0">
                <a:latin typeface="Lucida Grande"/>
              </a:rPr>
              <a:t>ω</a:t>
            </a:r>
            <a:r>
              <a:rPr lang="en-US" smtClean="0">
                <a:latin typeface="Arial" pitchFamily="34" charset="0"/>
              </a:rPr>
              <a:t> (omega)).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0412AF-C155-438D-912A-97664B35B185}" type="slidenum">
              <a:rPr lang="en-US" smtClean="0"/>
              <a:pPr eaLnBrk="1" hangingPunct="1"/>
              <a:t>6</a:t>
            </a:fld>
            <a:endParaRPr lang="en-US" smtClean="0"/>
          </a:p>
        </p:txBody>
      </p:sp>
      <p:sp>
        <p:nvSpPr>
          <p:cNvPr id="3379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FIGURE 7-19 A map of favored conformations for oligosaccharides and polysaccharides.</a:t>
            </a:r>
            <a:r>
              <a:rPr lang="en-US" smtClean="0">
                <a:latin typeface="Arial" pitchFamily="34" charset="0"/>
              </a:rPr>
              <a:t> The torsion angles </a:t>
            </a:r>
            <a:r>
              <a:rPr lang="en-US" i="1" smtClean="0">
                <a:latin typeface="Lucida Grande"/>
              </a:rPr>
              <a:t>ψ</a:t>
            </a:r>
            <a:r>
              <a:rPr lang="en-US" smtClean="0">
                <a:latin typeface="Arial" pitchFamily="34" charset="0"/>
              </a:rPr>
              <a:t> and </a:t>
            </a:r>
            <a:r>
              <a:rPr lang="en-US" i="1" smtClean="0">
                <a:latin typeface="Symbol" pitchFamily="18" charset="2"/>
                <a:sym typeface="Symbol" pitchFamily="18" charset="2"/>
              </a:rPr>
              <a:t></a:t>
            </a:r>
            <a:r>
              <a:rPr lang="en-US" smtClean="0">
                <a:latin typeface="Arial" pitchFamily="34" charset="0"/>
              </a:rPr>
              <a:t> (see Figure 7-18), which define the spatial relationship between adjacent rings, can in principle have any value from 0</a:t>
            </a:r>
            <a:r>
              <a:rPr lang="en-US" smtClean="0">
                <a:latin typeface="Arial" pitchFamily="34" charset="0"/>
                <a:ea typeface="ヒラギノ角ゴ Pro W3"/>
                <a:cs typeface="ヒラギノ角ゴ Pro W3"/>
              </a:rPr>
              <a:t>˚</a:t>
            </a:r>
            <a:r>
              <a:rPr lang="en-US" smtClean="0">
                <a:latin typeface="Arial" pitchFamily="34" charset="0"/>
              </a:rPr>
              <a:t> to 360</a:t>
            </a:r>
            <a:r>
              <a:rPr lang="en-US" smtClean="0">
                <a:latin typeface="Arial" pitchFamily="34" charset="0"/>
                <a:ea typeface="ヒラギノ角ゴ Pro W3"/>
                <a:cs typeface="ヒラギノ角ゴ Pro W3"/>
              </a:rPr>
              <a:t>˚</a:t>
            </a:r>
            <a:r>
              <a:rPr lang="en-US" smtClean="0">
                <a:latin typeface="Arial" pitchFamily="34" charset="0"/>
              </a:rPr>
              <a:t>. In fact, some of the torsion angles would give conformations that are sterically hindered, whereas others give conformations that maximize hydrogen bonding. (a) When the relative energy (</a:t>
            </a:r>
            <a:r>
              <a:rPr lang="en-US" smtClean="0">
                <a:latin typeface="Symbol" pitchFamily="18" charset="2"/>
                <a:ea typeface="ヒラギノ角ゴ Pro W3"/>
                <a:cs typeface="ヒラギノ角ゴ Pro W3"/>
                <a:sym typeface="Symbol" pitchFamily="18" charset="2"/>
              </a:rPr>
              <a:t></a:t>
            </a:r>
            <a:r>
              <a:rPr lang="en-US" smtClean="0">
                <a:latin typeface="Arial" pitchFamily="34" charset="0"/>
              </a:rPr>
              <a:t>) is plotted for each value of </a:t>
            </a:r>
            <a:r>
              <a:rPr lang="en-US" i="1" smtClean="0">
                <a:latin typeface="Symbol" pitchFamily="18" charset="2"/>
                <a:sym typeface="Symbol" pitchFamily="18" charset="2"/>
              </a:rPr>
              <a:t></a:t>
            </a:r>
            <a:r>
              <a:rPr lang="en-US" smtClean="0">
                <a:latin typeface="Arial" pitchFamily="34" charset="0"/>
              </a:rPr>
              <a:t> and </a:t>
            </a:r>
            <a:r>
              <a:rPr lang="en-US" i="1" smtClean="0">
                <a:latin typeface="Lucida Grande"/>
              </a:rPr>
              <a:t>ψ</a:t>
            </a:r>
            <a:r>
              <a:rPr lang="en-US" smtClean="0">
                <a:latin typeface="Arial" pitchFamily="34" charset="0"/>
              </a:rPr>
              <a:t>, with isoenergy ("same energy") contours drawn at intervals of 1 kcal/mol above the minimum energy state, the result is a map of preferred conformations. This is analogous to the Ramachandran plot for peptides (see Figure 4-3, 4</a:t>
            </a:r>
            <a:r>
              <a:rPr lang="en-US" smtClean="0">
                <a:latin typeface="Arial" pitchFamily="34" charset="0"/>
                <a:ea typeface="ヒラギノ角ゴ Pro W3"/>
                <a:cs typeface="ヒラギノ角ゴ Pro W3"/>
              </a:rPr>
              <a:t>-</a:t>
            </a:r>
            <a:r>
              <a:rPr lang="en-US" smtClean="0">
                <a:latin typeface="Arial" pitchFamily="34" charset="0"/>
              </a:rPr>
              <a:t>8). (b) Two energetic extremes for the disaccharide Gal(</a:t>
            </a:r>
            <a:r>
              <a:rPr lang="en-US" i="1" smtClean="0">
                <a:latin typeface="Lucida Grande"/>
              </a:rPr>
              <a:t>β</a:t>
            </a:r>
            <a:r>
              <a:rPr lang="en-US" smtClean="0">
                <a:latin typeface="Arial" pitchFamily="34" charset="0"/>
              </a:rPr>
              <a:t>1</a:t>
            </a:r>
            <a:r>
              <a:rPr lang="en-US" smtClean="0">
                <a:latin typeface="Arial" pitchFamily="34" charset="0"/>
                <a:ea typeface="Lucida Grande"/>
                <a:cs typeface="Lucida Grande"/>
              </a:rPr>
              <a:t>→</a:t>
            </a:r>
            <a:r>
              <a:rPr lang="en-US" smtClean="0">
                <a:latin typeface="Arial" pitchFamily="34" charset="0"/>
              </a:rPr>
              <a:t>3)Gal; these values fall on the energy diagram (a) as shown by the red and blue dots. The red dot indicates the least favored conformation, the blue dot the most favored conformation. The known conformations of the three polysaccharides shown in Figure 7-18 have been determined by x-ray crystallography, and all fall within the lowest-energy regions of the map.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4E4718-F2E9-4F29-BB59-DEAEB91C951A}" type="slidenum">
              <a:rPr lang="en-US"/>
              <a:pPr>
                <a:defRPr/>
              </a:pPr>
              <a:t>‹#›</a:t>
            </a:fld>
            <a:endParaRPr lang="en-US"/>
          </a:p>
        </p:txBody>
      </p:sp>
    </p:spTree>
    <p:extLst>
      <p:ext uri="{BB962C8B-B14F-4D97-AF65-F5344CB8AC3E}">
        <p14:creationId xmlns:p14="http://schemas.microsoft.com/office/powerpoint/2010/main" val="30116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9F2AF3-46F1-4EBF-9C46-93E170451271}" type="slidenum">
              <a:rPr lang="en-US"/>
              <a:pPr>
                <a:defRPr/>
              </a:pPr>
              <a:t>‹#›</a:t>
            </a:fld>
            <a:endParaRPr lang="en-US"/>
          </a:p>
        </p:txBody>
      </p:sp>
    </p:spTree>
    <p:extLst>
      <p:ext uri="{BB962C8B-B14F-4D97-AF65-F5344CB8AC3E}">
        <p14:creationId xmlns:p14="http://schemas.microsoft.com/office/powerpoint/2010/main" val="218742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5B86D0-0236-4588-B2D0-C46F065007AE}" type="slidenum">
              <a:rPr lang="en-US"/>
              <a:pPr>
                <a:defRPr/>
              </a:pPr>
              <a:t>‹#›</a:t>
            </a:fld>
            <a:endParaRPr lang="en-US"/>
          </a:p>
        </p:txBody>
      </p:sp>
    </p:spTree>
    <p:extLst>
      <p:ext uri="{BB962C8B-B14F-4D97-AF65-F5344CB8AC3E}">
        <p14:creationId xmlns:p14="http://schemas.microsoft.com/office/powerpoint/2010/main" val="217819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B23909-757D-465A-B59F-64D2CB124481}" type="slidenum">
              <a:rPr lang="en-US"/>
              <a:pPr>
                <a:defRPr/>
              </a:pPr>
              <a:t>‹#›</a:t>
            </a:fld>
            <a:endParaRPr lang="en-US"/>
          </a:p>
        </p:txBody>
      </p:sp>
    </p:spTree>
    <p:extLst>
      <p:ext uri="{BB962C8B-B14F-4D97-AF65-F5344CB8AC3E}">
        <p14:creationId xmlns:p14="http://schemas.microsoft.com/office/powerpoint/2010/main" val="55683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B12085-1353-41C8-9C9F-3DE524380A96}" type="slidenum">
              <a:rPr lang="en-US"/>
              <a:pPr>
                <a:defRPr/>
              </a:pPr>
              <a:t>‹#›</a:t>
            </a:fld>
            <a:endParaRPr lang="en-US"/>
          </a:p>
        </p:txBody>
      </p:sp>
    </p:spTree>
    <p:extLst>
      <p:ext uri="{BB962C8B-B14F-4D97-AF65-F5344CB8AC3E}">
        <p14:creationId xmlns:p14="http://schemas.microsoft.com/office/powerpoint/2010/main" val="311270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561C36-833E-4F18-A092-13F88BFB10D2}" type="slidenum">
              <a:rPr lang="en-US"/>
              <a:pPr>
                <a:defRPr/>
              </a:pPr>
              <a:t>‹#›</a:t>
            </a:fld>
            <a:endParaRPr lang="en-US"/>
          </a:p>
        </p:txBody>
      </p:sp>
    </p:spTree>
    <p:extLst>
      <p:ext uri="{BB962C8B-B14F-4D97-AF65-F5344CB8AC3E}">
        <p14:creationId xmlns:p14="http://schemas.microsoft.com/office/powerpoint/2010/main" val="194657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78932A-AE40-4E2B-B4F0-C7004BC29560}" type="slidenum">
              <a:rPr lang="en-US"/>
              <a:pPr>
                <a:defRPr/>
              </a:pPr>
              <a:t>‹#›</a:t>
            </a:fld>
            <a:endParaRPr lang="en-US"/>
          </a:p>
        </p:txBody>
      </p:sp>
    </p:spTree>
    <p:extLst>
      <p:ext uri="{BB962C8B-B14F-4D97-AF65-F5344CB8AC3E}">
        <p14:creationId xmlns:p14="http://schemas.microsoft.com/office/powerpoint/2010/main" val="9801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C6C738-7667-49D1-B11A-37A583AE07FA}" type="slidenum">
              <a:rPr lang="en-US"/>
              <a:pPr>
                <a:defRPr/>
              </a:pPr>
              <a:t>‹#›</a:t>
            </a:fld>
            <a:endParaRPr lang="en-US"/>
          </a:p>
        </p:txBody>
      </p:sp>
    </p:spTree>
    <p:extLst>
      <p:ext uri="{BB962C8B-B14F-4D97-AF65-F5344CB8AC3E}">
        <p14:creationId xmlns:p14="http://schemas.microsoft.com/office/powerpoint/2010/main" val="32606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5FF10B-5450-433A-9BA1-A1F751D085DC}" type="slidenum">
              <a:rPr lang="en-US"/>
              <a:pPr>
                <a:defRPr/>
              </a:pPr>
              <a:t>‹#›</a:t>
            </a:fld>
            <a:endParaRPr lang="en-US"/>
          </a:p>
        </p:txBody>
      </p:sp>
    </p:spTree>
    <p:extLst>
      <p:ext uri="{BB962C8B-B14F-4D97-AF65-F5344CB8AC3E}">
        <p14:creationId xmlns:p14="http://schemas.microsoft.com/office/powerpoint/2010/main" val="16882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0AE0B8-9400-4F0C-850C-44820DECCB5E}" type="slidenum">
              <a:rPr lang="en-US"/>
              <a:pPr>
                <a:defRPr/>
              </a:pPr>
              <a:t>‹#›</a:t>
            </a:fld>
            <a:endParaRPr lang="en-US"/>
          </a:p>
        </p:txBody>
      </p:sp>
    </p:spTree>
    <p:extLst>
      <p:ext uri="{BB962C8B-B14F-4D97-AF65-F5344CB8AC3E}">
        <p14:creationId xmlns:p14="http://schemas.microsoft.com/office/powerpoint/2010/main" val="360334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2BF061-672F-4B33-B137-54CD95200587}" type="slidenum">
              <a:rPr lang="en-US"/>
              <a:pPr>
                <a:defRPr/>
              </a:pPr>
              <a:t>‹#›</a:t>
            </a:fld>
            <a:endParaRPr lang="en-US"/>
          </a:p>
        </p:txBody>
      </p:sp>
    </p:spTree>
    <p:extLst>
      <p:ext uri="{BB962C8B-B14F-4D97-AF65-F5344CB8AC3E}">
        <p14:creationId xmlns:p14="http://schemas.microsoft.com/office/powerpoint/2010/main" val="3034700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8B0CF79C-D3FB-4642-B489-D91AB729DC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n_08_p227a"/>
          <p:cNvPicPr>
            <a:picLocks noChangeAspect="1" noChangeArrowheads="1"/>
          </p:cNvPicPr>
          <p:nvPr/>
        </p:nvPicPr>
        <p:blipFill>
          <a:blip r:embed="rId2">
            <a:extLst>
              <a:ext uri="{28A0092B-C50C-407E-A947-70E740481C1C}">
                <a14:useLocalDpi xmlns:a14="http://schemas.microsoft.com/office/drawing/2010/main" val="0"/>
              </a:ext>
            </a:extLst>
          </a:blip>
          <a:srcRect b="4201"/>
          <a:stretch>
            <a:fillRect/>
          </a:stretch>
        </p:blipFill>
        <p:spPr bwMode="auto">
          <a:xfrm>
            <a:off x="1485900" y="1752600"/>
            <a:ext cx="6172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b="1"/>
              <a:t>Page 227</a:t>
            </a:r>
          </a:p>
        </p:txBody>
      </p:sp>
      <p:sp>
        <p:nvSpPr>
          <p:cNvPr id="6148" name="Title 3"/>
          <p:cNvSpPr>
            <a:spLocks noGrp="1"/>
          </p:cNvSpPr>
          <p:nvPr>
            <p:ph type="title"/>
          </p:nvPr>
        </p:nvSpPr>
        <p:spPr/>
        <p:txBody>
          <a:bodyPr/>
          <a:lstStyle/>
          <a:p>
            <a:pPr eaLnBrk="1" hangingPunct="1"/>
            <a:r>
              <a:rPr lang="en-US" smtClean="0"/>
              <a:t>Glycosidic bonds link monosaccharides into disaccharides (and polysaccharides) </a:t>
            </a:r>
          </a:p>
        </p:txBody>
      </p:sp>
      <p:sp>
        <p:nvSpPr>
          <p:cNvPr id="6149" name="TextBox 4"/>
          <p:cNvSpPr txBox="1">
            <a:spLocks noChangeArrowheads="1"/>
          </p:cNvSpPr>
          <p:nvPr/>
        </p:nvSpPr>
        <p:spPr bwMode="auto">
          <a:xfrm>
            <a:off x="1011238" y="5715000"/>
            <a:ext cx="7121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l-GR" sz="2400" b="1"/>
              <a:t>β</a:t>
            </a:r>
            <a:r>
              <a:rPr lang="en-US" sz="2400" b="1"/>
              <a:t>-</a:t>
            </a:r>
            <a:r>
              <a:rPr lang="en-US" sz="2000" b="1"/>
              <a:t>D</a:t>
            </a:r>
            <a:r>
              <a:rPr lang="en-US" sz="2400" b="1"/>
              <a:t>-galactopyranosyl-(1→4)-</a:t>
            </a:r>
            <a:r>
              <a:rPr lang="el-GR" sz="2400" b="1"/>
              <a:t>β</a:t>
            </a:r>
            <a:r>
              <a:rPr lang="en-US" sz="2400" b="1"/>
              <a:t>-</a:t>
            </a:r>
            <a:r>
              <a:rPr lang="en-US" sz="2000" b="1"/>
              <a:t>D</a:t>
            </a:r>
            <a:r>
              <a:rPr lang="en-US" sz="2400" b="1"/>
              <a:t>-glucopyranose</a:t>
            </a:r>
          </a:p>
          <a:p>
            <a:pPr algn="ctr" eaLnBrk="1" hangingPunct="1"/>
            <a:r>
              <a:rPr lang="en-US" sz="2000" i="1"/>
              <a:t>(non-reducing end)		(reducing end)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n_08_p227b"/>
          <p:cNvPicPr>
            <a:picLocks noChangeAspect="1" noChangeArrowheads="1"/>
          </p:cNvPicPr>
          <p:nvPr/>
        </p:nvPicPr>
        <p:blipFill>
          <a:blip r:embed="rId2">
            <a:extLst>
              <a:ext uri="{28A0092B-C50C-407E-A947-70E740481C1C}">
                <a14:useLocalDpi xmlns:a14="http://schemas.microsoft.com/office/drawing/2010/main" val="0"/>
              </a:ext>
            </a:extLst>
          </a:blip>
          <a:srcRect b="5254"/>
          <a:stretch>
            <a:fillRect/>
          </a:stretch>
        </p:blipFill>
        <p:spPr bwMode="auto">
          <a:xfrm>
            <a:off x="1276350" y="533400"/>
            <a:ext cx="65913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b="1"/>
              <a:t>Page 227</a:t>
            </a:r>
          </a:p>
        </p:txBody>
      </p:sp>
      <p:sp>
        <p:nvSpPr>
          <p:cNvPr id="7172" name="TextBox 3"/>
          <p:cNvSpPr txBox="1">
            <a:spLocks noChangeArrowheads="1"/>
          </p:cNvSpPr>
          <p:nvPr/>
        </p:nvSpPr>
        <p:spPr bwMode="auto">
          <a:xfrm>
            <a:off x="865188" y="4611688"/>
            <a:ext cx="74136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l-GR" sz="2400" b="1"/>
              <a:t>α</a:t>
            </a:r>
            <a:r>
              <a:rPr lang="en-US" sz="2400" b="1"/>
              <a:t>-</a:t>
            </a:r>
            <a:r>
              <a:rPr lang="en-US" sz="2000" b="1"/>
              <a:t>D</a:t>
            </a:r>
            <a:r>
              <a:rPr lang="en-US" sz="2400" b="1"/>
              <a:t>-glucopyranosyl </a:t>
            </a:r>
            <a:r>
              <a:rPr lang="el-GR" sz="2400" b="1"/>
              <a:t>β</a:t>
            </a:r>
            <a:r>
              <a:rPr lang="en-US" sz="2400" b="1"/>
              <a:t>-</a:t>
            </a:r>
            <a:r>
              <a:rPr lang="en-US" sz="2000" b="1"/>
              <a:t>D</a:t>
            </a:r>
            <a:r>
              <a:rPr lang="en-US" sz="2400" b="1"/>
              <a:t>-fructofuranoside</a:t>
            </a:r>
          </a:p>
          <a:p>
            <a:pPr algn="ctr" eaLnBrk="1" hangingPunct="1"/>
            <a:r>
              <a:rPr lang="en-US" sz="2400" b="1"/>
              <a:t>(</a:t>
            </a:r>
            <a:r>
              <a:rPr lang="el-GR" sz="2400" b="1"/>
              <a:t>α</a:t>
            </a:r>
            <a:r>
              <a:rPr lang="en-US" sz="2400" b="1"/>
              <a:t>-</a:t>
            </a:r>
            <a:r>
              <a:rPr lang="en-US" sz="2000" b="1"/>
              <a:t>D</a:t>
            </a:r>
            <a:r>
              <a:rPr lang="en-US" sz="2400" b="1"/>
              <a:t>-glucopyranosyl-(1→2)-</a:t>
            </a:r>
            <a:r>
              <a:rPr lang="el-GR" sz="2400" b="1"/>
              <a:t>β</a:t>
            </a:r>
            <a:r>
              <a:rPr lang="en-US" sz="2400" b="1"/>
              <a:t>-</a:t>
            </a:r>
            <a:r>
              <a:rPr lang="en-US" sz="2000" b="1"/>
              <a:t>D</a:t>
            </a:r>
            <a:r>
              <a:rPr lang="en-US" sz="2400" b="1"/>
              <a:t>-fructofuranoside)</a:t>
            </a:r>
          </a:p>
          <a:p>
            <a:pPr algn="ctr" eaLnBrk="1" hangingPunct="1"/>
            <a:r>
              <a:rPr lang="en-US" sz="2000" i="1"/>
              <a:t>(non-reducing end)		(non-reducing end)</a:t>
            </a:r>
          </a:p>
          <a:p>
            <a:pPr algn="ctr" eaLnBrk="1" hangingPunct="1"/>
            <a:r>
              <a:rPr lang="el-GR" sz="2400" b="1"/>
              <a:t>β</a:t>
            </a:r>
            <a:r>
              <a:rPr lang="en-US" sz="2400" b="1"/>
              <a:t>-</a:t>
            </a:r>
            <a:r>
              <a:rPr lang="en-US" sz="2000" b="1"/>
              <a:t>D</a:t>
            </a:r>
            <a:r>
              <a:rPr lang="en-US" sz="2400" b="1"/>
              <a:t>-fructofuranosyl </a:t>
            </a:r>
            <a:r>
              <a:rPr lang="el-GR" sz="2400" b="1"/>
              <a:t>α</a:t>
            </a:r>
            <a:r>
              <a:rPr lang="en-US" sz="2400" b="1"/>
              <a:t>-</a:t>
            </a:r>
            <a:r>
              <a:rPr lang="en-US" sz="2000" b="1"/>
              <a:t>D</a:t>
            </a:r>
            <a:r>
              <a:rPr lang="en-US" sz="2400" b="1"/>
              <a:t>-glucopyranoside</a:t>
            </a:r>
          </a:p>
          <a:p>
            <a:pPr algn="ctr" eaLnBrk="1" hangingPunct="1"/>
            <a:r>
              <a:rPr lang="en-US" sz="2400" b="1"/>
              <a:t>(</a:t>
            </a:r>
            <a:r>
              <a:rPr lang="el-GR" sz="2400" b="1"/>
              <a:t>β</a:t>
            </a:r>
            <a:r>
              <a:rPr lang="en-US" sz="2400" b="1"/>
              <a:t>-</a:t>
            </a:r>
            <a:r>
              <a:rPr lang="en-US" sz="2000" b="1"/>
              <a:t>D</a:t>
            </a:r>
            <a:r>
              <a:rPr lang="en-US" sz="2400" b="1"/>
              <a:t>-fructofuranosyl-(2→1)-</a:t>
            </a:r>
            <a:r>
              <a:rPr lang="el-GR" sz="2400" b="1"/>
              <a:t>α</a:t>
            </a:r>
            <a:r>
              <a:rPr lang="en-US" sz="2400" b="1"/>
              <a:t>-</a:t>
            </a:r>
            <a:r>
              <a:rPr lang="en-US" sz="2000" b="1"/>
              <a:t>D</a:t>
            </a:r>
            <a:r>
              <a:rPr lang="en-US" sz="2400" b="1"/>
              <a:t>-glucopyranoside)</a:t>
            </a:r>
          </a:p>
          <a:p>
            <a:pPr algn="ctr" eaLnBrk="1" hangingPunct="1"/>
            <a:endParaRPr lang="en-US" sz="24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Carbohydrates serve a variety of functions</a:t>
            </a:r>
            <a:endParaRPr lang="en-US" dirty="0"/>
          </a:p>
        </p:txBody>
      </p:sp>
      <p:sp>
        <p:nvSpPr>
          <p:cNvPr id="3" name="Content Placeholder 2"/>
          <p:cNvSpPr>
            <a:spLocks noGrp="1"/>
          </p:cNvSpPr>
          <p:nvPr>
            <p:ph idx="1"/>
          </p:nvPr>
        </p:nvSpPr>
        <p:spPr>
          <a:xfrm>
            <a:off x="3213101" y="1143000"/>
            <a:ext cx="2702384" cy="5512433"/>
          </a:xfrm>
        </p:spPr>
        <p:txBody>
          <a:bodyPr>
            <a:noAutofit/>
          </a:bodyPr>
          <a:lstStyle/>
          <a:p>
            <a:pPr marL="0" indent="0" algn="ctr">
              <a:spcBef>
                <a:spcPts val="1800"/>
              </a:spcBef>
              <a:buNone/>
            </a:pPr>
            <a:r>
              <a:rPr lang="en-US" sz="2800" dirty="0"/>
              <a:t>E</a:t>
            </a:r>
            <a:r>
              <a:rPr lang="en-US" sz="2800" dirty="0" smtClean="0"/>
              <a:t>nergy storage and food</a:t>
            </a:r>
          </a:p>
          <a:p>
            <a:pPr marL="0" indent="0" algn="ctr">
              <a:spcBef>
                <a:spcPts val="1800"/>
              </a:spcBef>
              <a:buNone/>
            </a:pPr>
            <a:r>
              <a:rPr lang="en-US" sz="2800" dirty="0" smtClean="0"/>
              <a:t>Structure and support</a:t>
            </a:r>
          </a:p>
          <a:p>
            <a:pPr marL="0" indent="0" algn="ctr">
              <a:spcBef>
                <a:spcPts val="1800"/>
              </a:spcBef>
              <a:buNone/>
            </a:pPr>
            <a:r>
              <a:rPr lang="en-US" sz="2800" dirty="0" smtClean="0"/>
              <a:t>Lubrication</a:t>
            </a:r>
          </a:p>
          <a:p>
            <a:pPr marL="0" indent="0" algn="ctr">
              <a:spcBef>
                <a:spcPts val="1800"/>
              </a:spcBef>
              <a:buNone/>
            </a:pPr>
            <a:r>
              <a:rPr lang="en-US" sz="2800" dirty="0" smtClean="0"/>
              <a:t>Protection </a:t>
            </a:r>
          </a:p>
          <a:p>
            <a:pPr marL="0" indent="0" algn="ctr">
              <a:spcBef>
                <a:spcPts val="1800"/>
              </a:spcBef>
              <a:buNone/>
            </a:pPr>
            <a:r>
              <a:rPr lang="en-US" sz="2800" dirty="0" smtClean="0"/>
              <a:t>Recognition and signaling</a:t>
            </a:r>
          </a:p>
          <a:p>
            <a:pPr marL="0" indent="0" algn="ctr">
              <a:spcBef>
                <a:spcPts val="1800"/>
              </a:spcBef>
              <a:buNone/>
            </a:pPr>
            <a:r>
              <a:rPr lang="en-US" sz="2800" dirty="0" smtClean="0"/>
              <a:t>Component of nucleotides</a:t>
            </a:r>
            <a:endParaRPr lang="en-US" sz="2800" dirty="0"/>
          </a:p>
        </p:txBody>
      </p:sp>
      <p:grpSp>
        <p:nvGrpSpPr>
          <p:cNvPr id="27" name="Group 26"/>
          <p:cNvGrpSpPr/>
          <p:nvPr/>
        </p:nvGrpSpPr>
        <p:grpSpPr>
          <a:xfrm>
            <a:off x="610705" y="1101296"/>
            <a:ext cx="1948868" cy="1609943"/>
            <a:chOff x="610705" y="1101296"/>
            <a:chExt cx="1948868" cy="1609943"/>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5" y="1101296"/>
              <a:ext cx="1823218" cy="124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71483" y="2341907"/>
              <a:ext cx="752963" cy="369332"/>
            </a:xfrm>
            <a:prstGeom prst="rect">
              <a:avLst/>
            </a:prstGeom>
            <a:noFill/>
          </p:spPr>
          <p:txBody>
            <a:bodyPr wrap="none" rtlCol="0">
              <a:spAutoFit/>
            </a:bodyPr>
            <a:lstStyle/>
            <a:p>
              <a:pPr algn="ctr"/>
              <a:r>
                <a:rPr lang="en-US" dirty="0" smtClean="0"/>
                <a:t>starch</a:t>
              </a:r>
            </a:p>
          </p:txBody>
        </p:sp>
        <p:sp>
          <p:nvSpPr>
            <p:cNvPr id="26" name="Line Callout 1 (Accent Bar) 25"/>
            <p:cNvSpPr/>
            <p:nvPr/>
          </p:nvSpPr>
          <p:spPr>
            <a:xfrm flipH="1">
              <a:off x="610705" y="1101296"/>
              <a:ext cx="1948867" cy="1533438"/>
            </a:xfrm>
            <a:prstGeom prst="accentCallout1">
              <a:avLst>
                <a:gd name="adj1" fmla="val 29985"/>
                <a:gd name="adj2" fmla="val -6973"/>
                <a:gd name="adj3" fmla="val 22442"/>
                <a:gd name="adj4" fmla="val -3596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9" name="Group 28"/>
          <p:cNvGrpSpPr/>
          <p:nvPr/>
        </p:nvGrpSpPr>
        <p:grpSpPr>
          <a:xfrm>
            <a:off x="579563" y="2859572"/>
            <a:ext cx="2136803" cy="1788628"/>
            <a:chOff x="579563" y="2859572"/>
            <a:chExt cx="2136803" cy="178862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38" y="2950600"/>
              <a:ext cx="2002053" cy="136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9563" y="4278868"/>
              <a:ext cx="2136803" cy="369332"/>
            </a:xfrm>
            <a:prstGeom prst="rect">
              <a:avLst/>
            </a:prstGeom>
            <a:noFill/>
          </p:spPr>
          <p:txBody>
            <a:bodyPr wrap="none" rtlCol="0">
              <a:spAutoFit/>
            </a:bodyPr>
            <a:lstStyle/>
            <a:p>
              <a:pPr algn="ctr"/>
              <a:r>
                <a:rPr lang="en-US" dirty="0" err="1" smtClean="0"/>
                <a:t>mucin</a:t>
              </a:r>
              <a:r>
                <a:rPr lang="en-US" dirty="0" smtClean="0"/>
                <a:t> (glycoprotein)</a:t>
              </a:r>
              <a:endParaRPr lang="en-US" dirty="0"/>
            </a:p>
          </p:txBody>
        </p:sp>
        <p:sp>
          <p:nvSpPr>
            <p:cNvPr id="33" name="Line Callout 1 (Accent Bar) 32"/>
            <p:cNvSpPr/>
            <p:nvPr/>
          </p:nvSpPr>
          <p:spPr>
            <a:xfrm flipH="1">
              <a:off x="688828" y="2859572"/>
              <a:ext cx="1948867" cy="1762124"/>
            </a:xfrm>
            <a:prstGeom prst="accentCallout1">
              <a:avLst>
                <a:gd name="adj1" fmla="val 21219"/>
                <a:gd name="adj2" fmla="val -8333"/>
                <a:gd name="adj3" fmla="val 36975"/>
                <a:gd name="adj4" fmla="val -4973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1" name="Group 30"/>
          <p:cNvGrpSpPr/>
          <p:nvPr/>
        </p:nvGrpSpPr>
        <p:grpSpPr>
          <a:xfrm>
            <a:off x="552729" y="4879021"/>
            <a:ext cx="2190471" cy="1776412"/>
            <a:chOff x="552729" y="4879021"/>
            <a:chExt cx="2190471" cy="1776412"/>
          </a:xfrm>
        </p:grpSpPr>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352"/>
            <a:stretch/>
          </p:blipFill>
          <p:spPr bwMode="auto">
            <a:xfrm>
              <a:off x="601903" y="4919713"/>
              <a:ext cx="2092123" cy="14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2729" y="6286101"/>
              <a:ext cx="2190471" cy="369332"/>
            </a:xfrm>
            <a:prstGeom prst="rect">
              <a:avLst/>
            </a:prstGeom>
            <a:noFill/>
          </p:spPr>
          <p:txBody>
            <a:bodyPr wrap="none" rtlCol="0">
              <a:spAutoFit/>
            </a:bodyPr>
            <a:lstStyle/>
            <a:p>
              <a:pPr algn="ctr"/>
              <a:r>
                <a:rPr lang="en-US" dirty="0" smtClean="0"/>
                <a:t>surface glycoproteins</a:t>
              </a:r>
            </a:p>
          </p:txBody>
        </p:sp>
        <p:sp>
          <p:nvSpPr>
            <p:cNvPr id="34" name="Line Callout 1 (Accent Bar) 33"/>
            <p:cNvSpPr/>
            <p:nvPr/>
          </p:nvSpPr>
          <p:spPr>
            <a:xfrm flipH="1">
              <a:off x="735116" y="4879021"/>
              <a:ext cx="1948867" cy="1762124"/>
            </a:xfrm>
            <a:prstGeom prst="accentCallout1">
              <a:avLst>
                <a:gd name="adj1" fmla="val 24156"/>
                <a:gd name="adj2" fmla="val -7653"/>
                <a:gd name="adj3" fmla="val 1847"/>
                <a:gd name="adj4" fmla="val -4533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0" name="Group 29"/>
          <p:cNvGrpSpPr/>
          <p:nvPr/>
        </p:nvGrpSpPr>
        <p:grpSpPr>
          <a:xfrm>
            <a:off x="6220650" y="3062617"/>
            <a:ext cx="2389950" cy="1878715"/>
            <a:chOff x="6220650" y="3062617"/>
            <a:chExt cx="2389950" cy="1878715"/>
          </a:xfrm>
        </p:grpSpPr>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7210"/>
            <a:stretch/>
          </p:blipFill>
          <p:spPr bwMode="auto">
            <a:xfrm>
              <a:off x="6273182" y="3111338"/>
              <a:ext cx="2284887" cy="145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20650" y="4572000"/>
              <a:ext cx="2389950" cy="369332"/>
            </a:xfrm>
            <a:prstGeom prst="rect">
              <a:avLst/>
            </a:prstGeom>
            <a:noFill/>
          </p:spPr>
          <p:txBody>
            <a:bodyPr wrap="none" rtlCol="0">
              <a:spAutoFit/>
            </a:bodyPr>
            <a:lstStyle/>
            <a:p>
              <a:pPr algn="ctr"/>
              <a:r>
                <a:rPr lang="en-US" dirty="0" smtClean="0"/>
                <a:t>cell wall peptidoglycan</a:t>
              </a:r>
              <a:endParaRPr lang="en-US" dirty="0"/>
            </a:p>
          </p:txBody>
        </p:sp>
        <p:sp>
          <p:nvSpPr>
            <p:cNvPr id="35" name="Line Callout 1 (Accent Bar) 34"/>
            <p:cNvSpPr/>
            <p:nvPr/>
          </p:nvSpPr>
          <p:spPr>
            <a:xfrm>
              <a:off x="6264834" y="3062617"/>
              <a:ext cx="1948867" cy="1857095"/>
            </a:xfrm>
            <a:prstGeom prst="accentCallout1">
              <a:avLst>
                <a:gd name="adj1" fmla="val 37615"/>
                <a:gd name="adj2" fmla="val -6973"/>
                <a:gd name="adj3" fmla="val 59679"/>
                <a:gd name="adj4" fmla="val -4361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8" name="Group 27"/>
          <p:cNvGrpSpPr/>
          <p:nvPr/>
        </p:nvGrpSpPr>
        <p:grpSpPr>
          <a:xfrm>
            <a:off x="6374225" y="1081420"/>
            <a:ext cx="2082800" cy="1737980"/>
            <a:chOff x="6374225" y="1081420"/>
            <a:chExt cx="2082800" cy="1737980"/>
          </a:xfrm>
        </p:grpSpPr>
        <p:pic>
          <p:nvPicPr>
            <p:cNvPr id="4" name="Picture 2" descr="figure 7-17b"/>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0" t="1150" r="1131" b="10613"/>
            <a:stretch/>
          </p:blipFill>
          <p:spPr bwMode="auto">
            <a:xfrm>
              <a:off x="6374225" y="1143000"/>
              <a:ext cx="2082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20802" y="2450068"/>
              <a:ext cx="1989647" cy="369332"/>
            </a:xfrm>
            <a:prstGeom prst="rect">
              <a:avLst/>
            </a:prstGeom>
            <a:noFill/>
          </p:spPr>
          <p:txBody>
            <a:bodyPr wrap="none" rtlCol="0">
              <a:spAutoFit/>
            </a:bodyPr>
            <a:lstStyle/>
            <a:p>
              <a:pPr algn="ctr"/>
              <a:r>
                <a:rPr lang="en-US" dirty="0" smtClean="0"/>
                <a:t>chitin and cellulose</a:t>
              </a:r>
            </a:p>
          </p:txBody>
        </p:sp>
        <p:sp>
          <p:nvSpPr>
            <p:cNvPr id="36" name="Line Callout 1 (Accent Bar) 35"/>
            <p:cNvSpPr/>
            <p:nvPr/>
          </p:nvSpPr>
          <p:spPr>
            <a:xfrm>
              <a:off x="6387674" y="1081420"/>
              <a:ext cx="1948867" cy="1718104"/>
            </a:xfrm>
            <a:prstGeom prst="accentCallout1">
              <a:avLst>
                <a:gd name="adj1" fmla="val 43340"/>
                <a:gd name="adj2" fmla="val -6973"/>
                <a:gd name="adj3" fmla="val 76922"/>
                <a:gd name="adj4" fmla="val -3817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2" name="Group 31"/>
          <p:cNvGrpSpPr/>
          <p:nvPr/>
        </p:nvGrpSpPr>
        <p:grpSpPr>
          <a:xfrm>
            <a:off x="6175485" y="5181601"/>
            <a:ext cx="2480279" cy="1473832"/>
            <a:chOff x="6175485" y="5181601"/>
            <a:chExt cx="2480279" cy="1473832"/>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4191" t="2889" r="31618"/>
            <a:stretch/>
          </p:blipFill>
          <p:spPr>
            <a:xfrm rot="16200000">
              <a:off x="6745581" y="4611505"/>
              <a:ext cx="1340088" cy="2480279"/>
            </a:xfrm>
            <a:prstGeom prst="rect">
              <a:avLst/>
            </a:prstGeom>
          </p:spPr>
        </p:pic>
        <p:sp>
          <p:nvSpPr>
            <p:cNvPr id="11" name="TextBox 10"/>
            <p:cNvSpPr txBox="1"/>
            <p:nvPr/>
          </p:nvSpPr>
          <p:spPr>
            <a:xfrm>
              <a:off x="6659489" y="6286101"/>
              <a:ext cx="1512273" cy="369332"/>
            </a:xfrm>
            <a:prstGeom prst="rect">
              <a:avLst/>
            </a:prstGeom>
            <a:noFill/>
          </p:spPr>
          <p:txBody>
            <a:bodyPr wrap="none" rtlCol="0">
              <a:spAutoFit/>
            </a:bodyPr>
            <a:lstStyle/>
            <a:p>
              <a:pPr algn="ctr"/>
              <a:r>
                <a:rPr lang="en-US" dirty="0" smtClean="0"/>
                <a:t>2-deoxyribose</a:t>
              </a:r>
              <a:endParaRPr lang="en-US" dirty="0"/>
            </a:p>
          </p:txBody>
        </p:sp>
        <p:sp>
          <p:nvSpPr>
            <p:cNvPr id="37" name="Line Callout 1 (Accent Bar) 36"/>
            <p:cNvSpPr/>
            <p:nvPr/>
          </p:nvSpPr>
          <p:spPr>
            <a:xfrm>
              <a:off x="6360973" y="5221356"/>
              <a:ext cx="1948867" cy="1420825"/>
            </a:xfrm>
            <a:prstGeom prst="accentCallout1">
              <a:avLst>
                <a:gd name="adj1" fmla="val 29653"/>
                <a:gd name="adj2" fmla="val -6973"/>
                <a:gd name="adj3" fmla="val 47412"/>
                <a:gd name="adj4" fmla="val -3077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117727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7-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165100"/>
            <a:ext cx="6465888"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7-18"/>
          <p:cNvPicPr>
            <a:picLocks noChangeAspect="1" noChangeArrowheads="1"/>
          </p:cNvPicPr>
          <p:nvPr/>
        </p:nvPicPr>
        <p:blipFill>
          <a:blip r:embed="rId3">
            <a:extLst>
              <a:ext uri="{28A0092B-C50C-407E-A947-70E740481C1C}">
                <a14:useLocalDpi xmlns:a14="http://schemas.microsoft.com/office/drawing/2010/main" val="0"/>
              </a:ext>
            </a:extLst>
          </a:blip>
          <a:srcRect b="44205"/>
          <a:stretch>
            <a:fillRect/>
          </a:stretch>
        </p:blipFill>
        <p:spPr bwMode="auto">
          <a:xfrm>
            <a:off x="1619250" y="1749425"/>
            <a:ext cx="59055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2"/>
          <p:cNvSpPr>
            <a:spLocks noGrp="1"/>
          </p:cNvSpPr>
          <p:nvPr>
            <p:ph type="title"/>
          </p:nvPr>
        </p:nvSpPr>
        <p:spPr/>
        <p:txBody>
          <a:bodyPr/>
          <a:lstStyle/>
          <a:p>
            <a:pPr eaLnBrk="1" hangingPunct="1"/>
            <a:r>
              <a:rPr lang="en-US" dirty="0" smtClean="0"/>
              <a:t>As for polypeptides, </a:t>
            </a:r>
            <a:r>
              <a:rPr lang="en-US" dirty="0" smtClean="0"/>
              <a:t>torsion angles </a:t>
            </a:r>
            <a:r>
              <a:rPr lang="en-US" dirty="0" smtClean="0"/>
              <a:t>describe the conformations of polysaccharides </a:t>
            </a:r>
          </a:p>
        </p:txBody>
      </p:sp>
      <p:pic>
        <p:nvPicPr>
          <p:cNvPr id="9220" name="Picture 2" descr="figure 7-18"/>
          <p:cNvPicPr>
            <a:picLocks noChangeAspect="1" noChangeArrowheads="1"/>
          </p:cNvPicPr>
          <p:nvPr/>
        </p:nvPicPr>
        <p:blipFill>
          <a:blip r:embed="rId3">
            <a:extLst>
              <a:ext uri="{28A0092B-C50C-407E-A947-70E740481C1C}">
                <a14:useLocalDpi xmlns:a14="http://schemas.microsoft.com/office/drawing/2010/main" val="0"/>
              </a:ext>
            </a:extLst>
          </a:blip>
          <a:srcRect t="92418"/>
          <a:stretch>
            <a:fillRect/>
          </a:stretch>
        </p:blipFill>
        <p:spPr bwMode="auto">
          <a:xfrm>
            <a:off x="0" y="6235700"/>
            <a:ext cx="5905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7-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600200"/>
            <a:ext cx="853122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a:xfrm>
            <a:off x="457200" y="457200"/>
            <a:ext cx="8229600" cy="1143000"/>
          </a:xfrm>
        </p:spPr>
        <p:txBody>
          <a:bodyPr/>
          <a:lstStyle/>
          <a:p>
            <a:pPr eaLnBrk="1" hangingPunct="1"/>
            <a:r>
              <a:rPr lang="en-US" smtClean="0"/>
              <a:t>Certain conformations (values of </a:t>
            </a:r>
            <a:r>
              <a:rPr lang="el-GR" smtClean="0">
                <a:sym typeface="Symbol" pitchFamily="18" charset="2"/>
              </a:rPr>
              <a:t></a:t>
            </a:r>
            <a:r>
              <a:rPr lang="en-US" smtClean="0">
                <a:sym typeface="Symbol" pitchFamily="18" charset="2"/>
              </a:rPr>
              <a:t> and </a:t>
            </a:r>
            <a:r>
              <a:rPr lang="el-GR" smtClean="0">
                <a:sym typeface="Symbol" pitchFamily="18" charset="2"/>
              </a:rPr>
              <a:t></a:t>
            </a:r>
            <a:r>
              <a:rPr lang="en-US" smtClean="0">
                <a:sym typeface="Symbol" pitchFamily="18" charset="2"/>
              </a:rPr>
              <a:t>) are more energetically favored than others</a:t>
            </a:r>
            <a:endParaRPr lang="en-US" smtClean="0"/>
          </a:p>
        </p:txBody>
      </p:sp>
      <p:sp>
        <p:nvSpPr>
          <p:cNvPr id="10244" name="TextBox 3"/>
          <p:cNvSpPr txBox="1">
            <a:spLocks noChangeArrowheads="1"/>
          </p:cNvSpPr>
          <p:nvPr/>
        </p:nvSpPr>
        <p:spPr bwMode="auto">
          <a:xfrm>
            <a:off x="376238" y="5867400"/>
            <a:ext cx="8391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Both the identity of the monosaccharide units and how (where) they are linked will determine which conformations are preferred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2712</TotalTime>
  <Words>430</Words>
  <Application>Microsoft Office PowerPoint</Application>
  <PresentationFormat>On-screen Show (4:3)</PresentationFormat>
  <Paragraphs>32</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Symbol</vt:lpstr>
      <vt:lpstr>Lucida Grande</vt:lpstr>
      <vt:lpstr>ヒラギノ角ゴ Pro W3</vt:lpstr>
      <vt:lpstr>Default Design</vt:lpstr>
      <vt:lpstr>Glycosidic bonds link monosaccharides into disaccharides (and polysaccharides) </vt:lpstr>
      <vt:lpstr>PowerPoint Presentation</vt:lpstr>
      <vt:lpstr>Carbohydrates serve a variety of functions</vt:lpstr>
      <vt:lpstr>PowerPoint Presentation</vt:lpstr>
      <vt:lpstr>As for polypeptides, torsion angles describe the conformations of polysaccharides </vt:lpstr>
      <vt:lpstr>Certain conformations (values of  and ) are more energetically favored than others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Rebecca</dc:creator>
  <cp:lastModifiedBy>Rebecca</cp:lastModifiedBy>
  <cp:revision>47</cp:revision>
  <cp:lastPrinted>2011-01-19T21:42:17Z</cp:lastPrinted>
  <dcterms:created xsi:type="dcterms:W3CDTF">2009-07-16T23:51:41Z</dcterms:created>
  <dcterms:modified xsi:type="dcterms:W3CDTF">2011-01-19T21:46:26Z</dcterms:modified>
</cp:coreProperties>
</file>