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311" r:id="rId3"/>
    <p:sldId id="482" r:id="rId4"/>
    <p:sldId id="483" r:id="rId5"/>
    <p:sldId id="474" r:id="rId6"/>
    <p:sldId id="478" r:id="rId7"/>
    <p:sldId id="476" r:id="rId8"/>
    <p:sldId id="477" r:id="rId9"/>
    <p:sldId id="484" r:id="rId10"/>
    <p:sldId id="479" r:id="rId11"/>
    <p:sldId id="480" r:id="rId12"/>
    <p:sldId id="399" r:id="rId13"/>
    <p:sldId id="400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CC33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640" autoAdjust="0"/>
  </p:normalViewPr>
  <p:slideViewPr>
    <p:cSldViewPr snapToGrid="0">
      <p:cViewPr varScale="1">
        <p:scale>
          <a:sx n="72" d="100"/>
          <a:sy n="72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35" tIns="47867" rIns="95735" bIns="4786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35" tIns="47867" rIns="95735" bIns="47867" rtlCol="0"/>
          <a:lstStyle>
            <a:lvl1pPr algn="r">
              <a:defRPr sz="1300"/>
            </a:lvl1pPr>
          </a:lstStyle>
          <a:p>
            <a:pPr>
              <a:defRPr/>
            </a:pPr>
            <a:fld id="{0BD9271B-5D0E-49CB-A8C8-F3EC8B1EF3BB}" type="datetimeFigureOut">
              <a:rPr lang="en-US"/>
              <a:pPr>
                <a:defRPr/>
              </a:pPr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5" tIns="47867" rIns="95735" bIns="4786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35" tIns="47867" rIns="95735" bIns="478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35" tIns="47867" rIns="95735" bIns="4786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35" tIns="47867" rIns="95735" bIns="47867" rtlCol="0" anchor="b"/>
          <a:lstStyle>
            <a:lvl1pPr algn="r">
              <a:defRPr sz="1300"/>
            </a:lvl1pPr>
          </a:lstStyle>
          <a:p>
            <a:pPr>
              <a:defRPr/>
            </a:pPr>
            <a:fld id="{ADCB4A83-AE0D-42EC-B924-8BC3F070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DF7521-9AFD-457D-8776-6F2E71AC6664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6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6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6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6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6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A147C90E-5999-4528-868D-8134141D3AC0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FIGURE 4-24a Viral capsids.</a:t>
            </a:r>
            <a:r>
              <a:rPr lang="en-US" smtClean="0"/>
              <a:t> (a) Poliovirus (derived from PDB ID 2PLV) as rendered in the VIPER relational database for structural virology. The coat proteins of poliovirus assemble into an icosahedron 300 Å in diameter. Icosahedral symmetry is a type of rotational symmetry (see Figure 4-23c). On the left is a surface contour image of the poliovirus capsid. The image at right was rendered at lower resolution, and the coat protein subunits were colored to show the icosahedral symmetry.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6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6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6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6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6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227FE972-A242-4D78-85AC-B2220D2AFA40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FIGURE 4-24b Viral capsids.</a:t>
            </a:r>
            <a:r>
              <a:rPr lang="en-US" smtClean="0"/>
              <a:t> (b) Tobacco mosaic virus (derived from PDB ID 1VTM). This rod-shaped virus (as shown in the electron micrograph) is 3,000 Å long and 180 Å in diameter; it has helical symmetry.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802D54-CA6B-4D84-9A8E-5A1DFEA8C509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6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6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6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6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6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1134974C-9AF3-44FF-B217-FD7177EB194D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FIGURE 4-20 Constructing large motifs from smaller ones.</a:t>
            </a:r>
            <a:r>
              <a:rPr lang="en-US" smtClean="0"/>
              <a:t> The </a:t>
            </a:r>
            <a:r>
              <a:rPr lang="en-US" i="1" smtClean="0">
                <a:latin typeface="Symbol" pitchFamily="64" charset="2"/>
                <a:sym typeface="Symbol" pitchFamily="64" charset="2"/>
              </a:rPr>
              <a:t>α</a:t>
            </a:r>
            <a:r>
              <a:rPr lang="en-US" smtClean="0"/>
              <a:t>/</a:t>
            </a:r>
            <a:r>
              <a:rPr lang="en-US" i="1" smtClean="0">
                <a:latin typeface="Symbol" pitchFamily="64" charset="2"/>
                <a:sym typeface="Symbol" pitchFamily="64" charset="2"/>
              </a:rPr>
              <a:t>β</a:t>
            </a:r>
            <a:r>
              <a:rPr lang="en-US" smtClean="0"/>
              <a:t> barrel is a commonly occurring motif constructed from repetitions of the </a:t>
            </a:r>
            <a:r>
              <a:rPr lang="en-US" i="1" smtClean="0">
                <a:latin typeface="Symbol" pitchFamily="64" charset="2"/>
                <a:sym typeface="Symbol" pitchFamily="64" charset="2"/>
              </a:rPr>
              <a:t>α</a:t>
            </a:r>
            <a:r>
              <a:rPr lang="en-US" smtClean="0"/>
              <a:t>-</a:t>
            </a:r>
            <a:r>
              <a:rPr lang="en-US" i="1" smtClean="0">
                <a:latin typeface="Symbol" pitchFamily="64" charset="2"/>
                <a:sym typeface="Symbol" pitchFamily="64" charset="2"/>
              </a:rPr>
              <a:t>β</a:t>
            </a:r>
            <a:r>
              <a:rPr lang="en-US" smtClean="0"/>
              <a:t>-</a:t>
            </a:r>
            <a:r>
              <a:rPr lang="en-US" i="1" smtClean="0">
                <a:latin typeface="Symbol" pitchFamily="64" charset="2"/>
                <a:sym typeface="Symbol" pitchFamily="64" charset="2"/>
              </a:rPr>
              <a:t>α</a:t>
            </a:r>
            <a:r>
              <a:rPr lang="en-US" smtClean="0"/>
              <a:t> loop motif. This </a:t>
            </a:r>
            <a:r>
              <a:rPr lang="en-US" i="1" smtClean="0">
                <a:latin typeface="Symbol" pitchFamily="64" charset="2"/>
                <a:sym typeface="Symbol" pitchFamily="64" charset="2"/>
              </a:rPr>
              <a:t>α</a:t>
            </a:r>
            <a:r>
              <a:rPr lang="en-US" smtClean="0"/>
              <a:t>/</a:t>
            </a:r>
            <a:r>
              <a:rPr lang="en-US" i="1" smtClean="0">
                <a:latin typeface="Symbol" pitchFamily="64" charset="2"/>
                <a:sym typeface="Symbol" pitchFamily="64" charset="2"/>
              </a:rPr>
              <a:t>β</a:t>
            </a:r>
            <a:r>
              <a:rPr lang="en-US" smtClean="0"/>
              <a:t> barrel is a domain of pyruvate kinase (a glycolytic enzyme) from rabbit (derived from PDB ID 1PKN).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6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6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6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6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6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66A844B6-DC45-4054-89D2-501A96CF2ADD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FIGURE 4-15a,b Tertiary structure of sperm whale myoglobin.</a:t>
            </a:r>
            <a:r>
              <a:rPr lang="en-US" dirty="0" smtClean="0"/>
              <a:t> (PDB ID 1MBO) Orientation of the protein is similar in (a) through (d); the </a:t>
            </a:r>
            <a:r>
              <a:rPr lang="en-US" dirty="0" err="1" smtClean="0"/>
              <a:t>heme</a:t>
            </a:r>
            <a:r>
              <a:rPr lang="en-US" dirty="0" smtClean="0"/>
              <a:t> group is shown in red. In addition to illustrating the myoglobin structure, this figure provides examples of several different ways to display protein structure. (a) The polypeptide backbone in a ribbon representation of a type introduced by Jane Richardson, which highlights regions of secondary structure. The </a:t>
            </a:r>
            <a:r>
              <a:rPr lang="en-US" dirty="0" smtClean="0">
                <a:latin typeface="Symbol" pitchFamily="64" charset="2"/>
                <a:sym typeface="Symbol" pitchFamily="64" charset="2"/>
              </a:rPr>
              <a:t>α</a:t>
            </a:r>
            <a:r>
              <a:rPr lang="en-US" dirty="0" smtClean="0"/>
              <a:t>-helical regions are evident. (b) Surface contour image; this is useful for visualizing pockets in the protein where other molecules might bind. (c) Ribbon representation including side chains (blue) for the hydrophobic residues </a:t>
            </a:r>
            <a:r>
              <a:rPr lang="en-US" dirty="0" err="1" smtClean="0"/>
              <a:t>Leu</a:t>
            </a:r>
            <a:r>
              <a:rPr lang="en-US" dirty="0" smtClean="0"/>
              <a:t>, Ile, Val, and </a:t>
            </a:r>
            <a:r>
              <a:rPr lang="en-US" dirty="0" err="1" smtClean="0"/>
              <a:t>Phe</a:t>
            </a:r>
            <a:r>
              <a:rPr lang="en-US" dirty="0" smtClean="0"/>
              <a:t>. (d) Space-filling model with all amino acid side chains. Each atom is represented by a sphere encompassing its van der Waals radius. The hydrophobic residues are again shown in blue; most are buried in the interior of the protein and thus not visible.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AF6EA3-C07F-498C-9578-99526A8DBFF3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383670-272B-460B-B69A-F03CC845CF6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3D496C-04CC-4C9A-B2FA-04817BB4FCF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F2F567-1035-4052-A409-DFC8C48509E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B24077-AE63-4C6A-8E9B-B48C7EA7189C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0817-1B14-4144-B1B8-5FC176D85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5C8D-C005-4433-9EE3-8430F0559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7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9070-CFA4-455A-AE4A-F73805CF8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86AB1-915D-4843-A77F-7EA0E905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3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4DC0-845A-49BF-BFF6-BE522C493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6D08-BD3E-4378-B284-E4484BB02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DA47-79C3-43DD-86D3-41CD35DA2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AD50-1ECB-4DB1-9F68-A84DC201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7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30C7-1117-42D2-9125-EE25B3DF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A4A5-1826-4B18-B137-89F3AB078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2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C5CC-01C0-4281-83D7-3587033B8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3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07219E-10F6-42BC-B8C0-4068CFFCB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_06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>
            <a:fillRect/>
          </a:stretch>
        </p:blipFill>
        <p:spPr bwMode="auto">
          <a:xfrm>
            <a:off x="1582738" y="1143000"/>
            <a:ext cx="59785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structure combines regular secondary structures and </a:t>
            </a:r>
            <a:r>
              <a:rPr lang="en-US" dirty="0" smtClean="0"/>
              <a:t>loops (coil)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27374" y="6134027"/>
            <a:ext cx="265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Bovine </a:t>
            </a:r>
            <a:r>
              <a:rPr lang="en-US" sz="1600" dirty="0" err="1" smtClean="0"/>
              <a:t>carboxypeptidase</a:t>
            </a:r>
            <a:r>
              <a:rPr lang="en-US" sz="1600" dirty="0" smtClean="0"/>
              <a:t> 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_06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47121"/>
            <a:ext cx="85312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structure is conserved more than sequence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689" y="1923296"/>
            <a:ext cx="8324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c-type cytochromes from different species have little sequence similarity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90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Quaternary structure combines multiple subunits, often in a symmetric arrangement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217" y="1750509"/>
            <a:ext cx="4788758" cy="3920330"/>
            <a:chOff x="76200" y="1447801"/>
            <a:chExt cx="6127750" cy="5016500"/>
          </a:xfrm>
        </p:grpSpPr>
        <p:pic>
          <p:nvPicPr>
            <p:cNvPr id="11266" name="Picture 2" descr="fig_06_3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5"/>
            <a:stretch/>
          </p:blipFill>
          <p:spPr bwMode="auto">
            <a:xfrm>
              <a:off x="76200" y="1447801"/>
              <a:ext cx="6127750" cy="501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Box 6"/>
            <p:cNvSpPr txBox="1">
              <a:spLocks noChangeArrowheads="1"/>
            </p:cNvSpPr>
            <p:nvPr/>
          </p:nvSpPr>
          <p:spPr bwMode="auto">
            <a:xfrm>
              <a:off x="1281263" y="4343400"/>
              <a:ext cx="818848" cy="82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sz="3600" b="1">
                  <a:solidFill>
                    <a:schemeClr val="bg1"/>
                  </a:solidFill>
                </a:rPr>
                <a:t>α</a:t>
              </a:r>
              <a:r>
                <a:rPr lang="en-US" sz="3600" b="1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4163603" y="4953000"/>
              <a:ext cx="816795" cy="82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sz="3600" b="1" dirty="0">
                  <a:solidFill>
                    <a:schemeClr val="bg1"/>
                  </a:solidFill>
                </a:rPr>
                <a:t>β</a:t>
              </a:r>
              <a:r>
                <a:rPr lang="en-US" sz="36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273" name="TextBox 8"/>
            <p:cNvSpPr txBox="1">
              <a:spLocks noChangeArrowheads="1"/>
            </p:cNvSpPr>
            <p:nvPr/>
          </p:nvSpPr>
          <p:spPr bwMode="auto">
            <a:xfrm>
              <a:off x="4329263" y="2598737"/>
              <a:ext cx="818848" cy="82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sz="3600" b="1" dirty="0">
                  <a:solidFill>
                    <a:schemeClr val="bg1"/>
                  </a:solidFill>
                </a:rPr>
                <a:t>α</a:t>
              </a:r>
              <a:r>
                <a:rPr lang="en-US" sz="36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274" name="TextBox 9"/>
            <p:cNvSpPr txBox="1">
              <a:spLocks noChangeArrowheads="1"/>
            </p:cNvSpPr>
            <p:nvPr/>
          </p:nvSpPr>
          <p:spPr bwMode="auto">
            <a:xfrm>
              <a:off x="1204503" y="2057400"/>
              <a:ext cx="816795" cy="82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sz="3600" b="1" dirty="0">
                  <a:solidFill>
                    <a:schemeClr val="bg1"/>
                  </a:solidFill>
                </a:rPr>
                <a:t>β</a:t>
              </a:r>
              <a:r>
                <a:rPr lang="en-US" sz="36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7943" y="5652184"/>
            <a:ext cx="4583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Hemoglobin tetramer (dimer of dimers)</a:t>
            </a:r>
          </a:p>
          <a:p>
            <a:pPr algn="ctr"/>
            <a:r>
              <a:rPr lang="en-US" dirty="0" smtClean="0"/>
              <a:t>Rotational symmetry: 2-fold cyclic (C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Pseudosymmetry</a:t>
            </a:r>
            <a:r>
              <a:rPr lang="en-US" dirty="0" smtClean="0"/>
              <a:t>: 2-fold dihedral, D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74365" y="1736278"/>
            <a:ext cx="36575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Oligomeric</a:t>
            </a:r>
            <a:r>
              <a:rPr lang="en-US" sz="2000" u="sng" dirty="0" smtClean="0"/>
              <a:t> protein</a:t>
            </a:r>
            <a:r>
              <a:rPr lang="en-US" sz="2000" dirty="0" smtClean="0"/>
              <a:t>, </a:t>
            </a:r>
            <a:r>
              <a:rPr lang="en-US" sz="2000" u="sng" dirty="0" err="1" smtClean="0"/>
              <a:t>multimeric</a:t>
            </a:r>
            <a:r>
              <a:rPr lang="en-US" sz="2000" u="sng" dirty="0" smtClean="0"/>
              <a:t> protein</a:t>
            </a:r>
            <a:r>
              <a:rPr lang="en-US" sz="2000" dirty="0" smtClean="0"/>
              <a:t>, </a:t>
            </a:r>
            <a:r>
              <a:rPr lang="en-US" sz="2000" u="sng" dirty="0" smtClean="0"/>
              <a:t>oligomer</a:t>
            </a:r>
            <a:r>
              <a:rPr lang="en-US" sz="2000" dirty="0" smtClean="0"/>
              <a:t>, </a:t>
            </a:r>
            <a:r>
              <a:rPr lang="en-US" sz="2000" u="sng" dirty="0" err="1" smtClean="0"/>
              <a:t>multimer</a:t>
            </a:r>
            <a:r>
              <a:rPr lang="en-US" sz="2000" u="sng" dirty="0" smtClean="0"/>
              <a:t> (</a:t>
            </a:r>
            <a:r>
              <a:rPr lang="en-US" sz="2000" i="1" dirty="0" smtClean="0"/>
              <a:t>if large</a:t>
            </a:r>
            <a:r>
              <a:rPr lang="en-US" sz="2000" dirty="0" smtClean="0"/>
              <a:t>, </a:t>
            </a:r>
            <a:r>
              <a:rPr lang="en-US" sz="2000" u="sng" dirty="0" smtClean="0"/>
              <a:t>protein complex</a:t>
            </a:r>
            <a:r>
              <a:rPr lang="en-US" sz="2000" dirty="0" smtClean="0"/>
              <a:t>): </a:t>
            </a:r>
          </a:p>
          <a:p>
            <a:r>
              <a:rPr lang="en-US" sz="2000" dirty="0" smtClean="0"/>
              <a:t>Protein composed of multiple polypeptide chains</a:t>
            </a:r>
          </a:p>
          <a:p>
            <a:r>
              <a:rPr lang="en-US" sz="2000" i="1" dirty="0" smtClean="0"/>
              <a:t>Ex: hemoglobin tetramer</a:t>
            </a:r>
          </a:p>
          <a:p>
            <a:endParaRPr lang="en-US" sz="2000" dirty="0"/>
          </a:p>
          <a:p>
            <a:r>
              <a:rPr lang="en-US" sz="2000" u="sng" dirty="0" smtClean="0"/>
              <a:t>Subunit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One polypeptide chain of an oligomer</a:t>
            </a:r>
          </a:p>
          <a:p>
            <a:r>
              <a:rPr lang="en-US" sz="2000" i="1" dirty="0" smtClean="0"/>
              <a:t>Ex: </a:t>
            </a:r>
            <a:r>
              <a:rPr lang="el-GR" sz="2000" i="1" dirty="0" smtClean="0"/>
              <a:t>α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subunit</a:t>
            </a:r>
          </a:p>
          <a:p>
            <a:endParaRPr lang="en-US" sz="2000" dirty="0" smtClean="0"/>
          </a:p>
          <a:p>
            <a:r>
              <a:rPr lang="en-US" sz="2000" u="sng" dirty="0" err="1" smtClean="0"/>
              <a:t>Protomer</a:t>
            </a:r>
            <a:r>
              <a:rPr lang="en-US" sz="2000" dirty="0"/>
              <a:t>: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epeating </a:t>
            </a:r>
            <a:r>
              <a:rPr lang="en-US" sz="2000" dirty="0"/>
              <a:t>structural unit </a:t>
            </a:r>
            <a:endParaRPr lang="en-US" sz="2000" dirty="0" smtClean="0"/>
          </a:p>
          <a:p>
            <a:r>
              <a:rPr lang="en-US" sz="2000" i="1" dirty="0" smtClean="0"/>
              <a:t>Ex</a:t>
            </a:r>
            <a:r>
              <a:rPr lang="en-US" sz="2000" i="1" dirty="0"/>
              <a:t>: one </a:t>
            </a:r>
            <a:r>
              <a:rPr lang="el-GR" sz="2000" i="1" dirty="0"/>
              <a:t>αβ</a:t>
            </a:r>
            <a:r>
              <a:rPr lang="en-US" sz="2000" i="1" dirty="0"/>
              <a:t> </a:t>
            </a:r>
            <a:r>
              <a:rPr lang="en-US" sz="2000" i="1" dirty="0" smtClean="0"/>
              <a:t>dimer</a:t>
            </a:r>
            <a:endParaRPr lang="en-US" sz="2000" i="1" dirty="0"/>
          </a:p>
        </p:txBody>
      </p:sp>
      <p:sp>
        <p:nvSpPr>
          <p:cNvPr id="9" name="Oval 8"/>
          <p:cNvSpPr/>
          <p:nvPr/>
        </p:nvSpPr>
        <p:spPr>
          <a:xfrm>
            <a:off x="2484201" y="3482074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ular Arrow 9"/>
          <p:cNvSpPr/>
          <p:nvPr/>
        </p:nvSpPr>
        <p:spPr>
          <a:xfrm rot="728268">
            <a:off x="172835" y="1158451"/>
            <a:ext cx="5133523" cy="5133523"/>
          </a:xfrm>
          <a:prstGeom prst="circularArrow">
            <a:avLst>
              <a:gd name="adj1" fmla="val 2753"/>
              <a:gd name="adj2" fmla="val 1142319"/>
              <a:gd name="adj3" fmla="val 20464896"/>
              <a:gd name="adj4" fmla="val 10800000"/>
              <a:gd name="adj5" fmla="val 40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25948" y="1736278"/>
            <a:ext cx="0" cy="391590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ircular Arrow 21"/>
          <p:cNvSpPr/>
          <p:nvPr/>
        </p:nvSpPr>
        <p:spPr>
          <a:xfrm>
            <a:off x="2380549" y="1591434"/>
            <a:ext cx="690798" cy="289687"/>
          </a:xfrm>
          <a:prstGeom prst="circularArrow">
            <a:avLst>
              <a:gd name="adj1" fmla="val 7593"/>
              <a:gd name="adj2" fmla="val 723345"/>
              <a:gd name="adj3" fmla="val 20415306"/>
              <a:gd name="adj4" fmla="val 5037121"/>
              <a:gd name="adj5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igure 4-24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b="10611"/>
          <a:stretch/>
        </p:blipFill>
        <p:spPr bwMode="auto">
          <a:xfrm>
            <a:off x="254968" y="1607101"/>
            <a:ext cx="4171260" cy="426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capsids are generally highly symmetric</a:t>
            </a:r>
          </a:p>
        </p:txBody>
      </p:sp>
      <p:pic>
        <p:nvPicPr>
          <p:cNvPr id="5" name="Picture 2" descr="figure 4-23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/>
        </p:blipFill>
        <p:spPr bwMode="auto">
          <a:xfrm>
            <a:off x="4572000" y="1711316"/>
            <a:ext cx="4195387" cy="415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/>
          <p:cNvSpPr/>
          <p:nvPr/>
        </p:nvSpPr>
        <p:spPr>
          <a:xfrm rot="5400000">
            <a:off x="2161296" y="2982931"/>
            <a:ext cx="1953904" cy="1595300"/>
          </a:xfrm>
          <a:prstGeom prst="triangle">
            <a:avLst/>
          </a:prstGeom>
          <a:solidFill>
            <a:srgbClr val="FFFFFF">
              <a:alpha val="4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0722" y="583182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(rotational symmetry)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07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 4-2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15" y="1556210"/>
            <a:ext cx="5059570" cy="530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capsids are generally highly symmetric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8364" y="4878072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(helical symmetry)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01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_06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09800"/>
            <a:ext cx="85312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/>
              <a:t>Figure 6-28</a:t>
            </a:r>
          </a:p>
        </p:txBody>
      </p:sp>
      <p:sp>
        <p:nvSpPr>
          <p:cNvPr id="1946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Tertiary </a:t>
            </a:r>
            <a:r>
              <a:rPr lang="en-US" dirty="0" smtClean="0"/>
              <a:t>structures </a:t>
            </a:r>
            <a:r>
              <a:rPr lang="en-US" dirty="0" smtClean="0"/>
              <a:t>may contain </a:t>
            </a:r>
            <a:r>
              <a:rPr lang="en-US" dirty="0" smtClean="0"/>
              <a:t>common patterns, or motifs, of secondary structures (= </a:t>
            </a:r>
            <a:r>
              <a:rPr lang="en-US" dirty="0" err="1" smtClean="0"/>
              <a:t>supersecondary</a:t>
            </a:r>
            <a:r>
              <a:rPr lang="en-US" dirty="0" smtClean="0"/>
              <a:t> structures) 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85800" y="3043238"/>
            <a:ext cx="715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2400"/>
              <a:t>βαβ</a:t>
            </a:r>
            <a:endParaRPr lang="en-US" sz="2400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981200" y="3048000"/>
            <a:ext cx="154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2400"/>
              <a:t>β</a:t>
            </a:r>
            <a:r>
              <a:rPr lang="en-US" sz="2400"/>
              <a:t>-hairpins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581400" y="2895600"/>
            <a:ext cx="1365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sz="2400"/>
              <a:t>αα</a:t>
            </a:r>
            <a:endParaRPr lang="en-US" sz="2400"/>
          </a:p>
          <a:p>
            <a:pPr algn="ctr" eaLnBrk="1" hangingPunct="1"/>
            <a:r>
              <a:rPr lang="en-US"/>
              <a:t>(coiled-coil)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ure 4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6" y="1667998"/>
            <a:ext cx="5332620" cy="43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‘folds’ are built up from smaller motifs</a:t>
            </a:r>
            <a:endParaRPr lang="en-US" dirty="0"/>
          </a:p>
        </p:txBody>
      </p:sp>
      <p:pic>
        <p:nvPicPr>
          <p:cNvPr id="4" name="Picture 2" descr="figure 4-1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2" y="1783101"/>
            <a:ext cx="2173637" cy="44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ure 4-15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1957454"/>
            <a:ext cx="8531225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folds are not built up from smaller motifs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329" y="1594509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Sperm whale myoglobin, the first protein structure to be determined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_06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"/>
          <a:stretch>
            <a:fillRect/>
          </a:stretch>
        </p:blipFill>
        <p:spPr bwMode="auto">
          <a:xfrm>
            <a:off x="3733800" y="1096618"/>
            <a:ext cx="384333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folds may combine as domains of a tertiary structure</a:t>
            </a:r>
            <a:endParaRPr lang="en-US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15617" y="5019261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Protein: </a:t>
            </a:r>
          </a:p>
          <a:p>
            <a:pPr eaLnBrk="1" hangingPunct="1"/>
            <a:r>
              <a:rPr lang="en-US" dirty="0"/>
              <a:t>Glyceraldehyde-3-phosphate dehydrogenase (GAPDH), an enzyme of glycolysis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855304"/>
            <a:ext cx="2888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Domains: independently folding units</a:t>
            </a:r>
          </a:p>
          <a:p>
            <a:r>
              <a:rPr lang="en-US" sz="2400" dirty="0" smtClean="0"/>
              <a:t>(often with distinct functions)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57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There are ~1,000 different protein folds, which can be classified by structure and homology</a:t>
            </a:r>
            <a:endParaRPr lang="en-US" sz="3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For example</a:t>
            </a:r>
            <a:r>
              <a:rPr lang="en-US" i="1" dirty="0" smtClean="0"/>
              <a:t>: </a:t>
            </a:r>
            <a:r>
              <a:rPr lang="en-US" b="1" dirty="0"/>
              <a:t>CATH – a system for categorizing protein </a:t>
            </a:r>
            <a:r>
              <a:rPr lang="en-US" b="1" dirty="0" smtClean="0"/>
              <a:t>folds (at the level of domains)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lass </a:t>
            </a:r>
            <a:r>
              <a:rPr lang="en-US" dirty="0" smtClean="0"/>
              <a:t>– general description of predominant secondary structures (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A</a:t>
            </a:r>
            <a:r>
              <a:rPr lang="en-US" dirty="0" smtClean="0"/>
              <a:t>rchitecture </a:t>
            </a:r>
            <a:r>
              <a:rPr lang="en-US" dirty="0" smtClean="0"/>
              <a:t>– arrangement of secondary structure elements</a:t>
            </a:r>
          </a:p>
          <a:p>
            <a:r>
              <a:rPr lang="en-US" u="sng" dirty="0" smtClean="0"/>
              <a:t>T</a:t>
            </a:r>
            <a:r>
              <a:rPr lang="en-US" dirty="0" smtClean="0"/>
              <a:t>opology – connectivity of secondary structure elements</a:t>
            </a:r>
          </a:p>
          <a:p>
            <a:r>
              <a:rPr lang="en-US" u="sng" dirty="0" smtClean="0"/>
              <a:t>H</a:t>
            </a:r>
            <a:r>
              <a:rPr lang="en-US" dirty="0" smtClean="0"/>
              <a:t>omologous superfamily – evolutionary relationship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8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</a:t>
            </a:r>
            <a:r>
              <a:rPr lang="en-US" b="1" dirty="0" smtClean="0"/>
              <a:t>lass:</a:t>
            </a:r>
            <a:r>
              <a:rPr lang="en-US" dirty="0" smtClean="0"/>
              <a:t> folds can be </a:t>
            </a:r>
            <a:r>
              <a:rPr lang="en-US" dirty="0" smtClean="0"/>
              <a:t>grouped by predominant secondary structure(s)</a:t>
            </a:r>
          </a:p>
        </p:txBody>
      </p:sp>
      <p:pic>
        <p:nvPicPr>
          <p:cNvPr id="7171" name="Picture 2" descr="fig_06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0"/>
          <a:stretch>
            <a:fillRect/>
          </a:stretch>
        </p:blipFill>
        <p:spPr bwMode="auto">
          <a:xfrm>
            <a:off x="533400" y="1752600"/>
            <a:ext cx="8075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2800"/>
              <a:t>α</a:t>
            </a:r>
            <a:endParaRPr lang="en-US" sz="2800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048000" y="1676400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2800"/>
              <a:t>β</a:t>
            </a:r>
            <a:endParaRPr lang="en-US" sz="2800"/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791200" y="1676400"/>
            <a:ext cx="69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2800"/>
              <a:t>α</a:t>
            </a:r>
            <a:r>
              <a:rPr lang="en-US" sz="2800"/>
              <a:t>/</a:t>
            </a:r>
            <a:r>
              <a:rPr lang="el-GR" sz="2800"/>
              <a:t>β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187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_06_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8" b="6885"/>
          <a:stretch/>
        </p:blipFill>
        <p:spPr bwMode="auto">
          <a:xfrm>
            <a:off x="723037" y="1476372"/>
            <a:ext cx="5339039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</a:t>
            </a:r>
            <a:r>
              <a:rPr lang="en-US" b="1" dirty="0" smtClean="0"/>
              <a:t>rchitecture</a:t>
            </a:r>
            <a:r>
              <a:rPr lang="en-US" dirty="0" smtClean="0"/>
              <a:t>: </a:t>
            </a:r>
            <a:r>
              <a:rPr lang="en-US" dirty="0" smtClean="0"/>
              <a:t>arrangement of 2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structures</a:t>
            </a:r>
            <a:br>
              <a:rPr lang="en-US" dirty="0" smtClean="0"/>
            </a:br>
            <a:r>
              <a:rPr lang="en-US" b="1" u="sng" dirty="0" smtClean="0"/>
              <a:t>T</a:t>
            </a:r>
            <a:r>
              <a:rPr lang="en-US" b="1" dirty="0" smtClean="0"/>
              <a:t>opology</a:t>
            </a:r>
            <a:r>
              <a:rPr lang="en-US" dirty="0" smtClean="0"/>
              <a:t>: connectivity of 2</a:t>
            </a:r>
            <a:r>
              <a:rPr lang="en-US" dirty="0">
                <a:sym typeface="Symbol"/>
              </a:rPr>
              <a:t></a:t>
            </a:r>
            <a:r>
              <a:rPr lang="en-US" dirty="0" smtClean="0"/>
              <a:t> structures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52743" y="2110479"/>
            <a:ext cx="2473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These </a:t>
            </a:r>
            <a:r>
              <a:rPr lang="el-GR" sz="2000" dirty="0" smtClean="0"/>
              <a:t>β</a:t>
            </a:r>
            <a:r>
              <a:rPr lang="en-US" sz="2000" dirty="0" smtClean="0"/>
              <a:t>-barrels have similar architecture…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203780" y="5472752"/>
            <a:ext cx="257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but different </a:t>
            </a:r>
            <a:r>
              <a:rPr lang="en-US" sz="2000" dirty="0" smtClean="0"/>
              <a:t>topology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22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There are ~1,000 different protein folds, which can be classified by structure and homology</a:t>
            </a:r>
            <a:endParaRPr lang="en-US" sz="3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For example</a:t>
            </a:r>
            <a:r>
              <a:rPr lang="en-US" i="1" dirty="0" smtClean="0"/>
              <a:t>: </a:t>
            </a:r>
            <a:r>
              <a:rPr lang="en-US" b="1" dirty="0"/>
              <a:t>CATH – a system for categorizing protein </a:t>
            </a:r>
            <a:r>
              <a:rPr lang="en-US" b="1" dirty="0" smtClean="0"/>
              <a:t>folds (at the level of domains)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lass </a:t>
            </a:r>
            <a:r>
              <a:rPr lang="en-US" dirty="0" smtClean="0"/>
              <a:t>– general description of predominant secondary structures (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A</a:t>
            </a:r>
            <a:r>
              <a:rPr lang="en-US" dirty="0" smtClean="0"/>
              <a:t>rchitecture </a:t>
            </a:r>
            <a:r>
              <a:rPr lang="en-US" dirty="0" smtClean="0"/>
              <a:t>– arrangement of secondary structure elements</a:t>
            </a:r>
          </a:p>
          <a:p>
            <a:r>
              <a:rPr lang="en-US" u="sng" dirty="0" smtClean="0"/>
              <a:t>T</a:t>
            </a:r>
            <a:r>
              <a:rPr lang="en-US" dirty="0" smtClean="0"/>
              <a:t>opology – connectivity of secondary structure elements</a:t>
            </a:r>
          </a:p>
          <a:p>
            <a:r>
              <a:rPr lang="en-US" b="1" u="sng" dirty="0" smtClean="0"/>
              <a:t>H</a:t>
            </a:r>
            <a:r>
              <a:rPr lang="en-US" b="1" dirty="0" smtClean="0"/>
              <a:t>omologous superfamily – evolutionary relationship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0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12896</TotalTime>
  <Words>779</Words>
  <Application>Microsoft Office PowerPoint</Application>
  <PresentationFormat>On-screen Show (4:3)</PresentationFormat>
  <Paragraphs>75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Tertiary structure combines regular secondary structures and loops (coil)</vt:lpstr>
      <vt:lpstr>Tertiary structures may contain common patterns, or motifs, of secondary structures (= supersecondary structures) </vt:lpstr>
      <vt:lpstr>Some ‘folds’ are built up from smaller motifs</vt:lpstr>
      <vt:lpstr>Other folds are not built up from smaller motifs</vt:lpstr>
      <vt:lpstr>Multiple folds may combine as domains of a tertiary structure</vt:lpstr>
      <vt:lpstr>There are ~1,000 different protein folds, which can be classified by structure and homology</vt:lpstr>
      <vt:lpstr>Class: folds can be grouped by predominant secondary structure(s)</vt:lpstr>
      <vt:lpstr>Architecture: arrangement of 2 structures Topology: connectivity of 2 structures</vt:lpstr>
      <vt:lpstr>There are ~1,000 different protein folds, which can be classified by structure and homology</vt:lpstr>
      <vt:lpstr>Protein structure is conserved more than sequence</vt:lpstr>
      <vt:lpstr>Quaternary structure combines multiple subunits, often in a symmetric arrangement</vt:lpstr>
      <vt:lpstr>Virus capsids are generally highly symmetric</vt:lpstr>
      <vt:lpstr>Virus capsids are generally highly symmetric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129</cp:revision>
  <cp:lastPrinted>2011-01-19T21:38:18Z</cp:lastPrinted>
  <dcterms:created xsi:type="dcterms:W3CDTF">2009-07-16T23:51:41Z</dcterms:created>
  <dcterms:modified xsi:type="dcterms:W3CDTF">2011-01-19T21:41:19Z</dcterms:modified>
</cp:coreProperties>
</file>