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71" r:id="rId2"/>
    <p:sldId id="349" r:id="rId3"/>
    <p:sldId id="273" r:id="rId4"/>
    <p:sldId id="277" r:id="rId5"/>
    <p:sldId id="424" r:id="rId6"/>
    <p:sldId id="473" r:id="rId7"/>
    <p:sldId id="425" r:id="rId8"/>
    <p:sldId id="426" r:id="rId9"/>
    <p:sldId id="363" r:id="rId10"/>
    <p:sldId id="353" r:id="rId11"/>
    <p:sldId id="276" r:id="rId12"/>
    <p:sldId id="475" r:id="rId13"/>
    <p:sldId id="374" r:id="rId14"/>
    <p:sldId id="310" r:id="rId15"/>
    <p:sldId id="365" r:id="rId16"/>
    <p:sldId id="419" r:id="rId17"/>
    <p:sldId id="376" r:id="rId18"/>
    <p:sldId id="427" r:id="rId19"/>
    <p:sldId id="452" r:id="rId20"/>
    <p:sldId id="422" r:id="rId21"/>
    <p:sldId id="423" r:id="rId22"/>
    <p:sldId id="311" r:id="rId23"/>
    <p:sldId id="476" r:id="rId24"/>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33CC33"/>
    <a:srgbClr val="FFFF00"/>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1640" autoAdjust="0"/>
  </p:normalViewPr>
  <p:slideViewPr>
    <p:cSldViewPr snapToGrid="0">
      <p:cViewPr varScale="1">
        <p:scale>
          <a:sx n="72" d="100"/>
          <a:sy n="72" d="100"/>
        </p:scale>
        <p:origin x="-32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5735" tIns="47867" rIns="95735" bIns="47867" rtlCol="0"/>
          <a:lstStyle>
            <a:lvl1pPr algn="l">
              <a:defRPr sz="1300"/>
            </a:lvl1pPr>
          </a:lstStyle>
          <a:p>
            <a:pPr>
              <a:defRPr/>
            </a:pPr>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5735" tIns="47867" rIns="95735" bIns="47867" rtlCol="0"/>
          <a:lstStyle>
            <a:lvl1pPr algn="r">
              <a:defRPr sz="1300"/>
            </a:lvl1pPr>
          </a:lstStyle>
          <a:p>
            <a:pPr>
              <a:defRPr/>
            </a:pPr>
            <a:fld id="{0BD9271B-5D0E-49CB-A8C8-F3EC8B1EF3BB}" type="datetimeFigureOut">
              <a:rPr lang="en-US"/>
              <a:pPr>
                <a:defRPr/>
              </a:pPr>
              <a:t>1/17/2011</a:t>
            </a:fld>
            <a:endParaRPr lang="en-US"/>
          </a:p>
        </p:txBody>
      </p:sp>
      <p:sp>
        <p:nvSpPr>
          <p:cNvPr id="4" name="Slide Image Placeholder 3"/>
          <p:cNvSpPr>
            <a:spLocks noGrp="1" noRot="1" noChangeAspect="1"/>
          </p:cNvSpPr>
          <p:nvPr>
            <p:ph type="sldImg" idx="2"/>
          </p:nvPr>
        </p:nvSpPr>
        <p:spPr>
          <a:xfrm>
            <a:off x="1257300" y="719138"/>
            <a:ext cx="4802188" cy="3600450"/>
          </a:xfrm>
          <a:prstGeom prst="rect">
            <a:avLst/>
          </a:prstGeom>
          <a:noFill/>
          <a:ln w="12700">
            <a:solidFill>
              <a:prstClr val="black"/>
            </a:solidFill>
          </a:ln>
        </p:spPr>
        <p:txBody>
          <a:bodyPr vert="horz" lIns="95735" tIns="47867" rIns="95735" bIns="47867" rtlCol="0" anchor="ctr"/>
          <a:lstStyle/>
          <a:p>
            <a:pPr lvl="0"/>
            <a:endParaRPr lang="en-US" noProof="0" smtClean="0"/>
          </a:p>
        </p:txBody>
      </p:sp>
      <p:sp>
        <p:nvSpPr>
          <p:cNvPr id="5" name="Notes Placeholder 4"/>
          <p:cNvSpPr>
            <a:spLocks noGrp="1"/>
          </p:cNvSpPr>
          <p:nvPr>
            <p:ph type="body" sz="quarter" idx="3"/>
          </p:nvPr>
        </p:nvSpPr>
        <p:spPr>
          <a:xfrm>
            <a:off x="731838" y="4560888"/>
            <a:ext cx="5851525" cy="4321175"/>
          </a:xfrm>
          <a:prstGeom prst="rect">
            <a:avLst/>
          </a:prstGeom>
        </p:spPr>
        <p:txBody>
          <a:bodyPr vert="horz" lIns="95735" tIns="47867" rIns="95735" bIns="47867"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118600"/>
            <a:ext cx="3170238" cy="481013"/>
          </a:xfrm>
          <a:prstGeom prst="rect">
            <a:avLst/>
          </a:prstGeom>
        </p:spPr>
        <p:txBody>
          <a:bodyPr vert="horz" lIns="95735" tIns="47867" rIns="95735" bIns="47867" rtlCol="0" anchor="b"/>
          <a:lstStyle>
            <a:lvl1pPr algn="l">
              <a:defRPr sz="1300"/>
            </a:lvl1pPr>
          </a:lstStyle>
          <a:p>
            <a:pPr>
              <a:defRPr/>
            </a:pPr>
            <a:endParaRPr lang="en-US"/>
          </a:p>
        </p:txBody>
      </p:sp>
      <p:sp>
        <p:nvSpPr>
          <p:cNvPr id="7" name="Slide Number Placeholder 6"/>
          <p:cNvSpPr>
            <a:spLocks noGrp="1"/>
          </p:cNvSpPr>
          <p:nvPr>
            <p:ph type="sldNum" sz="quarter" idx="5"/>
          </p:nvPr>
        </p:nvSpPr>
        <p:spPr>
          <a:xfrm>
            <a:off x="4143375" y="9118600"/>
            <a:ext cx="3170238" cy="481013"/>
          </a:xfrm>
          <a:prstGeom prst="rect">
            <a:avLst/>
          </a:prstGeom>
        </p:spPr>
        <p:txBody>
          <a:bodyPr vert="horz" lIns="95735" tIns="47867" rIns="95735" bIns="47867" rtlCol="0" anchor="b"/>
          <a:lstStyle>
            <a:lvl1pPr algn="r">
              <a:defRPr sz="1300"/>
            </a:lvl1pPr>
          </a:lstStyle>
          <a:p>
            <a:pPr>
              <a:defRPr/>
            </a:pPr>
            <a:fld id="{ADCB4A83-AE0D-42EC-B924-8BC3F070197A}" type="slidenum">
              <a:rPr lang="en-US"/>
              <a:pPr>
                <a:defRPr/>
              </a:pPr>
              <a:t>‹#›</a:t>
            </a:fld>
            <a:endParaRPr lang="en-US"/>
          </a:p>
        </p:txBody>
      </p:sp>
    </p:spTree>
    <p:extLst>
      <p:ext uri="{BB962C8B-B14F-4D97-AF65-F5344CB8AC3E}">
        <p14:creationId xmlns:p14="http://schemas.microsoft.com/office/powerpoint/2010/main" val="30275543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E1A8B6F-979D-4AA7-A8B7-5C6E4A9B920F}" type="slidenum">
              <a:rPr lang="en-US" smtClean="0"/>
              <a:pPr eaLnBrk="1" hangingPunct="1"/>
              <a:t>1</a:t>
            </a:fld>
            <a:endParaRPr lang="en-US" smtClean="0"/>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a:defRPr sz="2500">
                <a:solidFill>
                  <a:schemeClr val="tx1"/>
                </a:solidFill>
                <a:latin typeface="Times" pitchFamily="64" charset="0"/>
              </a:defRPr>
            </a:lvl1pPr>
            <a:lvl2pPr marL="785372" indent="-302066">
              <a:defRPr sz="2500">
                <a:solidFill>
                  <a:schemeClr val="tx1"/>
                </a:solidFill>
                <a:latin typeface="Times" pitchFamily="64" charset="0"/>
              </a:defRPr>
            </a:lvl2pPr>
            <a:lvl3pPr marL="1208265" indent="-241653">
              <a:defRPr sz="2500">
                <a:solidFill>
                  <a:schemeClr val="tx1"/>
                </a:solidFill>
                <a:latin typeface="Times" pitchFamily="64" charset="0"/>
              </a:defRPr>
            </a:lvl3pPr>
            <a:lvl4pPr marL="1691571" indent="-241653">
              <a:defRPr sz="2500">
                <a:solidFill>
                  <a:schemeClr val="tx1"/>
                </a:solidFill>
                <a:latin typeface="Times" pitchFamily="64" charset="0"/>
              </a:defRPr>
            </a:lvl4pPr>
            <a:lvl5pPr marL="2174878" indent="-241653">
              <a:defRPr sz="2500">
                <a:solidFill>
                  <a:schemeClr val="tx1"/>
                </a:solidFill>
                <a:latin typeface="Times" pitchFamily="64" charset="0"/>
              </a:defRPr>
            </a:lvl5pPr>
            <a:lvl6pPr marL="2658184" indent="-241653" eaLnBrk="0" fontAlgn="base" hangingPunct="0">
              <a:spcBef>
                <a:spcPct val="0"/>
              </a:spcBef>
              <a:spcAft>
                <a:spcPct val="0"/>
              </a:spcAft>
              <a:defRPr sz="2500">
                <a:solidFill>
                  <a:schemeClr val="tx1"/>
                </a:solidFill>
                <a:latin typeface="Times" pitchFamily="64" charset="0"/>
              </a:defRPr>
            </a:lvl6pPr>
            <a:lvl7pPr marL="3141490" indent="-241653" eaLnBrk="0" fontAlgn="base" hangingPunct="0">
              <a:spcBef>
                <a:spcPct val="0"/>
              </a:spcBef>
              <a:spcAft>
                <a:spcPct val="0"/>
              </a:spcAft>
              <a:defRPr sz="2500">
                <a:solidFill>
                  <a:schemeClr val="tx1"/>
                </a:solidFill>
                <a:latin typeface="Times" pitchFamily="64" charset="0"/>
              </a:defRPr>
            </a:lvl7pPr>
            <a:lvl8pPr marL="3624796" indent="-241653" eaLnBrk="0" fontAlgn="base" hangingPunct="0">
              <a:spcBef>
                <a:spcPct val="0"/>
              </a:spcBef>
              <a:spcAft>
                <a:spcPct val="0"/>
              </a:spcAft>
              <a:defRPr sz="2500">
                <a:solidFill>
                  <a:schemeClr val="tx1"/>
                </a:solidFill>
                <a:latin typeface="Times" pitchFamily="64" charset="0"/>
              </a:defRPr>
            </a:lvl8pPr>
            <a:lvl9pPr marL="4108102" indent="-241653" eaLnBrk="0" fontAlgn="base" hangingPunct="0">
              <a:spcBef>
                <a:spcPct val="0"/>
              </a:spcBef>
              <a:spcAft>
                <a:spcPct val="0"/>
              </a:spcAft>
              <a:defRPr sz="2500">
                <a:solidFill>
                  <a:schemeClr val="tx1"/>
                </a:solidFill>
                <a:latin typeface="Times" pitchFamily="64" charset="0"/>
              </a:defRPr>
            </a:lvl9pPr>
          </a:lstStyle>
          <a:p>
            <a:fld id="{C45F0D1B-18A6-4377-BFE8-49AC5A5FE9D4}" type="slidenum">
              <a:rPr lang="en-US" sz="1300"/>
              <a:pPr/>
              <a:t>10</a:t>
            </a:fld>
            <a:endParaRPr lang="en-US" sz="130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pPr eaLnBrk="1" hangingPunct="1"/>
            <a:r>
              <a:rPr lang="en-US" b="1" dirty="0" smtClean="0"/>
              <a:t>FIGURE 4-7b Structures of </a:t>
            </a:r>
            <a:r>
              <a:rPr lang="en-US" b="1" dirty="0" smtClean="0">
                <a:latin typeface="Symbol" pitchFamily="18" charset="2"/>
                <a:sym typeface="Symbol" pitchFamily="18" charset="2"/>
              </a:rPr>
              <a:t>β</a:t>
            </a:r>
            <a:r>
              <a:rPr lang="en-US" b="1" dirty="0" smtClean="0"/>
              <a:t> turns.</a:t>
            </a:r>
            <a:r>
              <a:rPr lang="en-US" dirty="0" smtClean="0"/>
              <a:t> (b) Trans and </a:t>
            </a:r>
            <a:r>
              <a:rPr lang="en-US" dirty="0" err="1" smtClean="0"/>
              <a:t>cis</a:t>
            </a:r>
            <a:r>
              <a:rPr lang="en-US" dirty="0" smtClean="0"/>
              <a:t> isomers of a peptide bond involving the </a:t>
            </a:r>
            <a:r>
              <a:rPr lang="en-US" dirty="0" err="1" smtClean="0"/>
              <a:t>imino</a:t>
            </a:r>
            <a:r>
              <a:rPr lang="en-US" dirty="0" smtClean="0"/>
              <a:t> nitrogen of </a:t>
            </a:r>
            <a:r>
              <a:rPr lang="en-US" dirty="0" err="1" smtClean="0"/>
              <a:t>proline</a:t>
            </a:r>
            <a:r>
              <a:rPr lang="en-US" dirty="0" smtClean="0"/>
              <a:t>. Of the peptide bonds between amino acid residues other than Pro, more than 99.95% are in the trans configuration. For peptide bonds involving the </a:t>
            </a:r>
            <a:r>
              <a:rPr lang="en-US" dirty="0" err="1" smtClean="0"/>
              <a:t>imino</a:t>
            </a:r>
            <a:r>
              <a:rPr lang="en-US" dirty="0" smtClean="0"/>
              <a:t> nitrogen of </a:t>
            </a:r>
            <a:r>
              <a:rPr lang="en-US" dirty="0" err="1" smtClean="0"/>
              <a:t>proline</a:t>
            </a:r>
            <a:r>
              <a:rPr lang="en-US" dirty="0" smtClean="0"/>
              <a:t>, however, about 6% are in the </a:t>
            </a:r>
            <a:r>
              <a:rPr lang="en-US" dirty="0" err="1" smtClean="0"/>
              <a:t>cis</a:t>
            </a:r>
            <a:r>
              <a:rPr lang="en-US" dirty="0" smtClean="0"/>
              <a:t> configuration; many of these occur at </a:t>
            </a:r>
            <a:r>
              <a:rPr lang="en-US" dirty="0" smtClean="0">
                <a:latin typeface="Symbol" pitchFamily="18" charset="2"/>
                <a:sym typeface="Symbol" pitchFamily="18" charset="2"/>
              </a:rPr>
              <a:t>β</a:t>
            </a:r>
            <a:r>
              <a:rPr lang="en-US" dirty="0" smtClean="0"/>
              <a:t> turns.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1DF7521-9AFD-457D-8776-6F2E71AC6664}" type="slidenum">
              <a:rPr lang="en-US" smtClean="0"/>
              <a:pPr eaLnBrk="1" hangingPunct="1"/>
              <a:t>11</a:t>
            </a:fld>
            <a:endParaRPr lang="en-US" smtClean="0"/>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C7A569D-71A7-4E88-8C53-386E1B2DE813}" type="slidenum">
              <a:rPr lang="en-US" smtClean="0"/>
              <a:pPr eaLnBrk="1" hangingPunct="1"/>
              <a:t>12</a:t>
            </a:fld>
            <a:endParaRPr lang="en-US" smtClean="0"/>
          </a:p>
        </p:txBody>
      </p:sp>
      <p:sp>
        <p:nvSpPr>
          <p:cNvPr id="18435"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1" smtClean="0"/>
              <a:t>FIGURE 4-8b Ramachandran plots showing a variety of structures.</a:t>
            </a:r>
            <a:r>
              <a:rPr lang="en-US" smtClean="0"/>
              <a:t> (b) The values of </a:t>
            </a:r>
            <a:r>
              <a:rPr lang="en-US" smtClean="0">
                <a:latin typeface="Symbol" pitchFamily="18" charset="2"/>
                <a:sym typeface="Symbol" pitchFamily="18" charset="2"/>
              </a:rPr>
              <a:t>Φ</a:t>
            </a:r>
            <a:r>
              <a:rPr lang="en-US" smtClean="0"/>
              <a:t> and </a:t>
            </a:r>
            <a:r>
              <a:rPr lang="en-US" smtClean="0">
                <a:latin typeface="Symbol" pitchFamily="18" charset="2"/>
                <a:sym typeface="Symbol" pitchFamily="18" charset="2"/>
              </a:rPr>
              <a:t>Ψ</a:t>
            </a:r>
            <a:r>
              <a:rPr lang="en-US" smtClean="0"/>
              <a:t> for all the amino acid residues except Gly in the enzyme pyruvate kinase (isolated from rabbit) are overlaid on the plot of theoretically allowed conformations (Figure 4-3). The small, flexible Gly residues were excluded because they frequently fall outside the expected (blue) ranges.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a:defRPr sz="2500">
                <a:solidFill>
                  <a:schemeClr val="tx1"/>
                </a:solidFill>
                <a:latin typeface="Times" pitchFamily="64" charset="0"/>
              </a:defRPr>
            </a:lvl1pPr>
            <a:lvl2pPr marL="785372" indent="-302066">
              <a:defRPr sz="2500">
                <a:solidFill>
                  <a:schemeClr val="tx1"/>
                </a:solidFill>
                <a:latin typeface="Times" pitchFamily="64" charset="0"/>
              </a:defRPr>
            </a:lvl2pPr>
            <a:lvl3pPr marL="1208265" indent="-241653">
              <a:defRPr sz="2500">
                <a:solidFill>
                  <a:schemeClr val="tx1"/>
                </a:solidFill>
                <a:latin typeface="Times" pitchFamily="64" charset="0"/>
              </a:defRPr>
            </a:lvl3pPr>
            <a:lvl4pPr marL="1691571" indent="-241653">
              <a:defRPr sz="2500">
                <a:solidFill>
                  <a:schemeClr val="tx1"/>
                </a:solidFill>
                <a:latin typeface="Times" pitchFamily="64" charset="0"/>
              </a:defRPr>
            </a:lvl4pPr>
            <a:lvl5pPr marL="2174878" indent="-241653">
              <a:defRPr sz="2500">
                <a:solidFill>
                  <a:schemeClr val="tx1"/>
                </a:solidFill>
                <a:latin typeface="Times" pitchFamily="64" charset="0"/>
              </a:defRPr>
            </a:lvl5pPr>
            <a:lvl6pPr marL="2658184" indent="-241653" eaLnBrk="0" fontAlgn="base" hangingPunct="0">
              <a:spcBef>
                <a:spcPct val="0"/>
              </a:spcBef>
              <a:spcAft>
                <a:spcPct val="0"/>
              </a:spcAft>
              <a:defRPr sz="2500">
                <a:solidFill>
                  <a:schemeClr val="tx1"/>
                </a:solidFill>
                <a:latin typeface="Times" pitchFamily="64" charset="0"/>
              </a:defRPr>
            </a:lvl6pPr>
            <a:lvl7pPr marL="3141490" indent="-241653" eaLnBrk="0" fontAlgn="base" hangingPunct="0">
              <a:spcBef>
                <a:spcPct val="0"/>
              </a:spcBef>
              <a:spcAft>
                <a:spcPct val="0"/>
              </a:spcAft>
              <a:defRPr sz="2500">
                <a:solidFill>
                  <a:schemeClr val="tx1"/>
                </a:solidFill>
                <a:latin typeface="Times" pitchFamily="64" charset="0"/>
              </a:defRPr>
            </a:lvl7pPr>
            <a:lvl8pPr marL="3624796" indent="-241653" eaLnBrk="0" fontAlgn="base" hangingPunct="0">
              <a:spcBef>
                <a:spcPct val="0"/>
              </a:spcBef>
              <a:spcAft>
                <a:spcPct val="0"/>
              </a:spcAft>
              <a:defRPr sz="2500">
                <a:solidFill>
                  <a:schemeClr val="tx1"/>
                </a:solidFill>
                <a:latin typeface="Times" pitchFamily="64" charset="0"/>
              </a:defRPr>
            </a:lvl8pPr>
            <a:lvl9pPr marL="4108102" indent="-241653" eaLnBrk="0" fontAlgn="base" hangingPunct="0">
              <a:spcBef>
                <a:spcPct val="0"/>
              </a:spcBef>
              <a:spcAft>
                <a:spcPct val="0"/>
              </a:spcAft>
              <a:defRPr sz="2500">
                <a:solidFill>
                  <a:schemeClr val="tx1"/>
                </a:solidFill>
                <a:latin typeface="Times" pitchFamily="64" charset="0"/>
              </a:defRPr>
            </a:lvl9pPr>
          </a:lstStyle>
          <a:p>
            <a:fld id="{E5ED2921-E79B-46BD-A2BC-054C7DE0A253}" type="slidenum">
              <a:rPr lang="en-US" sz="1300"/>
              <a:pPr/>
              <a:t>13</a:t>
            </a:fld>
            <a:endParaRPr lang="en-US" sz="1300"/>
          </a:p>
        </p:txBody>
      </p:sp>
      <p:sp>
        <p:nvSpPr>
          <p:cNvPr id="105475" name="Rectangle 2"/>
          <p:cNvSpPr>
            <a:spLocks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pPr eaLnBrk="1" hangingPunct="1"/>
            <a:r>
              <a:rPr lang="en-US" b="1" smtClean="0"/>
              <a:t>FIGURE 4-13a Structure of silk.</a:t>
            </a:r>
            <a:r>
              <a:rPr lang="en-US" smtClean="0"/>
              <a:t> The fibers in silk cloth and in a spider web are made up of the protein fibroin. (a) Fibroin consists of layers of antiparallel </a:t>
            </a:r>
            <a:r>
              <a:rPr lang="en-US" smtClean="0">
                <a:latin typeface="Symbol" pitchFamily="64" charset="2"/>
                <a:sym typeface="Symbol" pitchFamily="64" charset="2"/>
              </a:rPr>
              <a:t>β</a:t>
            </a:r>
            <a:r>
              <a:rPr lang="en-US" smtClean="0"/>
              <a:t> sheets rich in Ala and Gly residues. The small side chains interdigitate and allow close packing of the sheets, as shown in the ball and stick view.</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609609C-1BD9-439A-91DD-BD99C90A203C}" type="slidenum">
              <a:rPr lang="en-US" smtClean="0"/>
              <a:pPr eaLnBrk="1" hangingPunct="1"/>
              <a:t>14</a:t>
            </a:fld>
            <a:endParaRPr lang="en-US" smtClean="0"/>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a:defRPr sz="2500">
                <a:solidFill>
                  <a:schemeClr val="tx1"/>
                </a:solidFill>
                <a:latin typeface="Times" pitchFamily="64" charset="0"/>
              </a:defRPr>
            </a:lvl1pPr>
            <a:lvl2pPr marL="785372" indent="-302066">
              <a:defRPr sz="2500">
                <a:solidFill>
                  <a:schemeClr val="tx1"/>
                </a:solidFill>
                <a:latin typeface="Times" pitchFamily="64" charset="0"/>
              </a:defRPr>
            </a:lvl2pPr>
            <a:lvl3pPr marL="1208265" indent="-241653">
              <a:defRPr sz="2500">
                <a:solidFill>
                  <a:schemeClr val="tx1"/>
                </a:solidFill>
                <a:latin typeface="Times" pitchFamily="64" charset="0"/>
              </a:defRPr>
            </a:lvl3pPr>
            <a:lvl4pPr marL="1691571" indent="-241653">
              <a:defRPr sz="2500">
                <a:solidFill>
                  <a:schemeClr val="tx1"/>
                </a:solidFill>
                <a:latin typeface="Times" pitchFamily="64" charset="0"/>
              </a:defRPr>
            </a:lvl4pPr>
            <a:lvl5pPr marL="2174878" indent="-241653">
              <a:defRPr sz="2500">
                <a:solidFill>
                  <a:schemeClr val="tx1"/>
                </a:solidFill>
                <a:latin typeface="Times" pitchFamily="64" charset="0"/>
              </a:defRPr>
            </a:lvl5pPr>
            <a:lvl6pPr marL="2658184" indent="-241653" eaLnBrk="0" fontAlgn="base" hangingPunct="0">
              <a:spcBef>
                <a:spcPct val="0"/>
              </a:spcBef>
              <a:spcAft>
                <a:spcPct val="0"/>
              </a:spcAft>
              <a:defRPr sz="2500">
                <a:solidFill>
                  <a:schemeClr val="tx1"/>
                </a:solidFill>
                <a:latin typeface="Times" pitchFamily="64" charset="0"/>
              </a:defRPr>
            </a:lvl6pPr>
            <a:lvl7pPr marL="3141490" indent="-241653" eaLnBrk="0" fontAlgn="base" hangingPunct="0">
              <a:spcBef>
                <a:spcPct val="0"/>
              </a:spcBef>
              <a:spcAft>
                <a:spcPct val="0"/>
              </a:spcAft>
              <a:defRPr sz="2500">
                <a:solidFill>
                  <a:schemeClr val="tx1"/>
                </a:solidFill>
                <a:latin typeface="Times" pitchFamily="64" charset="0"/>
              </a:defRPr>
            </a:lvl7pPr>
            <a:lvl8pPr marL="3624796" indent="-241653" eaLnBrk="0" fontAlgn="base" hangingPunct="0">
              <a:spcBef>
                <a:spcPct val="0"/>
              </a:spcBef>
              <a:spcAft>
                <a:spcPct val="0"/>
              </a:spcAft>
              <a:defRPr sz="2500">
                <a:solidFill>
                  <a:schemeClr val="tx1"/>
                </a:solidFill>
                <a:latin typeface="Times" pitchFamily="64" charset="0"/>
              </a:defRPr>
            </a:lvl8pPr>
            <a:lvl9pPr marL="4108102" indent="-241653" eaLnBrk="0" fontAlgn="base" hangingPunct="0">
              <a:spcBef>
                <a:spcPct val="0"/>
              </a:spcBef>
              <a:spcAft>
                <a:spcPct val="0"/>
              </a:spcAft>
              <a:defRPr sz="2500">
                <a:solidFill>
                  <a:schemeClr val="tx1"/>
                </a:solidFill>
                <a:latin typeface="Times" pitchFamily="64" charset="0"/>
              </a:defRPr>
            </a:lvl9pPr>
          </a:lstStyle>
          <a:p>
            <a:fld id="{0ADA8591-9747-4BCC-8E60-DB550F2093C9}" type="slidenum">
              <a:rPr lang="en-US" sz="1300"/>
              <a:pPr/>
              <a:t>15</a:t>
            </a:fld>
            <a:endParaRPr lang="en-US" sz="1300"/>
          </a:p>
        </p:txBody>
      </p:sp>
      <p:sp>
        <p:nvSpPr>
          <p:cNvPr id="96259" name="Rectangle 2"/>
          <p:cNvSpPr>
            <a:spLocks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pPr eaLnBrk="1" hangingPunct="1"/>
            <a:r>
              <a:rPr lang="en-US" b="1" smtClean="0"/>
              <a:t>FIGURE 4-10a Structure of hair.</a:t>
            </a:r>
            <a:r>
              <a:rPr lang="en-US" smtClean="0"/>
              <a:t> (a) Hair </a:t>
            </a:r>
            <a:r>
              <a:rPr lang="en-US" smtClean="0">
                <a:latin typeface="Symbol" pitchFamily="64" charset="2"/>
                <a:sym typeface="Symbol" pitchFamily="64" charset="2"/>
              </a:rPr>
              <a:t>α</a:t>
            </a:r>
            <a:r>
              <a:rPr lang="en-US" smtClean="0"/>
              <a:t>-keratin is an elongated </a:t>
            </a:r>
            <a:r>
              <a:rPr lang="en-US" i="1" smtClean="0">
                <a:latin typeface="Lucida Grande" pitchFamily="48" charset="0"/>
              </a:rPr>
              <a:t>α</a:t>
            </a:r>
            <a:r>
              <a:rPr lang="en-US" smtClean="0"/>
              <a:t> helix with somewhat thicker elements near the amino and carboxyl termini. Pairs of these helices are interwound in a left-handed sense to form two-chain coiled coils. These then combine in higher-order structures called protofilaments and protofibrils. About four protofibrils—32 strands of </a:t>
            </a:r>
            <a:r>
              <a:rPr lang="en-US" smtClean="0">
                <a:latin typeface="Symbol" pitchFamily="64" charset="2"/>
                <a:sym typeface="Symbol" pitchFamily="64" charset="2"/>
              </a:rPr>
              <a:t>α</a:t>
            </a:r>
            <a:r>
              <a:rPr lang="en-US" smtClean="0"/>
              <a:t>-keratin in all—combine to form an intermediate filament. The individual two-chain coiled coils in the various substructures also seem to be interwound, but the handedness of the interwinding and other structural details are unknown.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4E20A6-85BA-480F-A8A5-C5F6EC0BA44B}" type="slidenum">
              <a:rPr lang="en-US"/>
              <a:pPr/>
              <a:t>16</a:t>
            </a:fld>
            <a:endParaRPr lang="en-US"/>
          </a:p>
        </p:txBody>
      </p:sp>
      <p:sp>
        <p:nvSpPr>
          <p:cNvPr id="231426" name="Rectangle 2"/>
          <p:cNvSpPr>
            <a:spLocks noChangeArrowheads="1" noTextEdit="1"/>
          </p:cNvSpPr>
          <p:nvPr>
            <p:ph type="sldImg"/>
          </p:nvPr>
        </p:nvSpPr>
        <p:spPr>
          <a:ln/>
        </p:spPr>
      </p:sp>
      <p:sp>
        <p:nvSpPr>
          <p:cNvPr id="231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lvl1pPr>
              <a:defRPr sz="2500">
                <a:solidFill>
                  <a:schemeClr val="tx1"/>
                </a:solidFill>
                <a:latin typeface="Times" pitchFamily="64" charset="0"/>
              </a:defRPr>
            </a:lvl1pPr>
            <a:lvl2pPr marL="785372" indent="-302066">
              <a:defRPr sz="2500">
                <a:solidFill>
                  <a:schemeClr val="tx1"/>
                </a:solidFill>
                <a:latin typeface="Times" pitchFamily="64" charset="0"/>
              </a:defRPr>
            </a:lvl2pPr>
            <a:lvl3pPr marL="1208265" indent="-241653">
              <a:defRPr sz="2500">
                <a:solidFill>
                  <a:schemeClr val="tx1"/>
                </a:solidFill>
                <a:latin typeface="Times" pitchFamily="64" charset="0"/>
              </a:defRPr>
            </a:lvl3pPr>
            <a:lvl4pPr marL="1691571" indent="-241653">
              <a:defRPr sz="2500">
                <a:solidFill>
                  <a:schemeClr val="tx1"/>
                </a:solidFill>
                <a:latin typeface="Times" pitchFamily="64" charset="0"/>
              </a:defRPr>
            </a:lvl4pPr>
            <a:lvl5pPr marL="2174878" indent="-241653">
              <a:defRPr sz="2500">
                <a:solidFill>
                  <a:schemeClr val="tx1"/>
                </a:solidFill>
                <a:latin typeface="Times" pitchFamily="64" charset="0"/>
              </a:defRPr>
            </a:lvl5pPr>
            <a:lvl6pPr marL="2658184" indent="-241653" eaLnBrk="0" fontAlgn="base" hangingPunct="0">
              <a:spcBef>
                <a:spcPct val="0"/>
              </a:spcBef>
              <a:spcAft>
                <a:spcPct val="0"/>
              </a:spcAft>
              <a:defRPr sz="2500">
                <a:solidFill>
                  <a:schemeClr val="tx1"/>
                </a:solidFill>
                <a:latin typeface="Times" pitchFamily="64" charset="0"/>
              </a:defRPr>
            </a:lvl6pPr>
            <a:lvl7pPr marL="3141490" indent="-241653" eaLnBrk="0" fontAlgn="base" hangingPunct="0">
              <a:spcBef>
                <a:spcPct val="0"/>
              </a:spcBef>
              <a:spcAft>
                <a:spcPct val="0"/>
              </a:spcAft>
              <a:defRPr sz="2500">
                <a:solidFill>
                  <a:schemeClr val="tx1"/>
                </a:solidFill>
                <a:latin typeface="Times" pitchFamily="64" charset="0"/>
              </a:defRPr>
            </a:lvl7pPr>
            <a:lvl8pPr marL="3624796" indent="-241653" eaLnBrk="0" fontAlgn="base" hangingPunct="0">
              <a:spcBef>
                <a:spcPct val="0"/>
              </a:spcBef>
              <a:spcAft>
                <a:spcPct val="0"/>
              </a:spcAft>
              <a:defRPr sz="2500">
                <a:solidFill>
                  <a:schemeClr val="tx1"/>
                </a:solidFill>
                <a:latin typeface="Times" pitchFamily="64" charset="0"/>
              </a:defRPr>
            </a:lvl8pPr>
            <a:lvl9pPr marL="4108102" indent="-241653" eaLnBrk="0" fontAlgn="base" hangingPunct="0">
              <a:spcBef>
                <a:spcPct val="0"/>
              </a:spcBef>
              <a:spcAft>
                <a:spcPct val="0"/>
              </a:spcAft>
              <a:defRPr sz="2500">
                <a:solidFill>
                  <a:schemeClr val="tx1"/>
                </a:solidFill>
                <a:latin typeface="Times" pitchFamily="64" charset="0"/>
              </a:defRPr>
            </a:lvl9pPr>
          </a:lstStyle>
          <a:p>
            <a:fld id="{650325E1-830F-41C0-8EC7-33978A8A6371}" type="slidenum">
              <a:rPr lang="en-US" sz="1300"/>
              <a:pPr/>
              <a:t>17</a:t>
            </a:fld>
            <a:endParaRPr lang="en-US" sz="1300"/>
          </a:p>
        </p:txBody>
      </p:sp>
      <p:sp>
        <p:nvSpPr>
          <p:cNvPr id="107523" name="Rectangle 2"/>
          <p:cNvSpPr>
            <a:spLocks noChangeArrowheads="1" noTextEdit="1"/>
          </p:cNvSpPr>
          <p:nvPr>
            <p:ph type="sldImg"/>
          </p:nvPr>
        </p:nvSpPr>
        <p:spPr>
          <a:ln/>
        </p:spPr>
      </p:sp>
      <p:sp>
        <p:nvSpPr>
          <p:cNvPr id="107524" name="Rectangle 3"/>
          <p:cNvSpPr>
            <a:spLocks noGrp="1" noChangeArrowheads="1"/>
          </p:cNvSpPr>
          <p:nvPr>
            <p:ph type="body" idx="1"/>
          </p:nvPr>
        </p:nvSpPr>
        <p:spPr>
          <a:noFill/>
        </p:spPr>
        <p:txBody>
          <a:bodyPr/>
          <a:lstStyle/>
          <a:p>
            <a:pPr eaLnBrk="1" hangingPunct="1"/>
            <a:r>
              <a:rPr lang="en-US" b="1" smtClean="0"/>
              <a:t>FIGURE 4-14</a:t>
            </a:r>
            <a:r>
              <a:rPr lang="en-US" smtClean="0"/>
              <a:t> Globular protein structures are compact and varied. Human serum albumin (</a:t>
            </a:r>
            <a:r>
              <a:rPr lang="en-US" i="1" smtClean="0"/>
              <a:t>M</a:t>
            </a:r>
            <a:r>
              <a:rPr lang="en-US" baseline="-25000" smtClean="0"/>
              <a:t>r</a:t>
            </a:r>
            <a:r>
              <a:rPr lang="en-US" smtClean="0"/>
              <a:t> 64,500) has 585 residues in a single chain. Given here are the approximate dimensions its single polypeptide chain would have if it occurred entirely in extended </a:t>
            </a:r>
            <a:r>
              <a:rPr lang="en-US" smtClean="0">
                <a:latin typeface="Symbol" pitchFamily="64" charset="2"/>
                <a:sym typeface="Symbol" pitchFamily="64" charset="2"/>
              </a:rPr>
              <a:t>β</a:t>
            </a:r>
            <a:r>
              <a:rPr lang="en-US" smtClean="0"/>
              <a:t> conformation or as an </a:t>
            </a:r>
            <a:r>
              <a:rPr lang="en-US" smtClean="0">
                <a:latin typeface="Symbol" pitchFamily="64" charset="2"/>
                <a:sym typeface="Symbol" pitchFamily="64" charset="2"/>
              </a:rPr>
              <a:t>α</a:t>
            </a:r>
            <a:r>
              <a:rPr lang="en-US" smtClean="0"/>
              <a:t> helix. Also shown is the size of the protein in its native globular form, as determined by x-ray crystallography; the polypeptide chain must be very compactly folded to fit into these dimensions.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22EE87-3654-4472-A62C-531FC39BFA16}" type="slidenum">
              <a:rPr lang="en-US"/>
              <a:pPr/>
              <a:t>18</a:t>
            </a:fld>
            <a:endParaRPr lang="en-US"/>
          </a:p>
        </p:txBody>
      </p:sp>
      <p:sp>
        <p:nvSpPr>
          <p:cNvPr id="252930" name="Rectangle 2"/>
          <p:cNvSpPr>
            <a:spLocks noChangeArrowheads="1" noTextEdit="1"/>
          </p:cNvSpPr>
          <p:nvPr>
            <p:ph type="sldImg"/>
          </p:nvPr>
        </p:nvSpPr>
        <p:spPr>
          <a:ln/>
        </p:spPr>
      </p:sp>
      <p:sp>
        <p:nvSpPr>
          <p:cNvPr id="252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B953A0-D37A-4CF9-91FF-4529C364F379}" type="slidenum">
              <a:rPr lang="en-US"/>
              <a:pPr/>
              <a:t>19</a:t>
            </a:fld>
            <a:endParaRPr lang="en-US"/>
          </a:p>
        </p:txBody>
      </p:sp>
      <p:sp>
        <p:nvSpPr>
          <p:cNvPr id="278530" name="Rectangle 2"/>
          <p:cNvSpPr>
            <a:spLocks noChangeArrowheads="1" noTextEdit="1"/>
          </p:cNvSpPr>
          <p:nvPr>
            <p:ph type="sldImg"/>
          </p:nvPr>
        </p:nvSpPr>
        <p:spPr>
          <a:ln/>
        </p:spPr>
      </p:sp>
      <p:sp>
        <p:nvSpPr>
          <p:cNvPr id="278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a:defRPr sz="2500">
                <a:solidFill>
                  <a:schemeClr val="tx1"/>
                </a:solidFill>
                <a:latin typeface="Times" pitchFamily="64" charset="0"/>
              </a:defRPr>
            </a:lvl1pPr>
            <a:lvl2pPr marL="785372" indent="-302066">
              <a:defRPr sz="2500">
                <a:solidFill>
                  <a:schemeClr val="tx1"/>
                </a:solidFill>
                <a:latin typeface="Times" pitchFamily="64" charset="0"/>
              </a:defRPr>
            </a:lvl2pPr>
            <a:lvl3pPr marL="1208265" indent="-241653">
              <a:defRPr sz="2500">
                <a:solidFill>
                  <a:schemeClr val="tx1"/>
                </a:solidFill>
                <a:latin typeface="Times" pitchFamily="64" charset="0"/>
              </a:defRPr>
            </a:lvl3pPr>
            <a:lvl4pPr marL="1691571" indent="-241653">
              <a:defRPr sz="2500">
                <a:solidFill>
                  <a:schemeClr val="tx1"/>
                </a:solidFill>
                <a:latin typeface="Times" pitchFamily="64" charset="0"/>
              </a:defRPr>
            </a:lvl4pPr>
            <a:lvl5pPr marL="2174878" indent="-241653">
              <a:defRPr sz="2500">
                <a:solidFill>
                  <a:schemeClr val="tx1"/>
                </a:solidFill>
                <a:latin typeface="Times" pitchFamily="64" charset="0"/>
              </a:defRPr>
            </a:lvl5pPr>
            <a:lvl6pPr marL="2658184" indent="-241653" eaLnBrk="0" fontAlgn="base" hangingPunct="0">
              <a:spcBef>
                <a:spcPct val="0"/>
              </a:spcBef>
              <a:spcAft>
                <a:spcPct val="0"/>
              </a:spcAft>
              <a:defRPr sz="2500">
                <a:solidFill>
                  <a:schemeClr val="tx1"/>
                </a:solidFill>
                <a:latin typeface="Times" pitchFamily="64" charset="0"/>
              </a:defRPr>
            </a:lvl6pPr>
            <a:lvl7pPr marL="3141490" indent="-241653" eaLnBrk="0" fontAlgn="base" hangingPunct="0">
              <a:spcBef>
                <a:spcPct val="0"/>
              </a:spcBef>
              <a:spcAft>
                <a:spcPct val="0"/>
              </a:spcAft>
              <a:defRPr sz="2500">
                <a:solidFill>
                  <a:schemeClr val="tx1"/>
                </a:solidFill>
                <a:latin typeface="Times" pitchFamily="64" charset="0"/>
              </a:defRPr>
            </a:lvl7pPr>
            <a:lvl8pPr marL="3624796" indent="-241653" eaLnBrk="0" fontAlgn="base" hangingPunct="0">
              <a:spcBef>
                <a:spcPct val="0"/>
              </a:spcBef>
              <a:spcAft>
                <a:spcPct val="0"/>
              </a:spcAft>
              <a:defRPr sz="2500">
                <a:solidFill>
                  <a:schemeClr val="tx1"/>
                </a:solidFill>
                <a:latin typeface="Times" pitchFamily="64" charset="0"/>
              </a:defRPr>
            </a:lvl8pPr>
            <a:lvl9pPr marL="4108102" indent="-241653" eaLnBrk="0" fontAlgn="base" hangingPunct="0">
              <a:spcBef>
                <a:spcPct val="0"/>
              </a:spcBef>
              <a:spcAft>
                <a:spcPct val="0"/>
              </a:spcAft>
              <a:defRPr sz="2500">
                <a:solidFill>
                  <a:schemeClr val="tx1"/>
                </a:solidFill>
                <a:latin typeface="Times" pitchFamily="64" charset="0"/>
              </a:defRPr>
            </a:lvl9pPr>
          </a:lstStyle>
          <a:p>
            <a:fld id="{E573F39D-469D-41AB-83E9-73AC58512A9F}" type="slidenum">
              <a:rPr lang="en-US" sz="1300"/>
              <a:pPr/>
              <a:t>2</a:t>
            </a:fld>
            <a:endParaRPr lang="en-US" sz="130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pPr eaLnBrk="1" hangingPunct="1"/>
            <a:r>
              <a:rPr lang="en-US" b="1" smtClean="0"/>
              <a:t>FIGURE 4-5 Helix dipole.</a:t>
            </a:r>
            <a:r>
              <a:rPr lang="en-US" smtClean="0"/>
              <a:t> The electric dipole of a peptide bond (see Figure 4-2a) is transmitted along an </a:t>
            </a:r>
            <a:r>
              <a:rPr lang="en-US" smtClean="0">
                <a:latin typeface="Symbol" pitchFamily="18" charset="2"/>
                <a:sym typeface="Symbol" pitchFamily="18" charset="2"/>
              </a:rPr>
              <a:t>α</a:t>
            </a:r>
            <a:r>
              <a:rPr lang="en-US" smtClean="0"/>
              <a:t>-helical segment through the intrachain hydrogen bonds, resulting in an overall helix dipole. In this illustration, the amino and carbonyl constituents of each peptide bond are indicated by + and </a:t>
            </a:r>
            <a:r>
              <a:rPr lang="en-US" i="1" smtClean="0"/>
              <a:t>–</a:t>
            </a:r>
            <a:r>
              <a:rPr lang="en-US" smtClean="0"/>
              <a:t> symbols, respectively. Non-hydrogen-bonded amino and carbonyl constituents of the peptide bonds near each end of the </a:t>
            </a:r>
            <a:r>
              <a:rPr lang="en-US" smtClean="0">
                <a:latin typeface="Symbol" pitchFamily="18" charset="2"/>
                <a:sym typeface="Symbol" pitchFamily="18" charset="2"/>
              </a:rPr>
              <a:t>α</a:t>
            </a:r>
            <a:r>
              <a:rPr lang="en-US" smtClean="0"/>
              <a:t>-helical region are shown in red.</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FC815A2-F9CA-4BC0-85AA-BB398E9DDFAA}" type="slidenum">
              <a:rPr lang="en-US" smtClean="0"/>
              <a:pPr eaLnBrk="1" hangingPunct="1"/>
              <a:t>20</a:t>
            </a:fld>
            <a:endParaRPr lang="en-US" smtClean="0"/>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411D30E-5B30-44CA-AC9C-251C39CA7A7C}" type="slidenum">
              <a:rPr lang="en-US" smtClean="0"/>
              <a:pPr eaLnBrk="1" hangingPunct="1"/>
              <a:t>21</a:t>
            </a:fld>
            <a:endParaRPr lang="en-US" smtClean="0"/>
          </a:p>
        </p:txBody>
      </p:sp>
      <p:sp>
        <p:nvSpPr>
          <p:cNvPr id="634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3802D54-CA6B-4D84-9A8E-5A1DFEA8C509}" type="slidenum">
              <a:rPr lang="en-US" smtClean="0"/>
              <a:pPr eaLnBrk="1" hangingPunct="1"/>
              <a:t>22</a:t>
            </a:fld>
            <a:endParaRPr lang="en-US" smtClean="0"/>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4383670-272B-460B-B69A-F03CC845CF6B}" type="slidenum">
              <a:rPr lang="en-US" smtClean="0"/>
              <a:pPr eaLnBrk="1" hangingPunct="1"/>
              <a:t>23</a:t>
            </a:fld>
            <a:endParaRPr lang="en-US" smtClean="0"/>
          </a:p>
        </p:txBody>
      </p:sp>
      <p:sp>
        <p:nvSpPr>
          <p:cNvPr id="19459"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A1F5AF5-4782-4A5D-9F2B-15C53D5CEEE7}" type="slidenum">
              <a:rPr lang="en-US" smtClean="0"/>
              <a:pPr eaLnBrk="1" hangingPunct="1"/>
              <a:t>3</a:t>
            </a:fld>
            <a:endParaRPr lang="en-US" smtClean="0"/>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DED1221-5850-4FEB-8208-B719E6DE45D9}" type="slidenum">
              <a:rPr lang="en-US" smtClean="0"/>
              <a:pPr eaLnBrk="1" hangingPunct="1"/>
              <a:t>4</a:t>
            </a:fld>
            <a:endParaRPr lang="en-US" smtClean="0"/>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A0D45CD-8304-4383-9BE9-2544300A9FCE}" type="slidenum">
              <a:rPr lang="en-US" smtClean="0"/>
              <a:pPr eaLnBrk="1" hangingPunct="1"/>
              <a:t>5</a:t>
            </a:fld>
            <a:endParaRPr lang="en-US" smtClean="0"/>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A0D45CD-8304-4383-9BE9-2544300A9FCE}" type="slidenum">
              <a:rPr lang="en-US" smtClean="0"/>
              <a:pPr eaLnBrk="1" hangingPunct="1"/>
              <a:t>6</a:t>
            </a:fld>
            <a:endParaRPr lang="en-US" smtClean="0"/>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A0D45CD-8304-4383-9BE9-2544300A9FCE}" type="slidenum">
              <a:rPr lang="en-US" smtClean="0"/>
              <a:pPr eaLnBrk="1" hangingPunct="1"/>
              <a:t>7</a:t>
            </a:fld>
            <a:endParaRPr lang="en-US" smtClean="0"/>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A0D45CD-8304-4383-9BE9-2544300A9FCE}" type="slidenum">
              <a:rPr lang="en-US" smtClean="0"/>
              <a:pPr eaLnBrk="1" hangingPunct="1"/>
              <a:t>8</a:t>
            </a:fld>
            <a:endParaRPr lang="en-US" smtClean="0"/>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a:defRPr sz="2500">
                <a:solidFill>
                  <a:schemeClr val="tx1"/>
                </a:solidFill>
                <a:latin typeface="Times" pitchFamily="64" charset="0"/>
              </a:defRPr>
            </a:lvl1pPr>
            <a:lvl2pPr marL="785372" indent="-302066">
              <a:defRPr sz="2500">
                <a:solidFill>
                  <a:schemeClr val="tx1"/>
                </a:solidFill>
                <a:latin typeface="Times" pitchFamily="64" charset="0"/>
              </a:defRPr>
            </a:lvl2pPr>
            <a:lvl3pPr marL="1208265" indent="-241653">
              <a:defRPr sz="2500">
                <a:solidFill>
                  <a:schemeClr val="tx1"/>
                </a:solidFill>
                <a:latin typeface="Times" pitchFamily="64" charset="0"/>
              </a:defRPr>
            </a:lvl3pPr>
            <a:lvl4pPr marL="1691571" indent="-241653">
              <a:defRPr sz="2500">
                <a:solidFill>
                  <a:schemeClr val="tx1"/>
                </a:solidFill>
                <a:latin typeface="Times" pitchFamily="64" charset="0"/>
              </a:defRPr>
            </a:lvl4pPr>
            <a:lvl5pPr marL="2174878" indent="-241653">
              <a:defRPr sz="2500">
                <a:solidFill>
                  <a:schemeClr val="tx1"/>
                </a:solidFill>
                <a:latin typeface="Times" pitchFamily="64" charset="0"/>
              </a:defRPr>
            </a:lvl5pPr>
            <a:lvl6pPr marL="2658184" indent="-241653" eaLnBrk="0" fontAlgn="base" hangingPunct="0">
              <a:spcBef>
                <a:spcPct val="0"/>
              </a:spcBef>
              <a:spcAft>
                <a:spcPct val="0"/>
              </a:spcAft>
              <a:defRPr sz="2500">
                <a:solidFill>
                  <a:schemeClr val="tx1"/>
                </a:solidFill>
                <a:latin typeface="Times" pitchFamily="64" charset="0"/>
              </a:defRPr>
            </a:lvl6pPr>
            <a:lvl7pPr marL="3141490" indent="-241653" eaLnBrk="0" fontAlgn="base" hangingPunct="0">
              <a:spcBef>
                <a:spcPct val="0"/>
              </a:spcBef>
              <a:spcAft>
                <a:spcPct val="0"/>
              </a:spcAft>
              <a:defRPr sz="2500">
                <a:solidFill>
                  <a:schemeClr val="tx1"/>
                </a:solidFill>
                <a:latin typeface="Times" pitchFamily="64" charset="0"/>
              </a:defRPr>
            </a:lvl7pPr>
            <a:lvl8pPr marL="3624796" indent="-241653" eaLnBrk="0" fontAlgn="base" hangingPunct="0">
              <a:spcBef>
                <a:spcPct val="0"/>
              </a:spcBef>
              <a:spcAft>
                <a:spcPct val="0"/>
              </a:spcAft>
              <a:defRPr sz="2500">
                <a:solidFill>
                  <a:schemeClr val="tx1"/>
                </a:solidFill>
                <a:latin typeface="Times" pitchFamily="64" charset="0"/>
              </a:defRPr>
            </a:lvl8pPr>
            <a:lvl9pPr marL="4108102" indent="-241653" eaLnBrk="0" fontAlgn="base" hangingPunct="0">
              <a:spcBef>
                <a:spcPct val="0"/>
              </a:spcBef>
              <a:spcAft>
                <a:spcPct val="0"/>
              </a:spcAft>
              <a:defRPr sz="2500">
                <a:solidFill>
                  <a:schemeClr val="tx1"/>
                </a:solidFill>
                <a:latin typeface="Times" pitchFamily="64" charset="0"/>
              </a:defRPr>
            </a:lvl9pPr>
          </a:lstStyle>
          <a:p>
            <a:fld id="{6232AFFC-C6B2-416D-B8E3-B1B8B892E0CF}" type="slidenum">
              <a:rPr lang="en-US" sz="1300"/>
              <a:pPr/>
              <a:t>9</a:t>
            </a:fld>
            <a:endParaRPr lang="en-US" sz="130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r>
              <a:rPr lang="en-US" b="1" smtClean="0"/>
              <a:t>FIGURE 4-7a Structures of </a:t>
            </a:r>
            <a:r>
              <a:rPr lang="en-US" b="1" smtClean="0">
                <a:latin typeface="Symbol" pitchFamily="18" charset="2"/>
                <a:sym typeface="Symbol" pitchFamily="18" charset="2"/>
              </a:rPr>
              <a:t>β</a:t>
            </a:r>
            <a:r>
              <a:rPr lang="en-US" b="1" smtClean="0"/>
              <a:t> turns.</a:t>
            </a:r>
            <a:r>
              <a:rPr lang="en-US" smtClean="0"/>
              <a:t> (a) Type I and type II </a:t>
            </a:r>
            <a:r>
              <a:rPr lang="en-US" smtClean="0">
                <a:latin typeface="Lucida Grande" pitchFamily="48" charset="0"/>
              </a:rPr>
              <a:t>β</a:t>
            </a:r>
            <a:r>
              <a:rPr lang="en-US" smtClean="0"/>
              <a:t> turns are most common; type I turns occur more than twice as frequently as type II. Type II </a:t>
            </a:r>
            <a:r>
              <a:rPr lang="en-US" smtClean="0">
                <a:latin typeface="Symbol" pitchFamily="18" charset="2"/>
                <a:sym typeface="Symbol" pitchFamily="18" charset="2"/>
              </a:rPr>
              <a:t>β</a:t>
            </a:r>
            <a:r>
              <a:rPr lang="en-US" smtClean="0"/>
              <a:t> turns usually have Gly as the third residue. Note the hydrogen bond between the peptide groups of the first and fourth residues of the bends. (Individual amino acid residues are framed by large blue circles.)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A30817-1B14-4144-B1B8-5FC176D85894}" type="slidenum">
              <a:rPr lang="en-US"/>
              <a:pPr>
                <a:defRPr/>
              </a:pPr>
              <a:t>‹#›</a:t>
            </a:fld>
            <a:endParaRPr lang="en-US"/>
          </a:p>
        </p:txBody>
      </p:sp>
    </p:spTree>
    <p:extLst>
      <p:ext uri="{BB962C8B-B14F-4D97-AF65-F5344CB8AC3E}">
        <p14:creationId xmlns:p14="http://schemas.microsoft.com/office/powerpoint/2010/main" val="1757156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0A5C8D-C005-4433-9EE3-8430F0559F43}" type="slidenum">
              <a:rPr lang="en-US"/>
              <a:pPr>
                <a:defRPr/>
              </a:pPr>
              <a:t>‹#›</a:t>
            </a:fld>
            <a:endParaRPr lang="en-US"/>
          </a:p>
        </p:txBody>
      </p:sp>
    </p:spTree>
    <p:extLst>
      <p:ext uri="{BB962C8B-B14F-4D97-AF65-F5344CB8AC3E}">
        <p14:creationId xmlns:p14="http://schemas.microsoft.com/office/powerpoint/2010/main" val="3703778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0299070-CFA4-455A-AE4A-F73805CF8FBD}" type="slidenum">
              <a:rPr lang="en-US"/>
              <a:pPr>
                <a:defRPr/>
              </a:pPr>
              <a:t>‹#›</a:t>
            </a:fld>
            <a:endParaRPr lang="en-US"/>
          </a:p>
        </p:txBody>
      </p:sp>
    </p:spTree>
    <p:extLst>
      <p:ext uri="{BB962C8B-B14F-4D97-AF65-F5344CB8AC3E}">
        <p14:creationId xmlns:p14="http://schemas.microsoft.com/office/powerpoint/2010/main" val="3067181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200"/>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2400"/>
            </a:lvl1pPr>
            <a:lvl2pPr>
              <a:defRPr sz="2000"/>
            </a:lvl2pPr>
            <a:lvl3pPr>
              <a:defRPr sz="1800"/>
            </a:lvl3pPr>
            <a:lvl4pPr>
              <a:defRPr sz="18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A586AB1-915D-4843-A77F-7EA0E9050A7B}" type="slidenum">
              <a:rPr lang="en-US"/>
              <a:pPr>
                <a:defRPr/>
              </a:pPr>
              <a:t>‹#›</a:t>
            </a:fld>
            <a:endParaRPr lang="en-US"/>
          </a:p>
        </p:txBody>
      </p:sp>
    </p:spTree>
    <p:extLst>
      <p:ext uri="{BB962C8B-B14F-4D97-AF65-F5344CB8AC3E}">
        <p14:creationId xmlns:p14="http://schemas.microsoft.com/office/powerpoint/2010/main" val="3394734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134DC0-845A-49BF-BFF6-BE522C493804}" type="slidenum">
              <a:rPr lang="en-US"/>
              <a:pPr>
                <a:defRPr/>
              </a:pPr>
              <a:t>‹#›</a:t>
            </a:fld>
            <a:endParaRPr lang="en-US"/>
          </a:p>
        </p:txBody>
      </p:sp>
    </p:spTree>
    <p:extLst>
      <p:ext uri="{BB962C8B-B14F-4D97-AF65-F5344CB8AC3E}">
        <p14:creationId xmlns:p14="http://schemas.microsoft.com/office/powerpoint/2010/main" val="1548315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200"/>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2416D08-BD3E-4378-B284-E4484BB0294C}" type="slidenum">
              <a:rPr lang="en-US"/>
              <a:pPr>
                <a:defRPr/>
              </a:pPr>
              <a:t>‹#›</a:t>
            </a:fld>
            <a:endParaRPr lang="en-US"/>
          </a:p>
        </p:txBody>
      </p:sp>
    </p:spTree>
    <p:extLst>
      <p:ext uri="{BB962C8B-B14F-4D97-AF65-F5344CB8AC3E}">
        <p14:creationId xmlns:p14="http://schemas.microsoft.com/office/powerpoint/2010/main" val="2548816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6EADA47-79C3-43DD-86D3-41CD35DA28DF}" type="slidenum">
              <a:rPr lang="en-US"/>
              <a:pPr>
                <a:defRPr/>
              </a:pPr>
              <a:t>‹#›</a:t>
            </a:fld>
            <a:endParaRPr lang="en-US"/>
          </a:p>
        </p:txBody>
      </p:sp>
    </p:spTree>
    <p:extLst>
      <p:ext uri="{BB962C8B-B14F-4D97-AF65-F5344CB8AC3E}">
        <p14:creationId xmlns:p14="http://schemas.microsoft.com/office/powerpoint/2010/main" val="155546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200"/>
            </a:lvl1pPr>
          </a:lstStyle>
          <a:p>
            <a:r>
              <a:rPr lang="en-US" dirty="0" smtClean="0"/>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623AD50-1ECB-4DB1-9F68-A84DC201467A}" type="slidenum">
              <a:rPr lang="en-US"/>
              <a:pPr>
                <a:defRPr/>
              </a:pPr>
              <a:t>‹#›</a:t>
            </a:fld>
            <a:endParaRPr lang="en-US"/>
          </a:p>
        </p:txBody>
      </p:sp>
    </p:spTree>
    <p:extLst>
      <p:ext uri="{BB962C8B-B14F-4D97-AF65-F5344CB8AC3E}">
        <p14:creationId xmlns:p14="http://schemas.microsoft.com/office/powerpoint/2010/main" val="1767274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62630C7-1117-42D2-9125-EE25B3DFFC7F}" type="slidenum">
              <a:rPr lang="en-US"/>
              <a:pPr>
                <a:defRPr/>
              </a:pPr>
              <a:t>‹#›</a:t>
            </a:fld>
            <a:endParaRPr lang="en-US"/>
          </a:p>
        </p:txBody>
      </p:sp>
    </p:spTree>
    <p:extLst>
      <p:ext uri="{BB962C8B-B14F-4D97-AF65-F5344CB8AC3E}">
        <p14:creationId xmlns:p14="http://schemas.microsoft.com/office/powerpoint/2010/main" val="1172584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71DA4A5-1826-4B18-B137-89F3AB078B5D}" type="slidenum">
              <a:rPr lang="en-US"/>
              <a:pPr>
                <a:defRPr/>
              </a:pPr>
              <a:t>‹#›</a:t>
            </a:fld>
            <a:endParaRPr lang="en-US"/>
          </a:p>
        </p:txBody>
      </p:sp>
    </p:spTree>
    <p:extLst>
      <p:ext uri="{BB962C8B-B14F-4D97-AF65-F5344CB8AC3E}">
        <p14:creationId xmlns:p14="http://schemas.microsoft.com/office/powerpoint/2010/main" val="2809627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1FEC5CC-01C0-4281-83D7-3587033B87BA}" type="slidenum">
              <a:rPr lang="en-US"/>
              <a:pPr>
                <a:defRPr/>
              </a:pPr>
              <a:t>‹#›</a:t>
            </a:fld>
            <a:endParaRPr lang="en-US"/>
          </a:p>
        </p:txBody>
      </p:sp>
    </p:spTree>
    <p:extLst>
      <p:ext uri="{BB962C8B-B14F-4D97-AF65-F5344CB8AC3E}">
        <p14:creationId xmlns:p14="http://schemas.microsoft.com/office/powerpoint/2010/main" val="4140433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507219E-10F6-42BC-B8C0-4068CFFCBF5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notesSlide" Target="../notesSlides/notesSlide10.xml"/><Relationship Id="rId7"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1.emf"/><Relationship Id="rId5" Type="http://schemas.openxmlformats.org/officeDocument/2006/relationships/oleObject" Target="../embeddings/oleObject1.bin"/><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fig_06_07"/>
          <p:cNvPicPr>
            <a:picLocks noChangeAspect="1" noChangeArrowheads="1"/>
          </p:cNvPicPr>
          <p:nvPr/>
        </p:nvPicPr>
        <p:blipFill>
          <a:blip r:embed="rId3">
            <a:extLst>
              <a:ext uri="{28A0092B-C50C-407E-A947-70E740481C1C}">
                <a14:useLocalDpi xmlns:a14="http://schemas.microsoft.com/office/drawing/2010/main" val="0"/>
              </a:ext>
            </a:extLst>
          </a:blip>
          <a:srcRect r="49341" b="4832"/>
          <a:stretch>
            <a:fillRect/>
          </a:stretch>
        </p:blipFill>
        <p:spPr bwMode="auto">
          <a:xfrm rot="10800000">
            <a:off x="1371600" y="1400175"/>
            <a:ext cx="2209800" cy="538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2" descr="fig_06_08"/>
          <p:cNvPicPr>
            <a:picLocks noChangeAspect="1" noChangeArrowheads="1"/>
          </p:cNvPicPr>
          <p:nvPr/>
        </p:nvPicPr>
        <p:blipFill>
          <a:blip r:embed="rId4">
            <a:extLst>
              <a:ext uri="{28A0092B-C50C-407E-A947-70E740481C1C}">
                <a14:useLocalDpi xmlns:a14="http://schemas.microsoft.com/office/drawing/2010/main" val="0"/>
              </a:ext>
            </a:extLst>
          </a:blip>
          <a:srcRect t="2238"/>
          <a:stretch>
            <a:fillRect/>
          </a:stretch>
        </p:blipFill>
        <p:spPr bwMode="auto">
          <a:xfrm rot="10800000">
            <a:off x="5457825" y="1395413"/>
            <a:ext cx="2873375" cy="538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itle 3"/>
          <p:cNvSpPr>
            <a:spLocks noGrp="1"/>
          </p:cNvSpPr>
          <p:nvPr>
            <p:ph type="title"/>
          </p:nvPr>
        </p:nvSpPr>
        <p:spPr/>
        <p:txBody>
          <a:bodyPr/>
          <a:lstStyle/>
          <a:p>
            <a:r>
              <a:rPr lang="en-US" dirty="0" smtClean="0"/>
              <a:t>The </a:t>
            </a:r>
            <a:r>
              <a:rPr lang="el-GR" dirty="0" smtClean="0"/>
              <a:t>α</a:t>
            </a:r>
            <a:r>
              <a:rPr lang="en-US" dirty="0" smtClean="0"/>
              <a:t>-helix forms within a continuous </a:t>
            </a:r>
            <a:r>
              <a:rPr lang="en-US" dirty="0" err="1" smtClean="0"/>
              <a:t>strech</a:t>
            </a:r>
            <a:r>
              <a:rPr lang="en-US" dirty="0" smtClean="0"/>
              <a:t> of the polypeptide chain</a:t>
            </a:r>
          </a:p>
        </p:txBody>
      </p:sp>
      <p:grpSp>
        <p:nvGrpSpPr>
          <p:cNvPr id="6" name="Group 5"/>
          <p:cNvGrpSpPr/>
          <p:nvPr/>
        </p:nvGrpSpPr>
        <p:grpSpPr>
          <a:xfrm>
            <a:off x="3492500" y="3479800"/>
            <a:ext cx="1560768" cy="1685558"/>
            <a:chOff x="3492500" y="3949700"/>
            <a:chExt cx="1560768" cy="1685558"/>
          </a:xfrm>
        </p:grpSpPr>
        <p:sp>
          <p:nvSpPr>
            <p:cNvPr id="2" name="Right Bracket 1"/>
            <p:cNvSpPr/>
            <p:nvPr/>
          </p:nvSpPr>
          <p:spPr>
            <a:xfrm>
              <a:off x="3492500" y="3949700"/>
              <a:ext cx="139700" cy="1685558"/>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 name="Straight Connector 3"/>
            <p:cNvCxnSpPr>
              <a:stCxn id="2" idx="2"/>
            </p:cNvCxnSpPr>
            <p:nvPr/>
          </p:nvCxnSpPr>
          <p:spPr>
            <a:xfrm>
              <a:off x="3632200" y="4792479"/>
              <a:ext cx="152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746500" y="4609584"/>
              <a:ext cx="1306768" cy="1000274"/>
            </a:xfrm>
            <a:prstGeom prst="rect">
              <a:avLst/>
            </a:prstGeom>
            <a:noFill/>
          </p:spPr>
          <p:txBody>
            <a:bodyPr wrap="none" rtlCol="0">
              <a:spAutoFit/>
            </a:bodyPr>
            <a:lstStyle/>
            <a:p>
              <a:pPr algn="ctr"/>
              <a:r>
                <a:rPr lang="en-US" dirty="0" smtClean="0"/>
                <a:t>5.4 Å rise,</a:t>
              </a:r>
            </a:p>
            <a:p>
              <a:pPr algn="ctr"/>
              <a:r>
                <a:rPr lang="en-US" dirty="0" smtClean="0"/>
                <a:t>3.6 </a:t>
              </a:r>
              <a:r>
                <a:rPr lang="en-US" dirty="0" err="1" smtClean="0"/>
                <a:t>aa</a:t>
              </a:r>
              <a:r>
                <a:rPr lang="en-US" dirty="0" smtClean="0"/>
                <a:t>/turn</a:t>
              </a:r>
            </a:p>
            <a:p>
              <a:pPr algn="ctr"/>
              <a:endParaRPr lang="en-US" sz="400" dirty="0" smtClean="0"/>
            </a:p>
            <a:p>
              <a:pPr algn="ctr"/>
              <a:r>
                <a:rPr lang="en-US" dirty="0" smtClean="0">
                  <a:sym typeface="Symbol"/>
                </a:rPr>
                <a:t> 1.5 </a:t>
              </a:r>
              <a:r>
                <a:rPr lang="en-US" dirty="0" smtClean="0"/>
                <a:t>Å/</a:t>
              </a:r>
              <a:r>
                <a:rPr lang="en-US" dirty="0" err="1" smtClean="0"/>
                <a:t>aa</a:t>
              </a:r>
              <a:endParaRPr lang="en-US" dirty="0"/>
            </a:p>
          </p:txBody>
        </p:sp>
      </p:grpSp>
      <p:sp>
        <p:nvSpPr>
          <p:cNvPr id="11" name="TextBox 10"/>
          <p:cNvSpPr txBox="1"/>
          <p:nvPr/>
        </p:nvSpPr>
        <p:spPr>
          <a:xfrm>
            <a:off x="1219199" y="1466334"/>
            <a:ext cx="889987" cy="369332"/>
          </a:xfrm>
          <a:prstGeom prst="rect">
            <a:avLst/>
          </a:prstGeom>
          <a:solidFill>
            <a:schemeClr val="bg1"/>
          </a:solidFill>
        </p:spPr>
        <p:txBody>
          <a:bodyPr wrap="none" rtlCol="0">
            <a:spAutoFit/>
          </a:bodyPr>
          <a:lstStyle/>
          <a:p>
            <a:r>
              <a:rPr lang="en-US" dirty="0" smtClean="0"/>
              <a:t>N-term</a:t>
            </a:r>
            <a:endParaRPr lang="en-US" dirty="0"/>
          </a:p>
        </p:txBody>
      </p:sp>
      <p:sp>
        <p:nvSpPr>
          <p:cNvPr id="15" name="TextBox 14"/>
          <p:cNvSpPr txBox="1"/>
          <p:nvPr/>
        </p:nvSpPr>
        <p:spPr>
          <a:xfrm>
            <a:off x="2672363" y="6305034"/>
            <a:ext cx="889987" cy="369332"/>
          </a:xfrm>
          <a:prstGeom prst="rect">
            <a:avLst/>
          </a:prstGeom>
          <a:solidFill>
            <a:schemeClr val="bg1"/>
          </a:solidFill>
        </p:spPr>
        <p:txBody>
          <a:bodyPr wrap="none" rtlCol="0">
            <a:spAutoFit/>
          </a:bodyPr>
          <a:lstStyle/>
          <a:p>
            <a:r>
              <a:rPr lang="en-US" dirty="0" smtClean="0"/>
              <a:t>C-term</a:t>
            </a:r>
            <a:endParaRPr lang="en-US" dirty="0"/>
          </a:p>
        </p:txBody>
      </p:sp>
      <p:sp>
        <p:nvSpPr>
          <p:cNvPr id="12" name="TextBox 11"/>
          <p:cNvSpPr txBox="1"/>
          <p:nvPr/>
        </p:nvSpPr>
        <p:spPr>
          <a:xfrm>
            <a:off x="3889280" y="1835666"/>
            <a:ext cx="1454244" cy="923330"/>
          </a:xfrm>
          <a:prstGeom prst="rect">
            <a:avLst/>
          </a:prstGeom>
          <a:noFill/>
        </p:spPr>
        <p:txBody>
          <a:bodyPr wrap="none" rtlCol="0">
            <a:spAutoFit/>
          </a:bodyPr>
          <a:lstStyle/>
          <a:p>
            <a:pPr algn="ctr"/>
            <a:r>
              <a:rPr lang="en-US" dirty="0" smtClean="0"/>
              <a:t>prototypical </a:t>
            </a:r>
          </a:p>
          <a:p>
            <a:pPr algn="ctr"/>
            <a:r>
              <a:rPr lang="en-US" dirty="0" smtClean="0">
                <a:sym typeface="Symbol"/>
              </a:rPr>
              <a:t> = -57</a:t>
            </a:r>
          </a:p>
          <a:p>
            <a:pPr algn="ctr"/>
            <a:r>
              <a:rPr lang="el-GR" dirty="0" smtClean="0">
                <a:latin typeface="Times New Roman"/>
                <a:cs typeface="Times New Roman"/>
                <a:sym typeface="Symbol"/>
              </a:rPr>
              <a:t>ψ</a:t>
            </a:r>
            <a:r>
              <a:rPr lang="en-US" dirty="0" smtClean="0">
                <a:latin typeface="Times New Roman"/>
                <a:cs typeface="Times New Roman"/>
                <a:sym typeface="Symbol"/>
              </a:rPr>
              <a:t> </a:t>
            </a:r>
            <a:r>
              <a:rPr lang="en-US" dirty="0" smtClean="0">
                <a:latin typeface="+mj-lt"/>
                <a:cs typeface="Times New Roman"/>
                <a:sym typeface="Symbol"/>
              </a:rPr>
              <a:t>= -47</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figure 4-07b"/>
          <p:cNvPicPr>
            <a:picLocks noChangeAspect="1" noChangeArrowheads="1"/>
          </p:cNvPicPr>
          <p:nvPr/>
        </p:nvPicPr>
        <p:blipFill rotWithShape="1">
          <a:blip r:embed="rId4">
            <a:extLst>
              <a:ext uri="{28A0092B-C50C-407E-A947-70E740481C1C}">
                <a14:useLocalDpi xmlns:a14="http://schemas.microsoft.com/office/drawing/2010/main" val="0"/>
              </a:ext>
            </a:extLst>
          </a:blip>
          <a:srcRect b="11822"/>
          <a:stretch/>
        </p:blipFill>
        <p:spPr bwMode="auto">
          <a:xfrm>
            <a:off x="1065086" y="1763713"/>
            <a:ext cx="6758238" cy="339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Backbones are usually </a:t>
            </a:r>
            <a:r>
              <a:rPr lang="en-US" i="1" dirty="0" smtClean="0"/>
              <a:t>trans</a:t>
            </a:r>
            <a:r>
              <a:rPr lang="en-US" dirty="0" smtClean="0"/>
              <a:t> at the peptide bond, but </a:t>
            </a:r>
            <a:r>
              <a:rPr lang="en-US" i="1" dirty="0" err="1" smtClean="0"/>
              <a:t>cis</a:t>
            </a:r>
            <a:r>
              <a:rPr lang="en-US" dirty="0" smtClean="0"/>
              <a:t>-Pro </a:t>
            </a:r>
            <a:r>
              <a:rPr lang="en-US" dirty="0" smtClean="0"/>
              <a:t>is </a:t>
            </a:r>
            <a:r>
              <a:rPr lang="en-US" dirty="0" smtClean="0"/>
              <a:t>found </a:t>
            </a:r>
            <a:r>
              <a:rPr lang="en-US" dirty="0" smtClean="0"/>
              <a:t>in some </a:t>
            </a:r>
            <a:r>
              <a:rPr lang="el-GR" dirty="0" smtClean="0"/>
              <a:t>β</a:t>
            </a:r>
            <a:r>
              <a:rPr lang="en-US" dirty="0" smtClean="0"/>
              <a:t>-turns</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886126929"/>
              </p:ext>
            </p:extLst>
          </p:nvPr>
        </p:nvGraphicFramePr>
        <p:xfrm>
          <a:off x="5232397" y="5565775"/>
          <a:ext cx="2740025" cy="781050"/>
        </p:xfrm>
        <a:graphic>
          <a:graphicData uri="http://schemas.openxmlformats.org/presentationml/2006/ole">
            <mc:AlternateContent xmlns:mc="http://schemas.openxmlformats.org/markup-compatibility/2006">
              <mc:Choice xmlns:v="urn:schemas-microsoft-com:vml" Requires="v">
                <p:oleObj spid="_x0000_s96288" name="CS ChemDraw Drawing" r:id="rId5" imgW="2739693" imgH="781455" progId="ChemDraw.Document.6.0">
                  <p:embed/>
                </p:oleObj>
              </mc:Choice>
              <mc:Fallback>
                <p:oleObj name="CS ChemDraw Drawing" r:id="rId5" imgW="2739693" imgH="781455" progId="ChemDraw.Document.6.0">
                  <p:embed/>
                  <p:pic>
                    <p:nvPicPr>
                      <p:cNvPr id="0" name=""/>
                      <p:cNvPicPr/>
                      <p:nvPr/>
                    </p:nvPicPr>
                    <p:blipFill>
                      <a:blip r:embed="rId6"/>
                      <a:stretch>
                        <a:fillRect/>
                      </a:stretch>
                    </p:blipFill>
                    <p:spPr>
                      <a:xfrm>
                        <a:off x="5232397" y="5565775"/>
                        <a:ext cx="2740025" cy="781050"/>
                      </a:xfrm>
                      <a:prstGeom prst="rect">
                        <a:avLst/>
                      </a:prstGeom>
                      <a:ln>
                        <a:solidFill>
                          <a:schemeClr val="accent2">
                            <a:lumMod val="40000"/>
                            <a:lumOff val="60000"/>
                          </a:schemeClr>
                        </a:solid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790790280"/>
              </p:ext>
            </p:extLst>
          </p:nvPr>
        </p:nvGraphicFramePr>
        <p:xfrm>
          <a:off x="1255586" y="5565775"/>
          <a:ext cx="2740025" cy="833437"/>
        </p:xfrm>
        <a:graphic>
          <a:graphicData uri="http://schemas.openxmlformats.org/presentationml/2006/ole">
            <mc:AlternateContent xmlns:mc="http://schemas.openxmlformats.org/markup-compatibility/2006">
              <mc:Choice xmlns:v="urn:schemas-microsoft-com:vml" Requires="v">
                <p:oleObj spid="_x0000_s96289" name="CS ChemDraw Drawing" r:id="rId7" imgW="2739693" imgH="833066" progId="ChemDraw.Document.6.0">
                  <p:embed/>
                </p:oleObj>
              </mc:Choice>
              <mc:Fallback>
                <p:oleObj name="CS ChemDraw Drawing" r:id="rId7" imgW="2739693" imgH="833066" progId="ChemDraw.Document.6.0">
                  <p:embed/>
                  <p:pic>
                    <p:nvPicPr>
                      <p:cNvPr id="0" name=""/>
                      <p:cNvPicPr/>
                      <p:nvPr/>
                    </p:nvPicPr>
                    <p:blipFill>
                      <a:blip r:embed="rId8"/>
                      <a:stretch>
                        <a:fillRect/>
                      </a:stretch>
                    </p:blipFill>
                    <p:spPr>
                      <a:xfrm>
                        <a:off x="1255586" y="5565775"/>
                        <a:ext cx="2740025" cy="833437"/>
                      </a:xfrm>
                      <a:prstGeom prst="rect">
                        <a:avLst/>
                      </a:prstGeom>
                      <a:ln>
                        <a:solidFill>
                          <a:schemeClr val="accent2">
                            <a:lumMod val="40000"/>
                            <a:lumOff val="60000"/>
                          </a:schemeClr>
                        </a:solidFill>
                      </a:ln>
                    </p:spPr>
                  </p:pic>
                </p:oleObj>
              </mc:Fallback>
            </mc:AlternateContent>
          </a:graphicData>
        </a:graphic>
      </p:graphicFrame>
    </p:spTree>
    <p:extLst>
      <p:ext uri="{BB962C8B-B14F-4D97-AF65-F5344CB8AC3E}">
        <p14:creationId xmlns:p14="http://schemas.microsoft.com/office/powerpoint/2010/main" val="32656792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fig_06_12"/>
          <p:cNvPicPr>
            <a:picLocks noChangeAspect="1" noChangeArrowheads="1"/>
          </p:cNvPicPr>
          <p:nvPr/>
        </p:nvPicPr>
        <p:blipFill>
          <a:blip r:embed="rId3">
            <a:extLst>
              <a:ext uri="{28A0092B-C50C-407E-A947-70E740481C1C}">
                <a14:useLocalDpi xmlns:a14="http://schemas.microsoft.com/office/drawing/2010/main" val="0"/>
              </a:ext>
            </a:extLst>
          </a:blip>
          <a:srcRect b="4961"/>
          <a:stretch>
            <a:fillRect/>
          </a:stretch>
        </p:blipFill>
        <p:spPr bwMode="auto">
          <a:xfrm>
            <a:off x="1582738" y="1143000"/>
            <a:ext cx="5978525" cy="539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itle 3"/>
          <p:cNvSpPr>
            <a:spLocks noGrp="1"/>
          </p:cNvSpPr>
          <p:nvPr>
            <p:ph type="title"/>
          </p:nvPr>
        </p:nvSpPr>
        <p:spPr/>
        <p:txBody>
          <a:bodyPr/>
          <a:lstStyle/>
          <a:p>
            <a:r>
              <a:rPr lang="en-US" dirty="0" smtClean="0"/>
              <a:t>Tertiary structure </a:t>
            </a:r>
            <a:r>
              <a:rPr lang="en-US" dirty="0" smtClean="0"/>
              <a:t>combines </a:t>
            </a:r>
            <a:r>
              <a:rPr lang="en-US" dirty="0" smtClean="0"/>
              <a:t>regular secondary structures and loops</a:t>
            </a:r>
          </a:p>
        </p:txBody>
      </p:sp>
      <p:sp>
        <p:nvSpPr>
          <p:cNvPr id="2" name="TextBox 1"/>
          <p:cNvSpPr txBox="1"/>
          <p:nvPr/>
        </p:nvSpPr>
        <p:spPr>
          <a:xfrm>
            <a:off x="5327374" y="6134027"/>
            <a:ext cx="2656368" cy="338554"/>
          </a:xfrm>
          <a:prstGeom prst="rect">
            <a:avLst/>
          </a:prstGeom>
          <a:noFill/>
        </p:spPr>
        <p:txBody>
          <a:bodyPr wrap="none" rtlCol="0">
            <a:spAutoFit/>
          </a:bodyPr>
          <a:lstStyle/>
          <a:p>
            <a:r>
              <a:rPr lang="en-US" sz="1600" dirty="0" smtClean="0"/>
              <a:t>Bovine </a:t>
            </a:r>
            <a:r>
              <a:rPr lang="en-US" sz="1600" dirty="0" err="1" smtClean="0"/>
              <a:t>carboxypeptidase</a:t>
            </a:r>
            <a:r>
              <a:rPr lang="en-US" sz="1600" dirty="0" smtClean="0"/>
              <a:t> A</a:t>
            </a:r>
            <a:endParaRPr lang="en-US" sz="1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igure 4-08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1676400"/>
            <a:ext cx="5526087"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2"/>
          <p:cNvSpPr>
            <a:spLocks noGrp="1"/>
          </p:cNvSpPr>
          <p:nvPr>
            <p:ph type="title"/>
          </p:nvPr>
        </p:nvSpPr>
        <p:spPr/>
        <p:txBody>
          <a:bodyPr/>
          <a:lstStyle/>
          <a:p>
            <a:r>
              <a:rPr lang="en-US" smtClean="0"/>
              <a:t>Most dihedral angles of a protein’s tertiary structure are “allowed”</a:t>
            </a:r>
          </a:p>
        </p:txBody>
      </p:sp>
      <p:sp>
        <p:nvSpPr>
          <p:cNvPr id="6148" name="TextBox 3"/>
          <p:cNvSpPr txBox="1">
            <a:spLocks noChangeArrowheads="1"/>
          </p:cNvSpPr>
          <p:nvPr/>
        </p:nvSpPr>
        <p:spPr bwMode="auto">
          <a:xfrm>
            <a:off x="6553200" y="2514600"/>
            <a:ext cx="21336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Structure:</a:t>
            </a:r>
          </a:p>
          <a:p>
            <a:pPr eaLnBrk="1" hangingPunct="1"/>
            <a:r>
              <a:rPr lang="en-US"/>
              <a:t>pyruvate kinase</a:t>
            </a:r>
          </a:p>
          <a:p>
            <a:pPr eaLnBrk="1" hangingPunct="1"/>
            <a:endParaRPr lang="en-US"/>
          </a:p>
          <a:p>
            <a:pPr eaLnBrk="1" hangingPunct="1"/>
            <a:r>
              <a:rPr lang="en-US" i="1"/>
              <a:t>Note: glycine </a:t>
            </a:r>
          </a:p>
          <a:p>
            <a:pPr eaLnBrk="1" hangingPunct="1"/>
            <a:r>
              <a:rPr lang="en-US" i="1"/>
              <a:t>not shown</a:t>
            </a:r>
          </a:p>
        </p:txBody>
      </p:sp>
    </p:spTree>
    <p:extLst>
      <p:ext uri="{BB962C8B-B14F-4D97-AF65-F5344CB8AC3E}">
        <p14:creationId xmlns:p14="http://schemas.microsoft.com/office/powerpoint/2010/main" val="26152530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figure 4-13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387" y="2611782"/>
            <a:ext cx="8531225" cy="387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Fibrous proteins are dominated by secondary (and quaternary) structure</a:t>
            </a:r>
          </a:p>
        </p:txBody>
      </p:sp>
      <p:sp>
        <p:nvSpPr>
          <p:cNvPr id="4" name="TextBox 6"/>
          <p:cNvSpPr txBox="1">
            <a:spLocks noChangeArrowheads="1"/>
          </p:cNvSpPr>
          <p:nvPr/>
        </p:nvSpPr>
        <p:spPr bwMode="auto">
          <a:xfrm>
            <a:off x="457198" y="1752600"/>
            <a:ext cx="383650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dirty="0" smtClean="0"/>
              <a:t>Silk fibroin forms stacked, antiparallel </a:t>
            </a:r>
            <a:r>
              <a:rPr lang="el-GR" sz="2000" dirty="0" smtClean="0"/>
              <a:t>β</a:t>
            </a:r>
            <a:r>
              <a:rPr lang="en-US" sz="2000" dirty="0" smtClean="0"/>
              <a:t>-sheets</a:t>
            </a:r>
            <a:endParaRPr lang="en-US" sz="2000" dirty="0"/>
          </a:p>
        </p:txBody>
      </p:sp>
    </p:spTree>
    <p:extLst>
      <p:ext uri="{BB962C8B-B14F-4D97-AF65-F5344CB8AC3E}">
        <p14:creationId xmlns:p14="http://schemas.microsoft.com/office/powerpoint/2010/main" val="7092944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fig_06_15b"/>
          <p:cNvPicPr>
            <a:picLocks noChangeAspect="1" noChangeArrowheads="1"/>
          </p:cNvPicPr>
          <p:nvPr/>
        </p:nvPicPr>
        <p:blipFill>
          <a:blip r:embed="rId3">
            <a:extLst>
              <a:ext uri="{28A0092B-C50C-407E-A947-70E740481C1C}">
                <a14:useLocalDpi xmlns:a14="http://schemas.microsoft.com/office/drawing/2010/main" val="0"/>
              </a:ext>
            </a:extLst>
          </a:blip>
          <a:srcRect l="62099"/>
          <a:stretch>
            <a:fillRect/>
          </a:stretch>
        </p:blipFill>
        <p:spPr bwMode="auto">
          <a:xfrm>
            <a:off x="3051308" y="1447800"/>
            <a:ext cx="1255713" cy="510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 Box 3"/>
          <p:cNvSpPr txBox="1">
            <a:spLocks noChangeArrowheads="1"/>
          </p:cNvSpPr>
          <p:nvPr/>
        </p:nvSpPr>
        <p:spPr bwMode="auto">
          <a:xfrm>
            <a:off x="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100" b="1"/>
              <a:t>Figure 6-15b</a:t>
            </a:r>
          </a:p>
        </p:txBody>
      </p:sp>
      <p:pic>
        <p:nvPicPr>
          <p:cNvPr id="17412" name="Picture 2" descr="fig_06_17"/>
          <p:cNvPicPr>
            <a:picLocks noChangeAspect="1" noChangeArrowheads="1"/>
          </p:cNvPicPr>
          <p:nvPr/>
        </p:nvPicPr>
        <p:blipFill>
          <a:blip r:embed="rId4">
            <a:extLst>
              <a:ext uri="{28A0092B-C50C-407E-A947-70E740481C1C}">
                <a14:useLocalDpi xmlns:a14="http://schemas.microsoft.com/office/drawing/2010/main" val="0"/>
              </a:ext>
            </a:extLst>
          </a:blip>
          <a:srcRect r="50079"/>
          <a:stretch>
            <a:fillRect/>
          </a:stretch>
        </p:blipFill>
        <p:spPr bwMode="auto">
          <a:xfrm>
            <a:off x="6019800" y="1219200"/>
            <a:ext cx="2084388" cy="540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itle 4"/>
          <p:cNvSpPr>
            <a:spLocks noGrp="1"/>
          </p:cNvSpPr>
          <p:nvPr>
            <p:ph type="title"/>
          </p:nvPr>
        </p:nvSpPr>
        <p:spPr/>
        <p:txBody>
          <a:bodyPr/>
          <a:lstStyle/>
          <a:p>
            <a:r>
              <a:rPr lang="en-US" dirty="0" smtClean="0"/>
              <a:t>Fibrous proteins are dominated by secondary (and </a:t>
            </a:r>
            <a:r>
              <a:rPr lang="en-US" dirty="0" smtClean="0"/>
              <a:t>quaternary</a:t>
            </a:r>
            <a:r>
              <a:rPr lang="en-US" dirty="0" smtClean="0"/>
              <a:t>) structure</a:t>
            </a:r>
          </a:p>
        </p:txBody>
      </p:sp>
      <p:pic>
        <p:nvPicPr>
          <p:cNvPr id="17414" name="Picture 2" descr="fig_06_15b"/>
          <p:cNvPicPr>
            <a:picLocks noChangeAspect="1" noChangeArrowheads="1"/>
          </p:cNvPicPr>
          <p:nvPr/>
        </p:nvPicPr>
        <p:blipFill>
          <a:blip r:embed="rId3">
            <a:extLst>
              <a:ext uri="{28A0092B-C50C-407E-A947-70E740481C1C}">
                <a14:useLocalDpi xmlns:a14="http://schemas.microsoft.com/office/drawing/2010/main" val="0"/>
              </a:ext>
            </a:extLst>
          </a:blip>
          <a:srcRect r="70699" b="4404"/>
          <a:stretch>
            <a:fillRect/>
          </a:stretch>
        </p:blipFill>
        <p:spPr bwMode="auto">
          <a:xfrm>
            <a:off x="2276052" y="1447800"/>
            <a:ext cx="97155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TextBox 6"/>
          <p:cNvSpPr txBox="1">
            <a:spLocks noChangeArrowheads="1"/>
          </p:cNvSpPr>
          <p:nvPr/>
        </p:nvSpPr>
        <p:spPr bwMode="auto">
          <a:xfrm>
            <a:off x="457199" y="1752600"/>
            <a:ext cx="207934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sz="2000" dirty="0" smtClean="0"/>
              <a:t>α</a:t>
            </a:r>
            <a:r>
              <a:rPr lang="en-US" sz="2000" dirty="0" smtClean="0"/>
              <a:t>-Keratin </a:t>
            </a:r>
            <a:r>
              <a:rPr lang="en-US" sz="2000" dirty="0"/>
              <a:t>forms an </a:t>
            </a:r>
            <a:r>
              <a:rPr lang="el-GR" sz="2000" dirty="0"/>
              <a:t>α</a:t>
            </a:r>
            <a:r>
              <a:rPr lang="en-US" sz="2000" dirty="0"/>
              <a:t>-helical coiled-coil</a:t>
            </a:r>
          </a:p>
        </p:txBody>
      </p:sp>
      <p:sp>
        <p:nvSpPr>
          <p:cNvPr id="17416" name="TextBox 7"/>
          <p:cNvSpPr txBox="1">
            <a:spLocks noChangeArrowheads="1"/>
          </p:cNvSpPr>
          <p:nvPr/>
        </p:nvSpPr>
        <p:spPr bwMode="auto">
          <a:xfrm>
            <a:off x="4784032" y="1752600"/>
            <a:ext cx="1524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dirty="0"/>
              <a:t>Collagen forms a triple-helix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Regular spacing of hydrophobic </a:t>
            </a:r>
            <a:r>
              <a:rPr lang="en-US" dirty="0" err="1"/>
              <a:t>aa’s</a:t>
            </a:r>
            <a:r>
              <a:rPr lang="en-US" dirty="0"/>
              <a:t> in </a:t>
            </a:r>
            <a:r>
              <a:rPr lang="el-GR" dirty="0"/>
              <a:t>α</a:t>
            </a:r>
            <a:r>
              <a:rPr lang="en-US" dirty="0"/>
              <a:t>-keratin promotes quaternary interactions</a:t>
            </a:r>
          </a:p>
        </p:txBody>
      </p:sp>
      <p:pic>
        <p:nvPicPr>
          <p:cNvPr id="4" name="Picture 2" descr="fig_06_15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76938" y="1466232"/>
            <a:ext cx="3790123" cy="1962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4" name="Picture 2" descr="figure 4-10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5701" y="3429000"/>
            <a:ext cx="5671931" cy="3658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77836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2" descr="fig_06_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173" y="1656522"/>
            <a:ext cx="5244823" cy="4306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23" name="Text Box 3"/>
          <p:cNvSpPr txBox="1">
            <a:spLocks noChangeArrowheads="1"/>
          </p:cNvSpPr>
          <p:nvPr/>
        </p:nvSpPr>
        <p:spPr bwMode="auto">
          <a:xfrm>
            <a:off x="0" y="6592888"/>
            <a:ext cx="914400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100" b="1">
                <a:latin typeface="Arial" charset="0"/>
              </a:rPr>
              <a:t>Figure 6-18</a:t>
            </a:r>
          </a:p>
        </p:txBody>
      </p:sp>
      <p:sp>
        <p:nvSpPr>
          <p:cNvPr id="2" name="Title 1"/>
          <p:cNvSpPr>
            <a:spLocks noGrp="1"/>
          </p:cNvSpPr>
          <p:nvPr>
            <p:ph type="title"/>
          </p:nvPr>
        </p:nvSpPr>
        <p:spPr/>
        <p:txBody>
          <a:bodyPr/>
          <a:lstStyle/>
          <a:p>
            <a:r>
              <a:rPr lang="en-US" dirty="0" err="1" smtClean="0"/>
              <a:t>Gly</a:t>
            </a:r>
            <a:r>
              <a:rPr lang="en-US" dirty="0" smtClean="0"/>
              <a:t>-X-Y motif and </a:t>
            </a:r>
            <a:r>
              <a:rPr lang="en-US" dirty="0" err="1" smtClean="0"/>
              <a:t>hydroxylated</a:t>
            </a:r>
            <a:r>
              <a:rPr lang="en-US" dirty="0" smtClean="0"/>
              <a:t> </a:t>
            </a:r>
            <a:r>
              <a:rPr lang="en-US" dirty="0" err="1" smtClean="0"/>
              <a:t>aa’s</a:t>
            </a:r>
            <a:r>
              <a:rPr lang="en-US" dirty="0" smtClean="0"/>
              <a:t> of collagen allow for tight coiling and packing</a:t>
            </a:r>
            <a:endParaRPr lang="en-US" dirty="0"/>
          </a:p>
        </p:txBody>
      </p:sp>
      <p:pic>
        <p:nvPicPr>
          <p:cNvPr id="5" name="Picture 2" descr="box 4-03 figure 1"/>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8714"/>
          <a:stretch/>
        </p:blipFill>
        <p:spPr bwMode="auto">
          <a:xfrm>
            <a:off x="5936973" y="4320599"/>
            <a:ext cx="3094383" cy="2253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box 4-03 figure 1"/>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62209" b="14085"/>
          <a:stretch/>
        </p:blipFill>
        <p:spPr bwMode="auto">
          <a:xfrm>
            <a:off x="6530103" y="2107014"/>
            <a:ext cx="1908125" cy="1936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7887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figure 4-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991691"/>
            <a:ext cx="8531225" cy="338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Globular proteins are compact and often combine multiple secondary structures</a:t>
            </a:r>
            <a:endParaRPr lang="en-US" dirty="0"/>
          </a:p>
        </p:txBody>
      </p:sp>
      <p:pic>
        <p:nvPicPr>
          <p:cNvPr id="5" name="Picture 2" descr="fig_06_12"/>
          <p:cNvPicPr>
            <a:picLocks noChangeAspect="1" noChangeArrowheads="1"/>
          </p:cNvPicPr>
          <p:nvPr/>
        </p:nvPicPr>
        <p:blipFill>
          <a:blip r:embed="rId4" cstate="print">
            <a:extLst>
              <a:ext uri="{28A0092B-C50C-407E-A947-70E740481C1C}">
                <a14:useLocalDpi xmlns:a14="http://schemas.microsoft.com/office/drawing/2010/main" val="0"/>
              </a:ext>
            </a:extLst>
          </a:blip>
          <a:srcRect b="4961"/>
          <a:stretch>
            <a:fillRect/>
          </a:stretch>
        </p:blipFill>
        <p:spPr bwMode="auto">
          <a:xfrm>
            <a:off x="4776511" y="2765492"/>
            <a:ext cx="4059513" cy="3664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figure 4-14"/>
          <p:cNvPicPr>
            <a:picLocks noChangeAspect="1" noChangeArrowheads="1"/>
          </p:cNvPicPr>
          <p:nvPr/>
        </p:nvPicPr>
        <p:blipFill rotWithShape="1">
          <a:blip r:embed="rId3">
            <a:extLst>
              <a:ext uri="{28A0092B-C50C-407E-A947-70E740481C1C}">
                <a14:useLocalDpi xmlns:a14="http://schemas.microsoft.com/office/drawing/2010/main" val="0"/>
              </a:ext>
            </a:extLst>
          </a:blip>
          <a:srcRect l="61281" t="45502"/>
          <a:stretch/>
        </p:blipFill>
        <p:spPr bwMode="auto">
          <a:xfrm>
            <a:off x="251792" y="4879766"/>
            <a:ext cx="3303242" cy="184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96806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2" descr="fig_06_27"/>
          <p:cNvPicPr>
            <a:picLocks noChangeAspect="1" noChangeArrowheads="1"/>
          </p:cNvPicPr>
          <p:nvPr/>
        </p:nvPicPr>
        <p:blipFill rotWithShape="1">
          <a:blip r:embed="rId3">
            <a:extLst>
              <a:ext uri="{28A0092B-C50C-407E-A947-70E740481C1C}">
                <a14:useLocalDpi xmlns:a14="http://schemas.microsoft.com/office/drawing/2010/main" val="0"/>
              </a:ext>
            </a:extLst>
          </a:blip>
          <a:srcRect b="8169"/>
          <a:stretch/>
        </p:blipFill>
        <p:spPr bwMode="auto">
          <a:xfrm>
            <a:off x="0" y="2005329"/>
            <a:ext cx="6330493" cy="4011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lstStyle/>
          <a:p>
            <a:r>
              <a:rPr lang="en-US" dirty="0" smtClean="0"/>
              <a:t>Globular proteins have hydrophobic groups inside and hydrophilic groups on the surface</a:t>
            </a:r>
            <a:endParaRPr lang="en-US" dirty="0"/>
          </a:p>
        </p:txBody>
      </p:sp>
      <p:pic>
        <p:nvPicPr>
          <p:cNvPr id="6" name="Picture 2" descr="tab_06_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2164" y="1535560"/>
            <a:ext cx="2791836" cy="4821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871701" y="5989987"/>
            <a:ext cx="2581156" cy="338554"/>
          </a:xfrm>
          <a:prstGeom prst="rect">
            <a:avLst/>
          </a:prstGeom>
          <a:noFill/>
        </p:spPr>
        <p:txBody>
          <a:bodyPr wrap="none" rtlCol="0">
            <a:spAutoFit/>
          </a:bodyPr>
          <a:lstStyle/>
          <a:p>
            <a:pPr algn="ctr"/>
            <a:r>
              <a:rPr lang="en-US" sz="1600" i="1" dirty="0" smtClean="0"/>
              <a:t>Horse heart cytochrome C</a:t>
            </a:r>
            <a:endParaRPr lang="en-US" sz="1600" i="1" dirty="0"/>
          </a:p>
        </p:txBody>
      </p:sp>
      <p:sp>
        <p:nvSpPr>
          <p:cNvPr id="5" name="TextBox 4"/>
          <p:cNvSpPr txBox="1"/>
          <p:nvPr/>
        </p:nvSpPr>
        <p:spPr>
          <a:xfrm>
            <a:off x="58026" y="1628722"/>
            <a:ext cx="6195927" cy="384721"/>
          </a:xfrm>
          <a:prstGeom prst="rect">
            <a:avLst/>
          </a:prstGeom>
          <a:noFill/>
        </p:spPr>
        <p:txBody>
          <a:bodyPr wrap="none" rtlCol="0">
            <a:spAutoFit/>
          </a:bodyPr>
          <a:lstStyle/>
          <a:p>
            <a:pPr algn="ctr"/>
            <a:r>
              <a:rPr lang="en-US" sz="1900" dirty="0" err="1" smtClean="0"/>
              <a:t>aa</a:t>
            </a:r>
            <a:r>
              <a:rPr lang="en-US" sz="1900" dirty="0" smtClean="0"/>
              <a:t> side chains: green=hydrophilic; orange=hydrophobic</a:t>
            </a:r>
            <a:endParaRPr lang="en-US" sz="1900" dirty="0"/>
          </a:p>
        </p:txBody>
      </p:sp>
    </p:spTree>
    <p:extLst>
      <p:ext uri="{BB962C8B-B14F-4D97-AF65-F5344CB8AC3E}">
        <p14:creationId xmlns:p14="http://schemas.microsoft.com/office/powerpoint/2010/main" val="36342164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54" name="Picture 2" descr="fig_06_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387" y="2016539"/>
            <a:ext cx="8531225" cy="33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err="1" smtClean="0"/>
              <a:t>Hydropathic</a:t>
            </a:r>
            <a:r>
              <a:rPr lang="en-US" dirty="0" smtClean="0"/>
              <a:t> index can be plotted for a protein, to predict internal &amp; external zones</a:t>
            </a:r>
            <a:endParaRPr lang="en-US" dirty="0"/>
          </a:p>
        </p:txBody>
      </p:sp>
    </p:spTree>
    <p:extLst>
      <p:ext uri="{BB962C8B-B14F-4D97-AF65-F5344CB8AC3E}">
        <p14:creationId xmlns:p14="http://schemas.microsoft.com/office/powerpoint/2010/main" val="20850184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figure 4-05"/>
          <p:cNvPicPr>
            <a:picLocks noChangeAspect="1" noChangeArrowheads="1"/>
          </p:cNvPicPr>
          <p:nvPr/>
        </p:nvPicPr>
        <p:blipFill rotWithShape="1">
          <a:blip r:embed="rId3">
            <a:extLst>
              <a:ext uri="{28A0092B-C50C-407E-A947-70E740481C1C}">
                <a14:useLocalDpi xmlns:a14="http://schemas.microsoft.com/office/drawing/2010/main" val="0"/>
              </a:ext>
            </a:extLst>
          </a:blip>
          <a:srcRect b="8032"/>
          <a:stretch/>
        </p:blipFill>
        <p:spPr bwMode="auto">
          <a:xfrm>
            <a:off x="4927600" y="1599024"/>
            <a:ext cx="2067964" cy="4925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α-Helices have a dipole moment, due to </a:t>
            </a:r>
            <a:r>
              <a:rPr lang="en-US" dirty="0" err="1" smtClean="0"/>
              <a:t>unbonded</a:t>
            </a:r>
            <a:r>
              <a:rPr lang="en-US" dirty="0" smtClean="0"/>
              <a:t> and aligned N-H and C=O groups</a:t>
            </a:r>
            <a:endParaRPr lang="en-US" dirty="0"/>
          </a:p>
        </p:txBody>
      </p:sp>
      <p:pic>
        <p:nvPicPr>
          <p:cNvPr id="4" name="Picture 2" descr="fig_06_07"/>
          <p:cNvPicPr>
            <a:picLocks noChangeAspect="1" noChangeArrowheads="1"/>
          </p:cNvPicPr>
          <p:nvPr/>
        </p:nvPicPr>
        <p:blipFill>
          <a:blip r:embed="rId4">
            <a:extLst>
              <a:ext uri="{28A0092B-C50C-407E-A947-70E740481C1C}">
                <a14:useLocalDpi xmlns:a14="http://schemas.microsoft.com/office/drawing/2010/main" val="0"/>
              </a:ext>
            </a:extLst>
          </a:blip>
          <a:srcRect r="49341" b="4832"/>
          <a:stretch>
            <a:fillRect/>
          </a:stretch>
        </p:blipFill>
        <p:spPr bwMode="auto">
          <a:xfrm rot="10800000">
            <a:off x="1866900" y="1570036"/>
            <a:ext cx="2046184"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08832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fig_06_15a"/>
          <p:cNvPicPr>
            <a:picLocks noChangeAspect="1" noChangeArrowheads="1"/>
          </p:cNvPicPr>
          <p:nvPr/>
        </p:nvPicPr>
        <p:blipFill>
          <a:blip r:embed="rId3">
            <a:extLst>
              <a:ext uri="{28A0092B-C50C-407E-A947-70E740481C1C}">
                <a14:useLocalDpi xmlns:a14="http://schemas.microsoft.com/office/drawing/2010/main" val="0"/>
              </a:ext>
            </a:extLst>
          </a:blip>
          <a:srcRect r="49982" b="5138"/>
          <a:stretch>
            <a:fillRect/>
          </a:stretch>
        </p:blipFill>
        <p:spPr bwMode="auto">
          <a:xfrm>
            <a:off x="609600" y="1752600"/>
            <a:ext cx="4267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2" descr="fig_06_26"/>
          <p:cNvPicPr>
            <a:picLocks noChangeAspect="1" noChangeArrowheads="1"/>
          </p:cNvPicPr>
          <p:nvPr/>
        </p:nvPicPr>
        <p:blipFill>
          <a:blip r:embed="rId4">
            <a:extLst>
              <a:ext uri="{28A0092B-C50C-407E-A947-70E740481C1C}">
                <a14:useLocalDpi xmlns:a14="http://schemas.microsoft.com/office/drawing/2010/main" val="0"/>
              </a:ext>
            </a:extLst>
          </a:blip>
          <a:srcRect r="56123" b="4808"/>
          <a:stretch>
            <a:fillRect/>
          </a:stretch>
        </p:blipFill>
        <p:spPr bwMode="auto">
          <a:xfrm>
            <a:off x="5410200" y="1295400"/>
            <a:ext cx="2743200" cy="534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itle 3"/>
          <p:cNvSpPr>
            <a:spLocks noGrp="1"/>
          </p:cNvSpPr>
          <p:nvPr>
            <p:ph type="title"/>
          </p:nvPr>
        </p:nvSpPr>
        <p:spPr/>
        <p:txBody>
          <a:bodyPr/>
          <a:lstStyle/>
          <a:p>
            <a:r>
              <a:rPr lang="en-US" smtClean="0"/>
              <a:t>Particular arrangements of polar and apolar residues can form amphipathic helices</a:t>
            </a:r>
          </a:p>
        </p:txBody>
      </p:sp>
    </p:spTree>
    <p:extLst>
      <p:ext uri="{BB962C8B-B14F-4D97-AF65-F5344CB8AC3E}">
        <p14:creationId xmlns:p14="http://schemas.microsoft.com/office/powerpoint/2010/main" val="42794445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fig_06_10"/>
          <p:cNvPicPr>
            <a:picLocks noChangeAspect="1" noChangeArrowheads="1"/>
          </p:cNvPicPr>
          <p:nvPr/>
        </p:nvPicPr>
        <p:blipFill>
          <a:blip r:embed="rId3">
            <a:extLst>
              <a:ext uri="{28A0092B-C50C-407E-A947-70E740481C1C}">
                <a14:useLocalDpi xmlns:a14="http://schemas.microsoft.com/office/drawing/2010/main" val="0"/>
              </a:ext>
            </a:extLst>
          </a:blip>
          <a:srcRect r="39941" b="4773"/>
          <a:stretch>
            <a:fillRect/>
          </a:stretch>
        </p:blipFill>
        <p:spPr bwMode="auto">
          <a:xfrm>
            <a:off x="1524000" y="1371600"/>
            <a:ext cx="2590800" cy="530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2" descr="fig_06_26"/>
          <p:cNvPicPr>
            <a:picLocks noChangeAspect="1" noChangeArrowheads="1"/>
          </p:cNvPicPr>
          <p:nvPr/>
        </p:nvPicPr>
        <p:blipFill>
          <a:blip r:embed="rId4">
            <a:extLst>
              <a:ext uri="{28A0092B-C50C-407E-A947-70E740481C1C}">
                <a14:useLocalDpi xmlns:a14="http://schemas.microsoft.com/office/drawing/2010/main" val="0"/>
              </a:ext>
            </a:extLst>
          </a:blip>
          <a:srcRect l="61426" t="-127"/>
          <a:stretch>
            <a:fillRect/>
          </a:stretch>
        </p:blipFill>
        <p:spPr bwMode="auto">
          <a:xfrm>
            <a:off x="5105400" y="1527175"/>
            <a:ext cx="2286000" cy="533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itle 3"/>
          <p:cNvSpPr>
            <a:spLocks noGrp="1"/>
          </p:cNvSpPr>
          <p:nvPr>
            <p:ph type="title"/>
          </p:nvPr>
        </p:nvSpPr>
        <p:spPr/>
        <p:txBody>
          <a:bodyPr/>
          <a:lstStyle/>
          <a:p>
            <a:r>
              <a:rPr lang="en-US" smtClean="0"/>
              <a:t>An alternating sequence of polar and apolar residues can form an amphipathic sheet</a:t>
            </a:r>
          </a:p>
        </p:txBody>
      </p:sp>
    </p:spTree>
    <p:extLst>
      <p:ext uri="{BB962C8B-B14F-4D97-AF65-F5344CB8AC3E}">
        <p14:creationId xmlns:p14="http://schemas.microsoft.com/office/powerpoint/2010/main" val="33391994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fig_06_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388" y="2209800"/>
            <a:ext cx="8531225" cy="364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 Box 3"/>
          <p:cNvSpPr txBox="1">
            <a:spLocks noChangeArrowheads="1"/>
          </p:cNvSpPr>
          <p:nvPr/>
        </p:nvSpPr>
        <p:spPr bwMode="auto">
          <a:xfrm>
            <a:off x="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100" b="1"/>
              <a:t>Figure 6-28</a:t>
            </a:r>
          </a:p>
        </p:txBody>
      </p:sp>
      <p:sp>
        <p:nvSpPr>
          <p:cNvPr id="19460" name="Title 3"/>
          <p:cNvSpPr>
            <a:spLocks noGrp="1"/>
          </p:cNvSpPr>
          <p:nvPr>
            <p:ph type="title"/>
          </p:nvPr>
        </p:nvSpPr>
        <p:spPr>
          <a:xfrm>
            <a:off x="457200" y="274638"/>
            <a:ext cx="8229600" cy="1554162"/>
          </a:xfrm>
        </p:spPr>
        <p:txBody>
          <a:bodyPr/>
          <a:lstStyle/>
          <a:p>
            <a:r>
              <a:rPr lang="en-US" smtClean="0"/>
              <a:t>Some tertiary structures contain common patterns, or motifs, of secondary structures (= supersecondary structures) </a:t>
            </a:r>
          </a:p>
        </p:txBody>
      </p:sp>
      <p:sp>
        <p:nvSpPr>
          <p:cNvPr id="19461" name="TextBox 4"/>
          <p:cNvSpPr txBox="1">
            <a:spLocks noChangeArrowheads="1"/>
          </p:cNvSpPr>
          <p:nvPr/>
        </p:nvSpPr>
        <p:spPr bwMode="auto">
          <a:xfrm>
            <a:off x="685800" y="3043238"/>
            <a:ext cx="715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sz="2400"/>
              <a:t>βαβ</a:t>
            </a:r>
            <a:endParaRPr lang="en-US" sz="2400"/>
          </a:p>
        </p:txBody>
      </p:sp>
      <p:sp>
        <p:nvSpPr>
          <p:cNvPr id="19462" name="TextBox 5"/>
          <p:cNvSpPr txBox="1">
            <a:spLocks noChangeArrowheads="1"/>
          </p:cNvSpPr>
          <p:nvPr/>
        </p:nvSpPr>
        <p:spPr bwMode="auto">
          <a:xfrm>
            <a:off x="1981200" y="3048000"/>
            <a:ext cx="15446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sz="2400"/>
              <a:t>β</a:t>
            </a:r>
            <a:r>
              <a:rPr lang="en-US" sz="2400"/>
              <a:t>-hairpins</a:t>
            </a:r>
          </a:p>
        </p:txBody>
      </p:sp>
      <p:sp>
        <p:nvSpPr>
          <p:cNvPr id="19463" name="TextBox 7"/>
          <p:cNvSpPr txBox="1">
            <a:spLocks noChangeArrowheads="1"/>
          </p:cNvSpPr>
          <p:nvPr/>
        </p:nvSpPr>
        <p:spPr bwMode="auto">
          <a:xfrm>
            <a:off x="3581400" y="2895600"/>
            <a:ext cx="13652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sz="2400"/>
              <a:t>αα</a:t>
            </a:r>
            <a:endParaRPr lang="en-US" sz="2400"/>
          </a:p>
          <a:p>
            <a:pPr algn="ctr" eaLnBrk="1" hangingPunct="1"/>
            <a:r>
              <a:rPr lang="en-US"/>
              <a:t>(coiled-coil)</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4"/>
          <p:cNvSpPr>
            <a:spLocks noGrp="1"/>
          </p:cNvSpPr>
          <p:nvPr>
            <p:ph type="title"/>
          </p:nvPr>
        </p:nvSpPr>
        <p:spPr/>
        <p:txBody>
          <a:bodyPr/>
          <a:lstStyle/>
          <a:p>
            <a:r>
              <a:rPr lang="en-US" smtClean="0"/>
              <a:t>Proteins folds can be grouped by predominant secondary structure(s)</a:t>
            </a:r>
          </a:p>
        </p:txBody>
      </p:sp>
      <p:pic>
        <p:nvPicPr>
          <p:cNvPr id="7171" name="Picture 2" descr="fig_06_29"/>
          <p:cNvPicPr>
            <a:picLocks noChangeAspect="1" noChangeArrowheads="1"/>
          </p:cNvPicPr>
          <p:nvPr/>
        </p:nvPicPr>
        <p:blipFill>
          <a:blip r:embed="rId3">
            <a:extLst>
              <a:ext uri="{28A0092B-C50C-407E-A947-70E740481C1C}">
                <a14:useLocalDpi xmlns:a14="http://schemas.microsoft.com/office/drawing/2010/main" val="0"/>
              </a:ext>
            </a:extLst>
          </a:blip>
          <a:srcRect b="7430"/>
          <a:stretch>
            <a:fillRect/>
          </a:stretch>
        </p:blipFill>
        <p:spPr bwMode="auto">
          <a:xfrm>
            <a:off x="533400" y="1752600"/>
            <a:ext cx="8075613"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Box 3"/>
          <p:cNvSpPr txBox="1">
            <a:spLocks noChangeArrowheads="1"/>
          </p:cNvSpPr>
          <p:nvPr/>
        </p:nvSpPr>
        <p:spPr bwMode="auto">
          <a:xfrm>
            <a:off x="304800" y="1676400"/>
            <a:ext cx="393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sz="2800"/>
              <a:t>α</a:t>
            </a:r>
            <a:endParaRPr lang="en-US" sz="2800"/>
          </a:p>
        </p:txBody>
      </p:sp>
      <p:sp>
        <p:nvSpPr>
          <p:cNvPr id="7173" name="TextBox 6"/>
          <p:cNvSpPr txBox="1">
            <a:spLocks noChangeArrowheads="1"/>
          </p:cNvSpPr>
          <p:nvPr/>
        </p:nvSpPr>
        <p:spPr bwMode="auto">
          <a:xfrm>
            <a:off x="3048000" y="1676400"/>
            <a:ext cx="393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sz="2800"/>
              <a:t>β</a:t>
            </a:r>
            <a:endParaRPr lang="en-US" sz="2800"/>
          </a:p>
        </p:txBody>
      </p:sp>
      <p:sp>
        <p:nvSpPr>
          <p:cNvPr id="7174" name="TextBox 7"/>
          <p:cNvSpPr txBox="1">
            <a:spLocks noChangeArrowheads="1"/>
          </p:cNvSpPr>
          <p:nvPr/>
        </p:nvSpPr>
        <p:spPr bwMode="auto">
          <a:xfrm>
            <a:off x="5791200" y="1676400"/>
            <a:ext cx="698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sz="2800"/>
              <a:t>α</a:t>
            </a:r>
            <a:r>
              <a:rPr lang="en-US" sz="2800"/>
              <a:t>/</a:t>
            </a:r>
            <a:r>
              <a:rPr lang="el-GR" sz="2800"/>
              <a:t>β</a:t>
            </a:r>
            <a:endParaRPr lang="en-US" sz="2800"/>
          </a:p>
        </p:txBody>
      </p:sp>
    </p:spTree>
    <p:extLst>
      <p:ext uri="{BB962C8B-B14F-4D97-AF65-F5344CB8AC3E}">
        <p14:creationId xmlns:p14="http://schemas.microsoft.com/office/powerpoint/2010/main" val="6187228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fig_06_09"/>
          <p:cNvPicPr>
            <a:picLocks noChangeAspect="1" noChangeArrowheads="1"/>
          </p:cNvPicPr>
          <p:nvPr/>
        </p:nvPicPr>
        <p:blipFill>
          <a:blip r:embed="rId3">
            <a:extLst>
              <a:ext uri="{28A0092B-C50C-407E-A947-70E740481C1C}">
                <a14:useLocalDpi xmlns:a14="http://schemas.microsoft.com/office/drawing/2010/main" val="0"/>
              </a:ext>
            </a:extLst>
          </a:blip>
          <a:srcRect b="5373"/>
          <a:stretch>
            <a:fillRect/>
          </a:stretch>
        </p:blipFill>
        <p:spPr bwMode="auto">
          <a:xfrm>
            <a:off x="819150" y="1487488"/>
            <a:ext cx="48387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itle 3"/>
          <p:cNvSpPr>
            <a:spLocks noGrp="1"/>
          </p:cNvSpPr>
          <p:nvPr>
            <p:ph type="title"/>
          </p:nvPr>
        </p:nvSpPr>
        <p:spPr/>
        <p:txBody>
          <a:bodyPr/>
          <a:lstStyle/>
          <a:p>
            <a:r>
              <a:rPr lang="el-GR" smtClean="0"/>
              <a:t>β</a:t>
            </a:r>
            <a:r>
              <a:rPr lang="en-US" smtClean="0"/>
              <a:t>-Sheets contain extended (</a:t>
            </a:r>
            <a:r>
              <a:rPr lang="el-GR" smtClean="0"/>
              <a:t>β</a:t>
            </a:r>
            <a:r>
              <a:rPr lang="en-US" smtClean="0"/>
              <a:t>-strand) segments from separate regions of a protein</a:t>
            </a:r>
          </a:p>
        </p:txBody>
      </p:sp>
      <p:pic>
        <p:nvPicPr>
          <p:cNvPr id="5" name="Picture 2" descr="fig_06_10"/>
          <p:cNvPicPr>
            <a:picLocks noChangeAspect="1" noChangeArrowheads="1"/>
          </p:cNvPicPr>
          <p:nvPr/>
        </p:nvPicPr>
        <p:blipFill>
          <a:blip r:embed="rId4">
            <a:extLst>
              <a:ext uri="{28A0092B-C50C-407E-A947-70E740481C1C}">
                <a14:useLocalDpi xmlns:a14="http://schemas.microsoft.com/office/drawing/2010/main" val="0"/>
              </a:ext>
            </a:extLst>
          </a:blip>
          <a:srcRect r="39941" b="4773"/>
          <a:stretch>
            <a:fillRect/>
          </a:stretch>
        </p:blipFill>
        <p:spPr bwMode="auto">
          <a:xfrm>
            <a:off x="6578600" y="1770063"/>
            <a:ext cx="2095135" cy="428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ight Brace 1"/>
          <p:cNvSpPr/>
          <p:nvPr/>
        </p:nvSpPr>
        <p:spPr>
          <a:xfrm>
            <a:off x="5657850" y="1770063"/>
            <a:ext cx="374650" cy="2143918"/>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 name="Straight Arrow Connector 3"/>
          <p:cNvCxnSpPr>
            <a:stCxn id="2" idx="1"/>
          </p:cNvCxnSpPr>
          <p:nvPr/>
        </p:nvCxnSpPr>
        <p:spPr>
          <a:xfrm>
            <a:off x="6032500" y="2842022"/>
            <a:ext cx="5461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723162" y="6318831"/>
            <a:ext cx="3058594" cy="307777"/>
          </a:xfrm>
          <a:prstGeom prst="rect">
            <a:avLst/>
          </a:prstGeom>
          <a:noFill/>
        </p:spPr>
        <p:txBody>
          <a:bodyPr wrap="none" rtlCol="0">
            <a:spAutoFit/>
          </a:bodyPr>
          <a:lstStyle/>
          <a:p>
            <a:r>
              <a:rPr lang="en-US" sz="1400" dirty="0" smtClean="0"/>
              <a:t>(6.5Å repeat length in parallel sheet)</a:t>
            </a:r>
            <a:endParaRPr lang="en-US" sz="1400" dirty="0"/>
          </a:p>
        </p:txBody>
      </p:sp>
      <p:sp>
        <p:nvSpPr>
          <p:cNvPr id="10" name="TextBox 9"/>
          <p:cNvSpPr txBox="1"/>
          <p:nvPr/>
        </p:nvSpPr>
        <p:spPr>
          <a:xfrm>
            <a:off x="1898275" y="3939679"/>
            <a:ext cx="3111686" cy="338554"/>
          </a:xfrm>
          <a:prstGeom prst="rect">
            <a:avLst/>
          </a:prstGeom>
          <a:noFill/>
        </p:spPr>
        <p:txBody>
          <a:bodyPr wrap="none" rtlCol="0">
            <a:spAutoFit/>
          </a:bodyPr>
          <a:lstStyle/>
          <a:p>
            <a:pPr algn="ctr"/>
            <a:r>
              <a:rPr lang="en-US" sz="1600" dirty="0" smtClean="0"/>
              <a:t>prototypical </a:t>
            </a:r>
            <a:r>
              <a:rPr lang="en-US" sz="1600" dirty="0" smtClean="0">
                <a:sym typeface="Symbol"/>
              </a:rPr>
              <a:t> </a:t>
            </a:r>
            <a:r>
              <a:rPr lang="en-US" sz="1600" dirty="0" smtClean="0">
                <a:sym typeface="Symbol"/>
              </a:rPr>
              <a:t>= </a:t>
            </a:r>
            <a:r>
              <a:rPr lang="en-US" sz="1600" dirty="0" smtClean="0">
                <a:sym typeface="Symbol"/>
              </a:rPr>
              <a:t>-</a:t>
            </a:r>
            <a:r>
              <a:rPr lang="en-US" sz="1600" dirty="0" smtClean="0">
                <a:sym typeface="Symbol"/>
              </a:rPr>
              <a:t>119</a:t>
            </a:r>
            <a:r>
              <a:rPr lang="en-US" sz="1600" dirty="0" smtClean="0">
                <a:sym typeface="Symbol"/>
              </a:rPr>
              <a:t>, </a:t>
            </a:r>
            <a:r>
              <a:rPr lang="el-GR" sz="1600" dirty="0" smtClean="0">
                <a:latin typeface="Times New Roman"/>
                <a:cs typeface="Times New Roman"/>
                <a:sym typeface="Symbol"/>
              </a:rPr>
              <a:t>ψ</a:t>
            </a:r>
            <a:r>
              <a:rPr lang="en-US" sz="1600" dirty="0" smtClean="0">
                <a:latin typeface="Times New Roman"/>
                <a:cs typeface="Times New Roman"/>
                <a:sym typeface="Symbol"/>
              </a:rPr>
              <a:t> </a:t>
            </a:r>
            <a:r>
              <a:rPr lang="en-US" sz="1600" dirty="0" smtClean="0">
                <a:latin typeface="+mj-lt"/>
                <a:cs typeface="Times New Roman"/>
                <a:sym typeface="Symbol"/>
              </a:rPr>
              <a:t>= </a:t>
            </a:r>
            <a:r>
              <a:rPr lang="en-US" sz="1600" dirty="0" smtClean="0">
                <a:latin typeface="+mj-lt"/>
                <a:cs typeface="Times New Roman"/>
                <a:sym typeface="Symbol"/>
              </a:rPr>
              <a:t>+113</a:t>
            </a:r>
            <a:r>
              <a:rPr lang="en-US" sz="1600" dirty="0" smtClean="0">
                <a:latin typeface="+mj-lt"/>
                <a:cs typeface="Times New Roman"/>
                <a:sym typeface="Symbol"/>
              </a:rPr>
              <a:t></a:t>
            </a:r>
            <a:endParaRPr lang="en-US" sz="1600" dirty="0"/>
          </a:p>
        </p:txBody>
      </p:sp>
      <p:sp>
        <p:nvSpPr>
          <p:cNvPr id="11" name="TextBox 10"/>
          <p:cNvSpPr txBox="1"/>
          <p:nvPr/>
        </p:nvSpPr>
        <p:spPr>
          <a:xfrm>
            <a:off x="2289413" y="1379042"/>
            <a:ext cx="3142207" cy="338554"/>
          </a:xfrm>
          <a:prstGeom prst="rect">
            <a:avLst/>
          </a:prstGeom>
          <a:noFill/>
        </p:spPr>
        <p:txBody>
          <a:bodyPr wrap="none" rtlCol="0">
            <a:spAutoFit/>
          </a:bodyPr>
          <a:lstStyle/>
          <a:p>
            <a:pPr algn="ctr"/>
            <a:r>
              <a:rPr lang="en-US" sz="1600" dirty="0" smtClean="0"/>
              <a:t>prototypical </a:t>
            </a:r>
            <a:r>
              <a:rPr lang="en-US" sz="1600" dirty="0" smtClean="0">
                <a:sym typeface="Symbol"/>
              </a:rPr>
              <a:t> </a:t>
            </a:r>
            <a:r>
              <a:rPr lang="en-US" sz="1600" dirty="0" smtClean="0">
                <a:sym typeface="Symbol"/>
              </a:rPr>
              <a:t>= </a:t>
            </a:r>
            <a:r>
              <a:rPr lang="en-US" sz="1600" dirty="0" smtClean="0">
                <a:sym typeface="Symbol"/>
              </a:rPr>
              <a:t>-139, </a:t>
            </a:r>
            <a:r>
              <a:rPr lang="el-GR" sz="1600" dirty="0" smtClean="0">
                <a:latin typeface="Times New Roman"/>
                <a:cs typeface="Times New Roman"/>
                <a:sym typeface="Symbol"/>
              </a:rPr>
              <a:t>ψ</a:t>
            </a:r>
            <a:r>
              <a:rPr lang="en-US" sz="1600" dirty="0" smtClean="0">
                <a:latin typeface="Times New Roman"/>
                <a:cs typeface="Times New Roman"/>
                <a:sym typeface="Symbol"/>
              </a:rPr>
              <a:t> </a:t>
            </a:r>
            <a:r>
              <a:rPr lang="en-US" sz="1600" dirty="0" smtClean="0">
                <a:latin typeface="+mj-lt"/>
                <a:cs typeface="Times New Roman"/>
                <a:sym typeface="Symbol"/>
              </a:rPr>
              <a:t>= </a:t>
            </a:r>
            <a:r>
              <a:rPr lang="en-US" sz="1600" dirty="0" smtClean="0">
                <a:latin typeface="+mj-lt"/>
                <a:cs typeface="Times New Roman"/>
                <a:sym typeface="Symbol"/>
              </a:rPr>
              <a:t>+135</a:t>
            </a:r>
            <a:r>
              <a:rPr lang="en-US" sz="1600" dirty="0" smtClean="0">
                <a:latin typeface="+mj-lt"/>
                <a:cs typeface="Times New Roman"/>
                <a:sym typeface="Symbol"/>
              </a:rPr>
              <a:t></a:t>
            </a:r>
            <a:endParaRPr lang="en-US" sz="1600" dirty="0"/>
          </a:p>
        </p:txBody>
      </p:sp>
      <p:sp>
        <p:nvSpPr>
          <p:cNvPr id="3" name="Right Arrow 2"/>
          <p:cNvSpPr/>
          <p:nvPr/>
        </p:nvSpPr>
        <p:spPr>
          <a:xfrm>
            <a:off x="1138521" y="2971800"/>
            <a:ext cx="4199958" cy="774700"/>
          </a:xfrm>
          <a:prstGeom prst="rightArrow">
            <a:avLst/>
          </a:prstGeom>
          <a:solidFill>
            <a:srgbClr val="33CC33">
              <a:alpha val="60000"/>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flipH="1">
            <a:off x="1138521" y="1879600"/>
            <a:ext cx="4199958" cy="774700"/>
          </a:xfrm>
          <a:prstGeom prst="rightArrow">
            <a:avLst/>
          </a:prstGeom>
          <a:solidFill>
            <a:srgbClr val="33CC33">
              <a:alpha val="60000"/>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flipH="1">
            <a:off x="1104900" y="4483100"/>
            <a:ext cx="4199958" cy="774700"/>
          </a:xfrm>
          <a:prstGeom prst="rightArrow">
            <a:avLst/>
          </a:prstGeom>
          <a:solidFill>
            <a:srgbClr val="33CC33">
              <a:alpha val="60000"/>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flipH="1">
            <a:off x="1104900" y="5628169"/>
            <a:ext cx="4199958" cy="774700"/>
          </a:xfrm>
          <a:prstGeom prst="rightArrow">
            <a:avLst/>
          </a:prstGeom>
          <a:solidFill>
            <a:srgbClr val="33CC33">
              <a:alpha val="60000"/>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14"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fig_06_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388" y="2133600"/>
            <a:ext cx="8531225"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 Box 3"/>
          <p:cNvSpPr txBox="1">
            <a:spLocks noChangeArrowheads="1"/>
          </p:cNvSpPr>
          <p:nvPr/>
        </p:nvSpPr>
        <p:spPr bwMode="auto">
          <a:xfrm>
            <a:off x="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100" b="1"/>
              <a:t>Figure 6-13</a:t>
            </a:r>
          </a:p>
        </p:txBody>
      </p:sp>
      <p:sp>
        <p:nvSpPr>
          <p:cNvPr id="13316" name="Title 3"/>
          <p:cNvSpPr>
            <a:spLocks noGrp="1"/>
          </p:cNvSpPr>
          <p:nvPr>
            <p:ph type="title"/>
          </p:nvPr>
        </p:nvSpPr>
        <p:spPr/>
        <p:txBody>
          <a:bodyPr/>
          <a:lstStyle/>
          <a:p>
            <a:r>
              <a:rPr lang="en-US" smtClean="0"/>
              <a:t>Antiparallel </a:t>
            </a:r>
            <a:r>
              <a:rPr lang="el-GR" smtClean="0"/>
              <a:t>β</a:t>
            </a:r>
            <a:r>
              <a:rPr lang="en-US" smtClean="0"/>
              <a:t>-sheets may be formed by closer regions of sequence than parallel</a:t>
            </a:r>
          </a:p>
        </p:txBody>
      </p:sp>
      <p:sp>
        <p:nvSpPr>
          <p:cNvPr id="2" name="TextBox 1"/>
          <p:cNvSpPr txBox="1"/>
          <p:nvPr/>
        </p:nvSpPr>
        <p:spPr>
          <a:xfrm>
            <a:off x="3200400" y="2768600"/>
            <a:ext cx="1120820" cy="369332"/>
          </a:xfrm>
          <a:prstGeom prst="rect">
            <a:avLst/>
          </a:prstGeom>
          <a:noFill/>
        </p:spPr>
        <p:txBody>
          <a:bodyPr wrap="none" rtlCol="0">
            <a:spAutoFit/>
          </a:bodyPr>
          <a:lstStyle/>
          <a:p>
            <a:r>
              <a:rPr lang="en-US" dirty="0" smtClean="0"/>
              <a:t>Beta turn</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itle 3"/>
          <p:cNvSpPr>
            <a:spLocks noGrp="1"/>
          </p:cNvSpPr>
          <p:nvPr>
            <p:ph type="title"/>
          </p:nvPr>
        </p:nvSpPr>
        <p:spPr/>
        <p:txBody>
          <a:bodyPr/>
          <a:lstStyle/>
          <a:p>
            <a:r>
              <a:rPr lang="en-US" smtClean="0"/>
              <a:t>The stability of helices and sheets depends on their sequence of amino acids</a:t>
            </a:r>
          </a:p>
        </p:txBody>
      </p:sp>
      <p:sp>
        <p:nvSpPr>
          <p:cNvPr id="2" name="Content Placeholder 1"/>
          <p:cNvSpPr>
            <a:spLocks noGrp="1"/>
          </p:cNvSpPr>
          <p:nvPr>
            <p:ph idx="1"/>
          </p:nvPr>
        </p:nvSpPr>
        <p:spPr/>
        <p:txBody>
          <a:bodyPr/>
          <a:lstStyle/>
          <a:p>
            <a:r>
              <a:rPr lang="en-US" dirty="0" smtClean="0"/>
              <a:t>Intrinsic propensity of an amino acid to adopt a helical or extended (strand) conformation</a:t>
            </a:r>
          </a:p>
        </p:txBody>
      </p:sp>
    </p:spTree>
    <p:extLst>
      <p:ext uri="{BB962C8B-B14F-4D97-AF65-F5344CB8AC3E}">
        <p14:creationId xmlns:p14="http://schemas.microsoft.com/office/powerpoint/2010/main" val="445572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itle 3"/>
          <p:cNvSpPr>
            <a:spLocks noGrp="1"/>
          </p:cNvSpPr>
          <p:nvPr>
            <p:ph type="title"/>
          </p:nvPr>
        </p:nvSpPr>
        <p:spPr/>
        <p:txBody>
          <a:bodyPr/>
          <a:lstStyle/>
          <a:p>
            <a:r>
              <a:rPr lang="en-US" smtClean="0"/>
              <a:t>The stability of helices and sheets depends on their sequence of amino acids</a:t>
            </a:r>
          </a:p>
        </p:txBody>
      </p:sp>
      <p:sp>
        <p:nvSpPr>
          <p:cNvPr id="2" name="Content Placeholder 1"/>
          <p:cNvSpPr>
            <a:spLocks noGrp="1"/>
          </p:cNvSpPr>
          <p:nvPr>
            <p:ph idx="1"/>
          </p:nvPr>
        </p:nvSpPr>
        <p:spPr/>
        <p:txBody>
          <a:bodyPr/>
          <a:lstStyle/>
          <a:p>
            <a:r>
              <a:rPr lang="en-US" dirty="0" smtClean="0"/>
              <a:t>Intrinsic propensity of an amino acid to adopt a helical or extended (strand) conformation</a:t>
            </a:r>
          </a:p>
        </p:txBody>
      </p:sp>
      <p:grpSp>
        <p:nvGrpSpPr>
          <p:cNvPr id="5" name="Group 4"/>
          <p:cNvGrpSpPr/>
          <p:nvPr/>
        </p:nvGrpSpPr>
        <p:grpSpPr>
          <a:xfrm>
            <a:off x="1855304" y="1364975"/>
            <a:ext cx="5406887" cy="5440017"/>
            <a:chOff x="1855304" y="1417983"/>
            <a:chExt cx="5406887" cy="5440017"/>
          </a:xfrm>
        </p:grpSpPr>
        <p:sp>
          <p:nvSpPr>
            <p:cNvPr id="3" name="Rectangle 2"/>
            <p:cNvSpPr/>
            <p:nvPr/>
          </p:nvSpPr>
          <p:spPr>
            <a:xfrm>
              <a:off x="1855304" y="1417983"/>
              <a:ext cx="5406887" cy="544001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tab_06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0738" y="1519238"/>
              <a:ext cx="4962525"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1684482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itle 3"/>
          <p:cNvSpPr>
            <a:spLocks noGrp="1"/>
          </p:cNvSpPr>
          <p:nvPr>
            <p:ph type="title"/>
          </p:nvPr>
        </p:nvSpPr>
        <p:spPr/>
        <p:txBody>
          <a:bodyPr/>
          <a:lstStyle/>
          <a:p>
            <a:r>
              <a:rPr lang="en-US" smtClean="0"/>
              <a:t>The stability of helices and sheets depends on their sequence of amino acids</a:t>
            </a:r>
          </a:p>
        </p:txBody>
      </p:sp>
      <p:sp>
        <p:nvSpPr>
          <p:cNvPr id="2" name="Content Placeholder 1"/>
          <p:cNvSpPr>
            <a:spLocks noGrp="1"/>
          </p:cNvSpPr>
          <p:nvPr>
            <p:ph idx="1"/>
          </p:nvPr>
        </p:nvSpPr>
        <p:spPr/>
        <p:txBody>
          <a:bodyPr/>
          <a:lstStyle/>
          <a:p>
            <a:r>
              <a:rPr lang="en-US" dirty="0" smtClean="0"/>
              <a:t>Intrinsic propensity of an amino acid to adopt a helical or extended (strand) conformation</a:t>
            </a:r>
          </a:p>
          <a:p>
            <a:r>
              <a:rPr lang="en-US" dirty="0" smtClean="0"/>
              <a:t>Interactions between adjacent R-groups</a:t>
            </a:r>
          </a:p>
          <a:p>
            <a:pPr lvl="1"/>
            <a:r>
              <a:rPr lang="en-US" dirty="0" smtClean="0"/>
              <a:t>Ionic attraction or repulsion</a:t>
            </a:r>
          </a:p>
          <a:p>
            <a:pPr lvl="1"/>
            <a:r>
              <a:rPr lang="en-US" dirty="0" smtClean="0"/>
              <a:t>Steric hindrance of adjacent bulky groups</a:t>
            </a:r>
          </a:p>
        </p:txBody>
      </p:sp>
      <p:pic>
        <p:nvPicPr>
          <p:cNvPr id="4" name="Picture 2" descr="figure 4-04"/>
          <p:cNvPicPr>
            <a:picLocks noChangeAspect="1" noChangeArrowheads="1"/>
          </p:cNvPicPr>
          <p:nvPr/>
        </p:nvPicPr>
        <p:blipFill rotWithShape="1">
          <a:blip r:embed="rId3">
            <a:extLst>
              <a:ext uri="{28A0092B-C50C-407E-A947-70E740481C1C}">
                <a14:useLocalDpi xmlns:a14="http://schemas.microsoft.com/office/drawing/2010/main" val="0"/>
              </a:ext>
            </a:extLst>
          </a:blip>
          <a:srcRect l="75494" t="44350" b="19757"/>
          <a:stretch/>
        </p:blipFill>
        <p:spPr bwMode="auto">
          <a:xfrm>
            <a:off x="384313" y="3922642"/>
            <a:ext cx="2832789" cy="2442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figure 4-06a"/>
          <p:cNvPicPr>
            <a:picLocks noChangeAspect="1" noChangeArrowheads="1"/>
          </p:cNvPicPr>
          <p:nvPr/>
        </p:nvPicPr>
        <p:blipFill rotWithShape="1">
          <a:blip r:embed="rId4">
            <a:extLst>
              <a:ext uri="{28A0092B-C50C-407E-A947-70E740481C1C}">
                <a14:useLocalDpi xmlns:a14="http://schemas.microsoft.com/office/drawing/2010/main" val="0"/>
              </a:ext>
            </a:extLst>
          </a:blip>
          <a:srcRect l="35084" t="65229" r="13888" b="6776"/>
          <a:stretch/>
        </p:blipFill>
        <p:spPr bwMode="auto">
          <a:xfrm>
            <a:off x="3596499" y="3922642"/>
            <a:ext cx="5030768" cy="232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118469" y="6180030"/>
            <a:ext cx="1364476" cy="369332"/>
          </a:xfrm>
          <a:prstGeom prst="rect">
            <a:avLst/>
          </a:prstGeom>
          <a:noFill/>
        </p:spPr>
        <p:txBody>
          <a:bodyPr wrap="none" rtlCol="0">
            <a:spAutoFit/>
          </a:bodyPr>
          <a:lstStyle/>
          <a:p>
            <a:r>
              <a:rPr lang="en-US" dirty="0" smtClean="0"/>
              <a:t>Helix wheel</a:t>
            </a:r>
            <a:endParaRPr lang="en-US" dirty="0"/>
          </a:p>
        </p:txBody>
      </p:sp>
    </p:spTree>
    <p:extLst>
      <p:ext uri="{BB962C8B-B14F-4D97-AF65-F5344CB8AC3E}">
        <p14:creationId xmlns:p14="http://schemas.microsoft.com/office/powerpoint/2010/main" val="90098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2">
                                            <p:txEl>
                                              <p:pRg st="0" end="0"/>
                                            </p:txEl>
                                          </p:spTgt>
                                        </p:tgtEl>
                                        <p:attrNameLst>
                                          <p:attrName>style.opacity</p:attrName>
                                        </p:attrNameLst>
                                      </p:cBhvr>
                                      <p:to>
                                        <p:strVal val="0.5"/>
                                      </p:to>
                                    </p:set>
                                    <p:animEffect filter="image" prLst="opacity: 0.5">
                                      <p:cBhvr rctx="IE">
                                        <p:cTn id="7" dur="indefinite"/>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itle 3"/>
          <p:cNvSpPr>
            <a:spLocks noGrp="1"/>
          </p:cNvSpPr>
          <p:nvPr>
            <p:ph type="title"/>
          </p:nvPr>
        </p:nvSpPr>
        <p:spPr/>
        <p:txBody>
          <a:bodyPr/>
          <a:lstStyle/>
          <a:p>
            <a:r>
              <a:rPr lang="en-US" smtClean="0"/>
              <a:t>The stability of helices and sheets depends on their sequence of amino acids</a:t>
            </a:r>
          </a:p>
        </p:txBody>
      </p:sp>
      <p:sp>
        <p:nvSpPr>
          <p:cNvPr id="2" name="Content Placeholder 1"/>
          <p:cNvSpPr>
            <a:spLocks noGrp="1"/>
          </p:cNvSpPr>
          <p:nvPr>
            <p:ph idx="1"/>
          </p:nvPr>
        </p:nvSpPr>
        <p:spPr/>
        <p:txBody>
          <a:bodyPr/>
          <a:lstStyle/>
          <a:p>
            <a:r>
              <a:rPr lang="en-US" dirty="0" smtClean="0"/>
              <a:t>Intrinsic propensity of an amino acid to adopt a helical or extended (strand) conformation</a:t>
            </a:r>
          </a:p>
          <a:p>
            <a:r>
              <a:rPr lang="en-US" dirty="0" smtClean="0"/>
              <a:t>Interactions between adjacent R-groups</a:t>
            </a:r>
          </a:p>
          <a:p>
            <a:pPr lvl="1"/>
            <a:r>
              <a:rPr lang="en-US" dirty="0" smtClean="0"/>
              <a:t>Ionic attraction or repulsion</a:t>
            </a:r>
          </a:p>
          <a:p>
            <a:pPr lvl="1"/>
            <a:r>
              <a:rPr lang="en-US" dirty="0" smtClean="0"/>
              <a:t>Steric hindrance of adjacent bulky groups</a:t>
            </a:r>
          </a:p>
          <a:p>
            <a:r>
              <a:rPr lang="en-US" dirty="0" smtClean="0"/>
              <a:t>Occurrence of </a:t>
            </a:r>
            <a:r>
              <a:rPr lang="en-US" dirty="0" err="1" smtClean="0"/>
              <a:t>proline</a:t>
            </a:r>
            <a:r>
              <a:rPr lang="en-US" dirty="0" smtClean="0"/>
              <a:t> and glycine</a:t>
            </a:r>
          </a:p>
          <a:p>
            <a:r>
              <a:rPr lang="en-US" dirty="0" smtClean="0"/>
              <a:t>Interactions between ends of helix and </a:t>
            </a:r>
            <a:r>
              <a:rPr lang="en-US" dirty="0" err="1" smtClean="0"/>
              <a:t>aa</a:t>
            </a:r>
            <a:r>
              <a:rPr lang="en-US" dirty="0" smtClean="0"/>
              <a:t> R-groups</a:t>
            </a:r>
            <a:endParaRPr lang="en-US" dirty="0"/>
          </a:p>
        </p:txBody>
      </p:sp>
      <p:grpSp>
        <p:nvGrpSpPr>
          <p:cNvPr id="7" name="Group 6"/>
          <p:cNvGrpSpPr/>
          <p:nvPr/>
        </p:nvGrpSpPr>
        <p:grpSpPr>
          <a:xfrm>
            <a:off x="1603511" y="4611756"/>
            <a:ext cx="5931158" cy="1669777"/>
            <a:chOff x="1603511" y="4611756"/>
            <a:chExt cx="5931158" cy="1669777"/>
          </a:xfrm>
        </p:grpSpPr>
        <p:pic>
          <p:nvPicPr>
            <p:cNvPr id="4" name="Picture 2" descr="figure 4-05"/>
            <p:cNvPicPr>
              <a:picLocks noChangeAspect="1" noChangeArrowheads="1"/>
            </p:cNvPicPr>
            <p:nvPr/>
          </p:nvPicPr>
          <p:blipFill rotWithShape="1">
            <a:blip r:embed="rId3">
              <a:extLst>
                <a:ext uri="{28A0092B-C50C-407E-A947-70E740481C1C}">
                  <a14:useLocalDpi xmlns:a14="http://schemas.microsoft.com/office/drawing/2010/main" val="0"/>
                </a:ext>
              </a:extLst>
            </a:blip>
            <a:srcRect l="14719" t="5893" r="15325" b="12424"/>
            <a:stretch/>
          </p:blipFill>
          <p:spPr bwMode="auto">
            <a:xfrm rot="16200000">
              <a:off x="3783495" y="2922105"/>
              <a:ext cx="1669777" cy="5049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1974574" y="5102087"/>
              <a:ext cx="450574" cy="5715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603511" y="4974679"/>
              <a:ext cx="928459" cy="738664"/>
            </a:xfrm>
            <a:prstGeom prst="rect">
              <a:avLst/>
            </a:prstGeom>
            <a:noFill/>
          </p:spPr>
          <p:txBody>
            <a:bodyPr wrap="none" rtlCol="0">
              <a:spAutoFit/>
            </a:bodyPr>
            <a:lstStyle/>
            <a:p>
              <a:pPr algn="ctr"/>
              <a:r>
                <a:rPr lang="en-US" b="1" dirty="0" smtClean="0"/>
                <a:t>N-term</a:t>
              </a:r>
            </a:p>
            <a:p>
              <a:pPr algn="ctr"/>
              <a:r>
                <a:rPr lang="en-US" sz="2400" b="1" dirty="0" smtClean="0">
                  <a:latin typeface="Symbol" pitchFamily="18" charset="2"/>
                </a:rPr>
                <a:t>d</a:t>
              </a:r>
              <a:r>
                <a:rPr lang="en-US" sz="2400" b="1" baseline="30000" dirty="0" smtClean="0"/>
                <a:t>+</a:t>
              </a:r>
              <a:endParaRPr lang="en-US" sz="2400" b="1" baseline="30000" dirty="0"/>
            </a:p>
          </p:txBody>
        </p:sp>
        <p:sp>
          <p:nvSpPr>
            <p:cNvPr id="8" name="Oval 7"/>
            <p:cNvSpPr/>
            <p:nvPr/>
          </p:nvSpPr>
          <p:spPr>
            <a:xfrm>
              <a:off x="6719255" y="5009323"/>
              <a:ext cx="450574" cy="5715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606210" y="4974679"/>
              <a:ext cx="928459" cy="738664"/>
            </a:xfrm>
            <a:prstGeom prst="rect">
              <a:avLst/>
            </a:prstGeom>
            <a:noFill/>
          </p:spPr>
          <p:txBody>
            <a:bodyPr wrap="none" rtlCol="0">
              <a:spAutoFit/>
            </a:bodyPr>
            <a:lstStyle/>
            <a:p>
              <a:pPr algn="ctr"/>
              <a:r>
                <a:rPr lang="en-US" b="1" dirty="0" smtClean="0"/>
                <a:t>C-term</a:t>
              </a:r>
            </a:p>
            <a:p>
              <a:pPr algn="ctr"/>
              <a:r>
                <a:rPr lang="en-US" sz="2400" b="1" dirty="0" smtClean="0">
                  <a:latin typeface="Symbol" pitchFamily="18" charset="2"/>
                </a:rPr>
                <a:t>d</a:t>
              </a:r>
              <a:r>
                <a:rPr lang="en-US" sz="2400" b="1" baseline="30000" dirty="0" smtClean="0"/>
                <a:t>-</a:t>
              </a:r>
              <a:endParaRPr lang="en-US" sz="2400" b="1" baseline="30000" dirty="0"/>
            </a:p>
          </p:txBody>
        </p:sp>
      </p:grpSp>
      <p:grpSp>
        <p:nvGrpSpPr>
          <p:cNvPr id="24" name="Group 23"/>
          <p:cNvGrpSpPr/>
          <p:nvPr/>
        </p:nvGrpSpPr>
        <p:grpSpPr>
          <a:xfrm>
            <a:off x="7275443" y="4853321"/>
            <a:ext cx="1029567" cy="1292662"/>
            <a:chOff x="7275443" y="4853321"/>
            <a:chExt cx="1029567" cy="1292662"/>
          </a:xfrm>
        </p:grpSpPr>
        <p:sp>
          <p:nvSpPr>
            <p:cNvPr id="10" name="TextBox 9"/>
            <p:cNvSpPr txBox="1"/>
            <p:nvPr/>
          </p:nvSpPr>
          <p:spPr>
            <a:xfrm>
              <a:off x="7677915" y="4853321"/>
              <a:ext cx="627095" cy="1292662"/>
            </a:xfrm>
            <a:prstGeom prst="rect">
              <a:avLst/>
            </a:prstGeom>
            <a:noFill/>
          </p:spPr>
          <p:txBody>
            <a:bodyPr wrap="none" rtlCol="0">
              <a:spAutoFit/>
            </a:bodyPr>
            <a:lstStyle/>
            <a:p>
              <a:pPr algn="ctr"/>
              <a:r>
                <a:rPr lang="en-US" sz="2000" b="1" dirty="0" smtClean="0">
                  <a:solidFill>
                    <a:schemeClr val="accent2"/>
                  </a:solidFill>
                </a:rPr>
                <a:t>His</a:t>
              </a:r>
            </a:p>
            <a:p>
              <a:pPr algn="ctr"/>
              <a:endParaRPr lang="en-US" sz="800" b="1" dirty="0" smtClean="0">
                <a:solidFill>
                  <a:schemeClr val="accent2"/>
                </a:solidFill>
              </a:endParaRPr>
            </a:p>
            <a:p>
              <a:pPr algn="ctr"/>
              <a:r>
                <a:rPr lang="en-US" sz="2000" b="1" dirty="0" smtClean="0">
                  <a:solidFill>
                    <a:schemeClr val="accent2"/>
                  </a:solidFill>
                </a:rPr>
                <a:t>Lys</a:t>
              </a:r>
            </a:p>
            <a:p>
              <a:pPr algn="ctr"/>
              <a:endParaRPr lang="en-US" sz="800" b="1" dirty="0" smtClean="0">
                <a:solidFill>
                  <a:schemeClr val="accent2"/>
                </a:solidFill>
              </a:endParaRPr>
            </a:p>
            <a:p>
              <a:pPr algn="ctr"/>
              <a:r>
                <a:rPr lang="en-US" sz="2000" b="1" dirty="0" err="1" smtClean="0">
                  <a:solidFill>
                    <a:schemeClr val="accent2"/>
                  </a:solidFill>
                </a:rPr>
                <a:t>Arg</a:t>
              </a:r>
              <a:endParaRPr lang="en-US" sz="2000" b="1" dirty="0">
                <a:solidFill>
                  <a:schemeClr val="accent2"/>
                </a:solidFill>
              </a:endParaRPr>
            </a:p>
          </p:txBody>
        </p:sp>
        <p:cxnSp>
          <p:nvCxnSpPr>
            <p:cNvPr id="12" name="Straight Connector 11"/>
            <p:cNvCxnSpPr/>
            <p:nvPr/>
          </p:nvCxnSpPr>
          <p:spPr>
            <a:xfrm flipV="1">
              <a:off x="7275443" y="5102087"/>
              <a:ext cx="402472" cy="34455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endCxn id="10" idx="1"/>
            </p:cNvCxnSpPr>
            <p:nvPr/>
          </p:nvCxnSpPr>
          <p:spPr>
            <a:xfrm>
              <a:off x="7275443" y="5499652"/>
              <a:ext cx="402472"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275443" y="5580823"/>
              <a:ext cx="402472" cy="3684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758517" y="5056759"/>
            <a:ext cx="1136545" cy="892552"/>
            <a:chOff x="758517" y="5056759"/>
            <a:chExt cx="1136545" cy="892552"/>
          </a:xfrm>
        </p:grpSpPr>
        <p:sp>
          <p:nvSpPr>
            <p:cNvPr id="9" name="TextBox 8"/>
            <p:cNvSpPr txBox="1"/>
            <p:nvPr/>
          </p:nvSpPr>
          <p:spPr>
            <a:xfrm>
              <a:off x="758517" y="5056759"/>
              <a:ext cx="670376" cy="892552"/>
            </a:xfrm>
            <a:prstGeom prst="rect">
              <a:avLst/>
            </a:prstGeom>
            <a:noFill/>
          </p:spPr>
          <p:txBody>
            <a:bodyPr wrap="none" rtlCol="0">
              <a:spAutoFit/>
            </a:bodyPr>
            <a:lstStyle/>
            <a:p>
              <a:pPr algn="ctr"/>
              <a:r>
                <a:rPr lang="en-US" sz="2000" b="1" dirty="0" err="1" smtClean="0">
                  <a:solidFill>
                    <a:srgbClr val="FF0000"/>
                  </a:solidFill>
                </a:rPr>
                <a:t>Glu</a:t>
              </a:r>
              <a:endParaRPr lang="en-US" sz="2000" b="1" dirty="0" smtClean="0">
                <a:solidFill>
                  <a:srgbClr val="FF0000"/>
                </a:solidFill>
              </a:endParaRPr>
            </a:p>
            <a:p>
              <a:pPr algn="ctr"/>
              <a:endParaRPr lang="en-US" sz="1000" b="1" dirty="0" smtClean="0">
                <a:solidFill>
                  <a:srgbClr val="FF0000"/>
                </a:solidFill>
              </a:endParaRPr>
            </a:p>
            <a:p>
              <a:pPr algn="ctr"/>
              <a:r>
                <a:rPr lang="en-US" sz="2000" b="1" dirty="0" smtClean="0">
                  <a:solidFill>
                    <a:srgbClr val="FF0000"/>
                  </a:solidFill>
                </a:rPr>
                <a:t>Asp</a:t>
              </a:r>
              <a:endParaRPr lang="en-US" sz="2000" b="1" dirty="0">
                <a:solidFill>
                  <a:srgbClr val="FF0000"/>
                </a:solidFill>
              </a:endParaRPr>
            </a:p>
          </p:txBody>
        </p:sp>
        <p:cxnSp>
          <p:nvCxnSpPr>
            <p:cNvPr id="18" name="Straight Connector 17"/>
            <p:cNvCxnSpPr/>
            <p:nvPr/>
          </p:nvCxnSpPr>
          <p:spPr>
            <a:xfrm>
              <a:off x="1349381" y="5281821"/>
              <a:ext cx="545681" cy="15157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1402389" y="5503035"/>
              <a:ext cx="439664" cy="17055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5757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9" presetClass="emph" presetSubtype="0" nodeType="withEffect">
                                  <p:stCondLst>
                                    <p:cond delay="0"/>
                                  </p:stCondLst>
                                  <p:childTnLst>
                                    <p:set>
                                      <p:cBhvr rctx="PPT">
                                        <p:cTn id="14" dur="indefinite"/>
                                        <p:tgtEl>
                                          <p:spTgt spid="2">
                                            <p:txEl>
                                              <p:pRg st="0" end="0"/>
                                            </p:txEl>
                                          </p:spTgt>
                                        </p:tgtEl>
                                        <p:attrNameLst>
                                          <p:attrName>style.opacity</p:attrName>
                                        </p:attrNameLst>
                                      </p:cBhvr>
                                      <p:to>
                                        <p:strVal val="0.5"/>
                                      </p:to>
                                    </p:set>
                                    <p:animEffect filter="image" prLst="opacity: 0.5">
                                      <p:cBhvr rctx="IE">
                                        <p:cTn id="15" dur="indefinite"/>
                                        <p:tgtEl>
                                          <p:spTgt spid="2">
                                            <p:txEl>
                                              <p:pRg st="0" end="0"/>
                                            </p:txEl>
                                          </p:spTgt>
                                        </p:tgtEl>
                                      </p:cBhvr>
                                    </p:animEffect>
                                  </p:childTnLst>
                                </p:cTn>
                              </p:par>
                              <p:par>
                                <p:cTn id="16" presetID="9" presetClass="emph" presetSubtype="0" nodeType="withEffect">
                                  <p:stCondLst>
                                    <p:cond delay="0"/>
                                  </p:stCondLst>
                                  <p:childTnLst>
                                    <p:set>
                                      <p:cBhvr rctx="PPT">
                                        <p:cTn id="17" dur="indefinite"/>
                                        <p:tgtEl>
                                          <p:spTgt spid="2">
                                            <p:txEl>
                                              <p:pRg st="1" end="1"/>
                                            </p:txEl>
                                          </p:spTgt>
                                        </p:tgtEl>
                                        <p:attrNameLst>
                                          <p:attrName>style.opacity</p:attrName>
                                        </p:attrNameLst>
                                      </p:cBhvr>
                                      <p:to>
                                        <p:strVal val="0.5"/>
                                      </p:to>
                                    </p:set>
                                    <p:animEffect filter="image" prLst="opacity: 0.5">
                                      <p:cBhvr rctx="IE">
                                        <p:cTn id="18" dur="indefinite"/>
                                        <p:tgtEl>
                                          <p:spTgt spid="2">
                                            <p:txEl>
                                              <p:pRg st="1" end="1"/>
                                            </p:txEl>
                                          </p:spTgt>
                                        </p:tgtEl>
                                      </p:cBhvr>
                                    </p:animEffect>
                                  </p:childTnLst>
                                </p:cTn>
                              </p:par>
                              <p:par>
                                <p:cTn id="19" presetID="9" presetClass="emph" presetSubtype="0" nodeType="withEffect">
                                  <p:stCondLst>
                                    <p:cond delay="0"/>
                                  </p:stCondLst>
                                  <p:childTnLst>
                                    <p:set>
                                      <p:cBhvr rctx="PPT">
                                        <p:cTn id="20" dur="indefinite"/>
                                        <p:tgtEl>
                                          <p:spTgt spid="2">
                                            <p:txEl>
                                              <p:pRg st="2" end="2"/>
                                            </p:txEl>
                                          </p:spTgt>
                                        </p:tgtEl>
                                        <p:attrNameLst>
                                          <p:attrName>style.opacity</p:attrName>
                                        </p:attrNameLst>
                                      </p:cBhvr>
                                      <p:to>
                                        <p:strVal val="0.5"/>
                                      </p:to>
                                    </p:set>
                                    <p:animEffect filter="image" prLst="opacity: 0.5">
                                      <p:cBhvr rctx="IE">
                                        <p:cTn id="21" dur="indefinite"/>
                                        <p:tgtEl>
                                          <p:spTgt spid="2">
                                            <p:txEl>
                                              <p:pRg st="2" end="2"/>
                                            </p:txEl>
                                          </p:spTgt>
                                        </p:tgtEl>
                                      </p:cBhvr>
                                    </p:animEffect>
                                  </p:childTnLst>
                                </p:cTn>
                              </p:par>
                              <p:par>
                                <p:cTn id="22" presetID="9" presetClass="emph" presetSubtype="0" nodeType="withEffect">
                                  <p:stCondLst>
                                    <p:cond delay="0"/>
                                  </p:stCondLst>
                                  <p:childTnLst>
                                    <p:set>
                                      <p:cBhvr rctx="PPT">
                                        <p:cTn id="23" dur="indefinite"/>
                                        <p:tgtEl>
                                          <p:spTgt spid="2">
                                            <p:txEl>
                                              <p:pRg st="3" end="3"/>
                                            </p:txEl>
                                          </p:spTgt>
                                        </p:tgtEl>
                                        <p:attrNameLst>
                                          <p:attrName>style.opacity</p:attrName>
                                        </p:attrNameLst>
                                      </p:cBhvr>
                                      <p:to>
                                        <p:strVal val="0.5"/>
                                      </p:to>
                                    </p:set>
                                    <p:animEffect filter="image" prLst="opacity: 0.5">
                                      <p:cBhvr rctx="IE">
                                        <p:cTn id="24" dur="indefinite"/>
                                        <p:tgtEl>
                                          <p:spTgt spid="2">
                                            <p:txEl>
                                              <p:pRg st="3" end="3"/>
                                            </p:txEl>
                                          </p:spTgt>
                                        </p:tgtEl>
                                      </p:cBhvr>
                                    </p:animEffect>
                                  </p:childTnLst>
                                </p:cTn>
                              </p:par>
                              <p:par>
                                <p:cTn id="25" presetID="1" presetClass="entr" presetSubtype="0" fill="hold" grpId="0"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childTnLst>
                                </p:cTn>
                              </p:par>
                              <p:par>
                                <p:cTn id="31" presetID="9" presetClass="emph" presetSubtype="0" nodeType="withEffect">
                                  <p:stCondLst>
                                    <p:cond delay="0"/>
                                  </p:stCondLst>
                                  <p:childTnLst>
                                    <p:set>
                                      <p:cBhvr rctx="PPT">
                                        <p:cTn id="32" dur="indefinite"/>
                                        <p:tgtEl>
                                          <p:spTgt spid="2">
                                            <p:txEl>
                                              <p:pRg st="4" end="4"/>
                                            </p:txEl>
                                          </p:spTgt>
                                        </p:tgtEl>
                                        <p:attrNameLst>
                                          <p:attrName>style.opacity</p:attrName>
                                        </p:attrNameLst>
                                      </p:cBhvr>
                                      <p:to>
                                        <p:strVal val="0.5"/>
                                      </p:to>
                                    </p:set>
                                    <p:animEffect filter="image" prLst="opacity: 0.5">
                                      <p:cBhvr rctx="IE">
                                        <p:cTn id="33" dur="indefinite"/>
                                        <p:tgtEl>
                                          <p:spTgt spid="2">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figure 4-07a"/>
          <p:cNvPicPr>
            <a:picLocks noChangeAspect="1" noChangeArrowheads="1"/>
          </p:cNvPicPr>
          <p:nvPr/>
        </p:nvPicPr>
        <p:blipFill rotWithShape="1">
          <a:blip r:embed="rId3">
            <a:extLst>
              <a:ext uri="{28A0092B-C50C-407E-A947-70E740481C1C}">
                <a14:useLocalDpi xmlns:a14="http://schemas.microsoft.com/office/drawing/2010/main" val="0"/>
              </a:ext>
            </a:extLst>
          </a:blip>
          <a:srcRect b="9568"/>
          <a:stretch/>
        </p:blipFill>
        <p:spPr bwMode="auto">
          <a:xfrm>
            <a:off x="304799" y="1727201"/>
            <a:ext cx="8531225" cy="471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3"/>
          <p:cNvSpPr txBox="1">
            <a:spLocks/>
          </p:cNvSpPr>
          <p:nvPr/>
        </p:nvSpPr>
        <p:spPr>
          <a:xfrm>
            <a:off x="457200" y="274638"/>
            <a:ext cx="82296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endParaRPr lang="en-US" dirty="0" smtClean="0"/>
          </a:p>
        </p:txBody>
      </p:sp>
      <p:sp>
        <p:nvSpPr>
          <p:cNvPr id="2" name="Title 1"/>
          <p:cNvSpPr>
            <a:spLocks noGrp="1"/>
          </p:cNvSpPr>
          <p:nvPr>
            <p:ph type="title"/>
          </p:nvPr>
        </p:nvSpPr>
        <p:spPr/>
        <p:txBody>
          <a:bodyPr/>
          <a:lstStyle/>
          <a:p>
            <a:r>
              <a:rPr lang="en-US" dirty="0"/>
              <a:t>Turns are important secondary structures that change the direction of the </a:t>
            </a:r>
            <a:r>
              <a:rPr lang="en-US" dirty="0" smtClean="0"/>
              <a:t>chain</a:t>
            </a:r>
            <a:endParaRPr lang="en-US" dirty="0"/>
          </a:p>
        </p:txBody>
      </p:sp>
    </p:spTree>
    <p:extLst>
      <p:ext uri="{BB962C8B-B14F-4D97-AF65-F5344CB8AC3E}">
        <p14:creationId xmlns:p14="http://schemas.microsoft.com/office/powerpoint/2010/main" val="3462073400"/>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12777</TotalTime>
  <Words>1095</Words>
  <Application>Microsoft Office PowerPoint</Application>
  <PresentationFormat>On-screen Show (4:3)</PresentationFormat>
  <Paragraphs>113</Paragraphs>
  <Slides>23</Slides>
  <Notes>23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Default Design</vt:lpstr>
      <vt:lpstr>CS ChemDraw Drawing</vt:lpstr>
      <vt:lpstr>The α-helix forms within a continuous strech of the polypeptide chain</vt:lpstr>
      <vt:lpstr>α-Helices have a dipole moment, due to unbonded and aligned N-H and C=O groups</vt:lpstr>
      <vt:lpstr>β-Sheets contain extended (β-strand) segments from separate regions of a protein</vt:lpstr>
      <vt:lpstr>Antiparallel β-sheets may be formed by closer regions of sequence than parallel</vt:lpstr>
      <vt:lpstr>The stability of helices and sheets depends on their sequence of amino acids</vt:lpstr>
      <vt:lpstr>The stability of helices and sheets depends on their sequence of amino acids</vt:lpstr>
      <vt:lpstr>The stability of helices and sheets depends on their sequence of amino acids</vt:lpstr>
      <vt:lpstr>The stability of helices and sheets depends on their sequence of amino acids</vt:lpstr>
      <vt:lpstr>Turns are important secondary structures that change the direction of the chain</vt:lpstr>
      <vt:lpstr>Backbones are usually trans at the peptide bond, but cis-Pro is found in some β-turns</vt:lpstr>
      <vt:lpstr>Tertiary structure combines regular secondary structures and loops</vt:lpstr>
      <vt:lpstr>Most dihedral angles of a protein’s tertiary structure are “allowed”</vt:lpstr>
      <vt:lpstr>Fibrous proteins are dominated by secondary (and quaternary) structure</vt:lpstr>
      <vt:lpstr>Fibrous proteins are dominated by secondary (and quaternary) structure</vt:lpstr>
      <vt:lpstr>Regular spacing of hydrophobic aa’s in α-keratin promotes quaternary interactions</vt:lpstr>
      <vt:lpstr>Gly-X-Y motif and hydroxylated aa’s of collagen allow for tight coiling and packing</vt:lpstr>
      <vt:lpstr>Globular proteins are compact and often combine multiple secondary structures</vt:lpstr>
      <vt:lpstr>Globular proteins have hydrophobic groups inside and hydrophilic groups on the surface</vt:lpstr>
      <vt:lpstr>Hydropathic index can be plotted for a protein, to predict internal &amp; external zones</vt:lpstr>
      <vt:lpstr>Particular arrangements of polar and apolar residues can form amphipathic helices</vt:lpstr>
      <vt:lpstr>An alternating sequence of polar and apolar residues can form an amphipathic sheet</vt:lpstr>
      <vt:lpstr>Some tertiary structures contain common patterns, or motifs, of secondary structures (= supersecondary structures) </vt:lpstr>
      <vt:lpstr>Proteins folds can be grouped by predominant secondary structure(s)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dc:title>
  <dc:creator>Rebecca</dc:creator>
  <cp:lastModifiedBy>Rebecca</cp:lastModifiedBy>
  <cp:revision>125</cp:revision>
  <cp:lastPrinted>2011-01-18T22:48:44Z</cp:lastPrinted>
  <dcterms:created xsi:type="dcterms:W3CDTF">2009-07-16T23:51:41Z</dcterms:created>
  <dcterms:modified xsi:type="dcterms:W3CDTF">2011-01-18T22:51:23Z</dcterms:modified>
</cp:coreProperties>
</file>