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9" r:id="rId7"/>
    <p:sldId id="263" r:id="rId8"/>
    <p:sldId id="264" r:id="rId9"/>
    <p:sldId id="274" r:id="rId10"/>
    <p:sldId id="270" r:id="rId11"/>
    <p:sldId id="271" r:id="rId12"/>
    <p:sldId id="268" r:id="rId1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114" autoAdjust="0"/>
  </p:normalViewPr>
  <p:slideViewPr>
    <p:cSldViewPr snapToGrid="0">
      <p:cViewPr varScale="1">
        <p:scale>
          <a:sx n="73" d="100"/>
          <a:sy n="73" d="100"/>
        </p:scale>
        <p:origin x="-9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A5D258A-95A8-4CE6-9496-F7E5B4CE70A2}" type="datetimeFigureOut">
              <a:rPr lang="en-US" smtClean="0"/>
              <a:t>1/14/2011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8667B8F-BF4D-4436-A2C1-52D5F2B78515}" type="slidenum">
              <a:rPr lang="en-US" smtClean="0"/>
              <a:t>‹#›</a:t>
            </a:fld>
            <a:endParaRPr lang="en-US"/>
          </a:p>
        </p:txBody>
      </p:sp>
    </p:spTree>
    <p:extLst>
      <p:ext uri="{BB962C8B-B14F-4D97-AF65-F5344CB8AC3E}">
        <p14:creationId xmlns:p14="http://schemas.microsoft.com/office/powerpoint/2010/main" val="356302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1895E-CE51-4D4B-AC0D-CF633D8473FF}" type="slidenum">
              <a:rPr lang="en-US"/>
              <a:pPr/>
              <a:t>5</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dirty="0">
                <a:latin typeface="Arial" pitchFamily="34" charset="0"/>
              </a:rPr>
              <a:t>FIGURE 7-5 Formation of </a:t>
            </a:r>
            <a:r>
              <a:rPr lang="en-US" b="1" dirty="0" err="1">
                <a:latin typeface="Arial" pitchFamily="34" charset="0"/>
              </a:rPr>
              <a:t>hemiacetals</a:t>
            </a:r>
            <a:r>
              <a:rPr lang="en-US" b="1" dirty="0">
                <a:latin typeface="Arial" pitchFamily="34" charset="0"/>
              </a:rPr>
              <a:t> and </a:t>
            </a:r>
            <a:r>
              <a:rPr lang="en-US" b="1" dirty="0" err="1">
                <a:latin typeface="Arial" pitchFamily="34" charset="0"/>
              </a:rPr>
              <a:t>hemiketals</a:t>
            </a:r>
            <a:r>
              <a:rPr lang="en-US" b="1" dirty="0">
                <a:latin typeface="Arial" pitchFamily="34" charset="0"/>
              </a:rPr>
              <a:t>.</a:t>
            </a:r>
            <a:r>
              <a:rPr lang="en-US" dirty="0">
                <a:latin typeface="Arial" pitchFamily="34" charset="0"/>
              </a:rPr>
              <a:t> An aldehyde or ketone can react with an alcohol in a 1:1 ratio to yield a </a:t>
            </a:r>
            <a:r>
              <a:rPr lang="en-US" dirty="0" err="1">
                <a:latin typeface="Arial" pitchFamily="34" charset="0"/>
              </a:rPr>
              <a:t>hemiacetal</a:t>
            </a:r>
            <a:r>
              <a:rPr lang="en-US" dirty="0">
                <a:latin typeface="Arial" pitchFamily="34" charset="0"/>
              </a:rPr>
              <a:t> or </a:t>
            </a:r>
            <a:r>
              <a:rPr lang="en-US" dirty="0" err="1">
                <a:latin typeface="Arial" pitchFamily="34" charset="0"/>
              </a:rPr>
              <a:t>hemiketal</a:t>
            </a:r>
            <a:r>
              <a:rPr lang="en-US" dirty="0">
                <a:latin typeface="Arial" pitchFamily="34" charset="0"/>
              </a:rPr>
              <a:t>, respectively, creating a new chiral center at the carbonyl carbon. Substitution of a second alcohol molecule produces an </a:t>
            </a:r>
            <a:r>
              <a:rPr lang="en-US" dirty="0" err="1">
                <a:latin typeface="Arial" pitchFamily="34" charset="0"/>
              </a:rPr>
              <a:t>acetal</a:t>
            </a:r>
            <a:r>
              <a:rPr lang="en-US" dirty="0">
                <a:latin typeface="Arial" pitchFamily="34" charset="0"/>
              </a:rPr>
              <a:t> or </a:t>
            </a:r>
            <a:r>
              <a:rPr lang="en-US" dirty="0" err="1">
                <a:latin typeface="Arial" pitchFamily="34" charset="0"/>
              </a:rPr>
              <a:t>ketal</a:t>
            </a:r>
            <a:r>
              <a:rPr lang="en-US" dirty="0">
                <a:latin typeface="Arial" pitchFamily="34" charset="0"/>
              </a:rPr>
              <a:t>. When the second alcohol is part of another sugar molecule, the bond produced is a </a:t>
            </a:r>
            <a:r>
              <a:rPr lang="en-US" dirty="0" err="1">
                <a:latin typeface="Arial" pitchFamily="34" charset="0"/>
              </a:rPr>
              <a:t>glycosidic</a:t>
            </a:r>
            <a:r>
              <a:rPr lang="en-US" dirty="0">
                <a:latin typeface="Arial" pitchFamily="34" charset="0"/>
              </a:rPr>
              <a:t> bond (p. 243).</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92EEF-0D08-46A0-B951-31E2CC76AA94}" type="slidenum">
              <a:rPr lang="en-US"/>
              <a:pPr/>
              <a:t>7</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b="1">
                <a:latin typeface="Arial" pitchFamily="34" charset="0"/>
              </a:rPr>
              <a:t>FIGURE 7-8 Conformational formulas of pyranoses.</a:t>
            </a:r>
            <a:r>
              <a:rPr lang="en-US">
                <a:latin typeface="Arial" pitchFamily="34" charset="0"/>
              </a:rPr>
              <a:t> (a) Two chair forms of the pyranose ring. Bonds to substituents and hydrogen atoms on the ring carbons may be either axial (ax), projecting parallel to the vertical axis through the ring, or equatorial (eq), projecting roughly perpendicular to this axis. Two </a:t>
            </a:r>
            <a:r>
              <a:rPr lang="en-US" i="1">
                <a:latin typeface="Arial" pitchFamily="34" charset="0"/>
              </a:rPr>
              <a:t>conformers </a:t>
            </a:r>
            <a:r>
              <a:rPr lang="en-US">
                <a:latin typeface="Arial" pitchFamily="34" charset="0"/>
              </a:rPr>
              <a:t>such are these are not readily interconvertible without breaking the ring. However, when the molecule is "stretched" (by atomic force microscopy; see Box 11-1), an input of about 46 kJ of energy per mole of sugar can force the interconversion of chair forms. Generally, substituents in the equatorial positions are less sterically hindered by neighboring substituents, and conformers with bulky substituents in equatorial positions are favored. Another conformation, the "boat" (not shown), is seen only in derivatives with very bulky substituents. (b) The preferred chair conformation of </a:t>
            </a:r>
            <a:r>
              <a:rPr lang="en-US" i="1">
                <a:latin typeface="Lucida Grande"/>
              </a:rPr>
              <a:t>α</a:t>
            </a:r>
            <a:r>
              <a:rPr lang="en-US">
                <a:latin typeface="Arial" pitchFamily="34" charset="0"/>
              </a:rPr>
              <a:t>-D-glucopyranose.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E2579-18BA-4A3A-8417-78996988447E}" type="slidenum">
              <a:rPr lang="en-US"/>
              <a:pPr/>
              <a:t>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b="1" dirty="0">
                <a:latin typeface="Arial" pitchFamily="34" charset="0"/>
              </a:rPr>
              <a:t>FIGURE 7-9 Some hexose derivatives important in biology.</a:t>
            </a:r>
            <a:r>
              <a:rPr lang="en-US" dirty="0">
                <a:latin typeface="Arial" pitchFamily="34" charset="0"/>
              </a:rPr>
              <a:t> In amino sugars, an </a:t>
            </a:r>
            <a:r>
              <a:rPr lang="en-US" dirty="0">
                <a:latin typeface="Arial" pitchFamily="34" charset="0"/>
                <a:ea typeface="ヒラギノ角ゴ Pro W3"/>
                <a:cs typeface="ヒラギノ角ゴ Pro W3"/>
              </a:rPr>
              <a:t>—</a:t>
            </a:r>
            <a:r>
              <a:rPr lang="en-US" dirty="0">
                <a:latin typeface="Arial" pitchFamily="34" charset="0"/>
              </a:rPr>
              <a:t>NH</a:t>
            </a:r>
            <a:r>
              <a:rPr lang="en-US" baseline="-25000" dirty="0">
                <a:latin typeface="Arial" pitchFamily="34" charset="0"/>
              </a:rPr>
              <a:t>2</a:t>
            </a:r>
            <a:r>
              <a:rPr lang="en-US" dirty="0">
                <a:latin typeface="Arial" pitchFamily="34" charset="0"/>
              </a:rPr>
              <a:t> group replaces one of the </a:t>
            </a:r>
            <a:r>
              <a:rPr lang="en-US" dirty="0">
                <a:latin typeface="Arial" pitchFamily="34" charset="0"/>
                <a:ea typeface="ヒラギノ角ゴ Pro W3"/>
                <a:cs typeface="ヒラギノ角ゴ Pro W3"/>
              </a:rPr>
              <a:t>—</a:t>
            </a:r>
            <a:r>
              <a:rPr lang="en-US" dirty="0">
                <a:latin typeface="Arial" pitchFamily="34" charset="0"/>
              </a:rPr>
              <a:t>OH groups in the parent hexose. Substitution of </a:t>
            </a:r>
            <a:r>
              <a:rPr lang="en-US" dirty="0">
                <a:latin typeface="Arial" pitchFamily="34" charset="0"/>
                <a:ea typeface="ヒラギノ角ゴ Pro W3"/>
                <a:cs typeface="ヒラギノ角ゴ Pro W3"/>
              </a:rPr>
              <a:t>—</a:t>
            </a:r>
            <a:r>
              <a:rPr lang="en-US" dirty="0">
                <a:latin typeface="Arial" pitchFamily="34" charset="0"/>
              </a:rPr>
              <a:t>H for </a:t>
            </a:r>
            <a:r>
              <a:rPr lang="en-US" dirty="0">
                <a:latin typeface="Arial" pitchFamily="34" charset="0"/>
                <a:ea typeface="ヒラギノ角ゴ Pro W3"/>
                <a:cs typeface="ヒラギノ角ゴ Pro W3"/>
              </a:rPr>
              <a:t>—</a:t>
            </a:r>
            <a:r>
              <a:rPr lang="en-US" dirty="0">
                <a:latin typeface="Arial" pitchFamily="34" charset="0"/>
              </a:rPr>
              <a:t>OH produces a </a:t>
            </a:r>
            <a:r>
              <a:rPr lang="en-US" dirty="0" err="1">
                <a:latin typeface="Arial" pitchFamily="34" charset="0"/>
              </a:rPr>
              <a:t>deoxy</a:t>
            </a:r>
            <a:r>
              <a:rPr lang="en-US" dirty="0">
                <a:latin typeface="Arial" pitchFamily="34" charset="0"/>
              </a:rPr>
              <a:t> sugar; note that the </a:t>
            </a:r>
            <a:r>
              <a:rPr lang="en-US" dirty="0" err="1">
                <a:latin typeface="Arial" pitchFamily="34" charset="0"/>
              </a:rPr>
              <a:t>deoxy</a:t>
            </a:r>
            <a:r>
              <a:rPr lang="en-US" dirty="0">
                <a:latin typeface="Arial" pitchFamily="34" charset="0"/>
              </a:rPr>
              <a:t> sugars shown here occur in nature as the </a:t>
            </a:r>
            <a:r>
              <a:rPr lang="en-US" sz="1100" dirty="0">
                <a:latin typeface="Arial" pitchFamily="34" charset="0"/>
              </a:rPr>
              <a:t>L</a:t>
            </a:r>
            <a:r>
              <a:rPr lang="en-US" dirty="0">
                <a:latin typeface="Arial" pitchFamily="34" charset="0"/>
              </a:rPr>
              <a:t> isomers. The acidic sugars contain a carboxylate group, which confers a negative charge at neutral </a:t>
            </a:r>
            <a:r>
              <a:rPr lang="en-US" dirty="0" err="1">
                <a:latin typeface="Arial" pitchFamily="34" charset="0"/>
              </a:rPr>
              <a:t>pH.</a:t>
            </a:r>
            <a:r>
              <a:rPr lang="en-US" dirty="0">
                <a:latin typeface="Arial" pitchFamily="34" charset="0"/>
              </a:rPr>
              <a:t> </a:t>
            </a:r>
            <a:r>
              <a:rPr lang="en-US" sz="1100" dirty="0">
                <a:latin typeface="Arial" pitchFamily="34" charset="0"/>
              </a:rPr>
              <a:t>D</a:t>
            </a:r>
            <a:r>
              <a:rPr lang="en-US" dirty="0">
                <a:latin typeface="Arial" pitchFamily="34" charset="0"/>
              </a:rPr>
              <a:t>-</a:t>
            </a:r>
            <a:r>
              <a:rPr lang="en-US" dirty="0" err="1">
                <a:latin typeface="Arial" pitchFamily="34" charset="0"/>
              </a:rPr>
              <a:t>Glucono</a:t>
            </a:r>
            <a:r>
              <a:rPr lang="en-US" dirty="0">
                <a:latin typeface="Arial" pitchFamily="34" charset="0"/>
              </a:rPr>
              <a:t>-</a:t>
            </a:r>
            <a:r>
              <a:rPr lang="en-US" i="1" dirty="0">
                <a:latin typeface="Lucida Grande"/>
              </a:rPr>
              <a:t>δ</a:t>
            </a:r>
            <a:r>
              <a:rPr lang="en-US" dirty="0">
                <a:latin typeface="Arial" pitchFamily="34" charset="0"/>
              </a:rPr>
              <a:t>-lactone results from formation of an ester linkage between the C-1 carboxylate group and the C-5 (also known as the </a:t>
            </a:r>
            <a:r>
              <a:rPr lang="en-US" i="1" dirty="0">
                <a:latin typeface="Lucida Grande"/>
              </a:rPr>
              <a:t>δ</a:t>
            </a:r>
            <a:r>
              <a:rPr lang="en-US" dirty="0">
                <a:latin typeface="Arial" pitchFamily="34" charset="0"/>
              </a:rPr>
              <a:t> carbon) hydroxyl group of </a:t>
            </a:r>
            <a:r>
              <a:rPr lang="en-US" sz="1100" dirty="0">
                <a:latin typeface="Arial" pitchFamily="34" charset="0"/>
              </a:rPr>
              <a:t>D</a:t>
            </a:r>
            <a:r>
              <a:rPr lang="en-US" dirty="0">
                <a:latin typeface="Arial" pitchFamily="34" charset="0"/>
              </a:rPr>
              <a:t>-</a:t>
            </a:r>
            <a:r>
              <a:rPr lang="en-US" dirty="0" err="1">
                <a:latin typeface="Arial" pitchFamily="34" charset="0"/>
              </a:rPr>
              <a:t>gluconate</a:t>
            </a:r>
            <a:r>
              <a:rPr lang="en-US" dirty="0">
                <a:latin typeface="Arial" pitchFamily="34"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1895E-CE51-4D4B-AC0D-CF633D8473FF}" type="slidenum">
              <a:rPr lang="en-US"/>
              <a:pPr/>
              <a:t>9</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b="1" dirty="0">
                <a:latin typeface="Arial" pitchFamily="34" charset="0"/>
              </a:rPr>
              <a:t>FIGURE 7-5 Formation of </a:t>
            </a:r>
            <a:r>
              <a:rPr lang="en-US" b="1" dirty="0" err="1">
                <a:latin typeface="Arial" pitchFamily="34" charset="0"/>
              </a:rPr>
              <a:t>hemiacetals</a:t>
            </a:r>
            <a:r>
              <a:rPr lang="en-US" b="1" dirty="0">
                <a:latin typeface="Arial" pitchFamily="34" charset="0"/>
              </a:rPr>
              <a:t> and </a:t>
            </a:r>
            <a:r>
              <a:rPr lang="en-US" b="1" dirty="0" err="1">
                <a:latin typeface="Arial" pitchFamily="34" charset="0"/>
              </a:rPr>
              <a:t>hemiketals</a:t>
            </a:r>
            <a:r>
              <a:rPr lang="en-US" b="1" dirty="0">
                <a:latin typeface="Arial" pitchFamily="34" charset="0"/>
              </a:rPr>
              <a:t>.</a:t>
            </a:r>
            <a:r>
              <a:rPr lang="en-US" dirty="0">
                <a:latin typeface="Arial" pitchFamily="34" charset="0"/>
              </a:rPr>
              <a:t> An aldehyde or ketone can react with an alcohol in a 1:1 ratio to yield a </a:t>
            </a:r>
            <a:r>
              <a:rPr lang="en-US" dirty="0" err="1">
                <a:latin typeface="Arial" pitchFamily="34" charset="0"/>
              </a:rPr>
              <a:t>hemiacetal</a:t>
            </a:r>
            <a:r>
              <a:rPr lang="en-US" dirty="0">
                <a:latin typeface="Arial" pitchFamily="34" charset="0"/>
              </a:rPr>
              <a:t> or </a:t>
            </a:r>
            <a:r>
              <a:rPr lang="en-US" dirty="0" err="1">
                <a:latin typeface="Arial" pitchFamily="34" charset="0"/>
              </a:rPr>
              <a:t>hemiketal</a:t>
            </a:r>
            <a:r>
              <a:rPr lang="en-US" dirty="0">
                <a:latin typeface="Arial" pitchFamily="34" charset="0"/>
              </a:rPr>
              <a:t>, respectively, creating a new chiral center at the carbonyl carbon. Substitution of a second alcohol molecule produces an </a:t>
            </a:r>
            <a:r>
              <a:rPr lang="en-US" dirty="0" err="1">
                <a:latin typeface="Arial" pitchFamily="34" charset="0"/>
              </a:rPr>
              <a:t>acetal</a:t>
            </a:r>
            <a:r>
              <a:rPr lang="en-US" dirty="0">
                <a:latin typeface="Arial" pitchFamily="34" charset="0"/>
              </a:rPr>
              <a:t> or </a:t>
            </a:r>
            <a:r>
              <a:rPr lang="en-US" dirty="0" err="1">
                <a:latin typeface="Arial" pitchFamily="34" charset="0"/>
              </a:rPr>
              <a:t>ketal</a:t>
            </a:r>
            <a:r>
              <a:rPr lang="en-US" dirty="0">
                <a:latin typeface="Arial" pitchFamily="34" charset="0"/>
              </a:rPr>
              <a:t>. When the second alcohol is part of another sugar molecule, the bond produced is a </a:t>
            </a:r>
            <a:r>
              <a:rPr lang="en-US" dirty="0" err="1">
                <a:latin typeface="Arial" pitchFamily="34" charset="0"/>
              </a:rPr>
              <a:t>glycosidic</a:t>
            </a:r>
            <a:r>
              <a:rPr lang="en-US" dirty="0">
                <a:latin typeface="Arial" pitchFamily="34" charset="0"/>
              </a:rPr>
              <a:t> bond (p. 243).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D09D4-6C77-464D-9B7E-A9EEF9EBA3F7}" type="slidenum">
              <a:rPr lang="en-US"/>
              <a:pPr/>
              <a:t>12</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b="1">
                <a:latin typeface="Arial" pitchFamily="34" charset="0"/>
              </a:rPr>
              <a:t>FIGURE 7-11 Formation of maltose.</a:t>
            </a:r>
            <a:r>
              <a:rPr lang="en-US">
                <a:latin typeface="Arial" pitchFamily="34" charset="0"/>
              </a:rPr>
              <a:t> A disaccharide is formed from two monosaccharides (here, two molecules of</a:t>
            </a:r>
            <a:r>
              <a:rPr lang="en-US" sz="1100">
                <a:latin typeface="Arial" pitchFamily="34" charset="0"/>
              </a:rPr>
              <a:t> D</a:t>
            </a:r>
            <a:r>
              <a:rPr lang="en-US">
                <a:latin typeface="Arial" pitchFamily="34" charset="0"/>
              </a:rPr>
              <a:t>-glucose) when an </a:t>
            </a:r>
            <a:r>
              <a:rPr lang="en-US">
                <a:latin typeface="Arial" pitchFamily="34" charset="0"/>
                <a:ea typeface="ヒラギノ角ゴ Pro W3"/>
                <a:cs typeface="ヒラギノ角ゴ Pro W3"/>
              </a:rPr>
              <a:t>—</a:t>
            </a:r>
            <a:r>
              <a:rPr lang="en-US">
                <a:latin typeface="Arial" pitchFamily="34" charset="0"/>
              </a:rPr>
              <a:t>OH (alcohol) of one glucose molecule (right) condenses with the intramolecular hemiacetal of the other glucose molecule (left), with elimination of H</a:t>
            </a:r>
            <a:r>
              <a:rPr lang="en-US" baseline="-25000">
                <a:latin typeface="Arial" pitchFamily="34" charset="0"/>
              </a:rPr>
              <a:t>2</a:t>
            </a:r>
            <a:r>
              <a:rPr lang="en-US">
                <a:latin typeface="Arial" pitchFamily="34" charset="0"/>
              </a:rPr>
              <a:t>O and formation of a glycosidic bond. The reversal of this reaction is hydrolysis</a:t>
            </a:r>
            <a:r>
              <a:rPr lang="en-US">
                <a:latin typeface="Arial" pitchFamily="34" charset="0"/>
                <a:ea typeface="ヒラギノ角ゴ Pro W3"/>
                <a:cs typeface="ヒラギノ角ゴ Pro W3"/>
              </a:rPr>
              <a:t>—</a:t>
            </a:r>
            <a:r>
              <a:rPr lang="en-US">
                <a:latin typeface="Arial" pitchFamily="34" charset="0"/>
              </a:rPr>
              <a:t>attack by H</a:t>
            </a:r>
            <a:r>
              <a:rPr lang="en-US" baseline="-25000">
                <a:latin typeface="Arial" pitchFamily="34" charset="0"/>
              </a:rPr>
              <a:t>2</a:t>
            </a:r>
            <a:r>
              <a:rPr lang="en-US">
                <a:latin typeface="Arial" pitchFamily="34" charset="0"/>
              </a:rPr>
              <a:t>O on the glycosidic bond. The maltose molecule, shown here as an illustration, retains a reducing hemiacetal at the C-1 not involved in the glycosidic bond. Because mutarotation interconverts the </a:t>
            </a:r>
            <a:r>
              <a:rPr lang="en-US" i="1">
                <a:latin typeface="Lucida Grande"/>
              </a:rPr>
              <a:t>α</a:t>
            </a:r>
            <a:r>
              <a:rPr lang="en-US">
                <a:latin typeface="Arial" pitchFamily="34" charset="0"/>
              </a:rPr>
              <a:t> and </a:t>
            </a:r>
            <a:r>
              <a:rPr lang="en-US" i="1">
                <a:latin typeface="Lucida Grande"/>
              </a:rPr>
              <a:t>β</a:t>
            </a:r>
            <a:r>
              <a:rPr lang="en-US">
                <a:latin typeface="Arial" pitchFamily="34" charset="0"/>
              </a:rPr>
              <a:t> forms of the hemiacetal, the bonds at this position are sometimes depicted with wavy lines, as shown here, to indicate that the structure may be either </a:t>
            </a:r>
            <a:r>
              <a:rPr lang="en-US" i="1">
                <a:latin typeface="Lucida Grande"/>
              </a:rPr>
              <a:t>α</a:t>
            </a:r>
            <a:r>
              <a:rPr lang="en-US">
                <a:latin typeface="Arial" pitchFamily="34" charset="0"/>
              </a:rPr>
              <a:t> or </a:t>
            </a:r>
            <a:r>
              <a:rPr lang="en-US" i="1">
                <a:latin typeface="Lucida Grande"/>
              </a:rPr>
              <a:t>β</a:t>
            </a:r>
            <a:r>
              <a:rPr lang="en-US">
                <a:latin typeface="Arial" pitchFamily="34"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4DCE5F-341C-4E55-B5E5-8963A6B40CFF}"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403247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DCE5F-341C-4E55-B5E5-8963A6B40CFF}"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11613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DCE5F-341C-4E55-B5E5-8963A6B40CFF}"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3365485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4DCE5F-341C-4E55-B5E5-8963A6B40CFF}"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29556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4DCE5F-341C-4E55-B5E5-8963A6B40CFF}" type="datetimeFigureOut">
              <a:rPr lang="en-US" smtClean="0"/>
              <a:t>1/14/2011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4138721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4DCE5F-341C-4E55-B5E5-8963A6B40CFF}"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3547089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DCE5F-341C-4E55-B5E5-8963A6B40CFF}" type="datetimeFigureOut">
              <a:rPr lang="en-US" smtClean="0"/>
              <a:t>1/14/2011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6859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4DCE5F-341C-4E55-B5E5-8963A6B40CFF}" type="datetimeFigureOut">
              <a:rPr lang="en-US" smtClean="0"/>
              <a:t>1/14/2011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252030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4DCE5F-341C-4E55-B5E5-8963A6B40CFF}" type="datetimeFigureOut">
              <a:rPr lang="en-US" smtClean="0"/>
              <a:t>1/14/2011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340653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DCE5F-341C-4E55-B5E5-8963A6B40CFF}"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2476167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4DCE5F-341C-4E55-B5E5-8963A6B40CFF}" type="datetimeFigureOut">
              <a:rPr lang="en-US" smtClean="0"/>
              <a:t>1/14/2011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5ABE5-39FF-481A-989C-8D4D1CD2E372}" type="slidenum">
              <a:rPr lang="en-US" smtClean="0"/>
              <a:t>‹#›</a:t>
            </a:fld>
            <a:endParaRPr lang="en-US"/>
          </a:p>
        </p:txBody>
      </p:sp>
    </p:spTree>
    <p:extLst>
      <p:ext uri="{BB962C8B-B14F-4D97-AF65-F5344CB8AC3E}">
        <p14:creationId xmlns:p14="http://schemas.microsoft.com/office/powerpoint/2010/main" val="282789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DCE5F-341C-4E55-B5E5-8963A6B40CFF}" type="datetimeFigureOut">
              <a:rPr lang="en-US" smtClean="0"/>
              <a:t>1/14/2011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5ABE5-39FF-481A-989C-8D4D1CD2E372}" type="slidenum">
              <a:rPr lang="en-US" smtClean="0"/>
              <a:t>‹#›</a:t>
            </a:fld>
            <a:endParaRPr lang="en-US"/>
          </a:p>
        </p:txBody>
      </p:sp>
    </p:spTree>
    <p:extLst>
      <p:ext uri="{BB962C8B-B14F-4D97-AF65-F5344CB8AC3E}">
        <p14:creationId xmlns:p14="http://schemas.microsoft.com/office/powerpoint/2010/main" val="2455398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smtClean="0"/>
              <a:t>Carbohydrates</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3806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_08_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2209800"/>
            <a:ext cx="853122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a:t>Figure 8-7</a:t>
            </a:r>
          </a:p>
        </p:txBody>
      </p:sp>
      <p:sp>
        <p:nvSpPr>
          <p:cNvPr id="4100" name="Title 3"/>
          <p:cNvSpPr>
            <a:spLocks noGrp="1"/>
          </p:cNvSpPr>
          <p:nvPr>
            <p:ph type="title"/>
          </p:nvPr>
        </p:nvSpPr>
        <p:spPr/>
        <p:txBody>
          <a:bodyPr/>
          <a:lstStyle/>
          <a:p>
            <a:pPr eaLnBrk="1" hangingPunct="1"/>
            <a:r>
              <a:rPr lang="en-US" smtClean="0"/>
              <a:t>Glycosidic bonds link the anomeric carbon to other compounds, to form ‘glycosides’</a:t>
            </a:r>
          </a:p>
        </p:txBody>
      </p:sp>
      <p:sp>
        <p:nvSpPr>
          <p:cNvPr id="4101" name="TextBox 4"/>
          <p:cNvSpPr txBox="1">
            <a:spLocks noChangeArrowheads="1"/>
          </p:cNvSpPr>
          <p:nvPr/>
        </p:nvSpPr>
        <p:spPr bwMode="auto">
          <a:xfrm>
            <a:off x="3276600" y="1752600"/>
            <a:ext cx="556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t>O</a:t>
            </a:r>
            <a:r>
              <a:rPr lang="en-US" sz="2000"/>
              <a:t>-glycosidic (or </a:t>
            </a:r>
            <a:r>
              <a:rPr lang="en-US" sz="2000" i="1"/>
              <a:t>O</a:t>
            </a:r>
            <a:r>
              <a:rPr lang="en-US" sz="2000"/>
              <a:t>-glycosyl) bonds (or linkages)</a:t>
            </a:r>
          </a:p>
        </p:txBody>
      </p:sp>
      <p:cxnSp>
        <p:nvCxnSpPr>
          <p:cNvPr id="7" name="Straight Connector 6"/>
          <p:cNvCxnSpPr/>
          <p:nvPr/>
        </p:nvCxnSpPr>
        <p:spPr>
          <a:xfrm>
            <a:off x="5410200" y="4953000"/>
            <a:ext cx="45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48600" y="4953000"/>
            <a:ext cx="45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04" name="TextBox 8"/>
          <p:cNvSpPr txBox="1">
            <a:spLocks noChangeArrowheads="1"/>
          </p:cNvSpPr>
          <p:nvPr/>
        </p:nvSpPr>
        <p:spPr bwMode="auto">
          <a:xfrm>
            <a:off x="4267200" y="5181600"/>
            <a:ext cx="3744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i="1">
                <a:solidFill>
                  <a:srgbClr val="C00000"/>
                </a:solidFill>
              </a:rPr>
              <a:t>Can these sugars interconvert?</a:t>
            </a:r>
          </a:p>
        </p:txBody>
      </p:sp>
    </p:spTree>
    <p:extLst>
      <p:ext uri="{BB962C8B-B14F-4D97-AF65-F5344CB8AC3E}">
        <p14:creationId xmlns:p14="http://schemas.microsoft.com/office/powerpoint/2010/main" val="815395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un_08_p2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317500"/>
            <a:ext cx="6227763"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a:t>Page 226</a:t>
            </a:r>
          </a:p>
        </p:txBody>
      </p:sp>
    </p:spTree>
    <p:extLst>
      <p:ext uri="{BB962C8B-B14F-4D97-AF65-F5344CB8AC3E}">
        <p14:creationId xmlns:p14="http://schemas.microsoft.com/office/powerpoint/2010/main" val="14034995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3" name="Picture 3" descr="figure 7-11"/>
          <p:cNvPicPr>
            <a:picLocks noChangeAspect="1" noChangeArrowheads="1"/>
          </p:cNvPicPr>
          <p:nvPr/>
        </p:nvPicPr>
        <p:blipFill rotWithShape="1">
          <a:blip r:embed="rId3">
            <a:extLst>
              <a:ext uri="{28A0092B-C50C-407E-A947-70E740481C1C}">
                <a14:useLocalDpi xmlns:a14="http://schemas.microsoft.com/office/drawing/2010/main" val="0"/>
              </a:ext>
            </a:extLst>
          </a:blip>
          <a:srcRect b="8915"/>
          <a:stretch/>
        </p:blipFill>
        <p:spPr bwMode="auto">
          <a:xfrm>
            <a:off x="1699691" y="1478671"/>
            <a:ext cx="5744618" cy="51833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Condensation reactions link </a:t>
            </a:r>
            <a:r>
              <a:rPr lang="en-US" dirty="0" err="1"/>
              <a:t>monosaccharides</a:t>
            </a:r>
            <a:r>
              <a:rPr lang="en-US" dirty="0"/>
              <a:t> into disaccharides (and polysaccharides) </a:t>
            </a:r>
          </a:p>
        </p:txBody>
      </p:sp>
      <p:sp>
        <p:nvSpPr>
          <p:cNvPr id="3" name="TextBox 2"/>
          <p:cNvSpPr txBox="1"/>
          <p:nvPr/>
        </p:nvSpPr>
        <p:spPr>
          <a:xfrm>
            <a:off x="169817" y="4998719"/>
            <a:ext cx="1850378" cy="369332"/>
          </a:xfrm>
          <a:prstGeom prst="rect">
            <a:avLst/>
          </a:prstGeom>
          <a:noFill/>
        </p:spPr>
        <p:txBody>
          <a:bodyPr wrap="none" rtlCol="0">
            <a:spAutoFit/>
          </a:bodyPr>
          <a:lstStyle/>
          <a:p>
            <a:r>
              <a:rPr lang="en-US" dirty="0">
                <a:solidFill>
                  <a:srgbClr val="005392"/>
                </a:solidFill>
              </a:rPr>
              <a:t>n</a:t>
            </a:r>
            <a:r>
              <a:rPr lang="en-US" dirty="0" smtClean="0">
                <a:solidFill>
                  <a:srgbClr val="005392"/>
                </a:solidFill>
              </a:rPr>
              <a:t>on-reducing end</a:t>
            </a:r>
            <a:endParaRPr lang="en-US" dirty="0">
              <a:solidFill>
                <a:srgbClr val="005392"/>
              </a:solidFill>
            </a:endParaRPr>
          </a:p>
        </p:txBody>
      </p:sp>
      <p:sp>
        <p:nvSpPr>
          <p:cNvPr id="6" name="TextBox 5"/>
          <p:cNvSpPr txBox="1"/>
          <p:nvPr/>
        </p:nvSpPr>
        <p:spPr>
          <a:xfrm>
            <a:off x="7271658" y="4998719"/>
            <a:ext cx="1414362" cy="369332"/>
          </a:xfrm>
          <a:prstGeom prst="rect">
            <a:avLst/>
          </a:prstGeom>
          <a:noFill/>
        </p:spPr>
        <p:txBody>
          <a:bodyPr wrap="none" rtlCol="0">
            <a:spAutoFit/>
          </a:bodyPr>
          <a:lstStyle/>
          <a:p>
            <a:r>
              <a:rPr lang="en-US" dirty="0" smtClean="0">
                <a:solidFill>
                  <a:srgbClr val="005392"/>
                </a:solidFill>
              </a:rPr>
              <a:t>reducing end</a:t>
            </a:r>
            <a:endParaRPr lang="en-US" dirty="0">
              <a:solidFill>
                <a:srgbClr val="005392"/>
              </a:solidFill>
            </a:endParaRPr>
          </a:p>
        </p:txBody>
      </p:sp>
    </p:spTree>
    <p:extLst>
      <p:ext uri="{BB962C8B-B14F-4D97-AF65-F5344CB8AC3E}">
        <p14:creationId xmlns:p14="http://schemas.microsoft.com/office/powerpoint/2010/main" val="628658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Carbohydrates serve a variety of functions</a:t>
            </a:r>
            <a:endParaRPr lang="en-US" dirty="0"/>
          </a:p>
        </p:txBody>
      </p:sp>
      <p:sp>
        <p:nvSpPr>
          <p:cNvPr id="3" name="Content Placeholder 2"/>
          <p:cNvSpPr>
            <a:spLocks noGrp="1"/>
          </p:cNvSpPr>
          <p:nvPr>
            <p:ph idx="1"/>
          </p:nvPr>
        </p:nvSpPr>
        <p:spPr>
          <a:xfrm>
            <a:off x="3304715" y="1143000"/>
            <a:ext cx="2534569" cy="5512433"/>
          </a:xfrm>
        </p:spPr>
        <p:txBody>
          <a:bodyPr>
            <a:normAutofit/>
          </a:bodyPr>
          <a:lstStyle/>
          <a:p>
            <a:pPr marL="0" indent="0" algn="ctr">
              <a:spcBef>
                <a:spcPts val="1800"/>
              </a:spcBef>
              <a:buNone/>
            </a:pPr>
            <a:r>
              <a:rPr lang="en-US" dirty="0"/>
              <a:t>E</a:t>
            </a:r>
            <a:r>
              <a:rPr lang="en-US" dirty="0" smtClean="0"/>
              <a:t>nergy storage and food</a:t>
            </a:r>
          </a:p>
          <a:p>
            <a:pPr marL="0" indent="0" algn="ctr">
              <a:spcBef>
                <a:spcPts val="1800"/>
              </a:spcBef>
              <a:buNone/>
            </a:pPr>
            <a:r>
              <a:rPr lang="en-US" dirty="0" smtClean="0"/>
              <a:t>Structure and support</a:t>
            </a:r>
          </a:p>
          <a:p>
            <a:pPr marL="0" indent="0" algn="ctr">
              <a:spcBef>
                <a:spcPts val="1800"/>
              </a:spcBef>
              <a:buNone/>
            </a:pPr>
            <a:r>
              <a:rPr lang="en-US" dirty="0" smtClean="0"/>
              <a:t>Lubrication</a:t>
            </a:r>
          </a:p>
          <a:p>
            <a:pPr marL="0" indent="0" algn="ctr">
              <a:spcBef>
                <a:spcPts val="1800"/>
              </a:spcBef>
              <a:buNone/>
            </a:pPr>
            <a:r>
              <a:rPr lang="en-US" dirty="0" smtClean="0"/>
              <a:t>Protection </a:t>
            </a:r>
          </a:p>
          <a:p>
            <a:pPr marL="0" indent="0" algn="ctr">
              <a:spcBef>
                <a:spcPts val="1800"/>
              </a:spcBef>
              <a:buNone/>
            </a:pPr>
            <a:r>
              <a:rPr lang="en-US" dirty="0" smtClean="0"/>
              <a:t>Recognition and signaling</a:t>
            </a:r>
          </a:p>
          <a:p>
            <a:pPr marL="0" indent="0" algn="ctr">
              <a:spcBef>
                <a:spcPts val="1800"/>
              </a:spcBef>
              <a:buNone/>
            </a:pPr>
            <a:r>
              <a:rPr lang="en-US" dirty="0" smtClean="0"/>
              <a:t>Component of nucleotides</a:t>
            </a:r>
            <a:endParaRPr lang="en-US" dirty="0"/>
          </a:p>
        </p:txBody>
      </p:sp>
      <p:grpSp>
        <p:nvGrpSpPr>
          <p:cNvPr id="27" name="Group 26"/>
          <p:cNvGrpSpPr/>
          <p:nvPr/>
        </p:nvGrpSpPr>
        <p:grpSpPr>
          <a:xfrm>
            <a:off x="610705" y="1101296"/>
            <a:ext cx="1948868" cy="1609943"/>
            <a:chOff x="610705" y="1101296"/>
            <a:chExt cx="1948868" cy="1609943"/>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355" y="1101296"/>
              <a:ext cx="1823218" cy="12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71483" y="2341907"/>
              <a:ext cx="752963" cy="369332"/>
            </a:xfrm>
            <a:prstGeom prst="rect">
              <a:avLst/>
            </a:prstGeom>
            <a:noFill/>
          </p:spPr>
          <p:txBody>
            <a:bodyPr wrap="none" rtlCol="0">
              <a:spAutoFit/>
            </a:bodyPr>
            <a:lstStyle/>
            <a:p>
              <a:pPr algn="ctr"/>
              <a:r>
                <a:rPr lang="en-US" dirty="0" smtClean="0"/>
                <a:t>starch</a:t>
              </a:r>
            </a:p>
          </p:txBody>
        </p:sp>
        <p:sp>
          <p:nvSpPr>
            <p:cNvPr id="26" name="Line Callout 1 (Accent Bar) 25"/>
            <p:cNvSpPr/>
            <p:nvPr/>
          </p:nvSpPr>
          <p:spPr>
            <a:xfrm flipH="1">
              <a:off x="610705" y="1101296"/>
              <a:ext cx="1948867" cy="1533438"/>
            </a:xfrm>
            <a:prstGeom prst="accentCallout1">
              <a:avLst>
                <a:gd name="adj1" fmla="val 29985"/>
                <a:gd name="adj2" fmla="val -6973"/>
                <a:gd name="adj3" fmla="val 20786"/>
                <a:gd name="adj4" fmla="val -42480"/>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9" name="Group 28"/>
          <p:cNvGrpSpPr/>
          <p:nvPr/>
        </p:nvGrpSpPr>
        <p:grpSpPr>
          <a:xfrm>
            <a:off x="579563" y="2859572"/>
            <a:ext cx="2136803" cy="1788628"/>
            <a:chOff x="579563" y="2859572"/>
            <a:chExt cx="2136803" cy="1788628"/>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38" y="2950600"/>
              <a:ext cx="2002053" cy="136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563" y="4278868"/>
              <a:ext cx="2136803" cy="369332"/>
            </a:xfrm>
            <a:prstGeom prst="rect">
              <a:avLst/>
            </a:prstGeom>
            <a:noFill/>
          </p:spPr>
          <p:txBody>
            <a:bodyPr wrap="none" rtlCol="0">
              <a:spAutoFit/>
            </a:bodyPr>
            <a:lstStyle/>
            <a:p>
              <a:pPr algn="ctr"/>
              <a:r>
                <a:rPr lang="en-US" dirty="0" err="1" smtClean="0"/>
                <a:t>mucin</a:t>
              </a:r>
              <a:r>
                <a:rPr lang="en-US" dirty="0" smtClean="0"/>
                <a:t> (glycoprotein)</a:t>
              </a:r>
              <a:endParaRPr lang="en-US" dirty="0"/>
            </a:p>
          </p:txBody>
        </p:sp>
        <p:sp>
          <p:nvSpPr>
            <p:cNvPr id="33" name="Line Callout 1 (Accent Bar) 32"/>
            <p:cNvSpPr/>
            <p:nvPr/>
          </p:nvSpPr>
          <p:spPr>
            <a:xfrm flipH="1">
              <a:off x="688828" y="2859572"/>
              <a:ext cx="1948867" cy="1762124"/>
            </a:xfrm>
            <a:prstGeom prst="accentCallout1">
              <a:avLst>
                <a:gd name="adj1" fmla="val 21219"/>
                <a:gd name="adj2" fmla="val -8333"/>
                <a:gd name="adj3" fmla="val 36975"/>
                <a:gd name="adj4" fmla="val -4973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1" name="Group 30"/>
          <p:cNvGrpSpPr/>
          <p:nvPr/>
        </p:nvGrpSpPr>
        <p:grpSpPr>
          <a:xfrm>
            <a:off x="552729" y="4879021"/>
            <a:ext cx="2190471" cy="1776412"/>
            <a:chOff x="552729" y="4879021"/>
            <a:chExt cx="2190471" cy="1776412"/>
          </a:xfrm>
        </p:grpSpPr>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352"/>
            <a:stretch/>
          </p:blipFill>
          <p:spPr bwMode="auto">
            <a:xfrm>
              <a:off x="601903" y="4919713"/>
              <a:ext cx="2092123" cy="14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52729" y="6286101"/>
              <a:ext cx="2190471" cy="369332"/>
            </a:xfrm>
            <a:prstGeom prst="rect">
              <a:avLst/>
            </a:prstGeom>
            <a:noFill/>
          </p:spPr>
          <p:txBody>
            <a:bodyPr wrap="none" rtlCol="0">
              <a:spAutoFit/>
            </a:bodyPr>
            <a:lstStyle/>
            <a:p>
              <a:pPr algn="ctr"/>
              <a:r>
                <a:rPr lang="en-US" dirty="0" smtClean="0"/>
                <a:t>surface glycoproteins</a:t>
              </a:r>
            </a:p>
          </p:txBody>
        </p:sp>
        <p:sp>
          <p:nvSpPr>
            <p:cNvPr id="34" name="Line Callout 1 (Accent Bar) 33"/>
            <p:cNvSpPr/>
            <p:nvPr/>
          </p:nvSpPr>
          <p:spPr>
            <a:xfrm flipH="1">
              <a:off x="735116" y="4879021"/>
              <a:ext cx="1948867" cy="1762124"/>
            </a:xfrm>
            <a:prstGeom prst="accentCallout1">
              <a:avLst>
                <a:gd name="adj1" fmla="val 24156"/>
                <a:gd name="adj2" fmla="val -7653"/>
                <a:gd name="adj3" fmla="val 2568"/>
                <a:gd name="adj4" fmla="val -32956"/>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0" name="Group 29"/>
          <p:cNvGrpSpPr/>
          <p:nvPr/>
        </p:nvGrpSpPr>
        <p:grpSpPr>
          <a:xfrm>
            <a:off x="6220650" y="3062617"/>
            <a:ext cx="2389950" cy="1878715"/>
            <a:chOff x="6220650" y="3062617"/>
            <a:chExt cx="2389950" cy="1878715"/>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17210"/>
            <a:stretch/>
          </p:blipFill>
          <p:spPr bwMode="auto">
            <a:xfrm>
              <a:off x="6273182" y="3111338"/>
              <a:ext cx="2284887" cy="145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20650" y="4572000"/>
              <a:ext cx="2389950" cy="369332"/>
            </a:xfrm>
            <a:prstGeom prst="rect">
              <a:avLst/>
            </a:prstGeom>
            <a:noFill/>
          </p:spPr>
          <p:txBody>
            <a:bodyPr wrap="none" rtlCol="0">
              <a:spAutoFit/>
            </a:bodyPr>
            <a:lstStyle/>
            <a:p>
              <a:pPr algn="ctr"/>
              <a:r>
                <a:rPr lang="en-US" dirty="0" smtClean="0"/>
                <a:t>cell wall peptidoglycan</a:t>
              </a:r>
              <a:endParaRPr lang="en-US" dirty="0"/>
            </a:p>
          </p:txBody>
        </p:sp>
        <p:sp>
          <p:nvSpPr>
            <p:cNvPr id="35" name="Line Callout 1 (Accent Bar) 34"/>
            <p:cNvSpPr/>
            <p:nvPr/>
          </p:nvSpPr>
          <p:spPr>
            <a:xfrm>
              <a:off x="6264834" y="3062617"/>
              <a:ext cx="1948867" cy="1857095"/>
            </a:xfrm>
            <a:prstGeom prst="accentCallout1">
              <a:avLst>
                <a:gd name="adj1" fmla="val 37615"/>
                <a:gd name="adj2" fmla="val -6973"/>
                <a:gd name="adj3" fmla="val 59679"/>
                <a:gd name="adj4" fmla="val -4361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8" name="Group 27"/>
          <p:cNvGrpSpPr/>
          <p:nvPr/>
        </p:nvGrpSpPr>
        <p:grpSpPr>
          <a:xfrm>
            <a:off x="6374225" y="1081420"/>
            <a:ext cx="2082800" cy="1737980"/>
            <a:chOff x="6374225" y="1081420"/>
            <a:chExt cx="2082800" cy="1737980"/>
          </a:xfrm>
        </p:grpSpPr>
        <p:pic>
          <p:nvPicPr>
            <p:cNvPr id="4" name="Picture 2" descr="figure 7-17b"/>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0" t="1150" r="1131" b="10613"/>
            <a:stretch/>
          </p:blipFill>
          <p:spPr bwMode="auto">
            <a:xfrm>
              <a:off x="6374225" y="1143000"/>
              <a:ext cx="2082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420802" y="2450068"/>
              <a:ext cx="1989647" cy="369332"/>
            </a:xfrm>
            <a:prstGeom prst="rect">
              <a:avLst/>
            </a:prstGeom>
            <a:noFill/>
          </p:spPr>
          <p:txBody>
            <a:bodyPr wrap="none" rtlCol="0">
              <a:spAutoFit/>
            </a:bodyPr>
            <a:lstStyle/>
            <a:p>
              <a:pPr algn="ctr"/>
              <a:r>
                <a:rPr lang="en-US" dirty="0" smtClean="0"/>
                <a:t>chitin and cellulose</a:t>
              </a:r>
            </a:p>
          </p:txBody>
        </p:sp>
        <p:sp>
          <p:nvSpPr>
            <p:cNvPr id="36" name="Line Callout 1 (Accent Bar) 35"/>
            <p:cNvSpPr/>
            <p:nvPr/>
          </p:nvSpPr>
          <p:spPr>
            <a:xfrm>
              <a:off x="6387674" y="1081420"/>
              <a:ext cx="1948867" cy="1718104"/>
            </a:xfrm>
            <a:prstGeom prst="accentCallout1">
              <a:avLst>
                <a:gd name="adj1" fmla="val 43340"/>
                <a:gd name="adj2" fmla="val -6973"/>
                <a:gd name="adj3" fmla="val 76922"/>
                <a:gd name="adj4" fmla="val -3817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32" name="Group 31"/>
          <p:cNvGrpSpPr/>
          <p:nvPr/>
        </p:nvGrpSpPr>
        <p:grpSpPr>
          <a:xfrm>
            <a:off x="6175485" y="5181601"/>
            <a:ext cx="2480279" cy="1473832"/>
            <a:chOff x="6175485" y="5181601"/>
            <a:chExt cx="2480279" cy="1473832"/>
          </a:xfrm>
        </p:grpSpPr>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34191" t="2889" r="31618"/>
            <a:stretch/>
          </p:blipFill>
          <p:spPr>
            <a:xfrm rot="16200000">
              <a:off x="6745581" y="4611505"/>
              <a:ext cx="1340088" cy="2480279"/>
            </a:xfrm>
            <a:prstGeom prst="rect">
              <a:avLst/>
            </a:prstGeom>
          </p:spPr>
        </p:pic>
        <p:sp>
          <p:nvSpPr>
            <p:cNvPr id="11" name="TextBox 10"/>
            <p:cNvSpPr txBox="1"/>
            <p:nvPr/>
          </p:nvSpPr>
          <p:spPr>
            <a:xfrm>
              <a:off x="6659489" y="6286101"/>
              <a:ext cx="1512273" cy="369332"/>
            </a:xfrm>
            <a:prstGeom prst="rect">
              <a:avLst/>
            </a:prstGeom>
            <a:noFill/>
          </p:spPr>
          <p:txBody>
            <a:bodyPr wrap="none" rtlCol="0">
              <a:spAutoFit/>
            </a:bodyPr>
            <a:lstStyle/>
            <a:p>
              <a:pPr algn="ctr"/>
              <a:r>
                <a:rPr lang="en-US" dirty="0" smtClean="0"/>
                <a:t>2-deoxyribose</a:t>
              </a:r>
              <a:endParaRPr lang="en-US" dirty="0"/>
            </a:p>
          </p:txBody>
        </p:sp>
        <p:sp>
          <p:nvSpPr>
            <p:cNvPr id="37" name="Line Callout 1 (Accent Bar) 36"/>
            <p:cNvSpPr/>
            <p:nvPr/>
          </p:nvSpPr>
          <p:spPr>
            <a:xfrm>
              <a:off x="6360973" y="5221356"/>
              <a:ext cx="1948867" cy="1420825"/>
            </a:xfrm>
            <a:prstGeom prst="accentCallout1">
              <a:avLst>
                <a:gd name="adj1" fmla="val 29653"/>
                <a:gd name="adj2" fmla="val -6973"/>
                <a:gd name="adj3" fmla="val 49200"/>
                <a:gd name="adj4" fmla="val -32733"/>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9439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par>
                          <p:cTn id="15" fill="hold">
                            <p:stCondLst>
                              <p:cond delay="0"/>
                            </p:stCondLst>
                            <p:childTnLst>
                              <p:par>
                                <p:cTn id="16" presetID="9" presetClass="emph" presetSubtype="0" grpId="1" nodeType="afterEffect">
                                  <p:stCondLst>
                                    <p:cond delay="0"/>
                                  </p:stCondLst>
                                  <p:childTnLst>
                                    <p:set>
                                      <p:cBhvr rctx="PPT">
                                        <p:cTn id="17" dur="indefinite"/>
                                        <p:tgtEl>
                                          <p:spTgt spid="3">
                                            <p:txEl>
                                              <p:pRg st="0" end="0"/>
                                            </p:txEl>
                                          </p:spTgt>
                                        </p:tgtEl>
                                        <p:attrNameLst>
                                          <p:attrName>style.opacity</p:attrName>
                                        </p:attrNameLst>
                                      </p:cBhvr>
                                      <p:to>
                                        <p:strVal val="0.6"/>
                                      </p:to>
                                    </p:set>
                                    <p:animEffect filter="image" prLst="opacity: 0.6">
                                      <p:cBhvr rctx="IE">
                                        <p:cTn id="18" dur="indefinite"/>
                                        <p:tgtEl>
                                          <p:spTgt spid="3">
                                            <p:txEl>
                                              <p:pRg st="0" end="0"/>
                                            </p:txEl>
                                          </p:spTgt>
                                        </p:tgtEl>
                                      </p:cBhvr>
                                    </p:animEffect>
                                  </p:childTnLst>
                                </p:cTn>
                              </p:par>
                            </p:childTnLst>
                          </p:cTn>
                        </p:par>
                        <p:par>
                          <p:cTn id="19" fill="hold">
                            <p:stCondLst>
                              <p:cond delay="0"/>
                            </p:stCondLst>
                            <p:childTnLst>
                              <p:par>
                                <p:cTn id="20" presetID="9" presetClass="emph" presetSubtype="0" nodeType="afterEffect">
                                  <p:stCondLst>
                                    <p:cond delay="0"/>
                                  </p:stCondLst>
                                  <p:childTnLst>
                                    <p:set>
                                      <p:cBhvr rctx="PPT">
                                        <p:cTn id="21" dur="indefinite"/>
                                        <p:tgtEl>
                                          <p:spTgt spid="27"/>
                                        </p:tgtEl>
                                        <p:attrNameLst>
                                          <p:attrName>style.opacity</p:attrName>
                                        </p:attrNameLst>
                                      </p:cBhvr>
                                      <p:to>
                                        <p:strVal val="0.6"/>
                                      </p:to>
                                    </p:set>
                                    <p:animEffect filter="image" prLst="opacity: 0.6">
                                      <p:cBhvr rctx="IE">
                                        <p:cTn id="22" dur="indefinite"/>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p:stCondLst>
                              <p:cond delay="0"/>
                            </p:stCondLst>
                            <p:childTnLst>
                              <p:par>
                                <p:cTn id="30" presetID="9" presetClass="emph" presetSubtype="0" grpId="1" nodeType="afterEffect">
                                  <p:stCondLst>
                                    <p:cond delay="0"/>
                                  </p:stCondLst>
                                  <p:childTnLst>
                                    <p:set>
                                      <p:cBhvr rctx="PPT">
                                        <p:cTn id="31" dur="indefinite"/>
                                        <p:tgtEl>
                                          <p:spTgt spid="3">
                                            <p:txEl>
                                              <p:pRg st="1" end="1"/>
                                            </p:txEl>
                                          </p:spTgt>
                                        </p:tgtEl>
                                        <p:attrNameLst>
                                          <p:attrName>style.opacity</p:attrName>
                                        </p:attrNameLst>
                                      </p:cBhvr>
                                      <p:to>
                                        <p:strVal val="0.6"/>
                                      </p:to>
                                    </p:set>
                                    <p:animEffect filter="image" prLst="opacity: 0.6">
                                      <p:cBhvr rctx="IE">
                                        <p:cTn id="32" dur="indefinite"/>
                                        <p:tgtEl>
                                          <p:spTgt spid="3">
                                            <p:txEl>
                                              <p:pRg st="1" end="1"/>
                                            </p:txEl>
                                          </p:spTgt>
                                        </p:tgtEl>
                                      </p:cBhvr>
                                    </p:animEffect>
                                  </p:childTnLst>
                                </p:cTn>
                              </p:par>
                            </p:childTnLst>
                          </p:cTn>
                        </p:par>
                        <p:par>
                          <p:cTn id="33" fill="hold">
                            <p:stCondLst>
                              <p:cond delay="0"/>
                            </p:stCondLst>
                            <p:childTnLst>
                              <p:par>
                                <p:cTn id="34" presetID="9" presetClass="emph" presetSubtype="0" nodeType="afterEffect">
                                  <p:stCondLst>
                                    <p:cond delay="0"/>
                                  </p:stCondLst>
                                  <p:childTnLst>
                                    <p:set>
                                      <p:cBhvr rctx="PPT">
                                        <p:cTn id="35" dur="indefinite"/>
                                        <p:tgtEl>
                                          <p:spTgt spid="28"/>
                                        </p:tgtEl>
                                        <p:attrNameLst>
                                          <p:attrName>style.opacity</p:attrName>
                                        </p:attrNameLst>
                                      </p:cBhvr>
                                      <p:to>
                                        <p:strVal val="0.6"/>
                                      </p:to>
                                    </p:set>
                                    <p:animEffect filter="image" prLst="opacity: 0.6">
                                      <p:cBhvr rctx="IE">
                                        <p:cTn id="36" dur="indefinite"/>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par>
                          <p:cTn id="43" fill="hold">
                            <p:stCondLst>
                              <p:cond delay="0"/>
                            </p:stCondLst>
                            <p:childTnLst>
                              <p:par>
                                <p:cTn id="44" presetID="9" presetClass="emph" presetSubtype="0" grpId="1" nodeType="afterEffect">
                                  <p:stCondLst>
                                    <p:cond delay="0"/>
                                  </p:stCondLst>
                                  <p:childTnLst>
                                    <p:set>
                                      <p:cBhvr rctx="PPT">
                                        <p:cTn id="45" dur="indefinite"/>
                                        <p:tgtEl>
                                          <p:spTgt spid="3">
                                            <p:txEl>
                                              <p:pRg st="2" end="2"/>
                                            </p:txEl>
                                          </p:spTgt>
                                        </p:tgtEl>
                                        <p:attrNameLst>
                                          <p:attrName>style.opacity</p:attrName>
                                        </p:attrNameLst>
                                      </p:cBhvr>
                                      <p:to>
                                        <p:strVal val="0.6"/>
                                      </p:to>
                                    </p:set>
                                    <p:animEffect filter="image" prLst="opacity: 0.6">
                                      <p:cBhvr rctx="IE">
                                        <p:cTn id="46" dur="indefinite"/>
                                        <p:tgtEl>
                                          <p:spTgt spid="3">
                                            <p:txEl>
                                              <p:pRg st="2" end="2"/>
                                            </p:txEl>
                                          </p:spTgt>
                                        </p:tgtEl>
                                      </p:cBhvr>
                                    </p:animEffect>
                                  </p:childTnLst>
                                </p:cTn>
                              </p:par>
                            </p:childTnLst>
                          </p:cTn>
                        </p:par>
                        <p:par>
                          <p:cTn id="47" fill="hold">
                            <p:stCondLst>
                              <p:cond delay="0"/>
                            </p:stCondLst>
                            <p:childTnLst>
                              <p:par>
                                <p:cTn id="48" presetID="9" presetClass="emph" presetSubtype="0" nodeType="afterEffect">
                                  <p:stCondLst>
                                    <p:cond delay="0"/>
                                  </p:stCondLst>
                                  <p:childTnLst>
                                    <p:set>
                                      <p:cBhvr rctx="PPT">
                                        <p:cTn id="49" dur="indefinite"/>
                                        <p:tgtEl>
                                          <p:spTgt spid="29"/>
                                        </p:tgtEl>
                                        <p:attrNameLst>
                                          <p:attrName>style.opacity</p:attrName>
                                        </p:attrNameLst>
                                      </p:cBhvr>
                                      <p:to>
                                        <p:strVal val="0.6"/>
                                      </p:to>
                                    </p:set>
                                    <p:animEffect filter="image" prLst="opacity: 0.6">
                                      <p:cBhvr rctx="IE">
                                        <p:cTn id="50" dur="indefinite"/>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par>
                          <p:cTn id="57" fill="hold">
                            <p:stCondLst>
                              <p:cond delay="0"/>
                            </p:stCondLst>
                            <p:childTnLst>
                              <p:par>
                                <p:cTn id="58" presetID="9" presetClass="emph" presetSubtype="0" grpId="1" nodeType="afterEffect">
                                  <p:stCondLst>
                                    <p:cond delay="0"/>
                                  </p:stCondLst>
                                  <p:childTnLst>
                                    <p:set>
                                      <p:cBhvr rctx="PPT">
                                        <p:cTn id="59" dur="indefinite"/>
                                        <p:tgtEl>
                                          <p:spTgt spid="3">
                                            <p:txEl>
                                              <p:pRg st="3" end="3"/>
                                            </p:txEl>
                                          </p:spTgt>
                                        </p:tgtEl>
                                        <p:attrNameLst>
                                          <p:attrName>style.opacity</p:attrName>
                                        </p:attrNameLst>
                                      </p:cBhvr>
                                      <p:to>
                                        <p:strVal val="0.6"/>
                                      </p:to>
                                    </p:set>
                                    <p:animEffect filter="image" prLst="opacity: 0.6">
                                      <p:cBhvr rctx="IE">
                                        <p:cTn id="60" dur="indefinite"/>
                                        <p:tgtEl>
                                          <p:spTgt spid="3">
                                            <p:txEl>
                                              <p:pRg st="3" end="3"/>
                                            </p:txEl>
                                          </p:spTgt>
                                        </p:tgtEl>
                                      </p:cBhvr>
                                    </p:animEffect>
                                  </p:childTnLst>
                                </p:cTn>
                              </p:par>
                            </p:childTnLst>
                          </p:cTn>
                        </p:par>
                        <p:par>
                          <p:cTn id="61" fill="hold">
                            <p:stCondLst>
                              <p:cond delay="0"/>
                            </p:stCondLst>
                            <p:childTnLst>
                              <p:par>
                                <p:cTn id="62" presetID="9" presetClass="emph" presetSubtype="0" nodeType="afterEffect">
                                  <p:stCondLst>
                                    <p:cond delay="0"/>
                                  </p:stCondLst>
                                  <p:childTnLst>
                                    <p:set>
                                      <p:cBhvr rctx="PPT">
                                        <p:cTn id="63" dur="indefinite"/>
                                        <p:tgtEl>
                                          <p:spTgt spid="30"/>
                                        </p:tgtEl>
                                        <p:attrNameLst>
                                          <p:attrName>style.opacity</p:attrName>
                                        </p:attrNameLst>
                                      </p:cBhvr>
                                      <p:to>
                                        <p:strVal val="0.6"/>
                                      </p:to>
                                    </p:set>
                                    <p:animEffect filter="image" prLst="opacity: 0.6">
                                      <p:cBhvr rctx="IE">
                                        <p:cTn id="64" dur="indefinite"/>
                                        <p:tgtEl>
                                          <p:spTgt spid="3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par>
                          <p:cTn id="71" fill="hold">
                            <p:stCondLst>
                              <p:cond delay="0"/>
                            </p:stCondLst>
                            <p:childTnLst>
                              <p:par>
                                <p:cTn id="72" presetID="9" presetClass="emph" presetSubtype="0" grpId="1" nodeType="afterEffect">
                                  <p:stCondLst>
                                    <p:cond delay="0"/>
                                  </p:stCondLst>
                                  <p:childTnLst>
                                    <p:set>
                                      <p:cBhvr rctx="PPT">
                                        <p:cTn id="73" dur="indefinite"/>
                                        <p:tgtEl>
                                          <p:spTgt spid="3">
                                            <p:txEl>
                                              <p:pRg st="4" end="4"/>
                                            </p:txEl>
                                          </p:spTgt>
                                        </p:tgtEl>
                                        <p:attrNameLst>
                                          <p:attrName>style.opacity</p:attrName>
                                        </p:attrNameLst>
                                      </p:cBhvr>
                                      <p:to>
                                        <p:strVal val="0.6"/>
                                      </p:to>
                                    </p:set>
                                    <p:animEffect filter="image" prLst="opacity: 0.6">
                                      <p:cBhvr rctx="IE">
                                        <p:cTn id="74" dur="indefinite"/>
                                        <p:tgtEl>
                                          <p:spTgt spid="3">
                                            <p:txEl>
                                              <p:pRg st="4" end="4"/>
                                            </p:txEl>
                                          </p:spTgt>
                                        </p:tgtEl>
                                      </p:cBhvr>
                                    </p:animEffect>
                                  </p:childTnLst>
                                </p:cTn>
                              </p:par>
                            </p:childTnLst>
                          </p:cTn>
                        </p:par>
                        <p:par>
                          <p:cTn id="75" fill="hold">
                            <p:stCondLst>
                              <p:cond delay="0"/>
                            </p:stCondLst>
                            <p:childTnLst>
                              <p:par>
                                <p:cTn id="76" presetID="9" presetClass="emph" presetSubtype="0" nodeType="afterEffect">
                                  <p:stCondLst>
                                    <p:cond delay="0"/>
                                  </p:stCondLst>
                                  <p:childTnLst>
                                    <p:set>
                                      <p:cBhvr rctx="PPT">
                                        <p:cTn id="77" dur="indefinite"/>
                                        <p:tgtEl>
                                          <p:spTgt spid="31"/>
                                        </p:tgtEl>
                                        <p:attrNameLst>
                                          <p:attrName>style.opacity</p:attrName>
                                        </p:attrNameLst>
                                      </p:cBhvr>
                                      <p:to>
                                        <p:strVal val="0.6"/>
                                      </p:to>
                                    </p:set>
                                    <p:animEffect filter="image" prLst="opacity: 0.6">
                                      <p:cBhvr rctx="IE">
                                        <p:cTn id="78"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93533"/>
          </a:xfrm>
        </p:spPr>
        <p:txBody>
          <a:bodyPr>
            <a:normAutofit/>
          </a:bodyPr>
          <a:lstStyle/>
          <a:p>
            <a:r>
              <a:rPr lang="en-US" dirty="0" smtClean="0"/>
              <a:t>Carbohydrates are </a:t>
            </a:r>
            <a:r>
              <a:rPr lang="en-US" dirty="0" err="1" smtClean="0"/>
              <a:t>polyhydroxylated</a:t>
            </a:r>
            <a:r>
              <a:rPr lang="en-US" dirty="0" smtClean="0"/>
              <a:t> aldehydes (aldoses) and ketones (ketoses)</a:t>
            </a:r>
            <a:endParaRPr lang="en-US" dirty="0"/>
          </a:p>
        </p:txBody>
      </p:sp>
      <p:sp>
        <p:nvSpPr>
          <p:cNvPr id="10" name="TextBox 9"/>
          <p:cNvSpPr txBox="1"/>
          <p:nvPr/>
        </p:nvSpPr>
        <p:spPr>
          <a:xfrm>
            <a:off x="1173662" y="6026860"/>
            <a:ext cx="6090385" cy="646331"/>
          </a:xfrm>
          <a:prstGeom prst="rect">
            <a:avLst/>
          </a:prstGeom>
          <a:noFill/>
        </p:spPr>
        <p:txBody>
          <a:bodyPr wrap="none" rtlCol="0">
            <a:spAutoFit/>
          </a:bodyPr>
          <a:lstStyle/>
          <a:p>
            <a:r>
              <a:rPr lang="en-US" dirty="0" smtClean="0"/>
              <a:t>‘</a:t>
            </a:r>
            <a:r>
              <a:rPr lang="en-US" dirty="0" err="1" smtClean="0"/>
              <a:t>glyc</a:t>
            </a:r>
            <a:r>
              <a:rPr lang="en-US" dirty="0" smtClean="0"/>
              <a:t>’ (from Greek </a:t>
            </a:r>
            <a:r>
              <a:rPr lang="en-US" i="1" dirty="0" err="1" smtClean="0"/>
              <a:t>glykys</a:t>
            </a:r>
            <a:r>
              <a:rPr lang="en-US" dirty="0" smtClean="0"/>
              <a:t> = sweet) also designates carbohydrate</a:t>
            </a:r>
          </a:p>
          <a:p>
            <a:pPr>
              <a:tabLst>
                <a:tab pos="571500" algn="l"/>
              </a:tabLst>
            </a:pPr>
            <a:r>
              <a:rPr lang="en-US" dirty="0"/>
              <a:t>	</a:t>
            </a:r>
            <a:r>
              <a:rPr lang="en-US" dirty="0" smtClean="0"/>
              <a:t>ex: </a:t>
            </a:r>
            <a:r>
              <a:rPr lang="en-US" u="sng" dirty="0" smtClean="0"/>
              <a:t>glyc</a:t>
            </a:r>
            <a:r>
              <a:rPr lang="en-US" dirty="0" smtClean="0"/>
              <a:t>oside, </a:t>
            </a:r>
            <a:r>
              <a:rPr lang="en-US" u="sng" dirty="0" smtClean="0"/>
              <a:t>glyc</a:t>
            </a:r>
            <a:r>
              <a:rPr lang="en-US" dirty="0" smtClean="0"/>
              <a:t>olysis, peptido</a:t>
            </a:r>
            <a:r>
              <a:rPr lang="en-US" u="sng" dirty="0" smtClean="0"/>
              <a:t>glyc</a:t>
            </a:r>
            <a:r>
              <a:rPr lang="en-US" dirty="0" smtClean="0"/>
              <a:t>an </a:t>
            </a:r>
          </a:p>
        </p:txBody>
      </p:sp>
      <p:pic>
        <p:nvPicPr>
          <p:cNvPr id="9" name="Picture 2" descr="figure 7-01"/>
          <p:cNvPicPr>
            <a:picLocks noChangeAspect="1" noChangeArrowheads="1"/>
          </p:cNvPicPr>
          <p:nvPr/>
        </p:nvPicPr>
        <p:blipFill rotWithShape="1">
          <a:blip r:embed="rId2">
            <a:extLst>
              <a:ext uri="{28A0092B-C50C-407E-A947-70E740481C1C}">
                <a14:useLocalDpi xmlns:a14="http://schemas.microsoft.com/office/drawing/2010/main" val="0"/>
              </a:ext>
            </a:extLst>
          </a:blip>
          <a:srcRect b="56063"/>
          <a:stretch/>
        </p:blipFill>
        <p:spPr bwMode="auto">
          <a:xfrm>
            <a:off x="1314662" y="1523423"/>
            <a:ext cx="5505171" cy="23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2226310" y="3895528"/>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3539520" y="3895528"/>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069790" y="3895528"/>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6524088" y="3895528"/>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874436" y="3700175"/>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6415559" y="3700173"/>
            <a:ext cx="238766"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264047" y="3225890"/>
            <a:ext cx="1417289" cy="923330"/>
          </a:xfrm>
          <a:prstGeom prst="rect">
            <a:avLst/>
          </a:prstGeom>
          <a:noFill/>
        </p:spPr>
        <p:txBody>
          <a:bodyPr wrap="square" rtlCol="0">
            <a:spAutoFit/>
          </a:bodyPr>
          <a:lstStyle/>
          <a:p>
            <a:pPr algn="ctr"/>
            <a:r>
              <a:rPr lang="en-US" dirty="0" smtClean="0">
                <a:solidFill>
                  <a:srgbClr val="005392"/>
                </a:solidFill>
              </a:rPr>
              <a:t>‘-</a:t>
            </a:r>
            <a:r>
              <a:rPr lang="en-US" dirty="0" err="1" smtClean="0">
                <a:solidFill>
                  <a:srgbClr val="005392"/>
                </a:solidFill>
              </a:rPr>
              <a:t>ose</a:t>
            </a:r>
            <a:r>
              <a:rPr lang="en-US" dirty="0" smtClean="0">
                <a:solidFill>
                  <a:srgbClr val="005392"/>
                </a:solidFill>
              </a:rPr>
              <a:t>’ suffix indicates carbohydrate</a:t>
            </a:r>
            <a:endParaRPr lang="en-US" dirty="0">
              <a:solidFill>
                <a:srgbClr val="005392"/>
              </a:solidFill>
            </a:endParaRPr>
          </a:p>
        </p:txBody>
      </p:sp>
      <p:sp>
        <p:nvSpPr>
          <p:cNvPr id="19" name="TextBox 18"/>
          <p:cNvSpPr txBox="1"/>
          <p:nvPr/>
        </p:nvSpPr>
        <p:spPr>
          <a:xfrm>
            <a:off x="7105630" y="4260042"/>
            <a:ext cx="1814460" cy="923330"/>
          </a:xfrm>
          <a:prstGeom prst="rect">
            <a:avLst/>
          </a:prstGeom>
          <a:noFill/>
          <a:ln>
            <a:noFill/>
          </a:ln>
        </p:spPr>
        <p:txBody>
          <a:bodyPr wrap="square" rtlCol="0">
            <a:spAutoFit/>
          </a:bodyPr>
          <a:lstStyle/>
          <a:p>
            <a:pPr algn="ctr"/>
            <a:r>
              <a:rPr lang="en-US" dirty="0" smtClean="0"/>
              <a:t>Saccharide: from Greek </a:t>
            </a:r>
            <a:r>
              <a:rPr lang="en-US" i="1" dirty="0" err="1" smtClean="0"/>
              <a:t>sakcharon</a:t>
            </a:r>
            <a:r>
              <a:rPr lang="en-US" dirty="0" smtClean="0"/>
              <a:t> = sugar</a:t>
            </a:r>
            <a:endParaRPr lang="en-US" dirty="0"/>
          </a:p>
        </p:txBody>
      </p:sp>
      <p:sp>
        <p:nvSpPr>
          <p:cNvPr id="20" name="Left Brace 19"/>
          <p:cNvSpPr/>
          <p:nvPr/>
        </p:nvSpPr>
        <p:spPr>
          <a:xfrm rot="16200000">
            <a:off x="3922948" y="1233717"/>
            <a:ext cx="353238" cy="5674010"/>
          </a:xfrm>
          <a:prstGeom prst="leftBrace">
            <a:avLst>
              <a:gd name="adj1" fmla="val 8333"/>
              <a:gd name="adj2" fmla="val 696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TextBox 20"/>
          <p:cNvSpPr txBox="1"/>
          <p:nvPr/>
        </p:nvSpPr>
        <p:spPr>
          <a:xfrm>
            <a:off x="461678" y="4247341"/>
            <a:ext cx="7211141" cy="1261884"/>
          </a:xfrm>
          <a:prstGeom prst="rect">
            <a:avLst/>
          </a:prstGeom>
          <a:noFill/>
        </p:spPr>
        <p:txBody>
          <a:bodyPr wrap="none" rtlCol="0">
            <a:spAutoFit/>
          </a:bodyPr>
          <a:lstStyle/>
          <a:p>
            <a:pPr>
              <a:tabLst>
                <a:tab pos="688975" algn="l"/>
              </a:tabLst>
            </a:pPr>
            <a:r>
              <a:rPr lang="en-US" sz="2000" dirty="0" smtClean="0"/>
              <a:t>	</a:t>
            </a:r>
            <a:r>
              <a:rPr lang="en-US" sz="2000" dirty="0" err="1" smtClean="0"/>
              <a:t>Monosaccharides</a:t>
            </a:r>
            <a:r>
              <a:rPr lang="en-US" sz="2000" dirty="0" smtClean="0"/>
              <a:t> (sometimes called ‘simple sugars’)</a:t>
            </a:r>
          </a:p>
          <a:p>
            <a:pPr>
              <a:tabLst>
                <a:tab pos="688975" algn="l"/>
              </a:tabLst>
            </a:pPr>
            <a:endParaRPr lang="en-US" sz="1400" dirty="0" smtClean="0"/>
          </a:p>
          <a:p>
            <a:pPr>
              <a:tabLst>
                <a:tab pos="688975" algn="l"/>
              </a:tabLst>
            </a:pPr>
            <a:r>
              <a:rPr lang="en-US" sz="2000" dirty="0" smtClean="0"/>
              <a:t>also, 	Oligosaccharides (disaccharides, </a:t>
            </a:r>
            <a:r>
              <a:rPr lang="en-US" sz="2000" dirty="0" err="1" smtClean="0"/>
              <a:t>trisaccharides</a:t>
            </a:r>
            <a:r>
              <a:rPr lang="en-US" sz="2000" dirty="0" smtClean="0"/>
              <a:t>, …)</a:t>
            </a:r>
          </a:p>
          <a:p>
            <a:pPr>
              <a:tabLst>
                <a:tab pos="688975" algn="l"/>
              </a:tabLst>
            </a:pPr>
            <a:r>
              <a:rPr lang="en-US" sz="2000" dirty="0" smtClean="0"/>
              <a:t> and 	Polysaccharides  (sometimes called ‘complex carbohydrates’)</a:t>
            </a:r>
          </a:p>
        </p:txBody>
      </p:sp>
      <p:sp>
        <p:nvSpPr>
          <p:cNvPr id="4" name="TextBox 3"/>
          <p:cNvSpPr txBox="1"/>
          <p:nvPr/>
        </p:nvSpPr>
        <p:spPr>
          <a:xfrm>
            <a:off x="478013" y="1510723"/>
            <a:ext cx="2503634" cy="400110"/>
          </a:xfrm>
          <a:prstGeom prst="rect">
            <a:avLst/>
          </a:prstGeom>
          <a:noFill/>
        </p:spPr>
        <p:txBody>
          <a:bodyPr wrap="none" rtlCol="0">
            <a:spAutoFit/>
          </a:bodyPr>
          <a:lstStyle/>
          <a:p>
            <a:r>
              <a:rPr lang="en-US" sz="2000" dirty="0" smtClean="0"/>
              <a:t>Base formula: C</a:t>
            </a:r>
            <a:r>
              <a:rPr lang="en-US" sz="2000" baseline="-25000" dirty="0" smtClean="0"/>
              <a:t>n</a:t>
            </a:r>
            <a:r>
              <a:rPr lang="en-US" sz="2000" dirty="0" smtClean="0"/>
              <a:t>H</a:t>
            </a:r>
            <a:r>
              <a:rPr lang="en-US" sz="2000" baseline="-25000" dirty="0" smtClean="0"/>
              <a:t>2n</a:t>
            </a:r>
            <a:r>
              <a:rPr lang="en-US" sz="2000" dirty="0" smtClean="0"/>
              <a:t>O</a:t>
            </a:r>
            <a:r>
              <a:rPr lang="en-US" sz="2000" baseline="-25000" dirty="0" smtClean="0"/>
              <a:t>n</a:t>
            </a:r>
            <a:endParaRPr lang="en-US" sz="2000" baseline="-25000" dirty="0"/>
          </a:p>
        </p:txBody>
      </p:sp>
      <p:sp>
        <p:nvSpPr>
          <p:cNvPr id="24" name="TextBox 23"/>
          <p:cNvSpPr txBox="1"/>
          <p:nvPr/>
        </p:nvSpPr>
        <p:spPr>
          <a:xfrm>
            <a:off x="1558302" y="5478016"/>
            <a:ext cx="6576416" cy="369332"/>
          </a:xfrm>
          <a:prstGeom prst="rect">
            <a:avLst/>
          </a:prstGeom>
          <a:noFill/>
        </p:spPr>
        <p:txBody>
          <a:bodyPr wrap="none" rtlCol="0">
            <a:spAutoFit/>
          </a:bodyPr>
          <a:lstStyle/>
          <a:p>
            <a:r>
              <a:rPr lang="en-US" dirty="0" smtClean="0">
                <a:solidFill>
                  <a:srgbClr val="005392"/>
                </a:solidFill>
              </a:rPr>
              <a:t>Formed from </a:t>
            </a:r>
            <a:r>
              <a:rPr lang="en-US" dirty="0" err="1" smtClean="0">
                <a:solidFill>
                  <a:srgbClr val="005392"/>
                </a:solidFill>
              </a:rPr>
              <a:t>monosaccharides</a:t>
            </a:r>
            <a:r>
              <a:rPr lang="en-US" dirty="0" smtClean="0">
                <a:solidFill>
                  <a:srgbClr val="005392"/>
                </a:solidFill>
              </a:rPr>
              <a:t> linked via a condensation reaction</a:t>
            </a:r>
            <a:endParaRPr lang="en-US" dirty="0">
              <a:solidFill>
                <a:srgbClr val="005392"/>
              </a:solidFill>
            </a:endParaRPr>
          </a:p>
        </p:txBody>
      </p:sp>
      <p:sp>
        <p:nvSpPr>
          <p:cNvPr id="26" name="Line Callout 3 (Accent Bar) 25"/>
          <p:cNvSpPr/>
          <p:nvPr/>
        </p:nvSpPr>
        <p:spPr>
          <a:xfrm>
            <a:off x="1272630" y="4816296"/>
            <a:ext cx="914400" cy="612648"/>
          </a:xfrm>
          <a:prstGeom prst="accentCallout3">
            <a:avLst>
              <a:gd name="adj1" fmla="val 18750"/>
              <a:gd name="adj2" fmla="val -8333"/>
              <a:gd name="adj3" fmla="val 18750"/>
              <a:gd name="adj4" fmla="val -16667"/>
              <a:gd name="adj5" fmla="val 121631"/>
              <a:gd name="adj6" fmla="val -16667"/>
              <a:gd name="adj7" fmla="val 138920"/>
              <a:gd name="adj8" fmla="val 3514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1196979" y="1277671"/>
            <a:ext cx="532851"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
        <p:nvSpPr>
          <p:cNvPr id="31" name="TextBox 30"/>
          <p:cNvSpPr txBox="1"/>
          <p:nvPr/>
        </p:nvSpPr>
        <p:spPr>
          <a:xfrm>
            <a:off x="7289447" y="1786145"/>
            <a:ext cx="1417289" cy="1354217"/>
          </a:xfrm>
          <a:prstGeom prst="rect">
            <a:avLst/>
          </a:prstGeom>
          <a:noFill/>
        </p:spPr>
        <p:txBody>
          <a:bodyPr wrap="square" rtlCol="0">
            <a:spAutoFit/>
          </a:bodyPr>
          <a:lstStyle/>
          <a:p>
            <a:r>
              <a:rPr lang="en-US" u="sng" dirty="0" smtClean="0"/>
              <a:t>tri</a:t>
            </a:r>
            <a:r>
              <a:rPr lang="en-US" dirty="0" smtClean="0"/>
              <a:t>ose </a:t>
            </a:r>
            <a:r>
              <a:rPr lang="en-US" u="sng" dirty="0" err="1" smtClean="0"/>
              <a:t>tetr</a:t>
            </a:r>
            <a:r>
              <a:rPr lang="en-US" dirty="0" err="1" smtClean="0"/>
              <a:t>ose</a:t>
            </a:r>
            <a:r>
              <a:rPr lang="en-US" dirty="0" smtClean="0"/>
              <a:t> </a:t>
            </a:r>
            <a:r>
              <a:rPr lang="en-US" u="sng" dirty="0" smtClean="0"/>
              <a:t>pent</a:t>
            </a:r>
            <a:r>
              <a:rPr lang="en-US" dirty="0" smtClean="0"/>
              <a:t>ose </a:t>
            </a:r>
          </a:p>
          <a:p>
            <a:endParaRPr lang="en-US" sz="800" dirty="0" smtClean="0"/>
          </a:p>
          <a:p>
            <a:r>
              <a:rPr lang="en-US" dirty="0" smtClean="0">
                <a:solidFill>
                  <a:srgbClr val="005392"/>
                </a:solidFill>
              </a:rPr>
              <a:t> # of carbons</a:t>
            </a:r>
            <a:endParaRPr lang="en-US" dirty="0">
              <a:solidFill>
                <a:srgbClr val="005392"/>
              </a:solidFill>
            </a:endParaRPr>
          </a:p>
        </p:txBody>
      </p:sp>
      <p:sp>
        <p:nvSpPr>
          <p:cNvPr id="32" name="Line Callout 3 (Accent Bar) 31"/>
          <p:cNvSpPr/>
          <p:nvPr/>
        </p:nvSpPr>
        <p:spPr>
          <a:xfrm>
            <a:off x="7386602" y="1850885"/>
            <a:ext cx="914400" cy="858589"/>
          </a:xfrm>
          <a:prstGeom prst="accentCallout3">
            <a:avLst>
              <a:gd name="adj1" fmla="val 18750"/>
              <a:gd name="adj2" fmla="val -8333"/>
              <a:gd name="adj3" fmla="val 18750"/>
              <a:gd name="adj4" fmla="val -16667"/>
              <a:gd name="adj5" fmla="val 121631"/>
              <a:gd name="adj6" fmla="val -16667"/>
              <a:gd name="adj7" fmla="val 125607"/>
              <a:gd name="adj8" fmla="val -235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6762854" y="4470400"/>
            <a:ext cx="342776" cy="0"/>
          </a:xfrm>
          <a:prstGeom prst="straightConnector1">
            <a:avLst/>
          </a:prstGeom>
          <a:ln w="19050">
            <a:solidFill>
              <a:srgbClr val="00539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73152" y="2077771"/>
            <a:ext cx="361439"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7712852" y="2357171"/>
            <a:ext cx="361439"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783223" y="2623871"/>
            <a:ext cx="361439"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4874436" y="1277671"/>
            <a:ext cx="532851" cy="0"/>
          </a:xfrm>
          <a:prstGeom prst="line">
            <a:avLst/>
          </a:prstGeom>
          <a:ln w="28575">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61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par>
                          <p:cTn id="75" fill="hold">
                            <p:stCondLst>
                              <p:cond delay="0"/>
                            </p:stCondLst>
                            <p:childTnLst>
                              <p:par>
                                <p:cTn id="76" presetID="1"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uiExpand="1"/>
      <p:bldP spid="19" grpId="0" uiExpand="1"/>
      <p:bldP spid="20" grpId="0" animBg="1"/>
      <p:bldP spid="21" grpId="0" uiExpand="1" build="p"/>
      <p:bldP spid="4" grpId="0" uiExpand="1" build="p"/>
      <p:bldP spid="24" grpId="0"/>
      <p:bldP spid="26" grpId="0" animBg="1"/>
      <p:bldP spid="31" grpId="0" uiExpand="1" build="p"/>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93533"/>
          </a:xfrm>
        </p:spPr>
        <p:txBody>
          <a:bodyPr>
            <a:normAutofit/>
          </a:bodyPr>
          <a:lstStyle/>
          <a:p>
            <a:r>
              <a:rPr lang="en-US" dirty="0" smtClean="0"/>
              <a:t>Most carbohydrates are chiral, and their configuration is a major distinguishing feature</a:t>
            </a:r>
            <a:endParaRPr lang="en-US" dirty="0"/>
          </a:p>
        </p:txBody>
      </p:sp>
      <p:pic>
        <p:nvPicPr>
          <p:cNvPr id="9" name="Picture 2" descr="figure 7-01"/>
          <p:cNvPicPr>
            <a:picLocks noChangeAspect="1" noChangeArrowheads="1"/>
          </p:cNvPicPr>
          <p:nvPr/>
        </p:nvPicPr>
        <p:blipFill rotWithShape="1">
          <a:blip r:embed="rId2">
            <a:extLst>
              <a:ext uri="{28A0092B-C50C-407E-A947-70E740481C1C}">
                <a14:useLocalDpi xmlns:a14="http://schemas.microsoft.com/office/drawing/2010/main" val="0"/>
              </a:ext>
            </a:extLst>
          </a:blip>
          <a:srcRect b="56063"/>
          <a:stretch/>
        </p:blipFill>
        <p:spPr bwMode="auto">
          <a:xfrm>
            <a:off x="1314662" y="1523423"/>
            <a:ext cx="5505171" cy="23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8013" y="1510723"/>
            <a:ext cx="2503634" cy="400110"/>
          </a:xfrm>
          <a:prstGeom prst="rect">
            <a:avLst/>
          </a:prstGeom>
          <a:noFill/>
        </p:spPr>
        <p:txBody>
          <a:bodyPr wrap="none" rtlCol="0">
            <a:spAutoFit/>
          </a:bodyPr>
          <a:lstStyle/>
          <a:p>
            <a:r>
              <a:rPr lang="en-US" sz="2000" dirty="0" smtClean="0"/>
              <a:t>Base formula: C</a:t>
            </a:r>
            <a:r>
              <a:rPr lang="en-US" sz="2000" baseline="-25000" dirty="0" smtClean="0"/>
              <a:t>n</a:t>
            </a:r>
            <a:r>
              <a:rPr lang="en-US" sz="2000" dirty="0" smtClean="0"/>
              <a:t>H</a:t>
            </a:r>
            <a:r>
              <a:rPr lang="en-US" sz="2000" baseline="-25000" dirty="0" smtClean="0"/>
              <a:t>2n</a:t>
            </a:r>
            <a:r>
              <a:rPr lang="en-US" sz="2000" dirty="0" smtClean="0"/>
              <a:t>O</a:t>
            </a:r>
            <a:r>
              <a:rPr lang="en-US" sz="2000" baseline="-25000" dirty="0" smtClean="0"/>
              <a:t>n</a:t>
            </a:r>
            <a:endParaRPr lang="en-US" sz="2000" baseline="-25000" dirty="0"/>
          </a:p>
        </p:txBody>
      </p:sp>
      <p:sp>
        <p:nvSpPr>
          <p:cNvPr id="5" name="Oval 4"/>
          <p:cNvSpPr/>
          <p:nvPr/>
        </p:nvSpPr>
        <p:spPr>
          <a:xfrm>
            <a:off x="1764861" y="2722175"/>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676003" y="2125275"/>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676003" y="2418680"/>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676003" y="2709475"/>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676003" y="3002880"/>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187303" y="2410125"/>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6187303" y="2700920"/>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187303" y="2994325"/>
            <a:ext cx="200131" cy="20013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34200" y="2329781"/>
            <a:ext cx="1814151" cy="923330"/>
          </a:xfrm>
          <a:prstGeom prst="rect">
            <a:avLst/>
          </a:prstGeom>
          <a:noFill/>
        </p:spPr>
        <p:txBody>
          <a:bodyPr wrap="none" rtlCol="0">
            <a:spAutoFit/>
          </a:bodyPr>
          <a:lstStyle/>
          <a:p>
            <a:r>
              <a:rPr lang="en-US" b="1" dirty="0" smtClean="0">
                <a:solidFill>
                  <a:srgbClr val="FF0000"/>
                </a:solidFill>
              </a:rPr>
              <a:t>Chiral carbons:</a:t>
            </a:r>
          </a:p>
          <a:p>
            <a:r>
              <a:rPr lang="en-US" b="1" dirty="0" smtClean="0">
                <a:solidFill>
                  <a:srgbClr val="FF0000"/>
                </a:solidFill>
              </a:rPr>
              <a:t>#C - 2 for aldoses</a:t>
            </a:r>
          </a:p>
          <a:p>
            <a:r>
              <a:rPr lang="en-US" b="1" dirty="0" smtClean="0">
                <a:solidFill>
                  <a:srgbClr val="FF0000"/>
                </a:solidFill>
              </a:rPr>
              <a:t>#C - 3 for ketoses</a:t>
            </a:r>
            <a:endParaRPr lang="en-US" b="1" dirty="0">
              <a:solidFill>
                <a:srgbClr val="FF0000"/>
              </a:solidFill>
            </a:endParaRPr>
          </a:p>
        </p:txBody>
      </p:sp>
      <p:sp>
        <p:nvSpPr>
          <p:cNvPr id="43" name="TextBox 42"/>
          <p:cNvSpPr txBox="1"/>
          <p:nvPr/>
        </p:nvSpPr>
        <p:spPr>
          <a:xfrm>
            <a:off x="478013" y="4113462"/>
            <a:ext cx="6491264" cy="400110"/>
          </a:xfrm>
          <a:prstGeom prst="rect">
            <a:avLst/>
          </a:prstGeom>
          <a:noFill/>
        </p:spPr>
        <p:txBody>
          <a:bodyPr wrap="none" rtlCol="0">
            <a:spAutoFit/>
          </a:bodyPr>
          <a:lstStyle/>
          <a:p>
            <a:r>
              <a:rPr lang="en-US" sz="2000" dirty="0" smtClean="0"/>
              <a:t>Number of stereoisomers:  2</a:t>
            </a:r>
            <a:r>
              <a:rPr lang="en-US" sz="2000" baseline="30000" dirty="0" smtClean="0"/>
              <a:t>x</a:t>
            </a:r>
            <a:r>
              <a:rPr lang="en-US" sz="2000" dirty="0" smtClean="0"/>
              <a:t>, where x is # of chiral carbons</a:t>
            </a:r>
            <a:endParaRPr lang="en-US" sz="2000" dirty="0"/>
          </a:p>
        </p:txBody>
      </p:sp>
      <p:pic>
        <p:nvPicPr>
          <p:cNvPr id="44" name="Picture 3" descr="figure 7-03a part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48" t="23567" r="2232" b="10862"/>
          <a:stretch/>
        </p:blipFill>
        <p:spPr bwMode="auto">
          <a:xfrm>
            <a:off x="580254" y="4535066"/>
            <a:ext cx="3793937" cy="174871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6702589" y="4535066"/>
            <a:ext cx="2023499" cy="1748717"/>
            <a:chOff x="6489034" y="4602363"/>
            <a:chExt cx="2023499" cy="1748717"/>
          </a:xfrm>
        </p:grpSpPr>
        <p:pic>
          <p:nvPicPr>
            <p:cNvPr id="45" name="Picture 2" descr="unnumbered 7 p23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821"/>
            <a:stretch/>
          </p:blipFill>
          <p:spPr bwMode="auto">
            <a:xfrm>
              <a:off x="7550532" y="4644260"/>
              <a:ext cx="962001" cy="162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descr="figure 7-03a part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23" t="23567" r="48575" b="10862"/>
            <a:stretch/>
          </p:blipFill>
          <p:spPr bwMode="auto">
            <a:xfrm>
              <a:off x="6489034" y="4602363"/>
              <a:ext cx="1034571" cy="1748717"/>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4406900" y="4576963"/>
            <a:ext cx="1929733" cy="646331"/>
          </a:xfrm>
          <a:prstGeom prst="rect">
            <a:avLst/>
          </a:prstGeom>
          <a:noFill/>
        </p:spPr>
        <p:txBody>
          <a:bodyPr wrap="square" rtlCol="0">
            <a:spAutoFit/>
          </a:bodyPr>
          <a:lstStyle/>
          <a:p>
            <a:r>
              <a:rPr lang="en-US" cap="small" dirty="0" smtClean="0">
                <a:solidFill>
                  <a:srgbClr val="005392"/>
                </a:solidFill>
              </a:rPr>
              <a:t>d</a:t>
            </a:r>
            <a:r>
              <a:rPr lang="en-US" dirty="0" smtClean="0">
                <a:solidFill>
                  <a:srgbClr val="005392"/>
                </a:solidFill>
              </a:rPr>
              <a:t>-</a:t>
            </a:r>
            <a:r>
              <a:rPr lang="en-US" dirty="0" err="1" smtClean="0">
                <a:solidFill>
                  <a:srgbClr val="005392"/>
                </a:solidFill>
              </a:rPr>
              <a:t>aldopentoses</a:t>
            </a:r>
            <a:r>
              <a:rPr lang="en-US" dirty="0" smtClean="0">
                <a:solidFill>
                  <a:srgbClr val="005392"/>
                </a:solidFill>
              </a:rPr>
              <a:t> are </a:t>
            </a:r>
            <a:r>
              <a:rPr lang="en-US" dirty="0" err="1" smtClean="0">
                <a:solidFill>
                  <a:srgbClr val="005392"/>
                </a:solidFill>
              </a:rPr>
              <a:t>diastereomers</a:t>
            </a:r>
            <a:endParaRPr lang="en-US" dirty="0">
              <a:solidFill>
                <a:srgbClr val="005392"/>
              </a:solidFill>
            </a:endParaRPr>
          </a:p>
        </p:txBody>
      </p:sp>
      <p:sp>
        <p:nvSpPr>
          <p:cNvPr id="47" name="TextBox 46"/>
          <p:cNvSpPr txBox="1"/>
          <p:nvPr/>
        </p:nvSpPr>
        <p:spPr>
          <a:xfrm>
            <a:off x="4612503" y="5420930"/>
            <a:ext cx="2119636" cy="646331"/>
          </a:xfrm>
          <a:prstGeom prst="rect">
            <a:avLst/>
          </a:prstGeom>
          <a:noFill/>
        </p:spPr>
        <p:txBody>
          <a:bodyPr wrap="square" rtlCol="0">
            <a:spAutoFit/>
          </a:bodyPr>
          <a:lstStyle/>
          <a:p>
            <a:pPr algn="r"/>
            <a:r>
              <a:rPr lang="en-US" cap="small" dirty="0" smtClean="0">
                <a:solidFill>
                  <a:srgbClr val="005392"/>
                </a:solidFill>
              </a:rPr>
              <a:t>d</a:t>
            </a:r>
            <a:r>
              <a:rPr lang="en-US" dirty="0" smtClean="0">
                <a:solidFill>
                  <a:srgbClr val="005392"/>
                </a:solidFill>
              </a:rPr>
              <a:t>- and </a:t>
            </a:r>
            <a:r>
              <a:rPr lang="en-US" cap="small" dirty="0" smtClean="0">
                <a:solidFill>
                  <a:srgbClr val="005392"/>
                </a:solidFill>
              </a:rPr>
              <a:t>l</a:t>
            </a:r>
            <a:r>
              <a:rPr lang="en-US" dirty="0" smtClean="0">
                <a:solidFill>
                  <a:srgbClr val="005392"/>
                </a:solidFill>
              </a:rPr>
              <a:t>- arabinose are enantiomers</a:t>
            </a:r>
            <a:endParaRPr lang="en-US" dirty="0">
              <a:solidFill>
                <a:srgbClr val="005392"/>
              </a:solidFill>
            </a:endParaRPr>
          </a:p>
        </p:txBody>
      </p:sp>
      <p:cxnSp>
        <p:nvCxnSpPr>
          <p:cNvPr id="22" name="Straight Connector 21"/>
          <p:cNvCxnSpPr/>
          <p:nvPr/>
        </p:nvCxnSpPr>
        <p:spPr>
          <a:xfrm>
            <a:off x="7711760" y="4564372"/>
            <a:ext cx="0" cy="1408323"/>
          </a:xfrm>
          <a:prstGeom prst="line">
            <a:avLst/>
          </a:prstGeom>
          <a:ln w="19050">
            <a:solidFill>
              <a:srgbClr val="00539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42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animBg="1"/>
      <p:bldP spid="29" grpId="0" animBg="1"/>
      <p:bldP spid="33" grpId="0" animBg="1"/>
      <p:bldP spid="38" grpId="0" animBg="1"/>
      <p:bldP spid="40" grpId="0" animBg="1"/>
      <p:bldP spid="41" grpId="0" animBg="1"/>
      <p:bldP spid="42" grpId="0" animBg="1"/>
      <p:bldP spid="6" grpId="0"/>
      <p:bldP spid="43" grpId="0"/>
      <p:bldP spid="7"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figure 7-05"/>
          <p:cNvPicPr>
            <a:picLocks noChangeAspect="1" noChangeArrowheads="1"/>
          </p:cNvPicPr>
          <p:nvPr/>
        </p:nvPicPr>
        <p:blipFill rotWithShape="1">
          <a:blip r:embed="rId3">
            <a:extLst>
              <a:ext uri="{28A0092B-C50C-407E-A947-70E740481C1C}">
                <a14:useLocalDpi xmlns:a14="http://schemas.microsoft.com/office/drawing/2010/main" val="0"/>
              </a:ext>
            </a:extLst>
          </a:blip>
          <a:srcRect r="45333" b="11727"/>
          <a:stretch/>
        </p:blipFill>
        <p:spPr bwMode="auto">
          <a:xfrm>
            <a:off x="1695484" y="1816306"/>
            <a:ext cx="4666352" cy="4133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carbonyl and an alcohol will readily react to form a new chiral center</a:t>
            </a:r>
            <a:endParaRPr lang="en-US" dirty="0"/>
          </a:p>
        </p:txBody>
      </p:sp>
      <p:sp>
        <p:nvSpPr>
          <p:cNvPr id="3" name="TextBox 2"/>
          <p:cNvSpPr txBox="1"/>
          <p:nvPr/>
        </p:nvSpPr>
        <p:spPr>
          <a:xfrm>
            <a:off x="6800937" y="2228670"/>
            <a:ext cx="1889918" cy="1200329"/>
          </a:xfrm>
          <a:prstGeom prst="rect">
            <a:avLst/>
          </a:prstGeom>
          <a:noFill/>
        </p:spPr>
        <p:txBody>
          <a:bodyPr wrap="square" rtlCol="0">
            <a:spAutoFit/>
          </a:bodyPr>
          <a:lstStyle/>
          <a:p>
            <a:r>
              <a:rPr lang="en-US" dirty="0" smtClean="0">
                <a:solidFill>
                  <a:srgbClr val="005392"/>
                </a:solidFill>
              </a:rPr>
              <a:t>This is how </a:t>
            </a:r>
            <a:r>
              <a:rPr lang="en-US" dirty="0" err="1" smtClean="0">
                <a:solidFill>
                  <a:srgbClr val="005392"/>
                </a:solidFill>
              </a:rPr>
              <a:t>monosaccharides</a:t>
            </a:r>
            <a:r>
              <a:rPr lang="en-US" dirty="0" smtClean="0">
                <a:solidFill>
                  <a:srgbClr val="005392"/>
                </a:solidFill>
              </a:rPr>
              <a:t> spontaneously cyclize</a:t>
            </a:r>
            <a:endParaRPr lang="en-US" dirty="0">
              <a:solidFill>
                <a:srgbClr val="005392"/>
              </a:solidFill>
            </a:endParaRPr>
          </a:p>
        </p:txBody>
      </p:sp>
    </p:spTree>
    <p:extLst>
      <p:ext uri="{BB962C8B-B14F-4D97-AF65-F5344CB8AC3E}">
        <p14:creationId xmlns:p14="http://schemas.microsoft.com/office/powerpoint/2010/main" val="171918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_08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30400"/>
            <a:ext cx="8531225"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100" b="1"/>
              <a:t>Figure 8-4</a:t>
            </a:r>
          </a:p>
        </p:txBody>
      </p:sp>
      <p:sp>
        <p:nvSpPr>
          <p:cNvPr id="3076" name="Title 3"/>
          <p:cNvSpPr>
            <a:spLocks noGrp="1"/>
          </p:cNvSpPr>
          <p:nvPr>
            <p:ph type="title"/>
          </p:nvPr>
        </p:nvSpPr>
        <p:spPr/>
        <p:txBody>
          <a:bodyPr/>
          <a:lstStyle/>
          <a:p>
            <a:pPr eaLnBrk="1" hangingPunct="1"/>
            <a:r>
              <a:rPr lang="en-US" dirty="0" err="1" smtClean="0"/>
              <a:t>Mutarotation</a:t>
            </a:r>
            <a:r>
              <a:rPr lang="en-US" dirty="0" smtClean="0"/>
              <a:t> is the </a:t>
            </a:r>
            <a:r>
              <a:rPr lang="en-US" dirty="0" err="1" smtClean="0"/>
              <a:t>interconversion</a:t>
            </a:r>
            <a:r>
              <a:rPr lang="en-US" dirty="0" smtClean="0"/>
              <a:t> of </a:t>
            </a:r>
            <a:r>
              <a:rPr lang="en-US" dirty="0" err="1" smtClean="0"/>
              <a:t>anomers</a:t>
            </a:r>
            <a:endParaRPr lang="en-US" dirty="0" smtClean="0"/>
          </a:p>
        </p:txBody>
      </p:sp>
    </p:spTree>
    <p:extLst>
      <p:ext uri="{BB962C8B-B14F-4D97-AF65-F5344CB8AC3E}">
        <p14:creationId xmlns:p14="http://schemas.microsoft.com/office/powerpoint/2010/main" val="3416816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figure 7-08"/>
          <p:cNvPicPr>
            <a:picLocks noChangeAspect="1" noChangeArrowheads="1"/>
          </p:cNvPicPr>
          <p:nvPr/>
        </p:nvPicPr>
        <p:blipFill rotWithShape="1">
          <a:blip r:embed="rId3">
            <a:extLst>
              <a:ext uri="{28A0092B-C50C-407E-A947-70E740481C1C}">
                <a14:useLocalDpi xmlns:a14="http://schemas.microsoft.com/office/drawing/2010/main" val="0"/>
              </a:ext>
            </a:extLst>
          </a:blip>
          <a:srcRect b="9210"/>
          <a:stretch/>
        </p:blipFill>
        <p:spPr bwMode="auto">
          <a:xfrm>
            <a:off x="1416050" y="1551997"/>
            <a:ext cx="6311900" cy="5064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 six-membered sugar ring, like </a:t>
            </a:r>
            <a:r>
              <a:rPr lang="en-US" dirty="0" err="1" smtClean="0"/>
              <a:t>glucopyranose</a:t>
            </a:r>
            <a:r>
              <a:rPr lang="en-US" dirty="0" smtClean="0"/>
              <a:t>, adopts one of two chair conformations</a:t>
            </a:r>
            <a:endParaRPr lang="en-US" dirty="0"/>
          </a:p>
        </p:txBody>
      </p:sp>
    </p:spTree>
    <p:extLst>
      <p:ext uri="{BB962C8B-B14F-4D97-AF65-F5344CB8AC3E}">
        <p14:creationId xmlns:p14="http://schemas.microsoft.com/office/powerpoint/2010/main" val="2584135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figure 7-09"/>
          <p:cNvPicPr>
            <a:picLocks noChangeAspect="1" noChangeArrowheads="1"/>
          </p:cNvPicPr>
          <p:nvPr/>
        </p:nvPicPr>
        <p:blipFill rotWithShape="1">
          <a:blip r:embed="rId3">
            <a:extLst>
              <a:ext uri="{28A0092B-C50C-407E-A947-70E740481C1C}">
                <a14:useLocalDpi xmlns:a14="http://schemas.microsoft.com/office/drawing/2010/main" val="0"/>
              </a:ext>
            </a:extLst>
          </a:blip>
          <a:srcRect b="7655"/>
          <a:stretch/>
        </p:blipFill>
        <p:spPr bwMode="auto">
          <a:xfrm>
            <a:off x="1003300" y="974361"/>
            <a:ext cx="7137400" cy="5693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6400" y="274638"/>
            <a:ext cx="8318500" cy="627062"/>
          </a:xfrm>
        </p:spPr>
        <p:txBody>
          <a:bodyPr>
            <a:normAutofit/>
          </a:bodyPr>
          <a:lstStyle/>
          <a:p>
            <a:r>
              <a:rPr lang="en-US" dirty="0" smtClean="0"/>
              <a:t>Modified sugars are important in biochemistry</a:t>
            </a:r>
            <a:endParaRPr lang="en-US" dirty="0"/>
          </a:p>
        </p:txBody>
      </p:sp>
    </p:spTree>
    <p:extLst>
      <p:ext uri="{BB962C8B-B14F-4D97-AF65-F5344CB8AC3E}">
        <p14:creationId xmlns:p14="http://schemas.microsoft.com/office/powerpoint/2010/main" val="719986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descr="figure 7-05"/>
          <p:cNvPicPr>
            <a:picLocks noChangeAspect="1" noChangeArrowheads="1"/>
          </p:cNvPicPr>
          <p:nvPr/>
        </p:nvPicPr>
        <p:blipFill rotWithShape="1">
          <a:blip r:embed="rId3">
            <a:extLst>
              <a:ext uri="{28A0092B-C50C-407E-A947-70E740481C1C}">
                <a14:useLocalDpi xmlns:a14="http://schemas.microsoft.com/office/drawing/2010/main" val="0"/>
              </a:ext>
            </a:extLst>
          </a:blip>
          <a:srcRect l="36813" b="12293"/>
          <a:stretch/>
        </p:blipFill>
        <p:spPr bwMode="auto">
          <a:xfrm>
            <a:off x="1974575" y="1776552"/>
            <a:ext cx="5393634" cy="41074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 </a:t>
            </a:r>
            <a:r>
              <a:rPr lang="en-US" dirty="0" err="1" smtClean="0"/>
              <a:t>hemiacetal</a:t>
            </a:r>
            <a:r>
              <a:rPr lang="en-US" dirty="0" smtClean="0"/>
              <a:t> or </a:t>
            </a:r>
            <a:r>
              <a:rPr lang="en-US" dirty="0" err="1" smtClean="0"/>
              <a:t>hemiketal</a:t>
            </a:r>
            <a:r>
              <a:rPr lang="en-US" dirty="0" smtClean="0"/>
              <a:t> may </a:t>
            </a:r>
            <a:r>
              <a:rPr lang="en-US" dirty="0" smtClean="0"/>
              <a:t>condense </a:t>
            </a:r>
            <a:r>
              <a:rPr lang="en-US" dirty="0" smtClean="0"/>
              <a:t>with an alcohol to form an </a:t>
            </a:r>
            <a:r>
              <a:rPr lang="en-US" dirty="0" err="1" smtClean="0"/>
              <a:t>acetal</a:t>
            </a:r>
            <a:r>
              <a:rPr lang="en-US" dirty="0" smtClean="0"/>
              <a:t> or </a:t>
            </a:r>
            <a:r>
              <a:rPr lang="en-US" dirty="0" err="1" smtClean="0"/>
              <a:t>ketal</a:t>
            </a:r>
            <a:endParaRPr lang="en-US" dirty="0"/>
          </a:p>
        </p:txBody>
      </p:sp>
    </p:spTree>
    <p:extLst>
      <p:ext uri="{BB962C8B-B14F-4D97-AF65-F5344CB8AC3E}">
        <p14:creationId xmlns:p14="http://schemas.microsoft.com/office/powerpoint/2010/main" val="2994678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819</Words>
  <Application>Microsoft Office PowerPoint</Application>
  <PresentationFormat>On-screen Show (4:3)</PresentationFormat>
  <Paragraphs>61</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Carbohydrates</vt:lpstr>
      <vt:lpstr>Carbohydrates serve a variety of functions</vt:lpstr>
      <vt:lpstr>Carbohydrates are polyhydroxylated aldehydes (aldoses) and ketones (ketoses)</vt:lpstr>
      <vt:lpstr>Most carbohydrates are chiral, and their configuration is a major distinguishing feature</vt:lpstr>
      <vt:lpstr>A carbonyl and an alcohol will readily react to form a new chiral center</vt:lpstr>
      <vt:lpstr>Mutarotation is the interconversion of anomers</vt:lpstr>
      <vt:lpstr>A six-membered sugar ring, like glucopyranose, adopts one of two chair conformations</vt:lpstr>
      <vt:lpstr>Modified sugars are important in biochemistry</vt:lpstr>
      <vt:lpstr>A hemiacetal or hemiketal may condense with an alcohol to form an acetal or ketal</vt:lpstr>
      <vt:lpstr>Glycosidic bonds link the anomeric carbon to other compounds, to form ‘glycosides’</vt:lpstr>
      <vt:lpstr>PowerPoint Presentation</vt:lpstr>
      <vt:lpstr>Condensation reactions link monosaccharides into disaccharides (and polysaccharides)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Rebecca</dc:creator>
  <cp:lastModifiedBy>Rebecca</cp:lastModifiedBy>
  <cp:revision>34</cp:revision>
  <cp:lastPrinted>2011-01-14T20:08:35Z</cp:lastPrinted>
  <dcterms:created xsi:type="dcterms:W3CDTF">2011-01-13T21:19:00Z</dcterms:created>
  <dcterms:modified xsi:type="dcterms:W3CDTF">2011-01-14T20:12:50Z</dcterms:modified>
</cp:coreProperties>
</file>