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69" r:id="rId4"/>
    <p:sldId id="26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39A0F5-C5FD-4BF7-B93B-004507FFACF7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E3B917-375C-42FE-95B7-62DB0A98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8BD39-A975-4FC3-A426-7F35B7287905}" type="slidenum">
              <a:rPr lang="en-US"/>
              <a:pPr/>
              <a:t>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BOX 3-3 FIGURE 1 Representations of two consensus sequences.</a:t>
            </a:r>
            <a:r>
              <a:rPr lang="en-US" dirty="0"/>
              <a:t> (a) P loop, an ATP-binding structure; (b) EF hand, a Ca</a:t>
            </a:r>
            <a:r>
              <a:rPr lang="en-US" baseline="30000" dirty="0"/>
              <a:t>2+</a:t>
            </a:r>
            <a:r>
              <a:rPr lang="en-US" dirty="0"/>
              <a:t>-binding structure.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D6049F-D0B8-43C1-A25B-D9CB2230800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1A8B6F-979D-4AA7-A8B7-5C6E4A9B920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687A48-20AD-40FB-BBD8-FD2B233401E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pitchFamily="64" charset="0"/>
              </a:defRPr>
            </a:lvl1pPr>
            <a:lvl2pPr marL="785302" indent="-302039">
              <a:defRPr sz="2500">
                <a:solidFill>
                  <a:schemeClr val="tx1"/>
                </a:solidFill>
                <a:latin typeface="Times" pitchFamily="64" charset="0"/>
              </a:defRPr>
            </a:lvl2pPr>
            <a:lvl3pPr marL="1208157" indent="-241632">
              <a:defRPr sz="2500">
                <a:solidFill>
                  <a:schemeClr val="tx1"/>
                </a:solidFill>
                <a:latin typeface="Times" pitchFamily="64" charset="0"/>
              </a:defRPr>
            </a:lvl3pPr>
            <a:lvl4pPr marL="1691420" indent="-241632">
              <a:defRPr sz="2500">
                <a:solidFill>
                  <a:schemeClr val="tx1"/>
                </a:solidFill>
                <a:latin typeface="Times" pitchFamily="64" charset="0"/>
              </a:defRPr>
            </a:lvl4pPr>
            <a:lvl5pPr marL="2174684" indent="-241632">
              <a:defRPr sz="2500">
                <a:solidFill>
                  <a:schemeClr val="tx1"/>
                </a:solidFill>
                <a:latin typeface="Times" pitchFamily="64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E573F39D-469D-41AB-83E9-73AC58512A9F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FIGURE 4-5 Helix dipole.</a:t>
            </a:r>
            <a:r>
              <a:rPr lang="en-US" smtClean="0"/>
              <a:t> The electric dipole of a peptide bond (see Figure 4-2a) is transmitted along an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α</a:t>
            </a:r>
            <a:r>
              <a:rPr lang="en-US" smtClean="0"/>
              <a:t>-helical segment through the intrachain hydrogen bonds, resulting in an overall helix dipole. In this illustration, the amino and carbonyl constituents of each peptide bond are indicated by + and </a:t>
            </a:r>
            <a:r>
              <a:rPr lang="en-US" i="1" smtClean="0"/>
              <a:t>–</a:t>
            </a:r>
            <a:r>
              <a:rPr lang="en-US" smtClean="0"/>
              <a:t> symbols, respectively. Non-hydrogen-bonded amino and carbonyl constituents of the peptide bonds near each end of the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α</a:t>
            </a:r>
            <a:r>
              <a:rPr lang="en-US" smtClean="0"/>
              <a:t>-helical region are shown in red.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29C24-1E76-4589-9F02-3D3B64760677}" type="slidenum">
              <a:rPr lang="en-US"/>
              <a:pPr/>
              <a:t>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3-32 Evolutionary tree derived from amino acid sequence comparisons.</a:t>
            </a:r>
            <a:r>
              <a:rPr lang="en-US" dirty="0"/>
              <a:t> A bacterial evolutionary tree, based on the sequence divergence observed in the </a:t>
            </a:r>
            <a:r>
              <a:rPr lang="en-US" dirty="0" err="1"/>
              <a:t>GroEL</a:t>
            </a:r>
            <a:r>
              <a:rPr lang="en-US" dirty="0"/>
              <a:t> family of proteins. Also included in this tree (lower right) are the chloroplasts (chl.) of some nonbacterial species.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43F27C-64B0-4269-885F-F7F1970CABD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654CE8-7F57-4BD2-8F66-5BCE95E65A8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F32B42-5843-4030-82DC-F2D7CCFB4DD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9AB2F-5FF5-431C-A2D9-2041283BD13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5D94B2-761B-4B11-83FC-FA89578ADBB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E1C8A3-8965-42F2-8B26-076813281F1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1165F9-27CE-4767-86F4-1BDC4AD9F10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FIGURE 4-2c The planar peptide group.</a:t>
            </a:r>
            <a:r>
              <a:rPr lang="en-US" smtClean="0"/>
              <a:t> (c) The atoms and planes defining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Ψ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8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1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2ADC-9A9B-40D7-99CD-C070E9C5F85B}" type="datetimeFigureOut">
              <a:rPr lang="en-US" smtClean="0"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39C6-54F6-4DC6-9C1F-C6FD17E8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box 3-03 fig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 bwMode="auto">
          <a:xfrm>
            <a:off x="1066800" y="1600200"/>
            <a:ext cx="6870700" cy="49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sequences, showing conserved sites, may be represented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06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5741"/>
            <a:ext cx="3435350" cy="510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/>
              <a:t>Figure 6-4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Although fixed along the amide bond, the backbone may rotate about the other bonds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1730041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Dihedral angle: the angle between two planes</a:t>
            </a:r>
          </a:p>
        </p:txBody>
      </p:sp>
      <p:sp>
        <p:nvSpPr>
          <p:cNvPr id="6" name="Parallelogram 5"/>
          <p:cNvSpPr/>
          <p:nvPr/>
        </p:nvSpPr>
        <p:spPr>
          <a:xfrm rot="18875382">
            <a:off x="4047080" y="2651384"/>
            <a:ext cx="1152136" cy="894866"/>
          </a:xfrm>
          <a:prstGeom prst="parallelogram">
            <a:avLst>
              <a:gd name="adj" fmla="val 29983"/>
            </a:avLst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9198250">
            <a:off x="3275620" y="3343642"/>
            <a:ext cx="1215979" cy="894866"/>
          </a:xfrm>
          <a:prstGeom prst="parallelogram">
            <a:avLst>
              <a:gd name="adj" fmla="val 18899"/>
            </a:avLst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19198250">
            <a:off x="3606384" y="4247613"/>
            <a:ext cx="1375374" cy="894866"/>
          </a:xfrm>
          <a:prstGeom prst="parallelogram">
            <a:avLst>
              <a:gd name="adj" fmla="val 39617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4-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51"/>
            <a:ext cx="42227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figure 4-0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4963"/>
            <a:ext cx="41624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down the C</a:t>
            </a:r>
            <a:r>
              <a:rPr lang="el-GR" i="1" baseline="-25000" dirty="0" smtClean="0">
                <a:sym typeface="Symbol"/>
              </a:rPr>
              <a:t></a:t>
            </a:r>
            <a:r>
              <a:rPr lang="en-US" dirty="0" smtClean="0"/>
              <a:t>-X bond, the value of </a:t>
            </a:r>
            <a:r>
              <a:rPr lang="el-GR" i="1" dirty="0" smtClean="0">
                <a:latin typeface="Times New Roman"/>
                <a:cs typeface="Times New Roman"/>
                <a:sym typeface="Symbol"/>
              </a:rPr>
              <a:t></a:t>
            </a:r>
            <a:r>
              <a:rPr lang="en-US" dirty="0" smtClean="0">
                <a:latin typeface="+mn-lt"/>
                <a:cs typeface="Times New Roman"/>
                <a:sym typeface="Symbol"/>
              </a:rPr>
              <a:t> or </a:t>
            </a:r>
            <a:r>
              <a:rPr lang="el-GR" i="1" dirty="0" smtClean="0">
                <a:latin typeface="Times New Roman"/>
                <a:cs typeface="Times New Roman"/>
                <a:sym typeface="Symbol"/>
              </a:rPr>
              <a:t></a:t>
            </a:r>
            <a:r>
              <a:rPr lang="en-US" dirty="0" smtClean="0"/>
              <a:t> increases as the rear group rotates 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values of </a:t>
            </a:r>
            <a:r>
              <a:rPr lang="el-GR" i="1" dirty="0">
                <a:latin typeface="Times New Roman"/>
                <a:cs typeface="Times New Roman"/>
                <a:sym typeface="Symbol"/>
              </a:rPr>
              <a:t></a:t>
            </a:r>
            <a:r>
              <a:rPr lang="en-US" dirty="0">
                <a:cs typeface="Times New Roman"/>
                <a:sym typeface="Symbol"/>
              </a:rPr>
              <a:t> </a:t>
            </a:r>
            <a:r>
              <a:rPr lang="en-US" dirty="0" smtClean="0">
                <a:cs typeface="Times New Roman"/>
                <a:sym typeface="Symbol"/>
              </a:rPr>
              <a:t>and </a:t>
            </a:r>
            <a:r>
              <a:rPr lang="el-GR" i="1" dirty="0">
                <a:latin typeface="Times New Roman"/>
                <a:cs typeface="Times New Roman"/>
                <a:sym typeface="Symbol"/>
              </a:rPr>
              <a:t></a:t>
            </a:r>
            <a:r>
              <a:rPr lang="en-US" dirty="0" smtClean="0"/>
              <a:t> correspond to overlap of atoms (steric clashes)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854200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Ex: Backbone-backbone clash</a:t>
            </a:r>
          </a:p>
          <a:p>
            <a:pPr algn="ctr"/>
            <a:r>
              <a:rPr lang="en-US" sz="2000" dirty="0" smtClean="0"/>
              <a:t>0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, 180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51400" y="1854200"/>
            <a:ext cx="3677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Ex: Backbone-side chain clash</a:t>
            </a:r>
          </a:p>
          <a:p>
            <a:pPr algn="ctr"/>
            <a:r>
              <a:rPr lang="en-US" sz="2000" dirty="0" smtClean="0"/>
              <a:t>120</a:t>
            </a:r>
            <a:r>
              <a:rPr lang="en-US" sz="2000" dirty="0" smtClean="0">
                <a:sym typeface="Symbol"/>
              </a:rPr>
              <a:t></a:t>
            </a:r>
            <a:r>
              <a:rPr lang="en-US" sz="2000" dirty="0" smtClean="0"/>
              <a:t>, 180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59985"/>
              </p:ext>
            </p:extLst>
          </p:nvPr>
        </p:nvGraphicFramePr>
        <p:xfrm>
          <a:off x="745942" y="2651125"/>
          <a:ext cx="3370986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3" imgW="1756781" imgH="1630464" progId="ChemDraw.Document.6.0">
                  <p:embed/>
                </p:oleObj>
              </mc:Choice>
              <mc:Fallback>
                <p:oleObj name="CS ChemDraw Drawing" r:id="rId3" imgW="1756781" imgH="16304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942" y="2651125"/>
                        <a:ext cx="3370986" cy="312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 rot="20040725">
            <a:off x="914400" y="3213100"/>
            <a:ext cx="16002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842221">
            <a:off x="6693477" y="4203244"/>
            <a:ext cx="2085132" cy="117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68681"/>
              </p:ext>
            </p:extLst>
          </p:nvPr>
        </p:nvGraphicFramePr>
        <p:xfrm>
          <a:off x="5008754" y="3146663"/>
          <a:ext cx="3362902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5" imgW="1162286" imgH="837660" progId="ChemDraw.Document.6.0">
                  <p:embed/>
                </p:oleObj>
              </mc:Choice>
              <mc:Fallback>
                <p:oleObj name="CS ChemDraw Drawing" r:id="rId5" imgW="1162286" imgH="837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8754" y="3146663"/>
                        <a:ext cx="3362902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4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_0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08672"/>
            <a:ext cx="5270500" cy="53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/>
              <a:t>Figure 6-6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Ramachandran</a:t>
            </a:r>
            <a:r>
              <a:rPr lang="en-US" dirty="0" smtClean="0"/>
              <a:t> plot depicts favorable, allowed, and disallowed backbone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Pauling, Corey, and Herman Branson predicted the major secondary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5200"/>
            <a:ext cx="3564417" cy="40512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They considered: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Planarity of peptide bond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Measured bond lengths and angles within the peptide plane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Allowed </a:t>
            </a:r>
            <a:r>
              <a:rPr lang="el-GR" sz="2000" i="1" dirty="0">
                <a:latin typeface="Times New Roman"/>
                <a:cs typeface="Times New Roman"/>
                <a:sym typeface="Symbol"/>
              </a:rPr>
              <a:t></a:t>
            </a:r>
            <a:r>
              <a:rPr lang="en-US" sz="2000" dirty="0">
                <a:cs typeface="Times New Roman"/>
                <a:sym typeface="Symbol"/>
              </a:rPr>
              <a:t> and </a:t>
            </a:r>
            <a:r>
              <a:rPr lang="el-GR" sz="2000" i="1" dirty="0">
                <a:latin typeface="Times New Roman"/>
                <a:cs typeface="Times New Roman"/>
                <a:sym typeface="Symbol"/>
              </a:rPr>
              <a:t></a:t>
            </a:r>
            <a:r>
              <a:rPr lang="en-US" sz="2000" dirty="0"/>
              <a:t> dihedral angles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Favorable hydrogen-bonding arrangements of backbone </a:t>
            </a:r>
            <a:r>
              <a:rPr lang="en-US" sz="2000" dirty="0" smtClean="0"/>
              <a:t>groups</a:t>
            </a:r>
            <a:endParaRPr lang="en-US" sz="20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17" y="2311400"/>
            <a:ext cx="4740340" cy="30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_0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4832"/>
          <a:stretch>
            <a:fillRect/>
          </a:stretch>
        </p:blipFill>
        <p:spPr bwMode="auto">
          <a:xfrm rot="10800000">
            <a:off x="1371600" y="1400175"/>
            <a:ext cx="22098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fig_06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"/>
          <a:stretch>
            <a:fillRect/>
          </a:stretch>
        </p:blipFill>
        <p:spPr bwMode="auto">
          <a:xfrm rot="10800000">
            <a:off x="5457825" y="1395413"/>
            <a:ext cx="287337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l-GR" dirty="0" smtClean="0"/>
              <a:t>α</a:t>
            </a:r>
            <a:r>
              <a:rPr lang="en-US" dirty="0" smtClean="0"/>
              <a:t>-helix forms within a continuous </a:t>
            </a:r>
            <a:r>
              <a:rPr lang="en-US" dirty="0" err="1" smtClean="0"/>
              <a:t>strech</a:t>
            </a:r>
            <a:r>
              <a:rPr lang="en-US" dirty="0" smtClean="0"/>
              <a:t> of the polypeptide chain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92500" y="3479800"/>
            <a:ext cx="1560768" cy="1685558"/>
            <a:chOff x="3492500" y="3949700"/>
            <a:chExt cx="1560768" cy="1685558"/>
          </a:xfrm>
        </p:grpSpPr>
        <p:sp>
          <p:nvSpPr>
            <p:cNvPr id="2" name="Right Bracket 1"/>
            <p:cNvSpPr/>
            <p:nvPr/>
          </p:nvSpPr>
          <p:spPr>
            <a:xfrm>
              <a:off x="3492500" y="3949700"/>
              <a:ext cx="139700" cy="168555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2"/>
            </p:cNvCxnSpPr>
            <p:nvPr/>
          </p:nvCxnSpPr>
          <p:spPr>
            <a:xfrm>
              <a:off x="3632200" y="4792479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746500" y="4609584"/>
              <a:ext cx="1306768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5.4 Å rise,</a:t>
              </a:r>
            </a:p>
            <a:p>
              <a:pPr algn="ctr"/>
              <a:r>
                <a:rPr lang="en-US" dirty="0" smtClean="0"/>
                <a:t>3.6 </a:t>
              </a:r>
              <a:r>
                <a:rPr lang="en-US" dirty="0" err="1" smtClean="0"/>
                <a:t>aa</a:t>
              </a:r>
              <a:r>
                <a:rPr lang="en-US" dirty="0" smtClean="0"/>
                <a:t>/turn</a:t>
              </a:r>
            </a:p>
            <a:p>
              <a:pPr algn="ctr"/>
              <a:endParaRPr lang="en-US" sz="400" dirty="0" smtClean="0"/>
            </a:p>
            <a:p>
              <a:pPr algn="ctr"/>
              <a:r>
                <a:rPr lang="en-US" dirty="0" smtClean="0">
                  <a:sym typeface="Symbol"/>
                </a:rPr>
                <a:t> 1.5 </a:t>
              </a:r>
              <a:r>
                <a:rPr lang="en-US" dirty="0" smtClean="0"/>
                <a:t>Å/</a:t>
              </a:r>
              <a:r>
                <a:rPr lang="en-US" dirty="0" err="1" smtClean="0"/>
                <a:t>aa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199" y="146633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N-term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72363" y="6305034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C-term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9280" y="1835666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prototypical </a:t>
            </a:r>
          </a:p>
          <a:p>
            <a:pPr algn="ctr"/>
            <a:r>
              <a:rPr lang="en-US" dirty="0" smtClean="0">
                <a:sym typeface="Symbol"/>
              </a:rPr>
              <a:t> = -57</a:t>
            </a:r>
          </a:p>
          <a:p>
            <a:pPr algn="ctr"/>
            <a:r>
              <a:rPr lang="el-GR" dirty="0" smtClean="0">
                <a:latin typeface="Times New Roman"/>
                <a:cs typeface="Times New Roman"/>
                <a:sym typeface="Symbol"/>
              </a:rPr>
              <a:t>ψ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+mj-lt"/>
                <a:cs typeface="Times New Roman"/>
                <a:sym typeface="Symbol"/>
              </a:rPr>
              <a:t>= -47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x 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419126"/>
            <a:ext cx="6718299" cy="54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_06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4832"/>
          <a:stretch>
            <a:fillRect/>
          </a:stretch>
        </p:blipFill>
        <p:spPr bwMode="auto">
          <a:xfrm>
            <a:off x="6731002" y="1852563"/>
            <a:ext cx="18773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90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l-GR" dirty="0"/>
              <a:t>α</a:t>
            </a:r>
            <a:r>
              <a:rPr lang="en-US" dirty="0"/>
              <a:t>-helix </a:t>
            </a:r>
            <a:r>
              <a:rPr lang="en-US" dirty="0" smtClean="0"/>
              <a:t>is a right-handed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4-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2"/>
          <a:stretch/>
        </p:blipFill>
        <p:spPr bwMode="auto">
          <a:xfrm>
            <a:off x="4927600" y="1599024"/>
            <a:ext cx="2067964" cy="492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α-Helices have a dipole moment, due to </a:t>
            </a:r>
            <a:r>
              <a:rPr lang="en-US" dirty="0" err="1" smtClean="0"/>
              <a:t>unbonded</a:t>
            </a:r>
            <a:r>
              <a:rPr lang="en-US" dirty="0" smtClean="0"/>
              <a:t> and aligned N-H and C=O groups</a:t>
            </a:r>
            <a:endParaRPr lang="en-US" dirty="0"/>
          </a:p>
        </p:txBody>
      </p:sp>
      <p:pic>
        <p:nvPicPr>
          <p:cNvPr id="4" name="Picture 2" descr="fig_06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1" b="4832"/>
          <a:stretch>
            <a:fillRect/>
          </a:stretch>
        </p:blipFill>
        <p:spPr bwMode="auto">
          <a:xfrm rot="10800000">
            <a:off x="1866900" y="1570036"/>
            <a:ext cx="2046184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igure 3-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 bwMode="auto">
          <a:xfrm>
            <a:off x="328612" y="1600201"/>
            <a:ext cx="85312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between orthologous sequences suggest phylogenetic relationships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324600"/>
            <a:ext cx="544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calculated by comparing bacterial </a:t>
            </a:r>
            <a:r>
              <a:rPr lang="en-US" dirty="0" err="1" smtClean="0"/>
              <a:t>GroEL</a:t>
            </a:r>
            <a:r>
              <a:rPr lang="en-US" dirty="0" smtClean="0"/>
              <a:t>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_0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494457"/>
            <a:ext cx="5626100" cy="51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>
                <a:ea typeface="ＭＳ Ｐゴシック" pitchFamily="34" charset="-128"/>
              </a:rPr>
              <a:t>Figure 5-23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Different proteins have different sequence requirements and evolve at different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_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7837"/>
            <a:ext cx="553478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>
                <a:ea typeface="ＭＳ Ｐゴシック" pitchFamily="34" charset="-128"/>
              </a:rPr>
              <a:t>Figure 5-22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paralogous</a:t>
            </a:r>
            <a:r>
              <a:rPr lang="en-US" dirty="0" smtClean="0"/>
              <a:t> sequences predict gene duplication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connectivity of functional groups in the protein backbone directs its conformations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04491"/>
              </p:ext>
            </p:extLst>
          </p:nvPr>
        </p:nvGraphicFramePr>
        <p:xfrm>
          <a:off x="0" y="2455863"/>
          <a:ext cx="911324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3" imgW="6647337" imgH="1107602" progId="ChemDraw.Document.6.0">
                  <p:embed/>
                </p:oleObj>
              </mc:Choice>
              <mc:Fallback>
                <p:oleObj name="CS ChemDraw Drawing" r:id="rId3" imgW="6647337" imgH="11076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55863"/>
                        <a:ext cx="9113245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102100" y="4000500"/>
            <a:ext cx="0" cy="457200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87700" y="4000500"/>
            <a:ext cx="0" cy="457200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1" y="4438134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Amide groups love to form H-bonds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64300" y="2349500"/>
            <a:ext cx="254000" cy="215900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53300" y="3784600"/>
            <a:ext cx="254000" cy="215900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3901" y="4114968"/>
            <a:ext cx="213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R-group direction disfavors certain conformations due to steric clashes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Pauling &amp; Corey’s studies of </a:t>
            </a:r>
            <a:r>
              <a:rPr lang="en-US" dirty="0" err="1" smtClean="0"/>
              <a:t>oligopeptides</a:t>
            </a:r>
            <a:r>
              <a:rPr lang="en-US" dirty="0" smtClean="0"/>
              <a:t> revealed structural requirements of proteins</a:t>
            </a:r>
            <a:endParaRPr lang="en-US" dirty="0"/>
          </a:p>
        </p:txBody>
      </p:sp>
      <p:pic>
        <p:nvPicPr>
          <p:cNvPr id="7" name="Picture 2" descr="unnumbered 4 p1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701799"/>
            <a:ext cx="3570452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unnumbered 4 p1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2" y="1650999"/>
            <a:ext cx="3234155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ig_0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726490"/>
            <a:ext cx="6624637" cy="48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/>
              <a:t>Figure 6-2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studies of peptides revealed a planar amide group with a short C-N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n_06_p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23581"/>
            <a:ext cx="7340600" cy="31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 dirty="0"/>
              <a:t>Page 127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esonance explains the double-bond character of the C-N amide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_0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8531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/>
              <a:t>Figure 6-3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protein backbone (main chain) is a connected series of peptide planes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514</Words>
  <Application>Microsoft Office PowerPoint</Application>
  <PresentationFormat>On-screen Show (4:3)</PresentationFormat>
  <Paragraphs>63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CS ChemDraw Drawing</vt:lpstr>
      <vt:lpstr>Consensus sequences, showing conserved sites, may be represented in different ways</vt:lpstr>
      <vt:lpstr>Differences between orthologous sequences suggest phylogenetic relationships</vt:lpstr>
      <vt:lpstr>Different proteins have different sequence requirements and evolve at different rates</vt:lpstr>
      <vt:lpstr>Differences between paralogous sequences predict gene duplication events</vt:lpstr>
      <vt:lpstr>The connectivity of functional groups in the protein backbone directs its conformations</vt:lpstr>
      <vt:lpstr>Pauling &amp; Corey’s studies of oligopeptides revealed structural requirements of proteins</vt:lpstr>
      <vt:lpstr>Structural studies of peptides revealed a planar amide group with a short C-N bond</vt:lpstr>
      <vt:lpstr>Resonance explains the double-bond character of the C-N amide bond</vt:lpstr>
      <vt:lpstr>The protein backbone (main chain) is a connected series of peptide planes</vt:lpstr>
      <vt:lpstr>Although fixed along the amide bond, the backbone may rotate about the other bonds</vt:lpstr>
      <vt:lpstr>Looking down the C-X bond, the value of  or  increases as the rear group rotates CW</vt:lpstr>
      <vt:lpstr>Some values of  and  correspond to overlap of atoms (steric clashes)</vt:lpstr>
      <vt:lpstr>The Ramachandran plot depicts favorable, allowed, and disallowed backbone angles</vt:lpstr>
      <vt:lpstr>Pauling, Corey, and Herman Branson predicted the major secondary structures</vt:lpstr>
      <vt:lpstr>The α-helix forms within a continuous strech of the polypeptide chain</vt:lpstr>
      <vt:lpstr>The α-helix is a right-handed helix</vt:lpstr>
      <vt:lpstr>α-Helices have a dipole moment, due to unbonded and aligned N-H and C=O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Rebecca</cp:lastModifiedBy>
  <cp:revision>18</cp:revision>
  <cp:lastPrinted>2011-01-12T22:42:06Z</cp:lastPrinted>
  <dcterms:created xsi:type="dcterms:W3CDTF">2011-01-09T21:31:06Z</dcterms:created>
  <dcterms:modified xsi:type="dcterms:W3CDTF">2011-01-12T22:43:43Z</dcterms:modified>
</cp:coreProperties>
</file>