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1" r:id="rId2"/>
    <p:sldId id="272" r:id="rId3"/>
    <p:sldId id="257" r:id="rId4"/>
    <p:sldId id="274" r:id="rId5"/>
    <p:sldId id="260" r:id="rId6"/>
    <p:sldId id="258" r:id="rId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23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F939A0F5-C5FD-4BF7-B93B-004507FFACF7}" type="datetimeFigureOut">
              <a:rPr lang="en-US" smtClean="0"/>
              <a:t>1/10/2011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6E3B917-375C-42FE-95B7-62DB0A98FA2F}" type="slidenum">
              <a:rPr lang="en-US" smtClean="0"/>
              <a:t>‹#›</a:t>
            </a:fld>
            <a:endParaRPr lang="en-US"/>
          </a:p>
        </p:txBody>
      </p:sp>
    </p:spTree>
    <p:extLst>
      <p:ext uri="{BB962C8B-B14F-4D97-AF65-F5344CB8AC3E}">
        <p14:creationId xmlns:p14="http://schemas.microsoft.com/office/powerpoint/2010/main" val="522425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5B055A-48FA-4D48-80A3-3964B56574EA}" type="slidenum">
              <a:rPr lang="en-US"/>
              <a:pPr/>
              <a:t>1</a:t>
            </a:fld>
            <a:endParaRPr lang="en-US"/>
          </a:p>
        </p:txBody>
      </p:sp>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p:txBody>
          <a:bodyPr/>
          <a:lstStyle/>
          <a:p>
            <a:r>
              <a:rPr lang="en-US" b="1" dirty="0"/>
              <a:t>FIGURE 3-23 Levels of structure in proteins.</a:t>
            </a:r>
            <a:r>
              <a:rPr lang="en-US" dirty="0"/>
              <a:t> The </a:t>
            </a:r>
            <a:r>
              <a:rPr lang="en-US" i="1" dirty="0"/>
              <a:t>primary structure </a:t>
            </a:r>
            <a:r>
              <a:rPr lang="en-US" dirty="0"/>
              <a:t>consists of a sequence of amino acids linked together by peptide bonds and includes any disulfide bonds. The resulting polypeptide can be arranged into units of </a:t>
            </a:r>
            <a:r>
              <a:rPr lang="en-US" i="1" dirty="0"/>
              <a:t>secondary structure</a:t>
            </a:r>
            <a:r>
              <a:rPr lang="en-US" dirty="0"/>
              <a:t>, such as an </a:t>
            </a:r>
            <a:r>
              <a:rPr lang="en-US" i="1" dirty="0">
                <a:latin typeface="Symbol" pitchFamily="64" charset="2"/>
                <a:sym typeface="Symbol" pitchFamily="64" charset="2"/>
              </a:rPr>
              <a:t>α</a:t>
            </a:r>
            <a:r>
              <a:rPr lang="en-US" dirty="0"/>
              <a:t> helix. The helix is a part of the </a:t>
            </a:r>
            <a:r>
              <a:rPr lang="en-US" i="1" dirty="0"/>
              <a:t>tertiary structure </a:t>
            </a:r>
            <a:r>
              <a:rPr lang="en-US" dirty="0"/>
              <a:t>of the folded polypeptide, which is itself one of the subunits that make up the </a:t>
            </a:r>
            <a:r>
              <a:rPr lang="en-US" i="1" dirty="0"/>
              <a:t>quaternary structure </a:t>
            </a:r>
            <a:r>
              <a:rPr lang="en-US" dirty="0"/>
              <a:t>of the </a:t>
            </a:r>
            <a:r>
              <a:rPr lang="en-US" dirty="0" err="1"/>
              <a:t>multisubunit</a:t>
            </a:r>
            <a:r>
              <a:rPr lang="en-US" dirty="0"/>
              <a:t> protein, in this case hemoglobin.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11CC11-F1EF-4E91-BC3C-6CEAC3680065}" type="slidenum">
              <a:rPr lang="en-US"/>
              <a:pPr/>
              <a:t>3</a:t>
            </a:fld>
            <a:endParaRPr lang="en-US"/>
          </a:p>
        </p:txBody>
      </p:sp>
      <p:sp>
        <p:nvSpPr>
          <p:cNvPr id="248834" name="Rectangle 2"/>
          <p:cNvSpPr>
            <a:spLocks noGrp="1" noRot="1" noChangeAspect="1" noChangeArrowheads="1" noTextEdit="1"/>
          </p:cNvSpPr>
          <p:nvPr>
            <p:ph type="sldImg"/>
          </p:nvPr>
        </p:nvSpPr>
        <p:spPr>
          <a:ln/>
        </p:spPr>
      </p:sp>
      <p:sp>
        <p:nvSpPr>
          <p:cNvPr id="248835" name="Rectangle 3"/>
          <p:cNvSpPr>
            <a:spLocks noGrp="1" noChangeArrowheads="1"/>
          </p:cNvSpPr>
          <p:nvPr>
            <p:ph type="body" idx="1"/>
          </p:nvPr>
        </p:nvSpPr>
        <p:spPr/>
        <p:txBody>
          <a:bodyPr/>
          <a:lstStyle/>
          <a:p>
            <a:pPr>
              <a:lnSpc>
                <a:spcPct val="80000"/>
              </a:lnSpc>
            </a:pPr>
            <a:r>
              <a:rPr lang="en-US" b="1"/>
              <a:t>FIGURE 3–28 Correspondence of DNA and amino acid sequences.</a:t>
            </a:r>
            <a:endParaRPr lang="en-US"/>
          </a:p>
          <a:p>
            <a:pPr>
              <a:lnSpc>
                <a:spcPct val="80000"/>
              </a:lnSpc>
            </a:pPr>
            <a:r>
              <a:rPr lang="en-US"/>
              <a:t>Each amino acid is encoded by a specific sequence of three nucleotides</a:t>
            </a:r>
          </a:p>
          <a:p>
            <a:pPr>
              <a:lnSpc>
                <a:spcPct val="80000"/>
              </a:lnSpc>
            </a:pPr>
            <a:r>
              <a:rPr lang="en-US"/>
              <a:t>in DNA. The genetic code is described in detail in Chapter 27.</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5E17B2-DD76-4585-8FB6-D02D627C0DDA}" type="slidenum">
              <a:rPr lang="en-US"/>
              <a:pPr/>
              <a:t>5</a:t>
            </a:fld>
            <a:endParaRPr lang="en-US"/>
          </a:p>
        </p:txBody>
      </p:sp>
      <p:sp>
        <p:nvSpPr>
          <p:cNvPr id="260098" name="Rectangle 2"/>
          <p:cNvSpPr>
            <a:spLocks noGrp="1" noRot="1" noChangeAspect="1" noChangeArrowheads="1" noTextEdit="1"/>
          </p:cNvSpPr>
          <p:nvPr>
            <p:ph type="sldImg"/>
          </p:nvPr>
        </p:nvSpPr>
        <p:spPr>
          <a:ln/>
        </p:spPr>
      </p:sp>
      <p:sp>
        <p:nvSpPr>
          <p:cNvPr id="260099" name="Rectangle 3"/>
          <p:cNvSpPr>
            <a:spLocks noGrp="1" noChangeArrowheads="1"/>
          </p:cNvSpPr>
          <p:nvPr>
            <p:ph type="body" idx="1"/>
          </p:nvPr>
        </p:nvSpPr>
        <p:spPr/>
        <p:txBody>
          <a:bodyPr/>
          <a:lstStyle/>
          <a:p>
            <a:r>
              <a:rPr lang="en-US" b="1" dirty="0"/>
              <a:t>FIGURE 3-31 A signature sequence in the EF-1</a:t>
            </a:r>
            <a:r>
              <a:rPr lang="en-US" b="1" i="1" dirty="0">
                <a:latin typeface="Symbol" pitchFamily="64" charset="2"/>
                <a:sym typeface="Symbol" pitchFamily="64" charset="2"/>
              </a:rPr>
              <a:t>α</a:t>
            </a:r>
            <a:r>
              <a:rPr lang="en-US" b="1" dirty="0"/>
              <a:t>/EF-</a:t>
            </a:r>
            <a:r>
              <a:rPr lang="en-US" b="1" dirty="0" err="1"/>
              <a:t>Tu</a:t>
            </a:r>
            <a:r>
              <a:rPr lang="en-US" b="1" dirty="0"/>
              <a:t> protein family.</a:t>
            </a:r>
            <a:r>
              <a:rPr lang="en-US" dirty="0"/>
              <a:t> The signature sequence (boxed) is a 12-residue insertion near the amino terminus of the sequence. Residues that align in all species are shaded yellow. Both </a:t>
            </a:r>
            <a:r>
              <a:rPr lang="en-US" dirty="0" err="1"/>
              <a:t>archaea</a:t>
            </a:r>
            <a:r>
              <a:rPr lang="en-US" dirty="0"/>
              <a:t> and eukaryotes have the signature, although the sequences of the insertions are quite distinct for the two groups. The variation in the signature sequence reflects the significant evolutionary divergence that has occurred at this site since it first appeared in a common ancestor of both groups.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68BD39-A975-4FC3-A426-7F35B7287905}" type="slidenum">
              <a:rPr lang="en-US"/>
              <a:pPr/>
              <a:t>6</a:t>
            </a:fld>
            <a:endParaRPr lang="en-US"/>
          </a:p>
        </p:txBody>
      </p:sp>
      <p:sp>
        <p:nvSpPr>
          <p:cNvPr id="258050" name="Rectangle 2"/>
          <p:cNvSpPr>
            <a:spLocks noGrp="1" noRot="1" noChangeAspect="1" noChangeArrowheads="1" noTextEdit="1"/>
          </p:cNvSpPr>
          <p:nvPr>
            <p:ph type="sldImg"/>
          </p:nvPr>
        </p:nvSpPr>
        <p:spPr>
          <a:ln/>
        </p:spPr>
      </p:sp>
      <p:sp>
        <p:nvSpPr>
          <p:cNvPr id="258051" name="Rectangle 3"/>
          <p:cNvSpPr>
            <a:spLocks noGrp="1" noChangeArrowheads="1"/>
          </p:cNvSpPr>
          <p:nvPr>
            <p:ph type="body" idx="1"/>
          </p:nvPr>
        </p:nvSpPr>
        <p:spPr/>
        <p:txBody>
          <a:bodyPr/>
          <a:lstStyle/>
          <a:p>
            <a:r>
              <a:rPr lang="en-US" b="1" dirty="0"/>
              <a:t>BOX 3-3 FIGURE 1 Representations of two consensus sequences.</a:t>
            </a:r>
            <a:r>
              <a:rPr lang="en-US" dirty="0"/>
              <a:t> (a) P loop, an ATP-binding structure; (b) EF hand, a Ca</a:t>
            </a:r>
            <a:r>
              <a:rPr lang="en-US" baseline="30000" dirty="0"/>
              <a:t>2+</a:t>
            </a:r>
            <a:r>
              <a:rPr lang="en-US" dirty="0"/>
              <a:t>-binding structure.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992ADC-9A9B-40D7-99CD-C070E9C5F85B}" type="datetimeFigureOut">
              <a:rPr lang="en-US" smtClean="0"/>
              <a:t>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239C6-54F6-4DC6-9C1F-C6FD17E8BE0E}" type="slidenum">
              <a:rPr lang="en-US" smtClean="0"/>
              <a:t>‹#›</a:t>
            </a:fld>
            <a:endParaRPr lang="en-US"/>
          </a:p>
        </p:txBody>
      </p:sp>
    </p:spTree>
    <p:extLst>
      <p:ext uri="{BB962C8B-B14F-4D97-AF65-F5344CB8AC3E}">
        <p14:creationId xmlns:p14="http://schemas.microsoft.com/office/powerpoint/2010/main" val="2225090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992ADC-9A9B-40D7-99CD-C070E9C5F85B}" type="datetimeFigureOut">
              <a:rPr lang="en-US" smtClean="0"/>
              <a:t>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239C6-54F6-4DC6-9C1F-C6FD17E8BE0E}" type="slidenum">
              <a:rPr lang="en-US" smtClean="0"/>
              <a:t>‹#›</a:t>
            </a:fld>
            <a:endParaRPr lang="en-US"/>
          </a:p>
        </p:txBody>
      </p:sp>
    </p:spTree>
    <p:extLst>
      <p:ext uri="{BB962C8B-B14F-4D97-AF65-F5344CB8AC3E}">
        <p14:creationId xmlns:p14="http://schemas.microsoft.com/office/powerpoint/2010/main" val="2322739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992ADC-9A9B-40D7-99CD-C070E9C5F85B}" type="datetimeFigureOut">
              <a:rPr lang="en-US" smtClean="0"/>
              <a:t>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239C6-54F6-4DC6-9C1F-C6FD17E8BE0E}" type="slidenum">
              <a:rPr lang="en-US" smtClean="0"/>
              <a:t>‹#›</a:t>
            </a:fld>
            <a:endParaRPr lang="en-US"/>
          </a:p>
        </p:txBody>
      </p:sp>
    </p:spTree>
    <p:extLst>
      <p:ext uri="{BB962C8B-B14F-4D97-AF65-F5344CB8AC3E}">
        <p14:creationId xmlns:p14="http://schemas.microsoft.com/office/powerpoint/2010/main" val="85285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992ADC-9A9B-40D7-99CD-C070E9C5F85B}" type="datetimeFigureOut">
              <a:rPr lang="en-US" smtClean="0"/>
              <a:t>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239C6-54F6-4DC6-9C1F-C6FD17E8BE0E}" type="slidenum">
              <a:rPr lang="en-US" smtClean="0"/>
              <a:t>‹#›</a:t>
            </a:fld>
            <a:endParaRPr lang="en-US"/>
          </a:p>
        </p:txBody>
      </p:sp>
    </p:spTree>
    <p:extLst>
      <p:ext uri="{BB962C8B-B14F-4D97-AF65-F5344CB8AC3E}">
        <p14:creationId xmlns:p14="http://schemas.microsoft.com/office/powerpoint/2010/main" val="1110485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992ADC-9A9B-40D7-99CD-C070E9C5F85B}" type="datetimeFigureOut">
              <a:rPr lang="en-US" smtClean="0"/>
              <a:t>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9239C6-54F6-4DC6-9C1F-C6FD17E8BE0E}" type="slidenum">
              <a:rPr lang="en-US" smtClean="0"/>
              <a:t>‹#›</a:t>
            </a:fld>
            <a:endParaRPr lang="en-US"/>
          </a:p>
        </p:txBody>
      </p:sp>
    </p:spTree>
    <p:extLst>
      <p:ext uri="{BB962C8B-B14F-4D97-AF65-F5344CB8AC3E}">
        <p14:creationId xmlns:p14="http://schemas.microsoft.com/office/powerpoint/2010/main" val="1435343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992ADC-9A9B-40D7-99CD-C070E9C5F85B}" type="datetimeFigureOut">
              <a:rPr lang="en-US" smtClean="0"/>
              <a:t>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239C6-54F6-4DC6-9C1F-C6FD17E8BE0E}" type="slidenum">
              <a:rPr lang="en-US" smtClean="0"/>
              <a:t>‹#›</a:t>
            </a:fld>
            <a:endParaRPr lang="en-US"/>
          </a:p>
        </p:txBody>
      </p:sp>
    </p:spTree>
    <p:extLst>
      <p:ext uri="{BB962C8B-B14F-4D97-AF65-F5344CB8AC3E}">
        <p14:creationId xmlns:p14="http://schemas.microsoft.com/office/powerpoint/2010/main" val="2448422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992ADC-9A9B-40D7-99CD-C070E9C5F85B}" type="datetimeFigureOut">
              <a:rPr lang="en-US" smtClean="0"/>
              <a:t>1/10/2011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9239C6-54F6-4DC6-9C1F-C6FD17E8BE0E}" type="slidenum">
              <a:rPr lang="en-US" smtClean="0"/>
              <a:t>‹#›</a:t>
            </a:fld>
            <a:endParaRPr lang="en-US"/>
          </a:p>
        </p:txBody>
      </p:sp>
    </p:spTree>
    <p:extLst>
      <p:ext uri="{BB962C8B-B14F-4D97-AF65-F5344CB8AC3E}">
        <p14:creationId xmlns:p14="http://schemas.microsoft.com/office/powerpoint/2010/main" val="1790684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992ADC-9A9B-40D7-99CD-C070E9C5F85B}" type="datetimeFigureOut">
              <a:rPr lang="en-US" smtClean="0"/>
              <a:t>1/10/2011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9239C6-54F6-4DC6-9C1F-C6FD17E8BE0E}" type="slidenum">
              <a:rPr lang="en-US" smtClean="0"/>
              <a:t>‹#›</a:t>
            </a:fld>
            <a:endParaRPr lang="en-US"/>
          </a:p>
        </p:txBody>
      </p:sp>
    </p:spTree>
    <p:extLst>
      <p:ext uri="{BB962C8B-B14F-4D97-AF65-F5344CB8AC3E}">
        <p14:creationId xmlns:p14="http://schemas.microsoft.com/office/powerpoint/2010/main" val="600357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92ADC-9A9B-40D7-99CD-C070E9C5F85B}" type="datetimeFigureOut">
              <a:rPr lang="en-US" smtClean="0"/>
              <a:t>1/10/2011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9239C6-54F6-4DC6-9C1F-C6FD17E8BE0E}" type="slidenum">
              <a:rPr lang="en-US" smtClean="0"/>
              <a:t>‹#›</a:t>
            </a:fld>
            <a:endParaRPr lang="en-US"/>
          </a:p>
        </p:txBody>
      </p:sp>
    </p:spTree>
    <p:extLst>
      <p:ext uri="{BB962C8B-B14F-4D97-AF65-F5344CB8AC3E}">
        <p14:creationId xmlns:p14="http://schemas.microsoft.com/office/powerpoint/2010/main" val="4096410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92ADC-9A9B-40D7-99CD-C070E9C5F85B}" type="datetimeFigureOut">
              <a:rPr lang="en-US" smtClean="0"/>
              <a:t>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239C6-54F6-4DC6-9C1F-C6FD17E8BE0E}" type="slidenum">
              <a:rPr lang="en-US" smtClean="0"/>
              <a:t>‹#›</a:t>
            </a:fld>
            <a:endParaRPr lang="en-US"/>
          </a:p>
        </p:txBody>
      </p:sp>
    </p:spTree>
    <p:extLst>
      <p:ext uri="{BB962C8B-B14F-4D97-AF65-F5344CB8AC3E}">
        <p14:creationId xmlns:p14="http://schemas.microsoft.com/office/powerpoint/2010/main" val="642792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92ADC-9A9B-40D7-99CD-C070E9C5F85B}" type="datetimeFigureOut">
              <a:rPr lang="en-US" smtClean="0"/>
              <a:t>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9239C6-54F6-4DC6-9C1F-C6FD17E8BE0E}" type="slidenum">
              <a:rPr lang="en-US" smtClean="0"/>
              <a:t>‹#›</a:t>
            </a:fld>
            <a:endParaRPr lang="en-US"/>
          </a:p>
        </p:txBody>
      </p:sp>
    </p:spTree>
    <p:extLst>
      <p:ext uri="{BB962C8B-B14F-4D97-AF65-F5344CB8AC3E}">
        <p14:creationId xmlns:p14="http://schemas.microsoft.com/office/powerpoint/2010/main" val="2235717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92ADC-9A9B-40D7-99CD-C070E9C5F85B}" type="datetimeFigureOut">
              <a:rPr lang="en-US" smtClean="0"/>
              <a:t>1/10/2011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239C6-54F6-4DC6-9C1F-C6FD17E8BE0E}" type="slidenum">
              <a:rPr lang="en-US" smtClean="0"/>
              <a:t>‹#›</a:t>
            </a:fld>
            <a:endParaRPr lang="en-US"/>
          </a:p>
        </p:txBody>
      </p:sp>
    </p:spTree>
    <p:extLst>
      <p:ext uri="{BB962C8B-B14F-4D97-AF65-F5344CB8AC3E}">
        <p14:creationId xmlns:p14="http://schemas.microsoft.com/office/powerpoint/2010/main" val="661553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0770" name="Picture 2" descr="figure 3-23"/>
          <p:cNvPicPr>
            <a:picLocks noChangeAspect="1" noChangeArrowheads="1"/>
          </p:cNvPicPr>
          <p:nvPr/>
        </p:nvPicPr>
        <p:blipFill rotWithShape="1">
          <a:blip r:embed="rId3">
            <a:extLst>
              <a:ext uri="{28A0092B-C50C-407E-A947-70E740481C1C}">
                <a14:useLocalDpi xmlns:a14="http://schemas.microsoft.com/office/drawing/2010/main" val="0"/>
              </a:ext>
            </a:extLst>
          </a:blip>
          <a:srcRect b="10373"/>
          <a:stretch/>
        </p:blipFill>
        <p:spPr bwMode="auto">
          <a:xfrm>
            <a:off x="291548" y="1274970"/>
            <a:ext cx="8531225" cy="4363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8"/>
            <a:ext cx="8229600" cy="868362"/>
          </a:xfrm>
        </p:spPr>
        <p:txBody>
          <a:bodyPr>
            <a:normAutofit/>
          </a:bodyPr>
          <a:lstStyle/>
          <a:p>
            <a:r>
              <a:rPr lang="en-US" dirty="0" smtClean="0"/>
              <a:t>There are four levels of structure in proteins</a:t>
            </a:r>
            <a:endParaRPr lang="en-US" dirty="0"/>
          </a:p>
        </p:txBody>
      </p:sp>
      <p:sp>
        <p:nvSpPr>
          <p:cNvPr id="3" name="TextBox 2"/>
          <p:cNvSpPr txBox="1"/>
          <p:nvPr/>
        </p:nvSpPr>
        <p:spPr>
          <a:xfrm>
            <a:off x="221973" y="5798020"/>
            <a:ext cx="8670373" cy="830997"/>
          </a:xfrm>
          <a:prstGeom prst="rect">
            <a:avLst/>
          </a:prstGeom>
          <a:noFill/>
        </p:spPr>
        <p:txBody>
          <a:bodyPr wrap="square" rtlCol="0">
            <a:spAutoFit/>
          </a:bodyPr>
          <a:lstStyle/>
          <a:p>
            <a:r>
              <a:rPr lang="en-US" sz="2400" dirty="0" smtClean="0"/>
              <a:t>We know that sequence </a:t>
            </a:r>
            <a:r>
              <a:rPr lang="en-US" sz="2400" dirty="0" smtClean="0">
                <a:sym typeface="Wingdings" pitchFamily="2" charset="2"/>
              </a:rPr>
              <a:t> structure, but we can’t (yet) predict a structure from a sequence.  So what good is knowing the sequence?</a:t>
            </a:r>
            <a:endParaRPr lang="en-US" sz="2400" dirty="0"/>
          </a:p>
        </p:txBody>
      </p:sp>
    </p:spTree>
    <p:extLst>
      <p:ext uri="{BB962C8B-B14F-4D97-AF65-F5344CB8AC3E}">
        <p14:creationId xmlns:p14="http://schemas.microsoft.com/office/powerpoint/2010/main" val="3163537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1143000"/>
          </a:xfrm>
        </p:spPr>
        <p:txBody>
          <a:bodyPr>
            <a:normAutofit/>
          </a:bodyPr>
          <a:lstStyle/>
          <a:p>
            <a:r>
              <a:rPr lang="en-US" dirty="0" smtClean="0"/>
              <a:t>We can learn about proteins by </a:t>
            </a:r>
            <a:r>
              <a:rPr lang="en-US" i="1" dirty="0" smtClean="0"/>
              <a:t>comparing</a:t>
            </a:r>
            <a:r>
              <a:rPr lang="en-US" dirty="0" smtClean="0"/>
              <a:t> their sequences:</a:t>
            </a:r>
            <a:endParaRPr lang="en-US" dirty="0"/>
          </a:p>
        </p:txBody>
      </p:sp>
      <p:sp>
        <p:nvSpPr>
          <p:cNvPr id="4" name="Content Placeholder 3"/>
          <p:cNvSpPr>
            <a:spLocks noGrp="1"/>
          </p:cNvSpPr>
          <p:nvPr>
            <p:ph idx="1"/>
          </p:nvPr>
        </p:nvSpPr>
        <p:spPr>
          <a:xfrm>
            <a:off x="685800" y="1752600"/>
            <a:ext cx="8001000" cy="4648200"/>
          </a:xfrm>
        </p:spPr>
        <p:txBody>
          <a:bodyPr>
            <a:normAutofit fontScale="85000" lnSpcReduction="20000"/>
          </a:bodyPr>
          <a:lstStyle/>
          <a:p>
            <a:r>
              <a:rPr lang="en-US" b="1" dirty="0" smtClean="0"/>
              <a:t>Structure</a:t>
            </a:r>
            <a:r>
              <a:rPr lang="en-US" dirty="0" smtClean="0"/>
              <a:t> – similar sequences form similar structures</a:t>
            </a:r>
          </a:p>
          <a:p>
            <a:r>
              <a:rPr lang="en-US" b="1" dirty="0" smtClean="0"/>
              <a:t>Function</a:t>
            </a:r>
            <a:r>
              <a:rPr lang="en-US" dirty="0" smtClean="0"/>
              <a:t> – motifs (sequence patterns) can indicate particular functions</a:t>
            </a:r>
          </a:p>
          <a:p>
            <a:r>
              <a:rPr lang="en-US" b="1" dirty="0" smtClean="0"/>
              <a:t>Location</a:t>
            </a:r>
            <a:r>
              <a:rPr lang="en-US" dirty="0" smtClean="0"/>
              <a:t> – signal sequences (at the protein’s N-terminus) direct proteins to specific locations in the cell, or to be excreted</a:t>
            </a:r>
          </a:p>
          <a:p>
            <a:r>
              <a:rPr lang="en-US" b="1" dirty="0" smtClean="0"/>
              <a:t>Modification</a:t>
            </a:r>
            <a:r>
              <a:rPr lang="en-US" dirty="0" smtClean="0"/>
              <a:t> – signal sequences or motifs can indicate sites for modification</a:t>
            </a:r>
          </a:p>
          <a:p>
            <a:r>
              <a:rPr lang="en-US" b="1" dirty="0" smtClean="0"/>
              <a:t>Evolution</a:t>
            </a:r>
            <a:r>
              <a:rPr lang="en-US" dirty="0" smtClean="0"/>
              <a:t> – differences in related sequences reflect evolutionary distance</a:t>
            </a:r>
          </a:p>
          <a:p>
            <a:r>
              <a:rPr lang="en-US" b="1" dirty="0" smtClean="0"/>
              <a:t>Dysfunction</a:t>
            </a:r>
            <a:r>
              <a:rPr lang="en-US" dirty="0" smtClean="0"/>
              <a:t> – changes in sequence can lead to disease</a:t>
            </a:r>
          </a:p>
        </p:txBody>
      </p:sp>
    </p:spTree>
    <p:extLst>
      <p:ext uri="{BB962C8B-B14F-4D97-AF65-F5344CB8AC3E}">
        <p14:creationId xmlns:p14="http://schemas.microsoft.com/office/powerpoint/2010/main" val="177501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5890" name="Picture 2" descr="figure 3-28"/>
          <p:cNvPicPr>
            <a:picLocks noChangeAspect="1" noChangeArrowheads="1"/>
          </p:cNvPicPr>
          <p:nvPr/>
        </p:nvPicPr>
        <p:blipFill rotWithShape="1">
          <a:blip r:embed="rId3">
            <a:extLst>
              <a:ext uri="{28A0092B-C50C-407E-A947-70E740481C1C}">
                <a14:useLocalDpi xmlns:a14="http://schemas.microsoft.com/office/drawing/2010/main" val="0"/>
              </a:ext>
            </a:extLst>
          </a:blip>
          <a:srcRect b="25006"/>
          <a:stretch/>
        </p:blipFill>
        <p:spPr bwMode="auto">
          <a:xfrm>
            <a:off x="914400" y="3581400"/>
            <a:ext cx="6934200" cy="137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How do we determine a protein’s sequence?</a:t>
            </a:r>
            <a:endParaRPr lang="en-US" dirty="0"/>
          </a:p>
        </p:txBody>
      </p:sp>
      <p:sp>
        <p:nvSpPr>
          <p:cNvPr id="3" name="Content Placeholder 2"/>
          <p:cNvSpPr>
            <a:spLocks noGrp="1"/>
          </p:cNvSpPr>
          <p:nvPr>
            <p:ph idx="1"/>
          </p:nvPr>
        </p:nvSpPr>
        <p:spPr>
          <a:xfrm>
            <a:off x="457200" y="1524000"/>
            <a:ext cx="8229600" cy="2362200"/>
          </a:xfrm>
        </p:spPr>
        <p:txBody>
          <a:bodyPr>
            <a:normAutofit/>
          </a:bodyPr>
          <a:lstStyle/>
          <a:p>
            <a:r>
              <a:rPr lang="en-US" sz="2800" dirty="0" smtClean="0"/>
              <a:t>Directly from the protein</a:t>
            </a:r>
          </a:p>
          <a:p>
            <a:pPr lvl="1"/>
            <a:r>
              <a:rPr lang="en-US" sz="2400" dirty="0" smtClean="0"/>
              <a:t>Chemical sequencing</a:t>
            </a:r>
          </a:p>
          <a:p>
            <a:pPr lvl="1"/>
            <a:r>
              <a:rPr lang="en-US" sz="2400" dirty="0" smtClean="0"/>
              <a:t>Physical methods for analyzing structure</a:t>
            </a:r>
          </a:p>
          <a:p>
            <a:r>
              <a:rPr lang="en-US" sz="2800" dirty="0" smtClean="0"/>
              <a:t>From the gene sequence</a:t>
            </a:r>
            <a:endParaRPr lang="en-US" sz="2800" dirty="0"/>
          </a:p>
        </p:txBody>
      </p:sp>
    </p:spTree>
    <p:extLst>
      <p:ext uri="{BB962C8B-B14F-4D97-AF65-F5344CB8AC3E}">
        <p14:creationId xmlns:p14="http://schemas.microsoft.com/office/powerpoint/2010/main" val="222392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58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protein sequence databases</a:t>
            </a:r>
            <a:endParaRPr lang="en-US" dirty="0"/>
          </a:p>
        </p:txBody>
      </p:sp>
      <p:sp>
        <p:nvSpPr>
          <p:cNvPr id="3" name="Content Placeholder 2"/>
          <p:cNvSpPr>
            <a:spLocks noGrp="1"/>
          </p:cNvSpPr>
          <p:nvPr>
            <p:ph idx="1"/>
          </p:nvPr>
        </p:nvSpPr>
        <p:spPr>
          <a:xfrm>
            <a:off x="457200" y="1447800"/>
            <a:ext cx="8229600" cy="4678363"/>
          </a:xfrm>
        </p:spPr>
        <p:txBody>
          <a:bodyPr>
            <a:normAutofit lnSpcReduction="10000"/>
          </a:bodyPr>
          <a:lstStyle/>
          <a:p>
            <a:r>
              <a:rPr lang="en-US" dirty="0" err="1" smtClean="0"/>
              <a:t>RefSeq</a:t>
            </a:r>
            <a:r>
              <a:rPr lang="en-US" dirty="0" smtClean="0"/>
              <a:t> (NCBI) – “Reference Sequence”</a:t>
            </a:r>
          </a:p>
          <a:p>
            <a:pPr lvl="1"/>
            <a:r>
              <a:rPr lang="en-US" dirty="0" smtClean="0"/>
              <a:t>Non-redundant database of well-annotated sequences (gene, transcript, protein)</a:t>
            </a:r>
          </a:p>
          <a:p>
            <a:pPr lvl="1"/>
            <a:r>
              <a:rPr lang="en-US" dirty="0" smtClean="0"/>
              <a:t>http</a:t>
            </a:r>
            <a:r>
              <a:rPr lang="en-US" dirty="0"/>
              <a:t>://www.ncbi.nlm.nih.gov/projects/RefSeq/ </a:t>
            </a:r>
            <a:endParaRPr lang="en-US" dirty="0" smtClean="0"/>
          </a:p>
          <a:p>
            <a:pPr lvl="1"/>
            <a:r>
              <a:rPr lang="en-US" dirty="0" smtClean="0"/>
              <a:t>Can also use ‘</a:t>
            </a:r>
            <a:r>
              <a:rPr lang="en-US" dirty="0" err="1" smtClean="0"/>
              <a:t>Entrez</a:t>
            </a:r>
            <a:r>
              <a:rPr lang="en-US" dirty="0" smtClean="0"/>
              <a:t>’ at NCBI site to search multiple sequence databases</a:t>
            </a:r>
          </a:p>
          <a:p>
            <a:r>
              <a:rPr lang="en-US" dirty="0" err="1" smtClean="0"/>
              <a:t>UniProt</a:t>
            </a:r>
            <a:r>
              <a:rPr lang="en-US" dirty="0" smtClean="0"/>
              <a:t> (EBI) </a:t>
            </a:r>
            <a:r>
              <a:rPr lang="en-US" dirty="0"/>
              <a:t>– “Universal Protein </a:t>
            </a:r>
            <a:r>
              <a:rPr lang="en-US" dirty="0" smtClean="0"/>
              <a:t>Resource”</a:t>
            </a:r>
          </a:p>
          <a:p>
            <a:pPr lvl="1"/>
            <a:r>
              <a:rPr lang="en-US" dirty="0" smtClean="0"/>
              <a:t>Protein sequences and annotations, plus links to other databases</a:t>
            </a:r>
          </a:p>
          <a:p>
            <a:pPr lvl="1"/>
            <a:r>
              <a:rPr lang="en-US" dirty="0"/>
              <a:t>http://www.uniprot.org/</a:t>
            </a:r>
            <a:endParaRPr lang="en-US" dirty="0" smtClean="0"/>
          </a:p>
        </p:txBody>
      </p:sp>
    </p:spTree>
    <p:extLst>
      <p:ext uri="{BB962C8B-B14F-4D97-AF65-F5344CB8AC3E}">
        <p14:creationId xmlns:p14="http://schemas.microsoft.com/office/powerpoint/2010/main" val="1280735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9986" name="Picture 2" descr="figure 3-31"/>
          <p:cNvPicPr>
            <a:picLocks noChangeAspect="1" noChangeArrowheads="1"/>
          </p:cNvPicPr>
          <p:nvPr/>
        </p:nvPicPr>
        <p:blipFill rotWithShape="1">
          <a:blip r:embed="rId3">
            <a:extLst>
              <a:ext uri="{28A0092B-C50C-407E-A947-70E740481C1C}">
                <a14:useLocalDpi xmlns:a14="http://schemas.microsoft.com/office/drawing/2010/main" val="0"/>
              </a:ext>
            </a:extLst>
          </a:blip>
          <a:srcRect b="21997"/>
          <a:stretch/>
        </p:blipFill>
        <p:spPr bwMode="auto">
          <a:xfrm>
            <a:off x="279400" y="4114801"/>
            <a:ext cx="8531225" cy="158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descr="figure 3-30"/>
          <p:cNvPicPr>
            <a:picLocks noChangeAspect="1" noChangeArrowheads="1"/>
          </p:cNvPicPr>
          <p:nvPr/>
        </p:nvPicPr>
        <p:blipFill rotWithShape="1">
          <a:blip r:embed="rId4">
            <a:extLst>
              <a:ext uri="{28A0092B-C50C-407E-A947-70E740481C1C}">
                <a14:useLocalDpi xmlns:a14="http://schemas.microsoft.com/office/drawing/2010/main" val="0"/>
              </a:ext>
            </a:extLst>
          </a:blip>
          <a:srcRect b="32551"/>
          <a:stretch/>
        </p:blipFill>
        <p:spPr bwMode="auto">
          <a:xfrm>
            <a:off x="266700" y="2438400"/>
            <a:ext cx="8531225"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Proteins are aligned for comparison</a:t>
            </a:r>
            <a:endParaRPr lang="en-US" dirty="0"/>
          </a:p>
        </p:txBody>
      </p:sp>
      <p:sp>
        <p:nvSpPr>
          <p:cNvPr id="4" name="TextBox 3"/>
          <p:cNvSpPr txBox="1"/>
          <p:nvPr/>
        </p:nvSpPr>
        <p:spPr>
          <a:xfrm>
            <a:off x="457200" y="1559867"/>
            <a:ext cx="2929328" cy="461665"/>
          </a:xfrm>
          <a:prstGeom prst="rect">
            <a:avLst/>
          </a:prstGeom>
          <a:noFill/>
        </p:spPr>
        <p:txBody>
          <a:bodyPr wrap="none" rtlCol="0">
            <a:spAutoFit/>
          </a:bodyPr>
          <a:lstStyle/>
          <a:p>
            <a:r>
              <a:rPr lang="en-US" sz="2400" dirty="0" smtClean="0"/>
              <a:t>Sequence alignments:</a:t>
            </a:r>
            <a:endParaRPr lang="en-US" sz="2400" dirty="0"/>
          </a:p>
        </p:txBody>
      </p:sp>
    </p:spTree>
    <p:extLst>
      <p:ext uri="{BB962C8B-B14F-4D97-AF65-F5344CB8AC3E}">
        <p14:creationId xmlns:p14="http://schemas.microsoft.com/office/powerpoint/2010/main" val="2084813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834" name="Picture 2" descr="box 3-03 figure 1"/>
          <p:cNvPicPr>
            <a:picLocks noChangeAspect="1" noChangeArrowheads="1"/>
          </p:cNvPicPr>
          <p:nvPr/>
        </p:nvPicPr>
        <p:blipFill rotWithShape="1">
          <a:blip r:embed="rId3">
            <a:extLst>
              <a:ext uri="{28A0092B-C50C-407E-A947-70E740481C1C}">
                <a14:useLocalDpi xmlns:a14="http://schemas.microsoft.com/office/drawing/2010/main" val="0"/>
              </a:ext>
            </a:extLst>
          </a:blip>
          <a:srcRect b="7642"/>
          <a:stretch/>
        </p:blipFill>
        <p:spPr bwMode="auto">
          <a:xfrm>
            <a:off x="1066800" y="1600200"/>
            <a:ext cx="6870700" cy="4951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Consensus sequences, showing conserved sites, may be represented in different ways</a:t>
            </a:r>
            <a:endParaRPr lang="en-US" dirty="0"/>
          </a:p>
        </p:txBody>
      </p:sp>
    </p:spTree>
    <p:extLst>
      <p:ext uri="{BB962C8B-B14F-4D97-AF65-F5344CB8AC3E}">
        <p14:creationId xmlns:p14="http://schemas.microsoft.com/office/powerpoint/2010/main" val="1969903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2378</TotalTime>
  <Words>473</Words>
  <Application>Microsoft Office PowerPoint</Application>
  <PresentationFormat>On-screen Show (4:3)</PresentationFormat>
  <Paragraphs>35</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There are four levels of structure in proteins</vt:lpstr>
      <vt:lpstr>We can learn about proteins by comparing their sequences:</vt:lpstr>
      <vt:lpstr>How do we determine a protein’s sequence?</vt:lpstr>
      <vt:lpstr>Important protein sequence databases</vt:lpstr>
      <vt:lpstr>Proteins are aligned for comparison</vt:lpstr>
      <vt:lpstr>Consensus sequences, showing conserved sites, may be represented in different ways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dc:creator>
  <cp:lastModifiedBy>Rebecca</cp:lastModifiedBy>
  <cp:revision>17</cp:revision>
  <cp:lastPrinted>2011-01-11T21:19:39Z</cp:lastPrinted>
  <dcterms:created xsi:type="dcterms:W3CDTF">2011-01-09T21:31:06Z</dcterms:created>
  <dcterms:modified xsi:type="dcterms:W3CDTF">2011-01-11T21:20:56Z</dcterms:modified>
</cp:coreProperties>
</file>