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71" r:id="rId2"/>
    <p:sldId id="280" r:id="rId3"/>
    <p:sldId id="257" r:id="rId4"/>
    <p:sldId id="258" r:id="rId5"/>
    <p:sldId id="283" r:id="rId6"/>
    <p:sldId id="288" r:id="rId7"/>
    <p:sldId id="284" r:id="rId8"/>
    <p:sldId id="285" r:id="rId9"/>
    <p:sldId id="289" r:id="rId10"/>
    <p:sldId id="290" r:id="rId11"/>
    <p:sldId id="292" r:id="rId12"/>
    <p:sldId id="294" r:id="rId13"/>
    <p:sldId id="296" r:id="rId14"/>
    <p:sldId id="295" r:id="rId1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5" d="100"/>
          <a:sy n="75" d="100"/>
        </p:scale>
        <p:origin x="-92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image" Target="../media/image5.emf"/><Relationship Id="rId4"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D0EA9AB-92D3-4449-AA51-28D8927743C6}" type="datetimeFigureOut">
              <a:rPr lang="en-US" smtClean="0"/>
              <a:t>1/11/2011</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78876D53-E794-40E7-B5A0-48EC5296B001}" type="slidenum">
              <a:rPr lang="en-US" smtClean="0"/>
              <a:t>‹#›</a:t>
            </a:fld>
            <a:endParaRPr lang="en-US"/>
          </a:p>
        </p:txBody>
      </p:sp>
    </p:spTree>
    <p:extLst>
      <p:ext uri="{BB962C8B-B14F-4D97-AF65-F5344CB8AC3E}">
        <p14:creationId xmlns:p14="http://schemas.microsoft.com/office/powerpoint/2010/main" val="80906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91D654-5BD9-4889-8AE7-B548CB347793}" type="slidenum">
              <a:rPr lang="en-US"/>
              <a:pPr/>
              <a:t>1</a:t>
            </a:fld>
            <a:endParaRPr lang="en-US"/>
          </a:p>
        </p:txBody>
      </p:sp>
      <p:sp>
        <p:nvSpPr>
          <p:cNvPr id="207874" name="Rectangle 2"/>
          <p:cNvSpPr>
            <a:spLocks noGrp="1" noRot="1" noChangeAspect="1" noChangeArrowheads="1" noTextEdit="1"/>
          </p:cNvSpPr>
          <p:nvPr>
            <p:ph type="sldImg"/>
          </p:nvPr>
        </p:nvSpPr>
        <p:spPr>
          <a:ln/>
        </p:spPr>
      </p:sp>
      <p:sp>
        <p:nvSpPr>
          <p:cNvPr id="207875" name="Rectangle 3"/>
          <p:cNvSpPr>
            <a:spLocks noGrp="1" noChangeArrowheads="1"/>
          </p:cNvSpPr>
          <p:nvPr>
            <p:ph type="body" idx="1"/>
          </p:nvPr>
        </p:nvSpPr>
        <p:spPr/>
        <p:txBody>
          <a:bodyPr/>
          <a:lstStyle/>
          <a:p>
            <a:r>
              <a:rPr lang="en-US" b="1" dirty="0"/>
              <a:t>FIGURE 3-8a Uncommon amino acids.</a:t>
            </a:r>
            <a:r>
              <a:rPr lang="en-US" dirty="0"/>
              <a:t> (a) Some uncommon amino acids found in proteins. All are derived from common amino acids. Extra functional groups added by modification reactions are shown in red. </a:t>
            </a:r>
            <a:r>
              <a:rPr lang="en-US" dirty="0" err="1"/>
              <a:t>Desmosine</a:t>
            </a:r>
            <a:r>
              <a:rPr lang="en-US" dirty="0"/>
              <a:t> is formed from four Lys residues (the four carbon backbones are shaded in yellow). Note the use of either numbers or Greek letters to identify the carbon atoms in these structures.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F8545C-3018-49CD-A1D0-E6CCFF92FA2F}" type="slidenum">
              <a:rPr lang="en-US"/>
              <a:pPr/>
              <a:t>2</a:t>
            </a:fld>
            <a:endParaRPr lang="en-US"/>
          </a:p>
        </p:txBody>
      </p:sp>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p:txBody>
          <a:bodyPr/>
          <a:lstStyle/>
          <a:p>
            <a:r>
              <a:rPr lang="en-US" b="1"/>
              <a:t>FIGURE 3-13 Formation of a peptide bond by condensation.</a:t>
            </a:r>
            <a:r>
              <a:rPr lang="en-US"/>
              <a:t> The </a:t>
            </a:r>
            <a:r>
              <a:rPr lang="en-US" i="1">
                <a:latin typeface="Symbol" pitchFamily="64" charset="2"/>
                <a:sym typeface="Symbol" pitchFamily="64" charset="2"/>
              </a:rPr>
              <a:t>α</a:t>
            </a:r>
            <a:r>
              <a:rPr lang="en-US"/>
              <a:t>-amino group of one amino acid (with R</a:t>
            </a:r>
            <a:r>
              <a:rPr lang="en-US" baseline="30000"/>
              <a:t>2</a:t>
            </a:r>
            <a:r>
              <a:rPr lang="en-US"/>
              <a:t> group) acts as a nucleophile to displace the hydroxyl group of another amino acid (with R</a:t>
            </a:r>
            <a:r>
              <a:rPr lang="en-US" baseline="30000"/>
              <a:t>1</a:t>
            </a:r>
            <a:r>
              <a:rPr lang="en-US"/>
              <a:t> group), forming a peptide bond (shaded in yellow). Amino groups are good nucleophiles, but the hydroxyl group is a poor leaving group and is not readily displaced. At physiological pH, the reaction shown here does not occur to any appreciable extent.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5F42B9-1385-432A-BC92-A631BA3A13AF}" type="slidenum">
              <a:rPr lang="en-US"/>
              <a:pPr/>
              <a:t>5</a:t>
            </a:fld>
            <a:endParaRPr lang="en-US"/>
          </a:p>
        </p:txBody>
      </p:sp>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412E11-D204-4B4C-8AD8-AD409F639485}" type="slidenum">
              <a:rPr lang="en-US"/>
              <a:pPr/>
              <a:t>6</a:t>
            </a:fld>
            <a:endParaRPr lang="en-US"/>
          </a:p>
        </p:txBody>
      </p:sp>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p:txBody>
          <a:bodyPr/>
          <a:lstStyle/>
          <a:p>
            <a:r>
              <a:rPr lang="en-US" b="1" dirty="0"/>
              <a:t>FIGURE 3-1 Some functions of proteins.</a:t>
            </a:r>
            <a:r>
              <a:rPr lang="en-US" dirty="0"/>
              <a:t> (a) The light produced by fireflies is the result of a reaction involving the protein </a:t>
            </a:r>
            <a:r>
              <a:rPr lang="en-US" dirty="0" err="1"/>
              <a:t>luciferin</a:t>
            </a:r>
            <a:r>
              <a:rPr lang="en-US" dirty="0"/>
              <a:t> and ATP, catalyzed by the enzyme luciferase (see Box 13-1). (b) Erythrocytes contain large amounts of the oxygen-transporting protein hemoglobin. (c) The protein keratin, formed by all vertebrates, is the chief structural component of hair, scales, horn, wool, nails, and feathers. The black rhinoceros is nearing extinction in the wild because of the belief prevalent in some parts of the world that a powder derived from its horn has aphrodisiac properties. In reality, the chemical properties of powdered rhinoceros horn are no different from those of powdered bovine hooves or human fingernails.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D037A6-48E6-4E44-BA00-FE07EA32125C}" type="slidenum">
              <a:rPr lang="en-US"/>
              <a:pPr/>
              <a:t>7</a:t>
            </a:fld>
            <a:endParaRPr lang="en-US"/>
          </a:p>
        </p:txBody>
      </p:sp>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937199-621B-4C00-9693-3B9553184762}" type="slidenum">
              <a:rPr lang="en-US"/>
              <a:pPr/>
              <a:t>8</a:t>
            </a:fld>
            <a:endParaRPr lang="en-US"/>
          </a:p>
        </p:txBody>
      </p:sp>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25D0EF-D885-462A-A2F3-DC4E22D29CDD}" type="slidenum">
              <a:rPr lang="en-US"/>
              <a:pPr/>
              <a:t>12</a:t>
            </a:fld>
            <a:endParaRPr lang="en-US"/>
          </a:p>
        </p:txBody>
      </p:sp>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p:txBody>
          <a:bodyPr/>
          <a:lstStyle/>
          <a:p>
            <a:r>
              <a:rPr lang="en-US" b="1"/>
              <a:t>FIGURE 3-7</a:t>
            </a:r>
            <a:r>
              <a:rPr lang="en-US"/>
              <a:t> Reversible formation of a disulfide bond by the oxidation of two molecules of cysteine. Disulfide bonds between Cys residues stabilize the structures of many proteins.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27AA6B-4334-4045-A0B0-2ADE855E769E}" type="datetimeFigureOut">
              <a:rPr lang="en-US" smtClean="0"/>
              <a:t>1/11/2011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C1CD1A-CB06-4D93-B594-3727BA428551}" type="slidenum">
              <a:rPr lang="en-US" smtClean="0"/>
              <a:t>‹#›</a:t>
            </a:fld>
            <a:endParaRPr lang="en-US"/>
          </a:p>
        </p:txBody>
      </p:sp>
    </p:spTree>
    <p:extLst>
      <p:ext uri="{BB962C8B-B14F-4D97-AF65-F5344CB8AC3E}">
        <p14:creationId xmlns:p14="http://schemas.microsoft.com/office/powerpoint/2010/main" val="913876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27AA6B-4334-4045-A0B0-2ADE855E769E}" type="datetimeFigureOut">
              <a:rPr lang="en-US" smtClean="0"/>
              <a:t>1/11/2011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C1CD1A-CB06-4D93-B594-3727BA428551}" type="slidenum">
              <a:rPr lang="en-US" smtClean="0"/>
              <a:t>‹#›</a:t>
            </a:fld>
            <a:endParaRPr lang="en-US"/>
          </a:p>
        </p:txBody>
      </p:sp>
    </p:spTree>
    <p:extLst>
      <p:ext uri="{BB962C8B-B14F-4D97-AF65-F5344CB8AC3E}">
        <p14:creationId xmlns:p14="http://schemas.microsoft.com/office/powerpoint/2010/main" val="3104192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27AA6B-4334-4045-A0B0-2ADE855E769E}" type="datetimeFigureOut">
              <a:rPr lang="en-US" smtClean="0"/>
              <a:t>1/11/2011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C1CD1A-CB06-4D93-B594-3727BA428551}" type="slidenum">
              <a:rPr lang="en-US" smtClean="0"/>
              <a:t>‹#›</a:t>
            </a:fld>
            <a:endParaRPr lang="en-US"/>
          </a:p>
        </p:txBody>
      </p:sp>
    </p:spTree>
    <p:extLst>
      <p:ext uri="{BB962C8B-B14F-4D97-AF65-F5344CB8AC3E}">
        <p14:creationId xmlns:p14="http://schemas.microsoft.com/office/powerpoint/2010/main" val="669296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27AA6B-4334-4045-A0B0-2ADE855E769E}" type="datetimeFigureOut">
              <a:rPr lang="en-US" smtClean="0"/>
              <a:t>1/11/2011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C1CD1A-CB06-4D93-B594-3727BA428551}" type="slidenum">
              <a:rPr lang="en-US" smtClean="0"/>
              <a:t>‹#›</a:t>
            </a:fld>
            <a:endParaRPr lang="en-US"/>
          </a:p>
        </p:txBody>
      </p:sp>
    </p:spTree>
    <p:extLst>
      <p:ext uri="{BB962C8B-B14F-4D97-AF65-F5344CB8AC3E}">
        <p14:creationId xmlns:p14="http://schemas.microsoft.com/office/powerpoint/2010/main" val="15506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27AA6B-4334-4045-A0B0-2ADE855E769E}" type="datetimeFigureOut">
              <a:rPr lang="en-US" smtClean="0"/>
              <a:t>1/11/2011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C1CD1A-CB06-4D93-B594-3727BA428551}" type="slidenum">
              <a:rPr lang="en-US" smtClean="0"/>
              <a:t>‹#›</a:t>
            </a:fld>
            <a:endParaRPr lang="en-US"/>
          </a:p>
        </p:txBody>
      </p:sp>
    </p:spTree>
    <p:extLst>
      <p:ext uri="{BB962C8B-B14F-4D97-AF65-F5344CB8AC3E}">
        <p14:creationId xmlns:p14="http://schemas.microsoft.com/office/powerpoint/2010/main" val="1713264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27AA6B-4334-4045-A0B0-2ADE855E769E}" type="datetimeFigureOut">
              <a:rPr lang="en-US" smtClean="0"/>
              <a:t>1/11/2011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C1CD1A-CB06-4D93-B594-3727BA428551}" type="slidenum">
              <a:rPr lang="en-US" smtClean="0"/>
              <a:t>‹#›</a:t>
            </a:fld>
            <a:endParaRPr lang="en-US"/>
          </a:p>
        </p:txBody>
      </p:sp>
    </p:spTree>
    <p:extLst>
      <p:ext uri="{BB962C8B-B14F-4D97-AF65-F5344CB8AC3E}">
        <p14:creationId xmlns:p14="http://schemas.microsoft.com/office/powerpoint/2010/main" val="3112963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27AA6B-4334-4045-A0B0-2ADE855E769E}" type="datetimeFigureOut">
              <a:rPr lang="en-US" smtClean="0"/>
              <a:t>1/11/2011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C1CD1A-CB06-4D93-B594-3727BA428551}" type="slidenum">
              <a:rPr lang="en-US" smtClean="0"/>
              <a:t>‹#›</a:t>
            </a:fld>
            <a:endParaRPr lang="en-US"/>
          </a:p>
        </p:txBody>
      </p:sp>
    </p:spTree>
    <p:extLst>
      <p:ext uri="{BB962C8B-B14F-4D97-AF65-F5344CB8AC3E}">
        <p14:creationId xmlns:p14="http://schemas.microsoft.com/office/powerpoint/2010/main" val="633992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27AA6B-4334-4045-A0B0-2ADE855E769E}" type="datetimeFigureOut">
              <a:rPr lang="en-US" smtClean="0"/>
              <a:t>1/11/2011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C1CD1A-CB06-4D93-B594-3727BA428551}" type="slidenum">
              <a:rPr lang="en-US" smtClean="0"/>
              <a:t>‹#›</a:t>
            </a:fld>
            <a:endParaRPr lang="en-US"/>
          </a:p>
        </p:txBody>
      </p:sp>
    </p:spTree>
    <p:extLst>
      <p:ext uri="{BB962C8B-B14F-4D97-AF65-F5344CB8AC3E}">
        <p14:creationId xmlns:p14="http://schemas.microsoft.com/office/powerpoint/2010/main" val="778032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27AA6B-4334-4045-A0B0-2ADE855E769E}" type="datetimeFigureOut">
              <a:rPr lang="en-US" smtClean="0"/>
              <a:t>1/11/2011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C1CD1A-CB06-4D93-B594-3727BA428551}" type="slidenum">
              <a:rPr lang="en-US" smtClean="0"/>
              <a:t>‹#›</a:t>
            </a:fld>
            <a:endParaRPr lang="en-US"/>
          </a:p>
        </p:txBody>
      </p:sp>
    </p:spTree>
    <p:extLst>
      <p:ext uri="{BB962C8B-B14F-4D97-AF65-F5344CB8AC3E}">
        <p14:creationId xmlns:p14="http://schemas.microsoft.com/office/powerpoint/2010/main" val="4220932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27AA6B-4334-4045-A0B0-2ADE855E769E}" type="datetimeFigureOut">
              <a:rPr lang="en-US" smtClean="0"/>
              <a:t>1/11/2011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C1CD1A-CB06-4D93-B594-3727BA428551}" type="slidenum">
              <a:rPr lang="en-US" smtClean="0"/>
              <a:t>‹#›</a:t>
            </a:fld>
            <a:endParaRPr lang="en-US"/>
          </a:p>
        </p:txBody>
      </p:sp>
    </p:spTree>
    <p:extLst>
      <p:ext uri="{BB962C8B-B14F-4D97-AF65-F5344CB8AC3E}">
        <p14:creationId xmlns:p14="http://schemas.microsoft.com/office/powerpoint/2010/main" val="2231219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27AA6B-4334-4045-A0B0-2ADE855E769E}" type="datetimeFigureOut">
              <a:rPr lang="en-US" smtClean="0"/>
              <a:t>1/11/2011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C1CD1A-CB06-4D93-B594-3727BA428551}" type="slidenum">
              <a:rPr lang="en-US" smtClean="0"/>
              <a:t>‹#›</a:t>
            </a:fld>
            <a:endParaRPr lang="en-US"/>
          </a:p>
        </p:txBody>
      </p:sp>
    </p:spTree>
    <p:extLst>
      <p:ext uri="{BB962C8B-B14F-4D97-AF65-F5344CB8AC3E}">
        <p14:creationId xmlns:p14="http://schemas.microsoft.com/office/powerpoint/2010/main" val="4271156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27AA6B-4334-4045-A0B0-2ADE855E769E}" type="datetimeFigureOut">
              <a:rPr lang="en-US" smtClean="0"/>
              <a:t>1/11/2011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C1CD1A-CB06-4D93-B594-3727BA428551}" type="slidenum">
              <a:rPr lang="en-US" smtClean="0"/>
              <a:t>‹#›</a:t>
            </a:fld>
            <a:endParaRPr lang="en-US"/>
          </a:p>
        </p:txBody>
      </p:sp>
    </p:spTree>
    <p:extLst>
      <p:ext uri="{BB962C8B-B14F-4D97-AF65-F5344CB8AC3E}">
        <p14:creationId xmlns:p14="http://schemas.microsoft.com/office/powerpoint/2010/main" val="27065988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6.emf"/><Relationship Id="rId5" Type="http://schemas.openxmlformats.org/officeDocument/2006/relationships/oleObject" Target="../embeddings/oleObject2.bin"/><Relationship Id="rId10" Type="http://schemas.openxmlformats.org/officeDocument/2006/relationships/image" Target="../media/image8.emf"/><Relationship Id="rId4" Type="http://schemas.openxmlformats.org/officeDocument/2006/relationships/image" Target="../media/image5.emf"/><Relationship Id="rId9"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9.emf"/></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2" descr="figure 3-08a"/>
          <p:cNvPicPr>
            <a:picLocks noChangeAspect="1" noChangeArrowheads="1"/>
          </p:cNvPicPr>
          <p:nvPr/>
        </p:nvPicPr>
        <p:blipFill rotWithShape="1">
          <a:blip r:embed="rId3">
            <a:extLst>
              <a:ext uri="{28A0092B-C50C-407E-A947-70E740481C1C}">
                <a14:useLocalDpi xmlns:a14="http://schemas.microsoft.com/office/drawing/2010/main" val="0"/>
              </a:ext>
            </a:extLst>
          </a:blip>
          <a:srcRect r="50000" b="8151"/>
          <a:stretch/>
        </p:blipFill>
        <p:spPr bwMode="auto">
          <a:xfrm>
            <a:off x="304801" y="1269999"/>
            <a:ext cx="4265612" cy="538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4" descr="figure 3-08b"/>
          <p:cNvPicPr>
            <a:picLocks noChangeAspect="1" noChangeArrowheads="1"/>
          </p:cNvPicPr>
          <p:nvPr/>
        </p:nvPicPr>
        <p:blipFill rotWithShape="1">
          <a:blip r:embed="rId4">
            <a:extLst>
              <a:ext uri="{28A0092B-C50C-407E-A947-70E740481C1C}">
                <a14:useLocalDpi xmlns:a14="http://schemas.microsoft.com/office/drawing/2010/main" val="0"/>
              </a:ext>
            </a:extLst>
          </a:blip>
          <a:srcRect t="38032" r="60405" b="7374"/>
          <a:stretch/>
        </p:blipFill>
        <p:spPr bwMode="auto">
          <a:xfrm>
            <a:off x="4800599" y="1219200"/>
            <a:ext cx="3600773" cy="35179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figure 3-08c"/>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2532"/>
          <a:stretch/>
        </p:blipFill>
        <p:spPr bwMode="auto">
          <a:xfrm>
            <a:off x="4967010" y="4889500"/>
            <a:ext cx="3338790" cy="1714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74638"/>
            <a:ext cx="8229600" cy="868362"/>
          </a:xfrm>
        </p:spPr>
        <p:txBody>
          <a:bodyPr>
            <a:normAutofit fontScale="90000"/>
          </a:bodyPr>
          <a:lstStyle/>
          <a:p>
            <a:r>
              <a:rPr lang="en-US" dirty="0" smtClean="0"/>
              <a:t>Nonstandard amino acids are found in modified proteins and as free metabolites</a:t>
            </a:r>
            <a:endParaRPr lang="en-US" dirty="0"/>
          </a:p>
        </p:txBody>
      </p:sp>
    </p:spTree>
    <p:extLst>
      <p:ext uri="{BB962C8B-B14F-4D97-AF65-F5344CB8AC3E}">
        <p14:creationId xmlns:p14="http://schemas.microsoft.com/office/powerpoint/2010/main" val="7056871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 protein’s function derives from its structure, and its structure is determined by its sequence.</a:t>
            </a:r>
            <a:endParaRPr lang="en-US" dirty="0"/>
          </a:p>
        </p:txBody>
      </p:sp>
      <p:grpSp>
        <p:nvGrpSpPr>
          <p:cNvPr id="23" name="Group 22"/>
          <p:cNvGrpSpPr/>
          <p:nvPr/>
        </p:nvGrpSpPr>
        <p:grpSpPr>
          <a:xfrm>
            <a:off x="3326159" y="1600200"/>
            <a:ext cx="2270683" cy="3243084"/>
            <a:chOff x="3326159" y="1600200"/>
            <a:chExt cx="2270683" cy="3243084"/>
          </a:xfrm>
        </p:grpSpPr>
        <p:pic>
          <p:nvPicPr>
            <p:cNvPr id="20" name="Picture 2" descr="figure 5-18"/>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0846" b="54208"/>
            <a:stretch/>
          </p:blipFill>
          <p:spPr bwMode="auto">
            <a:xfrm>
              <a:off x="3326159" y="1600200"/>
              <a:ext cx="2236441" cy="1988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496523" y="3581400"/>
              <a:ext cx="2100319" cy="1261884"/>
            </a:xfrm>
            <a:prstGeom prst="rect">
              <a:avLst/>
            </a:prstGeom>
            <a:noFill/>
          </p:spPr>
          <p:txBody>
            <a:bodyPr wrap="none" rtlCol="0">
              <a:spAutoFit/>
            </a:bodyPr>
            <a:lstStyle/>
            <a:p>
              <a:pPr algn="ctr"/>
              <a:r>
                <a:rPr lang="en-US" sz="2800" b="1" dirty="0" smtClean="0"/>
                <a:t>Structure</a:t>
              </a:r>
            </a:p>
            <a:p>
              <a:pPr algn="ctr"/>
              <a:r>
                <a:rPr lang="en-US" sz="2400" dirty="0" smtClean="0"/>
                <a:t>(Conformation)</a:t>
              </a:r>
            </a:p>
            <a:p>
              <a:pPr algn="ctr"/>
              <a:r>
                <a:rPr lang="en-US" sz="2400" dirty="0" smtClean="0"/>
                <a:t>(</a:t>
              </a:r>
              <a:r>
                <a:rPr lang="en-US" sz="2400" dirty="0"/>
                <a:t>Fold</a:t>
              </a:r>
              <a:r>
                <a:rPr lang="en-US" sz="2400" dirty="0" smtClean="0"/>
                <a:t>)</a:t>
              </a:r>
              <a:endParaRPr lang="en-US" sz="2400" dirty="0"/>
            </a:p>
          </p:txBody>
        </p:sp>
      </p:grpSp>
      <p:sp>
        <p:nvSpPr>
          <p:cNvPr id="6" name="Right Arrow 5"/>
          <p:cNvSpPr/>
          <p:nvPr/>
        </p:nvSpPr>
        <p:spPr>
          <a:xfrm>
            <a:off x="2743199" y="3736776"/>
            <a:ext cx="838200" cy="1985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5596842" y="3743727"/>
            <a:ext cx="838200" cy="1985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urved Up Arrow 12"/>
          <p:cNvSpPr/>
          <p:nvPr/>
        </p:nvSpPr>
        <p:spPr>
          <a:xfrm rot="21306260" flipV="1">
            <a:off x="1543867" y="1371600"/>
            <a:ext cx="5892718" cy="1143000"/>
          </a:xfrm>
          <a:prstGeom prst="curvedUpArrow">
            <a:avLst>
              <a:gd name="adj1" fmla="val 15870"/>
              <a:gd name="adj2" fmla="val 45325"/>
              <a:gd name="adj3" fmla="val 284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2" name="Group 21"/>
          <p:cNvGrpSpPr/>
          <p:nvPr/>
        </p:nvGrpSpPr>
        <p:grpSpPr>
          <a:xfrm>
            <a:off x="455883" y="2971800"/>
            <a:ext cx="2390398" cy="1132820"/>
            <a:chOff x="455883" y="2971800"/>
            <a:chExt cx="2390398" cy="1132820"/>
          </a:xfrm>
        </p:grpSpPr>
        <p:sp>
          <p:nvSpPr>
            <p:cNvPr id="3" name="TextBox 2"/>
            <p:cNvSpPr txBox="1"/>
            <p:nvPr/>
          </p:nvSpPr>
          <p:spPr>
            <a:xfrm>
              <a:off x="838199" y="3581400"/>
              <a:ext cx="1625766" cy="523220"/>
            </a:xfrm>
            <a:prstGeom prst="rect">
              <a:avLst/>
            </a:prstGeom>
            <a:noFill/>
          </p:spPr>
          <p:txBody>
            <a:bodyPr wrap="none" rtlCol="0">
              <a:spAutoFit/>
            </a:bodyPr>
            <a:lstStyle/>
            <a:p>
              <a:pPr algn="ctr"/>
              <a:r>
                <a:rPr lang="en-US" sz="2800" b="1" dirty="0" smtClean="0"/>
                <a:t>Sequence</a:t>
              </a:r>
              <a:endParaRPr lang="en-US" sz="2800" b="1" dirty="0"/>
            </a:p>
          </p:txBody>
        </p:sp>
        <p:sp>
          <p:nvSpPr>
            <p:cNvPr id="14" name="TextBox 13"/>
            <p:cNvSpPr txBox="1"/>
            <p:nvPr/>
          </p:nvSpPr>
          <p:spPr>
            <a:xfrm>
              <a:off x="455883" y="2971800"/>
              <a:ext cx="2390398" cy="369332"/>
            </a:xfrm>
            <a:prstGeom prst="rect">
              <a:avLst/>
            </a:prstGeom>
            <a:noFill/>
          </p:spPr>
          <p:txBody>
            <a:bodyPr wrap="none" rtlCol="0">
              <a:spAutoFit/>
            </a:bodyPr>
            <a:lstStyle/>
            <a:p>
              <a:r>
                <a:rPr lang="en-US" dirty="0" smtClean="0">
                  <a:latin typeface="Courier New" pitchFamily="49" charset="0"/>
                  <a:cs typeface="Courier New" pitchFamily="49" charset="0"/>
                </a:rPr>
                <a:t>Val-His-</a:t>
              </a:r>
              <a:r>
                <a:rPr lang="en-US" dirty="0" err="1" smtClean="0">
                  <a:latin typeface="Courier New" pitchFamily="49" charset="0"/>
                  <a:cs typeface="Courier New" pitchFamily="49" charset="0"/>
                </a:rPr>
                <a:t>Leu</a:t>
              </a:r>
              <a:r>
                <a:rPr lang="en-US" dirty="0" smtClean="0">
                  <a:latin typeface="Courier New" pitchFamily="49" charset="0"/>
                  <a:cs typeface="Courier New" pitchFamily="49" charset="0"/>
                </a:rPr>
                <a:t>-</a:t>
              </a:r>
              <a:r>
                <a:rPr lang="en-US" dirty="0" err="1" smtClean="0">
                  <a:latin typeface="Courier New" pitchFamily="49" charset="0"/>
                  <a:cs typeface="Courier New" pitchFamily="49" charset="0"/>
                </a:rPr>
                <a:t>Thr</a:t>
              </a:r>
              <a:r>
                <a:rPr lang="en-US" dirty="0" smtClean="0">
                  <a:latin typeface="Courier New" pitchFamily="49" charset="0"/>
                  <a:cs typeface="Courier New" pitchFamily="49" charset="0"/>
                </a:rPr>
                <a:t>…</a:t>
              </a:r>
            </a:p>
          </p:txBody>
        </p:sp>
      </p:grpSp>
      <p:sp>
        <p:nvSpPr>
          <p:cNvPr id="19" name="TextBox 18"/>
          <p:cNvSpPr txBox="1"/>
          <p:nvPr/>
        </p:nvSpPr>
        <p:spPr>
          <a:xfrm>
            <a:off x="584189" y="4884121"/>
            <a:ext cx="8102612" cy="1538883"/>
          </a:xfrm>
          <a:prstGeom prst="rect">
            <a:avLst/>
          </a:prstGeom>
          <a:noFill/>
        </p:spPr>
        <p:txBody>
          <a:bodyPr wrap="square" rtlCol="0">
            <a:spAutoFit/>
          </a:bodyPr>
          <a:lstStyle/>
          <a:p>
            <a:pPr>
              <a:spcAft>
                <a:spcPts val="600"/>
              </a:spcAft>
            </a:pPr>
            <a:r>
              <a:rPr lang="en-US" sz="2400" b="1" dirty="0" smtClean="0">
                <a:solidFill>
                  <a:srgbClr val="C00000"/>
                </a:solidFill>
              </a:rPr>
              <a:t>How?</a:t>
            </a:r>
          </a:p>
          <a:p>
            <a:pPr>
              <a:spcAft>
                <a:spcPts val="600"/>
              </a:spcAft>
            </a:pPr>
            <a:r>
              <a:rPr lang="en-US" sz="2000" dirty="0" smtClean="0"/>
              <a:t>The properties of the amino acids determine which can interact and how.</a:t>
            </a:r>
          </a:p>
          <a:p>
            <a:pPr>
              <a:spcAft>
                <a:spcPts val="600"/>
              </a:spcAft>
            </a:pPr>
            <a:r>
              <a:rPr lang="en-US" sz="2000" dirty="0" smtClean="0"/>
              <a:t>The connectivity (sequence) limits the possible interactions and directs the position of the polypeptide chain.</a:t>
            </a:r>
            <a:endParaRPr lang="en-US" sz="2000" dirty="0"/>
          </a:p>
        </p:txBody>
      </p:sp>
      <p:grpSp>
        <p:nvGrpSpPr>
          <p:cNvPr id="24" name="Group 23"/>
          <p:cNvGrpSpPr/>
          <p:nvPr/>
        </p:nvGrpSpPr>
        <p:grpSpPr>
          <a:xfrm>
            <a:off x="6629399" y="2368037"/>
            <a:ext cx="1483099" cy="1736583"/>
            <a:chOff x="6629399" y="2368037"/>
            <a:chExt cx="1483099" cy="1736583"/>
          </a:xfrm>
        </p:grpSpPr>
        <p:sp>
          <p:nvSpPr>
            <p:cNvPr id="5" name="TextBox 4"/>
            <p:cNvSpPr txBox="1"/>
            <p:nvPr/>
          </p:nvSpPr>
          <p:spPr>
            <a:xfrm>
              <a:off x="6629399" y="3581400"/>
              <a:ext cx="1483099" cy="523220"/>
            </a:xfrm>
            <a:prstGeom prst="rect">
              <a:avLst/>
            </a:prstGeom>
            <a:noFill/>
          </p:spPr>
          <p:txBody>
            <a:bodyPr wrap="none" rtlCol="0">
              <a:spAutoFit/>
            </a:bodyPr>
            <a:lstStyle/>
            <a:p>
              <a:pPr algn="ctr"/>
              <a:r>
                <a:rPr lang="en-US" sz="2800" b="1" dirty="0" smtClean="0"/>
                <a:t>Function</a:t>
              </a:r>
              <a:endParaRPr lang="en-US" sz="2800" b="1" dirty="0"/>
            </a:p>
          </p:txBody>
        </p:sp>
        <p:pic>
          <p:nvPicPr>
            <p:cNvPr id="21" name="Picture 2" descr="figure 5-1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8433"/>
            <a:stretch/>
          </p:blipFill>
          <p:spPr bwMode="auto">
            <a:xfrm>
              <a:off x="6693064" y="2368037"/>
              <a:ext cx="1201355" cy="1262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231078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par>
                          <p:cTn id="20" fill="hold">
                            <p:stCondLst>
                              <p:cond delay="500"/>
                            </p:stCondLst>
                            <p:childTnLst>
                              <p:par>
                                <p:cTn id="21" presetID="1" presetClass="entr" presetSubtype="0"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3" grpId="0" animBg="1"/>
      <p:bldP spid="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Non-covalent interactions and reversible bonds are important in the structure of proteins</a:t>
            </a:r>
            <a:endParaRPr lang="en-US" dirty="0"/>
          </a:p>
        </p:txBody>
      </p:sp>
      <p:sp>
        <p:nvSpPr>
          <p:cNvPr id="4" name="TextBox 3"/>
          <p:cNvSpPr txBox="1"/>
          <p:nvPr/>
        </p:nvSpPr>
        <p:spPr>
          <a:xfrm>
            <a:off x="713944" y="2464475"/>
            <a:ext cx="3975822" cy="707886"/>
          </a:xfrm>
          <a:prstGeom prst="rect">
            <a:avLst/>
          </a:prstGeom>
          <a:noFill/>
        </p:spPr>
        <p:txBody>
          <a:bodyPr wrap="square" rtlCol="0">
            <a:spAutoFit/>
          </a:bodyPr>
          <a:lstStyle/>
          <a:p>
            <a:r>
              <a:rPr lang="en-US" sz="2000" b="1" dirty="0" smtClean="0"/>
              <a:t>Ionic interactions </a:t>
            </a:r>
          </a:p>
          <a:p>
            <a:r>
              <a:rPr lang="en-US" sz="2000" dirty="0" smtClean="0"/>
              <a:t>(also called </a:t>
            </a:r>
            <a:r>
              <a:rPr lang="en-US" sz="2000" i="1" dirty="0" smtClean="0"/>
              <a:t>ion pairs</a:t>
            </a:r>
            <a:r>
              <a:rPr lang="en-US" sz="2000" dirty="0"/>
              <a:t> </a:t>
            </a:r>
            <a:r>
              <a:rPr lang="en-US" sz="2000" dirty="0" smtClean="0"/>
              <a:t>or </a:t>
            </a:r>
            <a:r>
              <a:rPr lang="en-US" sz="2000" i="1" dirty="0" smtClean="0"/>
              <a:t>salt bridges</a:t>
            </a:r>
            <a:r>
              <a:rPr lang="en-US" sz="2000" dirty="0" smtClean="0"/>
              <a:t>)</a:t>
            </a:r>
            <a:endParaRPr lang="en-US" sz="2000" dirty="0"/>
          </a:p>
        </p:txBody>
      </p:sp>
      <p:sp>
        <p:nvSpPr>
          <p:cNvPr id="5" name="TextBox 4"/>
          <p:cNvSpPr txBox="1"/>
          <p:nvPr/>
        </p:nvSpPr>
        <p:spPr>
          <a:xfrm>
            <a:off x="713944" y="3477161"/>
            <a:ext cx="3400855" cy="400110"/>
          </a:xfrm>
          <a:prstGeom prst="rect">
            <a:avLst/>
          </a:prstGeom>
          <a:noFill/>
        </p:spPr>
        <p:txBody>
          <a:bodyPr wrap="square" rtlCol="0">
            <a:spAutoFit/>
          </a:bodyPr>
          <a:lstStyle/>
          <a:p>
            <a:r>
              <a:rPr lang="en-US" sz="2000" b="1" dirty="0" smtClean="0"/>
              <a:t>Hydrogen bonds</a:t>
            </a:r>
            <a:endParaRPr lang="en-US" sz="2000" dirty="0"/>
          </a:p>
        </p:txBody>
      </p:sp>
      <p:sp>
        <p:nvSpPr>
          <p:cNvPr id="6" name="TextBox 5"/>
          <p:cNvSpPr txBox="1"/>
          <p:nvPr/>
        </p:nvSpPr>
        <p:spPr>
          <a:xfrm>
            <a:off x="713944" y="4239161"/>
            <a:ext cx="4239056" cy="1323439"/>
          </a:xfrm>
          <a:prstGeom prst="rect">
            <a:avLst/>
          </a:prstGeom>
          <a:noFill/>
        </p:spPr>
        <p:txBody>
          <a:bodyPr wrap="square" rtlCol="0">
            <a:spAutoFit/>
          </a:bodyPr>
          <a:lstStyle/>
          <a:p>
            <a:r>
              <a:rPr lang="en-US" sz="2000" b="1" dirty="0" smtClean="0"/>
              <a:t>van der Waals forces </a:t>
            </a:r>
          </a:p>
          <a:p>
            <a:r>
              <a:rPr lang="en-US" sz="2000" b="1" dirty="0"/>
              <a:t> </a:t>
            </a:r>
            <a:r>
              <a:rPr lang="en-US" sz="2000" b="1" dirty="0" smtClean="0"/>
              <a:t> </a:t>
            </a:r>
            <a:r>
              <a:rPr lang="en-US" sz="2000" dirty="0" smtClean="0"/>
              <a:t>-  Dipole-dipole interactions</a:t>
            </a:r>
          </a:p>
          <a:p>
            <a:r>
              <a:rPr lang="en-US" sz="2000" dirty="0"/>
              <a:t> </a:t>
            </a:r>
            <a:r>
              <a:rPr lang="en-US" sz="2000" dirty="0" smtClean="0"/>
              <a:t> -  Dipole-induced dipole interactions</a:t>
            </a:r>
          </a:p>
          <a:p>
            <a:r>
              <a:rPr lang="en-US" sz="2000" dirty="0" smtClean="0"/>
              <a:t>  -  London dispersion forces </a:t>
            </a:r>
            <a:endParaRPr lang="en-US" sz="2000" dirty="0"/>
          </a:p>
        </p:txBody>
      </p:sp>
      <p:sp>
        <p:nvSpPr>
          <p:cNvPr id="8" name="TextBox 7"/>
          <p:cNvSpPr txBox="1"/>
          <p:nvPr/>
        </p:nvSpPr>
        <p:spPr>
          <a:xfrm>
            <a:off x="5562600" y="2464475"/>
            <a:ext cx="3505200" cy="400110"/>
          </a:xfrm>
          <a:prstGeom prst="rect">
            <a:avLst/>
          </a:prstGeom>
          <a:noFill/>
        </p:spPr>
        <p:txBody>
          <a:bodyPr wrap="square" rtlCol="0">
            <a:spAutoFit/>
          </a:bodyPr>
          <a:lstStyle/>
          <a:p>
            <a:r>
              <a:rPr lang="en-US" sz="2000" b="1" dirty="0" smtClean="0"/>
              <a:t>Hydrophobic effect</a:t>
            </a:r>
            <a:endParaRPr lang="en-US" sz="2000" b="1" dirty="0"/>
          </a:p>
        </p:txBody>
      </p:sp>
      <p:sp>
        <p:nvSpPr>
          <p:cNvPr id="9" name="TextBox 8"/>
          <p:cNvSpPr txBox="1"/>
          <p:nvPr/>
        </p:nvSpPr>
        <p:spPr>
          <a:xfrm>
            <a:off x="5562600" y="3477161"/>
            <a:ext cx="3119615" cy="400110"/>
          </a:xfrm>
          <a:prstGeom prst="rect">
            <a:avLst/>
          </a:prstGeom>
          <a:noFill/>
        </p:spPr>
        <p:txBody>
          <a:bodyPr wrap="square" rtlCol="0">
            <a:spAutoFit/>
          </a:bodyPr>
          <a:lstStyle/>
          <a:p>
            <a:r>
              <a:rPr lang="en-US" sz="2000" b="1" dirty="0" smtClean="0"/>
              <a:t>Disulfide bonds</a:t>
            </a:r>
            <a:endParaRPr lang="en-US" sz="2000" dirty="0"/>
          </a:p>
        </p:txBody>
      </p:sp>
      <p:sp>
        <p:nvSpPr>
          <p:cNvPr id="11" name="TextBox 10"/>
          <p:cNvSpPr txBox="1"/>
          <p:nvPr/>
        </p:nvSpPr>
        <p:spPr>
          <a:xfrm>
            <a:off x="561544" y="1798528"/>
            <a:ext cx="3266920" cy="461665"/>
          </a:xfrm>
          <a:prstGeom prst="rect">
            <a:avLst/>
          </a:prstGeom>
          <a:noFill/>
        </p:spPr>
        <p:txBody>
          <a:bodyPr wrap="none" rtlCol="0">
            <a:spAutoFit/>
          </a:bodyPr>
          <a:lstStyle/>
          <a:p>
            <a:r>
              <a:rPr lang="en-US" sz="2400" u="sng" dirty="0" smtClean="0"/>
              <a:t>Electrostatic interactions</a:t>
            </a:r>
            <a:endParaRPr lang="en-US" sz="2400" u="sng" dirty="0"/>
          </a:p>
        </p:txBody>
      </p:sp>
      <p:sp>
        <p:nvSpPr>
          <p:cNvPr id="12" name="TextBox 11"/>
          <p:cNvSpPr txBox="1"/>
          <p:nvPr/>
        </p:nvSpPr>
        <p:spPr>
          <a:xfrm>
            <a:off x="5262895" y="1800761"/>
            <a:ext cx="2461251" cy="461665"/>
          </a:xfrm>
          <a:prstGeom prst="rect">
            <a:avLst/>
          </a:prstGeom>
          <a:noFill/>
        </p:spPr>
        <p:txBody>
          <a:bodyPr wrap="none" rtlCol="0">
            <a:spAutoFit/>
          </a:bodyPr>
          <a:lstStyle/>
          <a:p>
            <a:r>
              <a:rPr lang="en-US" sz="2400" u="sng" dirty="0" smtClean="0"/>
              <a:t>Other interactions</a:t>
            </a:r>
            <a:endParaRPr lang="en-US" sz="2400" u="sng" dirty="0"/>
          </a:p>
        </p:txBody>
      </p:sp>
    </p:spTree>
    <p:extLst>
      <p:ext uri="{BB962C8B-B14F-4D97-AF65-F5344CB8AC3E}">
        <p14:creationId xmlns:p14="http://schemas.microsoft.com/office/powerpoint/2010/main" val="998281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descr="figure 3-07"/>
          <p:cNvPicPr>
            <a:picLocks noChangeAspect="1" noChangeArrowheads="1"/>
          </p:cNvPicPr>
          <p:nvPr/>
        </p:nvPicPr>
        <p:blipFill rotWithShape="1">
          <a:blip r:embed="rId3">
            <a:extLst>
              <a:ext uri="{28A0092B-C50C-407E-A947-70E740481C1C}">
                <a14:useLocalDpi xmlns:a14="http://schemas.microsoft.com/office/drawing/2010/main" val="0"/>
              </a:ext>
            </a:extLst>
          </a:blip>
          <a:srcRect b="12052"/>
          <a:stretch/>
        </p:blipFill>
        <p:spPr bwMode="auto">
          <a:xfrm>
            <a:off x="304800" y="1647825"/>
            <a:ext cx="8531225" cy="444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Disulfide bonds form when two sulfhydryl groups are </a:t>
            </a:r>
            <a:r>
              <a:rPr lang="en-US" dirty="0" smtClean="0"/>
              <a:t>oxidized </a:t>
            </a:r>
            <a:r>
              <a:rPr lang="en-US" dirty="0" smtClean="0"/>
              <a:t>(give up electrons)</a:t>
            </a:r>
            <a:endParaRPr lang="en-US" dirty="0"/>
          </a:p>
        </p:txBody>
      </p:sp>
      <p:grpSp>
        <p:nvGrpSpPr>
          <p:cNvPr id="8" name="Group 7"/>
          <p:cNvGrpSpPr/>
          <p:nvPr/>
        </p:nvGrpSpPr>
        <p:grpSpPr>
          <a:xfrm>
            <a:off x="457200" y="3468469"/>
            <a:ext cx="2209800" cy="646331"/>
            <a:chOff x="457200" y="3468469"/>
            <a:chExt cx="2209800" cy="646331"/>
          </a:xfrm>
        </p:grpSpPr>
        <p:cxnSp>
          <p:nvCxnSpPr>
            <p:cNvPr id="4" name="Straight Arrow Connector 3"/>
            <p:cNvCxnSpPr/>
            <p:nvPr/>
          </p:nvCxnSpPr>
          <p:spPr>
            <a:xfrm flipV="1">
              <a:off x="2209800" y="3581400"/>
              <a:ext cx="457200" cy="15240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2209800" y="3871912"/>
              <a:ext cx="457200" cy="242888"/>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57200" y="3468469"/>
              <a:ext cx="1752600" cy="646331"/>
            </a:xfrm>
            <a:prstGeom prst="rect">
              <a:avLst/>
            </a:prstGeom>
            <a:noFill/>
          </p:spPr>
          <p:txBody>
            <a:bodyPr wrap="square" rtlCol="0">
              <a:spAutoFit/>
            </a:bodyPr>
            <a:lstStyle/>
            <a:p>
              <a:r>
                <a:rPr lang="en-US" dirty="0" smtClean="0">
                  <a:solidFill>
                    <a:schemeClr val="tx2"/>
                  </a:solidFill>
                </a:rPr>
                <a:t>Can participate in acid-base </a:t>
              </a:r>
              <a:r>
                <a:rPr lang="en-US" dirty="0" err="1" smtClean="0">
                  <a:solidFill>
                    <a:schemeClr val="tx2"/>
                  </a:solidFill>
                </a:rPr>
                <a:t>rxns</a:t>
              </a:r>
              <a:endParaRPr lang="en-US" dirty="0">
                <a:solidFill>
                  <a:schemeClr val="tx2"/>
                </a:solidFill>
              </a:endParaRPr>
            </a:p>
          </p:txBody>
        </p:sp>
      </p:grpSp>
      <p:grpSp>
        <p:nvGrpSpPr>
          <p:cNvPr id="14" name="Group 13"/>
          <p:cNvGrpSpPr/>
          <p:nvPr/>
        </p:nvGrpSpPr>
        <p:grpSpPr>
          <a:xfrm>
            <a:off x="6781800" y="2822138"/>
            <a:ext cx="2209800" cy="1171218"/>
            <a:chOff x="6781800" y="2822138"/>
            <a:chExt cx="2209800" cy="1171218"/>
          </a:xfrm>
        </p:grpSpPr>
        <p:sp>
          <p:nvSpPr>
            <p:cNvPr id="10" name="TextBox 9"/>
            <p:cNvSpPr txBox="1"/>
            <p:nvPr/>
          </p:nvSpPr>
          <p:spPr>
            <a:xfrm>
              <a:off x="7010400" y="2822138"/>
              <a:ext cx="1981200" cy="646331"/>
            </a:xfrm>
            <a:prstGeom prst="rect">
              <a:avLst/>
            </a:prstGeom>
            <a:noFill/>
          </p:spPr>
          <p:txBody>
            <a:bodyPr wrap="square" rtlCol="0">
              <a:spAutoFit/>
            </a:bodyPr>
            <a:lstStyle/>
            <a:p>
              <a:r>
                <a:rPr lang="en-US" i="1" dirty="0" smtClean="0">
                  <a:solidFill>
                    <a:schemeClr val="tx2"/>
                  </a:solidFill>
                </a:rPr>
                <a:t>Cannot</a:t>
              </a:r>
              <a:r>
                <a:rPr lang="en-US" dirty="0" smtClean="0">
                  <a:solidFill>
                    <a:schemeClr val="tx2"/>
                  </a:solidFill>
                </a:rPr>
                <a:t> participate in acid-base </a:t>
              </a:r>
              <a:r>
                <a:rPr lang="en-US" dirty="0" err="1" smtClean="0">
                  <a:solidFill>
                    <a:schemeClr val="tx2"/>
                  </a:solidFill>
                </a:rPr>
                <a:t>rxns</a:t>
              </a:r>
              <a:endParaRPr lang="en-US" dirty="0">
                <a:solidFill>
                  <a:schemeClr val="tx2"/>
                </a:solidFill>
              </a:endParaRPr>
            </a:p>
          </p:txBody>
        </p:sp>
        <p:cxnSp>
          <p:nvCxnSpPr>
            <p:cNvPr id="11" name="Straight Arrow Connector 10"/>
            <p:cNvCxnSpPr/>
            <p:nvPr/>
          </p:nvCxnSpPr>
          <p:spPr>
            <a:xfrm flipH="1">
              <a:off x="6781800" y="3373903"/>
              <a:ext cx="228600" cy="189131"/>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6781800" y="3468468"/>
              <a:ext cx="304800" cy="524888"/>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41382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 protein’s function derives from its structure, and its structure is determined by its sequence.</a:t>
            </a:r>
            <a:endParaRPr lang="en-US" dirty="0"/>
          </a:p>
        </p:txBody>
      </p:sp>
      <p:grpSp>
        <p:nvGrpSpPr>
          <p:cNvPr id="23" name="Group 22"/>
          <p:cNvGrpSpPr/>
          <p:nvPr/>
        </p:nvGrpSpPr>
        <p:grpSpPr>
          <a:xfrm>
            <a:off x="3326159" y="1600200"/>
            <a:ext cx="2270683" cy="3243084"/>
            <a:chOff x="3326159" y="1600200"/>
            <a:chExt cx="2270683" cy="3243084"/>
          </a:xfrm>
        </p:grpSpPr>
        <p:pic>
          <p:nvPicPr>
            <p:cNvPr id="20" name="Picture 2" descr="figure 5-18"/>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0846" b="54208"/>
            <a:stretch/>
          </p:blipFill>
          <p:spPr bwMode="auto">
            <a:xfrm>
              <a:off x="3326159" y="1600200"/>
              <a:ext cx="2236441" cy="1988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496523" y="3581400"/>
              <a:ext cx="2100319" cy="1261884"/>
            </a:xfrm>
            <a:prstGeom prst="rect">
              <a:avLst/>
            </a:prstGeom>
            <a:noFill/>
          </p:spPr>
          <p:txBody>
            <a:bodyPr wrap="none" rtlCol="0">
              <a:spAutoFit/>
            </a:bodyPr>
            <a:lstStyle/>
            <a:p>
              <a:pPr algn="ctr"/>
              <a:r>
                <a:rPr lang="en-US" sz="2800" b="1" dirty="0" smtClean="0"/>
                <a:t>Structure</a:t>
              </a:r>
            </a:p>
            <a:p>
              <a:pPr algn="ctr"/>
              <a:r>
                <a:rPr lang="en-US" sz="2400" dirty="0" smtClean="0"/>
                <a:t>(Conformation)</a:t>
              </a:r>
            </a:p>
            <a:p>
              <a:pPr algn="ctr"/>
              <a:r>
                <a:rPr lang="en-US" sz="2400" dirty="0" smtClean="0"/>
                <a:t>(</a:t>
              </a:r>
              <a:r>
                <a:rPr lang="en-US" sz="2400" dirty="0"/>
                <a:t>Fold</a:t>
              </a:r>
              <a:r>
                <a:rPr lang="en-US" sz="2400" dirty="0" smtClean="0"/>
                <a:t>)</a:t>
              </a:r>
              <a:endParaRPr lang="en-US" sz="2400" dirty="0"/>
            </a:p>
          </p:txBody>
        </p:sp>
      </p:grpSp>
      <p:sp>
        <p:nvSpPr>
          <p:cNvPr id="6" name="Right Arrow 5"/>
          <p:cNvSpPr/>
          <p:nvPr/>
        </p:nvSpPr>
        <p:spPr>
          <a:xfrm>
            <a:off x="2743199" y="3736776"/>
            <a:ext cx="838200" cy="1985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5596842" y="3743727"/>
            <a:ext cx="838200" cy="1985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urved Up Arrow 12"/>
          <p:cNvSpPr/>
          <p:nvPr/>
        </p:nvSpPr>
        <p:spPr>
          <a:xfrm rot="21306260" flipV="1">
            <a:off x="1543867" y="1371600"/>
            <a:ext cx="5892718" cy="1143000"/>
          </a:xfrm>
          <a:prstGeom prst="curvedUpArrow">
            <a:avLst>
              <a:gd name="adj1" fmla="val 15870"/>
              <a:gd name="adj2" fmla="val 45325"/>
              <a:gd name="adj3" fmla="val 284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2" name="Group 21"/>
          <p:cNvGrpSpPr/>
          <p:nvPr/>
        </p:nvGrpSpPr>
        <p:grpSpPr>
          <a:xfrm>
            <a:off x="455883" y="2971800"/>
            <a:ext cx="2390398" cy="1132820"/>
            <a:chOff x="455883" y="2971800"/>
            <a:chExt cx="2390398" cy="1132820"/>
          </a:xfrm>
        </p:grpSpPr>
        <p:sp>
          <p:nvSpPr>
            <p:cNvPr id="3" name="TextBox 2"/>
            <p:cNvSpPr txBox="1"/>
            <p:nvPr/>
          </p:nvSpPr>
          <p:spPr>
            <a:xfrm>
              <a:off x="838199" y="3581400"/>
              <a:ext cx="1625766" cy="523220"/>
            </a:xfrm>
            <a:prstGeom prst="rect">
              <a:avLst/>
            </a:prstGeom>
            <a:noFill/>
          </p:spPr>
          <p:txBody>
            <a:bodyPr wrap="none" rtlCol="0">
              <a:spAutoFit/>
            </a:bodyPr>
            <a:lstStyle/>
            <a:p>
              <a:pPr algn="ctr"/>
              <a:r>
                <a:rPr lang="en-US" sz="2800" b="1" dirty="0" smtClean="0"/>
                <a:t>Sequence</a:t>
              </a:r>
              <a:endParaRPr lang="en-US" sz="2800" b="1" dirty="0"/>
            </a:p>
          </p:txBody>
        </p:sp>
        <p:sp>
          <p:nvSpPr>
            <p:cNvPr id="14" name="TextBox 13"/>
            <p:cNvSpPr txBox="1"/>
            <p:nvPr/>
          </p:nvSpPr>
          <p:spPr>
            <a:xfrm>
              <a:off x="455883" y="2971800"/>
              <a:ext cx="2390398" cy="369332"/>
            </a:xfrm>
            <a:prstGeom prst="rect">
              <a:avLst/>
            </a:prstGeom>
            <a:noFill/>
          </p:spPr>
          <p:txBody>
            <a:bodyPr wrap="none" rtlCol="0">
              <a:spAutoFit/>
            </a:bodyPr>
            <a:lstStyle/>
            <a:p>
              <a:r>
                <a:rPr lang="en-US" dirty="0" smtClean="0">
                  <a:latin typeface="Courier New" pitchFamily="49" charset="0"/>
                  <a:cs typeface="Courier New" pitchFamily="49" charset="0"/>
                </a:rPr>
                <a:t>Val-His-</a:t>
              </a:r>
              <a:r>
                <a:rPr lang="en-US" dirty="0" err="1" smtClean="0">
                  <a:latin typeface="Courier New" pitchFamily="49" charset="0"/>
                  <a:cs typeface="Courier New" pitchFamily="49" charset="0"/>
                </a:rPr>
                <a:t>Leu</a:t>
              </a:r>
              <a:r>
                <a:rPr lang="en-US" dirty="0" smtClean="0">
                  <a:latin typeface="Courier New" pitchFamily="49" charset="0"/>
                  <a:cs typeface="Courier New" pitchFamily="49" charset="0"/>
                </a:rPr>
                <a:t>-</a:t>
              </a:r>
              <a:r>
                <a:rPr lang="en-US" dirty="0" err="1" smtClean="0">
                  <a:latin typeface="Courier New" pitchFamily="49" charset="0"/>
                  <a:cs typeface="Courier New" pitchFamily="49" charset="0"/>
                </a:rPr>
                <a:t>Thr</a:t>
              </a:r>
              <a:r>
                <a:rPr lang="en-US" dirty="0" smtClean="0">
                  <a:latin typeface="Courier New" pitchFamily="49" charset="0"/>
                  <a:cs typeface="Courier New" pitchFamily="49" charset="0"/>
                </a:rPr>
                <a:t>…</a:t>
              </a:r>
            </a:p>
          </p:txBody>
        </p:sp>
      </p:grpSp>
      <p:sp>
        <p:nvSpPr>
          <p:cNvPr id="19" name="TextBox 18"/>
          <p:cNvSpPr txBox="1"/>
          <p:nvPr/>
        </p:nvSpPr>
        <p:spPr>
          <a:xfrm>
            <a:off x="584189" y="4884121"/>
            <a:ext cx="8102612" cy="1538883"/>
          </a:xfrm>
          <a:prstGeom prst="rect">
            <a:avLst/>
          </a:prstGeom>
          <a:noFill/>
        </p:spPr>
        <p:txBody>
          <a:bodyPr wrap="square" rtlCol="0">
            <a:spAutoFit/>
          </a:bodyPr>
          <a:lstStyle/>
          <a:p>
            <a:pPr>
              <a:spcAft>
                <a:spcPts val="600"/>
              </a:spcAft>
            </a:pPr>
            <a:r>
              <a:rPr lang="en-US" sz="2400" b="1" dirty="0" smtClean="0">
                <a:solidFill>
                  <a:srgbClr val="C00000"/>
                </a:solidFill>
              </a:rPr>
              <a:t>How?</a:t>
            </a:r>
          </a:p>
          <a:p>
            <a:pPr>
              <a:spcAft>
                <a:spcPts val="600"/>
              </a:spcAft>
            </a:pPr>
            <a:r>
              <a:rPr lang="en-US" sz="2000" dirty="0" smtClean="0"/>
              <a:t>The properties of the amino acids determine which can interact and how.</a:t>
            </a:r>
          </a:p>
          <a:p>
            <a:pPr>
              <a:spcAft>
                <a:spcPts val="600"/>
              </a:spcAft>
            </a:pPr>
            <a:r>
              <a:rPr lang="en-US" sz="2000" dirty="0" smtClean="0"/>
              <a:t>The connectivity (sequence) limits the possible interactions and directs the position of the polypeptide chain.</a:t>
            </a:r>
            <a:endParaRPr lang="en-US" sz="2000" dirty="0"/>
          </a:p>
        </p:txBody>
      </p:sp>
      <p:grpSp>
        <p:nvGrpSpPr>
          <p:cNvPr id="24" name="Group 23"/>
          <p:cNvGrpSpPr/>
          <p:nvPr/>
        </p:nvGrpSpPr>
        <p:grpSpPr>
          <a:xfrm>
            <a:off x="6629399" y="2368037"/>
            <a:ext cx="1483099" cy="1736583"/>
            <a:chOff x="6629399" y="2368037"/>
            <a:chExt cx="1483099" cy="1736583"/>
          </a:xfrm>
        </p:grpSpPr>
        <p:sp>
          <p:nvSpPr>
            <p:cNvPr id="5" name="TextBox 4"/>
            <p:cNvSpPr txBox="1"/>
            <p:nvPr/>
          </p:nvSpPr>
          <p:spPr>
            <a:xfrm>
              <a:off x="6629399" y="3581400"/>
              <a:ext cx="1483099" cy="523220"/>
            </a:xfrm>
            <a:prstGeom prst="rect">
              <a:avLst/>
            </a:prstGeom>
            <a:noFill/>
          </p:spPr>
          <p:txBody>
            <a:bodyPr wrap="none" rtlCol="0">
              <a:spAutoFit/>
            </a:bodyPr>
            <a:lstStyle/>
            <a:p>
              <a:pPr algn="ctr"/>
              <a:r>
                <a:rPr lang="en-US" sz="2800" b="1" dirty="0" smtClean="0"/>
                <a:t>Function</a:t>
              </a:r>
              <a:endParaRPr lang="en-US" sz="2800" b="1" dirty="0"/>
            </a:p>
          </p:txBody>
        </p:sp>
        <p:pic>
          <p:nvPicPr>
            <p:cNvPr id="21" name="Picture 2" descr="figure 5-1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8433"/>
            <a:stretch/>
          </p:blipFill>
          <p:spPr bwMode="auto">
            <a:xfrm>
              <a:off x="6693064" y="2368037"/>
              <a:ext cx="1201355" cy="1262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9466771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 protein’s function derives from its structure, and its structure is determined by its sequence.</a:t>
            </a:r>
            <a:endParaRPr lang="en-US" dirty="0"/>
          </a:p>
        </p:txBody>
      </p:sp>
      <p:grpSp>
        <p:nvGrpSpPr>
          <p:cNvPr id="23" name="Group 22"/>
          <p:cNvGrpSpPr/>
          <p:nvPr/>
        </p:nvGrpSpPr>
        <p:grpSpPr>
          <a:xfrm>
            <a:off x="3326159" y="1600200"/>
            <a:ext cx="2270683" cy="3243084"/>
            <a:chOff x="3326159" y="1600200"/>
            <a:chExt cx="2270683" cy="3243084"/>
          </a:xfrm>
        </p:grpSpPr>
        <p:pic>
          <p:nvPicPr>
            <p:cNvPr id="20" name="Picture 2" descr="figure 5-18"/>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0846" b="54208"/>
            <a:stretch/>
          </p:blipFill>
          <p:spPr bwMode="auto">
            <a:xfrm>
              <a:off x="3326159" y="1600200"/>
              <a:ext cx="2236441" cy="1988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496523" y="3581400"/>
              <a:ext cx="2100319" cy="1261884"/>
            </a:xfrm>
            <a:prstGeom prst="rect">
              <a:avLst/>
            </a:prstGeom>
            <a:noFill/>
          </p:spPr>
          <p:txBody>
            <a:bodyPr wrap="none" rtlCol="0">
              <a:spAutoFit/>
            </a:bodyPr>
            <a:lstStyle/>
            <a:p>
              <a:pPr algn="ctr"/>
              <a:r>
                <a:rPr lang="en-US" sz="2800" b="1" dirty="0" smtClean="0"/>
                <a:t>Structure</a:t>
              </a:r>
            </a:p>
            <a:p>
              <a:pPr algn="ctr"/>
              <a:r>
                <a:rPr lang="en-US" sz="2400" dirty="0" smtClean="0"/>
                <a:t>(Conformation)</a:t>
              </a:r>
            </a:p>
            <a:p>
              <a:pPr algn="ctr"/>
              <a:r>
                <a:rPr lang="en-US" sz="2400" dirty="0" smtClean="0"/>
                <a:t>(</a:t>
              </a:r>
              <a:r>
                <a:rPr lang="en-US" sz="2400" dirty="0"/>
                <a:t>Fold</a:t>
              </a:r>
              <a:r>
                <a:rPr lang="en-US" sz="2400" dirty="0" smtClean="0"/>
                <a:t>)</a:t>
              </a:r>
              <a:endParaRPr lang="en-US" sz="2400" dirty="0"/>
            </a:p>
          </p:txBody>
        </p:sp>
      </p:grpSp>
      <p:sp>
        <p:nvSpPr>
          <p:cNvPr id="6" name="Right Arrow 5"/>
          <p:cNvSpPr/>
          <p:nvPr/>
        </p:nvSpPr>
        <p:spPr>
          <a:xfrm>
            <a:off x="2743199" y="3736776"/>
            <a:ext cx="838200" cy="1985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5596842" y="3743727"/>
            <a:ext cx="838200" cy="1985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urved Up Arrow 12"/>
          <p:cNvSpPr/>
          <p:nvPr/>
        </p:nvSpPr>
        <p:spPr>
          <a:xfrm rot="21306260" flipV="1">
            <a:off x="1543867" y="1371600"/>
            <a:ext cx="5892718" cy="1143000"/>
          </a:xfrm>
          <a:prstGeom prst="curvedUpArrow">
            <a:avLst>
              <a:gd name="adj1" fmla="val 15870"/>
              <a:gd name="adj2" fmla="val 45325"/>
              <a:gd name="adj3" fmla="val 284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2" name="Group 21"/>
          <p:cNvGrpSpPr/>
          <p:nvPr/>
        </p:nvGrpSpPr>
        <p:grpSpPr>
          <a:xfrm>
            <a:off x="455883" y="2971800"/>
            <a:ext cx="2390398" cy="1132820"/>
            <a:chOff x="455883" y="2971800"/>
            <a:chExt cx="2390398" cy="1132820"/>
          </a:xfrm>
        </p:grpSpPr>
        <p:sp>
          <p:nvSpPr>
            <p:cNvPr id="3" name="TextBox 2"/>
            <p:cNvSpPr txBox="1"/>
            <p:nvPr/>
          </p:nvSpPr>
          <p:spPr>
            <a:xfrm>
              <a:off x="838199" y="3581400"/>
              <a:ext cx="1625766" cy="523220"/>
            </a:xfrm>
            <a:prstGeom prst="rect">
              <a:avLst/>
            </a:prstGeom>
            <a:noFill/>
          </p:spPr>
          <p:txBody>
            <a:bodyPr wrap="none" rtlCol="0">
              <a:spAutoFit/>
            </a:bodyPr>
            <a:lstStyle/>
            <a:p>
              <a:pPr algn="ctr"/>
              <a:r>
                <a:rPr lang="en-US" sz="2800" b="1" dirty="0" smtClean="0"/>
                <a:t>Sequence</a:t>
              </a:r>
              <a:endParaRPr lang="en-US" sz="2800" b="1" dirty="0"/>
            </a:p>
          </p:txBody>
        </p:sp>
        <p:sp>
          <p:nvSpPr>
            <p:cNvPr id="14" name="TextBox 13"/>
            <p:cNvSpPr txBox="1"/>
            <p:nvPr/>
          </p:nvSpPr>
          <p:spPr>
            <a:xfrm>
              <a:off x="455883" y="2971800"/>
              <a:ext cx="2390398" cy="369332"/>
            </a:xfrm>
            <a:prstGeom prst="rect">
              <a:avLst/>
            </a:prstGeom>
            <a:noFill/>
          </p:spPr>
          <p:txBody>
            <a:bodyPr wrap="none" rtlCol="0">
              <a:spAutoFit/>
            </a:bodyPr>
            <a:lstStyle/>
            <a:p>
              <a:r>
                <a:rPr lang="en-US" dirty="0" smtClean="0">
                  <a:latin typeface="Courier New" pitchFamily="49" charset="0"/>
                  <a:cs typeface="Courier New" pitchFamily="49" charset="0"/>
                </a:rPr>
                <a:t>Val-His-</a:t>
              </a:r>
              <a:r>
                <a:rPr lang="en-US" dirty="0" err="1" smtClean="0">
                  <a:latin typeface="Courier New" pitchFamily="49" charset="0"/>
                  <a:cs typeface="Courier New" pitchFamily="49" charset="0"/>
                </a:rPr>
                <a:t>Leu</a:t>
              </a:r>
              <a:r>
                <a:rPr lang="en-US" dirty="0" smtClean="0">
                  <a:latin typeface="Courier New" pitchFamily="49" charset="0"/>
                  <a:cs typeface="Courier New" pitchFamily="49" charset="0"/>
                </a:rPr>
                <a:t>-</a:t>
              </a:r>
              <a:r>
                <a:rPr lang="en-US" dirty="0" err="1" smtClean="0">
                  <a:latin typeface="Courier New" pitchFamily="49" charset="0"/>
                  <a:cs typeface="Courier New" pitchFamily="49" charset="0"/>
                </a:rPr>
                <a:t>Thr</a:t>
              </a:r>
              <a:r>
                <a:rPr lang="en-US" dirty="0" smtClean="0">
                  <a:latin typeface="Courier New" pitchFamily="49" charset="0"/>
                  <a:cs typeface="Courier New" pitchFamily="49" charset="0"/>
                </a:rPr>
                <a:t>…</a:t>
              </a:r>
            </a:p>
          </p:txBody>
        </p:sp>
      </p:grpSp>
      <p:grpSp>
        <p:nvGrpSpPr>
          <p:cNvPr id="24" name="Group 23"/>
          <p:cNvGrpSpPr/>
          <p:nvPr/>
        </p:nvGrpSpPr>
        <p:grpSpPr>
          <a:xfrm>
            <a:off x="6629399" y="2368037"/>
            <a:ext cx="1483099" cy="1736583"/>
            <a:chOff x="6629399" y="2368037"/>
            <a:chExt cx="1483099" cy="1736583"/>
          </a:xfrm>
        </p:grpSpPr>
        <p:sp>
          <p:nvSpPr>
            <p:cNvPr id="5" name="TextBox 4"/>
            <p:cNvSpPr txBox="1"/>
            <p:nvPr/>
          </p:nvSpPr>
          <p:spPr>
            <a:xfrm>
              <a:off x="6629399" y="3581400"/>
              <a:ext cx="1483099" cy="523220"/>
            </a:xfrm>
            <a:prstGeom prst="rect">
              <a:avLst/>
            </a:prstGeom>
            <a:noFill/>
          </p:spPr>
          <p:txBody>
            <a:bodyPr wrap="none" rtlCol="0">
              <a:spAutoFit/>
            </a:bodyPr>
            <a:lstStyle/>
            <a:p>
              <a:pPr algn="ctr"/>
              <a:r>
                <a:rPr lang="en-US" sz="2800" b="1" dirty="0" smtClean="0"/>
                <a:t>Function</a:t>
              </a:r>
              <a:endParaRPr lang="en-US" sz="2800" b="1" dirty="0"/>
            </a:p>
          </p:txBody>
        </p:sp>
        <p:pic>
          <p:nvPicPr>
            <p:cNvPr id="21" name="Picture 2" descr="figure 5-1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8433"/>
            <a:stretch/>
          </p:blipFill>
          <p:spPr bwMode="auto">
            <a:xfrm>
              <a:off x="6693064" y="2368037"/>
              <a:ext cx="1201355" cy="1262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6" name="TextBox 15"/>
          <p:cNvSpPr txBox="1"/>
          <p:nvPr/>
        </p:nvSpPr>
        <p:spPr>
          <a:xfrm>
            <a:off x="6185792" y="5715000"/>
            <a:ext cx="2841286" cy="923330"/>
          </a:xfrm>
          <a:prstGeom prst="rect">
            <a:avLst/>
          </a:prstGeom>
          <a:noFill/>
        </p:spPr>
        <p:txBody>
          <a:bodyPr wrap="square" rtlCol="0">
            <a:spAutoFit/>
          </a:bodyPr>
          <a:lstStyle/>
          <a:p>
            <a:r>
              <a:rPr lang="en-US" dirty="0" smtClean="0">
                <a:solidFill>
                  <a:schemeClr val="accent2">
                    <a:lumMod val="75000"/>
                  </a:schemeClr>
                </a:solidFill>
              </a:rPr>
              <a:t>To understand a protein’s function, we need to know its structure (and sequence)</a:t>
            </a:r>
            <a:endParaRPr lang="en-US" dirty="0">
              <a:solidFill>
                <a:schemeClr val="accent2">
                  <a:lumMod val="75000"/>
                </a:schemeClr>
              </a:solidFill>
            </a:endParaRPr>
          </a:p>
        </p:txBody>
      </p:sp>
      <p:sp>
        <p:nvSpPr>
          <p:cNvPr id="17" name="Curved Down Arrow 16"/>
          <p:cNvSpPr/>
          <p:nvPr/>
        </p:nvSpPr>
        <p:spPr>
          <a:xfrm rot="20791024" flipH="1" flipV="1">
            <a:off x="4768652" y="4594350"/>
            <a:ext cx="2900424" cy="942664"/>
          </a:xfrm>
          <a:prstGeom prst="curvedDownArrow">
            <a:avLst>
              <a:gd name="adj1" fmla="val 16926"/>
              <a:gd name="adj2" fmla="val 50000"/>
              <a:gd name="adj3" fmla="val 25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18" name="Curved Down Arrow 17"/>
          <p:cNvSpPr/>
          <p:nvPr/>
        </p:nvSpPr>
        <p:spPr>
          <a:xfrm rot="21121776" flipH="1" flipV="1">
            <a:off x="1882028" y="4503796"/>
            <a:ext cx="5858690" cy="1533703"/>
          </a:xfrm>
          <a:prstGeom prst="curvedDownArrow">
            <a:avLst>
              <a:gd name="adj1" fmla="val 18025"/>
              <a:gd name="adj2" fmla="val 49258"/>
              <a:gd name="adj3" fmla="val 25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4382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right)">
                                      <p:cBhvr>
                                        <p:cTn id="7" dur="500"/>
                                        <p:tgtEl>
                                          <p:spTgt spid="18"/>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right)">
                                      <p:cBhvr>
                                        <p:cTn id="10" dur="500"/>
                                        <p:tgtEl>
                                          <p:spTgt spid="17"/>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7" name="Picture 3" descr="figure 3-13"/>
          <p:cNvPicPr>
            <a:picLocks noChangeAspect="1" noChangeArrowheads="1"/>
          </p:cNvPicPr>
          <p:nvPr/>
        </p:nvPicPr>
        <p:blipFill rotWithShape="1">
          <a:blip r:embed="rId3">
            <a:extLst>
              <a:ext uri="{28A0092B-C50C-407E-A947-70E740481C1C}">
                <a14:useLocalDpi xmlns:a14="http://schemas.microsoft.com/office/drawing/2010/main" val="0"/>
              </a:ext>
            </a:extLst>
          </a:blip>
          <a:srcRect b="8168"/>
          <a:stretch/>
        </p:blipFill>
        <p:spPr bwMode="auto">
          <a:xfrm>
            <a:off x="1295400" y="1600200"/>
            <a:ext cx="6594003" cy="4876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smtClean="0"/>
              <a:t>Amino acids connect via amide linkages (releasing water – a condensation reaction) to form peptides</a:t>
            </a:r>
            <a:endParaRPr lang="en-US" dirty="0"/>
          </a:p>
        </p:txBody>
      </p:sp>
      <p:cxnSp>
        <p:nvCxnSpPr>
          <p:cNvPr id="4" name="Straight Arrow Connector 3"/>
          <p:cNvCxnSpPr/>
          <p:nvPr/>
        </p:nvCxnSpPr>
        <p:spPr>
          <a:xfrm>
            <a:off x="1905000" y="4800600"/>
            <a:ext cx="685800" cy="38100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04800" y="3581400"/>
            <a:ext cx="2745092" cy="1477328"/>
          </a:xfrm>
          <a:prstGeom prst="rect">
            <a:avLst/>
          </a:prstGeom>
          <a:noFill/>
        </p:spPr>
        <p:txBody>
          <a:bodyPr wrap="square" rtlCol="0">
            <a:spAutoFit/>
          </a:bodyPr>
          <a:lstStyle/>
          <a:p>
            <a:r>
              <a:rPr lang="en-US" dirty="0" smtClean="0">
                <a:solidFill>
                  <a:schemeClr val="tx2"/>
                </a:solidFill>
              </a:rPr>
              <a:t>In polymers formed through condensation, subunits are often called ‘residues,’ due to loss of water </a:t>
            </a:r>
            <a:endParaRPr lang="en-US" dirty="0">
              <a:solidFill>
                <a:schemeClr val="tx2"/>
              </a:solidFill>
            </a:endParaRPr>
          </a:p>
        </p:txBody>
      </p:sp>
      <p:sp>
        <p:nvSpPr>
          <p:cNvPr id="6" name="TextBox 5"/>
          <p:cNvSpPr txBox="1"/>
          <p:nvPr/>
        </p:nvSpPr>
        <p:spPr>
          <a:xfrm>
            <a:off x="6435101" y="3734696"/>
            <a:ext cx="2480299" cy="646331"/>
          </a:xfrm>
          <a:prstGeom prst="rect">
            <a:avLst/>
          </a:prstGeom>
          <a:noFill/>
        </p:spPr>
        <p:txBody>
          <a:bodyPr wrap="square" rtlCol="0">
            <a:spAutoFit/>
          </a:bodyPr>
          <a:lstStyle/>
          <a:p>
            <a:pPr marL="177800" indent="-177800">
              <a:buFont typeface="Arial" pitchFamily="34" charset="0"/>
              <a:buChar char="•"/>
            </a:pPr>
            <a:r>
              <a:rPr lang="en-US" dirty="0" smtClean="0">
                <a:solidFill>
                  <a:schemeClr val="tx2"/>
                </a:solidFill>
              </a:rPr>
              <a:t>dipeptide (2 </a:t>
            </a:r>
            <a:r>
              <a:rPr lang="en-US" dirty="0" err="1" smtClean="0">
                <a:solidFill>
                  <a:schemeClr val="tx2"/>
                </a:solidFill>
              </a:rPr>
              <a:t>aa’s</a:t>
            </a:r>
            <a:r>
              <a:rPr lang="en-US" dirty="0" smtClean="0">
                <a:solidFill>
                  <a:schemeClr val="tx2"/>
                </a:solidFill>
              </a:rPr>
              <a:t>)</a:t>
            </a:r>
          </a:p>
          <a:p>
            <a:pPr marL="177800" indent="-177800">
              <a:buFont typeface="Arial" pitchFamily="34" charset="0"/>
              <a:buChar char="•"/>
            </a:pPr>
            <a:r>
              <a:rPr lang="en-US" dirty="0" err="1" smtClean="0">
                <a:solidFill>
                  <a:schemeClr val="tx2"/>
                </a:solidFill>
              </a:rPr>
              <a:t>oligopeptide</a:t>
            </a:r>
            <a:r>
              <a:rPr lang="en-US" dirty="0" smtClean="0">
                <a:solidFill>
                  <a:schemeClr val="tx2"/>
                </a:solidFill>
              </a:rPr>
              <a:t> (few </a:t>
            </a:r>
            <a:r>
              <a:rPr lang="en-US" dirty="0" err="1" smtClean="0">
                <a:solidFill>
                  <a:schemeClr val="tx2"/>
                </a:solidFill>
              </a:rPr>
              <a:t>aa’s</a:t>
            </a:r>
            <a:r>
              <a:rPr lang="en-US" dirty="0" smtClean="0">
                <a:solidFill>
                  <a:schemeClr val="tx2"/>
                </a:solidFill>
              </a:rPr>
              <a:t>)</a:t>
            </a:r>
          </a:p>
        </p:txBody>
      </p:sp>
      <p:sp>
        <p:nvSpPr>
          <p:cNvPr id="7" name="TextBox 6"/>
          <p:cNvSpPr txBox="1"/>
          <p:nvPr/>
        </p:nvSpPr>
        <p:spPr>
          <a:xfrm>
            <a:off x="5225105" y="6033869"/>
            <a:ext cx="1569394" cy="646331"/>
          </a:xfrm>
          <a:prstGeom prst="rect">
            <a:avLst/>
          </a:prstGeom>
          <a:noFill/>
        </p:spPr>
        <p:txBody>
          <a:bodyPr wrap="square" rtlCol="0">
            <a:spAutoFit/>
          </a:bodyPr>
          <a:lstStyle/>
          <a:p>
            <a:r>
              <a:rPr lang="en-US" dirty="0" smtClean="0">
                <a:solidFill>
                  <a:schemeClr val="tx2"/>
                </a:solidFill>
              </a:rPr>
              <a:t>amide bond or </a:t>
            </a:r>
          </a:p>
          <a:p>
            <a:r>
              <a:rPr lang="en-US" dirty="0" smtClean="0">
                <a:solidFill>
                  <a:schemeClr val="tx2"/>
                </a:solidFill>
              </a:rPr>
              <a:t>peptide bond</a:t>
            </a:r>
            <a:endParaRPr lang="en-US" dirty="0">
              <a:solidFill>
                <a:schemeClr val="tx2"/>
              </a:solidFill>
            </a:endParaRPr>
          </a:p>
        </p:txBody>
      </p:sp>
      <p:sp>
        <p:nvSpPr>
          <p:cNvPr id="8" name="TextBox 7"/>
          <p:cNvSpPr txBox="1"/>
          <p:nvPr/>
        </p:nvSpPr>
        <p:spPr>
          <a:xfrm>
            <a:off x="1828801" y="6019800"/>
            <a:ext cx="1752600" cy="646331"/>
          </a:xfrm>
          <a:prstGeom prst="rect">
            <a:avLst/>
          </a:prstGeom>
          <a:noFill/>
        </p:spPr>
        <p:txBody>
          <a:bodyPr wrap="square" rtlCol="0">
            <a:spAutoFit/>
          </a:bodyPr>
          <a:lstStyle/>
          <a:p>
            <a:r>
              <a:rPr lang="en-US" dirty="0" smtClean="0">
                <a:solidFill>
                  <a:schemeClr val="tx2"/>
                </a:solidFill>
              </a:rPr>
              <a:t>amide </a:t>
            </a:r>
            <a:r>
              <a:rPr lang="en-US" dirty="0">
                <a:solidFill>
                  <a:schemeClr val="tx2"/>
                </a:solidFill>
              </a:rPr>
              <a:t>linkage </a:t>
            </a:r>
            <a:r>
              <a:rPr lang="en-US" dirty="0" smtClean="0">
                <a:solidFill>
                  <a:schemeClr val="tx2"/>
                </a:solidFill>
              </a:rPr>
              <a:t>or</a:t>
            </a:r>
          </a:p>
          <a:p>
            <a:r>
              <a:rPr lang="en-US" dirty="0" smtClean="0">
                <a:solidFill>
                  <a:schemeClr val="tx2"/>
                </a:solidFill>
              </a:rPr>
              <a:t>peptide linkage</a:t>
            </a:r>
            <a:endParaRPr lang="en-US" dirty="0">
              <a:solidFill>
                <a:schemeClr val="tx2"/>
              </a:solidFill>
            </a:endParaRPr>
          </a:p>
        </p:txBody>
      </p:sp>
      <p:sp>
        <p:nvSpPr>
          <p:cNvPr id="3" name="Oval 2"/>
          <p:cNvSpPr/>
          <p:nvPr/>
        </p:nvSpPr>
        <p:spPr>
          <a:xfrm rot="17513336">
            <a:off x="3521199" y="5018808"/>
            <a:ext cx="2013880" cy="109621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V="1">
            <a:off x="3581401" y="6019800"/>
            <a:ext cx="304799" cy="161583"/>
          </a:xfrm>
          <a:prstGeom prst="straightConnector1">
            <a:avLst/>
          </a:prstGeom>
          <a:ln w="127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4528139" y="5715000"/>
            <a:ext cx="696966" cy="466383"/>
          </a:xfrm>
          <a:prstGeom prst="straightConnector1">
            <a:avLst/>
          </a:prstGeom>
          <a:ln w="127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5" name="Right Brace 14"/>
          <p:cNvSpPr/>
          <p:nvPr/>
        </p:nvSpPr>
        <p:spPr>
          <a:xfrm rot="-3600000">
            <a:off x="6247439" y="3839137"/>
            <a:ext cx="92752" cy="2177705"/>
          </a:xfrm>
          <a:prstGeom prst="rightBrace">
            <a:avLst/>
          </a:prstGeom>
          <a:ln w="127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7" name="Straight Arrow Connector 16"/>
          <p:cNvCxnSpPr>
            <a:stCxn id="15" idx="1"/>
          </p:cNvCxnSpPr>
          <p:nvPr/>
        </p:nvCxnSpPr>
        <p:spPr>
          <a:xfrm flipV="1">
            <a:off x="6317003" y="4428226"/>
            <a:ext cx="236197" cy="459601"/>
          </a:xfrm>
          <a:prstGeom prst="straightConnector1">
            <a:avLst/>
          </a:prstGeom>
          <a:ln w="12700">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8432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draw a peptide with correct stereochemistry</a:t>
            </a:r>
            <a:endParaRPr lang="en-US" dirty="0"/>
          </a:p>
        </p:txBody>
      </p:sp>
      <p:sp>
        <p:nvSpPr>
          <p:cNvPr id="5" name="Content Placeholder 4"/>
          <p:cNvSpPr>
            <a:spLocks noGrp="1"/>
          </p:cNvSpPr>
          <p:nvPr>
            <p:ph sz="half" idx="2"/>
          </p:nvPr>
        </p:nvSpPr>
        <p:spPr>
          <a:xfrm>
            <a:off x="4953000" y="1732552"/>
            <a:ext cx="3733800" cy="4525963"/>
          </a:xfrm>
        </p:spPr>
        <p:txBody>
          <a:bodyPr>
            <a:normAutofit fontScale="85000" lnSpcReduction="20000"/>
          </a:bodyPr>
          <a:lstStyle/>
          <a:p>
            <a:pPr marL="514350" indent="-514350">
              <a:buFont typeface="+mj-lt"/>
              <a:buAutoNum type="arabicPeriod"/>
            </a:pPr>
            <a:r>
              <a:rPr lang="en-US" dirty="0" smtClean="0"/>
              <a:t>Draw the </a:t>
            </a:r>
            <a:r>
              <a:rPr lang="en-US" dirty="0" smtClean="0">
                <a:solidFill>
                  <a:schemeClr val="tx2"/>
                </a:solidFill>
              </a:rPr>
              <a:t>backbone</a:t>
            </a:r>
            <a:r>
              <a:rPr lang="en-US" dirty="0" smtClean="0"/>
              <a:t>, 3 points per amino acid</a:t>
            </a:r>
          </a:p>
          <a:p>
            <a:pPr marL="514350" indent="-514350">
              <a:buFont typeface="+mj-lt"/>
              <a:buAutoNum type="arabicPeriod"/>
            </a:pPr>
            <a:r>
              <a:rPr lang="en-US" dirty="0" smtClean="0"/>
              <a:t>Add in nitrogen: 1</a:t>
            </a:r>
            <a:r>
              <a:rPr lang="en-US" baseline="30000" dirty="0" smtClean="0"/>
              <a:t>st</a:t>
            </a:r>
            <a:r>
              <a:rPr lang="en-US" dirty="0" smtClean="0"/>
              <a:t> point and every 3</a:t>
            </a:r>
            <a:r>
              <a:rPr lang="en-US" baseline="30000" dirty="0" smtClean="0"/>
              <a:t>rd</a:t>
            </a:r>
            <a:r>
              <a:rPr lang="en-US" dirty="0" smtClean="0"/>
              <a:t> following</a:t>
            </a:r>
          </a:p>
          <a:p>
            <a:pPr marL="514350" indent="-514350">
              <a:buFont typeface="+mj-lt"/>
              <a:buAutoNum type="arabicPeriod"/>
            </a:pPr>
            <a:r>
              <a:rPr lang="en-US" dirty="0" smtClean="0"/>
              <a:t>Add </a:t>
            </a:r>
            <a:r>
              <a:rPr lang="en-US" dirty="0" err="1" smtClean="0"/>
              <a:t>hydrogens</a:t>
            </a:r>
            <a:r>
              <a:rPr lang="en-US" dirty="0" smtClean="0"/>
              <a:t> and </a:t>
            </a:r>
            <a:r>
              <a:rPr lang="en-US" dirty="0" err="1" smtClean="0"/>
              <a:t>oxygens</a:t>
            </a:r>
            <a:r>
              <a:rPr lang="en-US" dirty="0" smtClean="0"/>
              <a:t> to complete the backbone</a:t>
            </a:r>
          </a:p>
          <a:p>
            <a:pPr marL="514350" indent="-514350">
              <a:buFont typeface="+mj-lt"/>
              <a:buAutoNum type="arabicPeriod"/>
            </a:pPr>
            <a:endParaRPr lang="en-US" sz="1900" dirty="0" smtClean="0"/>
          </a:p>
          <a:p>
            <a:pPr marL="514350" indent="-514350">
              <a:buFont typeface="+mj-lt"/>
              <a:buAutoNum type="arabicPeriod"/>
            </a:pPr>
            <a:r>
              <a:rPr lang="en-US" dirty="0" smtClean="0"/>
              <a:t>Add </a:t>
            </a:r>
            <a:r>
              <a:rPr lang="en-US" dirty="0" smtClean="0">
                <a:solidFill>
                  <a:schemeClr val="tx2"/>
                </a:solidFill>
              </a:rPr>
              <a:t>side chains</a:t>
            </a:r>
            <a:r>
              <a:rPr lang="en-US" dirty="0" smtClean="0"/>
              <a:t>: draw “up and out, down and back” for </a:t>
            </a:r>
            <a:r>
              <a:rPr lang="en-US" cap="small" dirty="0" smtClean="0"/>
              <a:t>l</a:t>
            </a:r>
            <a:r>
              <a:rPr lang="en-US" dirty="0" smtClean="0"/>
              <a:t>-amino acids (opposite for </a:t>
            </a:r>
            <a:r>
              <a:rPr lang="en-US" cap="small" dirty="0" smtClean="0"/>
              <a:t>d</a:t>
            </a:r>
            <a:r>
              <a:rPr lang="en-US" dirty="0" smtClean="0"/>
              <a:t>)</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54726120"/>
              </p:ext>
            </p:extLst>
          </p:nvPr>
        </p:nvGraphicFramePr>
        <p:xfrm>
          <a:off x="766763" y="1943689"/>
          <a:ext cx="3678237" cy="246063"/>
        </p:xfrm>
        <a:graphic>
          <a:graphicData uri="http://schemas.openxmlformats.org/presentationml/2006/ole">
            <mc:AlternateContent xmlns:mc="http://schemas.openxmlformats.org/markup-compatibility/2006">
              <mc:Choice xmlns:v="urn:schemas-microsoft-com:vml" Requires="v">
                <p:oleObj spid="_x0000_s1146" name="CS ChemDraw Drawing" r:id="rId3" imgW="3678639" imgH="246704" progId="ChemDraw.Document.6.0">
                  <p:embed/>
                </p:oleObj>
              </mc:Choice>
              <mc:Fallback>
                <p:oleObj name="CS ChemDraw Drawing" r:id="rId3" imgW="3678639" imgH="246704" progId="ChemDraw.Document.6.0">
                  <p:embed/>
                  <p:pic>
                    <p:nvPicPr>
                      <p:cNvPr id="0" name=""/>
                      <p:cNvPicPr/>
                      <p:nvPr/>
                    </p:nvPicPr>
                    <p:blipFill>
                      <a:blip r:embed="rId4"/>
                      <a:stretch>
                        <a:fillRect/>
                      </a:stretch>
                    </p:blipFill>
                    <p:spPr>
                      <a:xfrm>
                        <a:off x="766763" y="1943689"/>
                        <a:ext cx="3678237" cy="246063"/>
                      </a:xfrm>
                      <a:prstGeom prst="rect">
                        <a:avLst/>
                      </a:prstGeom>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486435862"/>
              </p:ext>
            </p:extLst>
          </p:nvPr>
        </p:nvGraphicFramePr>
        <p:xfrm>
          <a:off x="482600" y="4911725"/>
          <a:ext cx="4394200" cy="1108075"/>
        </p:xfrm>
        <a:graphic>
          <a:graphicData uri="http://schemas.openxmlformats.org/presentationml/2006/ole">
            <mc:AlternateContent xmlns:mc="http://schemas.openxmlformats.org/markup-compatibility/2006">
              <mc:Choice xmlns:v="urn:schemas-microsoft-com:vml" Requires="v">
                <p:oleObj spid="_x0000_s1147" name="CS ChemDraw Drawing" r:id="rId5" imgW="4393436" imgH="1107602" progId="ChemDraw.Document.6.0">
                  <p:embed/>
                </p:oleObj>
              </mc:Choice>
              <mc:Fallback>
                <p:oleObj name="CS ChemDraw Drawing" r:id="rId5" imgW="4393436" imgH="1107602" progId="ChemDraw.Document.6.0">
                  <p:embed/>
                  <p:pic>
                    <p:nvPicPr>
                      <p:cNvPr id="0" name=""/>
                      <p:cNvPicPr/>
                      <p:nvPr/>
                    </p:nvPicPr>
                    <p:blipFill>
                      <a:blip r:embed="rId6"/>
                      <a:stretch>
                        <a:fillRect/>
                      </a:stretch>
                    </p:blipFill>
                    <p:spPr>
                      <a:xfrm>
                        <a:off x="482600" y="4911725"/>
                        <a:ext cx="4394200" cy="110807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264210742"/>
              </p:ext>
            </p:extLst>
          </p:nvPr>
        </p:nvGraphicFramePr>
        <p:xfrm>
          <a:off x="715963" y="2608852"/>
          <a:ext cx="3729037" cy="342900"/>
        </p:xfrm>
        <a:graphic>
          <a:graphicData uri="http://schemas.openxmlformats.org/presentationml/2006/ole">
            <mc:AlternateContent xmlns:mc="http://schemas.openxmlformats.org/markup-compatibility/2006">
              <mc:Choice xmlns:v="urn:schemas-microsoft-com:vml" Requires="v">
                <p:oleObj spid="_x0000_s1148" name="CS ChemDraw Drawing" r:id="rId7" imgW="3728810" imgH="342630" progId="ChemDraw.Document.6.0">
                  <p:embed/>
                </p:oleObj>
              </mc:Choice>
              <mc:Fallback>
                <p:oleObj name="CS ChemDraw Drawing" r:id="rId7" imgW="3728810" imgH="342630" progId="ChemDraw.Document.6.0">
                  <p:embed/>
                  <p:pic>
                    <p:nvPicPr>
                      <p:cNvPr id="0" name=""/>
                      <p:cNvPicPr/>
                      <p:nvPr/>
                    </p:nvPicPr>
                    <p:blipFill>
                      <a:blip r:embed="rId8"/>
                      <a:stretch>
                        <a:fillRect/>
                      </a:stretch>
                    </p:blipFill>
                    <p:spPr>
                      <a:xfrm>
                        <a:off x="715963" y="2608852"/>
                        <a:ext cx="3729037" cy="3429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486416204"/>
              </p:ext>
            </p:extLst>
          </p:nvPr>
        </p:nvGraphicFramePr>
        <p:xfrm>
          <a:off x="482600" y="3443877"/>
          <a:ext cx="4394200" cy="1108075"/>
        </p:xfrm>
        <a:graphic>
          <a:graphicData uri="http://schemas.openxmlformats.org/presentationml/2006/ole">
            <mc:AlternateContent xmlns:mc="http://schemas.openxmlformats.org/markup-compatibility/2006">
              <mc:Choice xmlns:v="urn:schemas-microsoft-com:vml" Requires="v">
                <p:oleObj spid="_x0000_s1149" name="CS ChemDraw Drawing" r:id="rId9" imgW="4393436" imgH="1107602" progId="ChemDraw.Document.6.0">
                  <p:embed/>
                </p:oleObj>
              </mc:Choice>
              <mc:Fallback>
                <p:oleObj name="CS ChemDraw Drawing" r:id="rId9" imgW="4393436" imgH="1107602" progId="ChemDraw.Document.6.0">
                  <p:embed/>
                  <p:pic>
                    <p:nvPicPr>
                      <p:cNvPr id="0" name=""/>
                      <p:cNvPicPr/>
                      <p:nvPr/>
                    </p:nvPicPr>
                    <p:blipFill>
                      <a:blip r:embed="rId10"/>
                      <a:stretch>
                        <a:fillRect/>
                      </a:stretch>
                    </p:blipFill>
                    <p:spPr>
                      <a:xfrm>
                        <a:off x="482600" y="3443877"/>
                        <a:ext cx="4394200" cy="1108075"/>
                      </a:xfrm>
                      <a:prstGeom prst="rect">
                        <a:avLst/>
                      </a:prstGeom>
                    </p:spPr>
                  </p:pic>
                </p:oleObj>
              </mc:Fallback>
            </mc:AlternateContent>
          </a:graphicData>
        </a:graphic>
      </p:graphicFrame>
      <p:grpSp>
        <p:nvGrpSpPr>
          <p:cNvPr id="18" name="Group 17"/>
          <p:cNvGrpSpPr/>
          <p:nvPr/>
        </p:nvGrpSpPr>
        <p:grpSpPr>
          <a:xfrm>
            <a:off x="231236" y="4539556"/>
            <a:ext cx="1037463" cy="469596"/>
            <a:chOff x="231236" y="4407204"/>
            <a:chExt cx="1037463" cy="469596"/>
          </a:xfrm>
        </p:grpSpPr>
        <p:cxnSp>
          <p:nvCxnSpPr>
            <p:cNvPr id="15" name="Straight Arrow Connector 14"/>
            <p:cNvCxnSpPr/>
            <p:nvPr/>
          </p:nvCxnSpPr>
          <p:spPr>
            <a:xfrm>
              <a:off x="762000" y="4724400"/>
              <a:ext cx="304800" cy="152400"/>
            </a:xfrm>
            <a:prstGeom prst="straightConnector1">
              <a:avLst/>
            </a:prstGeom>
            <a:ln w="127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31236" y="4407204"/>
              <a:ext cx="1037463" cy="369332"/>
            </a:xfrm>
            <a:prstGeom prst="rect">
              <a:avLst/>
            </a:prstGeom>
            <a:noFill/>
          </p:spPr>
          <p:txBody>
            <a:bodyPr wrap="none" rtlCol="0">
              <a:spAutoFit/>
            </a:bodyPr>
            <a:lstStyle/>
            <a:p>
              <a:r>
                <a:rPr lang="en-US" dirty="0" smtClean="0">
                  <a:solidFill>
                    <a:schemeClr val="tx2"/>
                  </a:solidFill>
                </a:rPr>
                <a:t>Up &amp; out</a:t>
              </a:r>
              <a:endParaRPr lang="en-US" dirty="0">
                <a:solidFill>
                  <a:schemeClr val="tx2"/>
                </a:solidFill>
              </a:endParaRPr>
            </a:p>
          </p:txBody>
        </p:sp>
      </p:grpSp>
      <p:grpSp>
        <p:nvGrpSpPr>
          <p:cNvPr id="19" name="Group 18"/>
          <p:cNvGrpSpPr/>
          <p:nvPr/>
        </p:nvGrpSpPr>
        <p:grpSpPr>
          <a:xfrm>
            <a:off x="3977692" y="5923552"/>
            <a:ext cx="1432508" cy="521732"/>
            <a:chOff x="3977692" y="5791200"/>
            <a:chExt cx="1432508" cy="521732"/>
          </a:xfrm>
        </p:grpSpPr>
        <p:cxnSp>
          <p:nvCxnSpPr>
            <p:cNvPr id="13" name="Straight Arrow Connector 12"/>
            <p:cNvCxnSpPr/>
            <p:nvPr/>
          </p:nvCxnSpPr>
          <p:spPr>
            <a:xfrm flipH="1" flipV="1">
              <a:off x="4191000" y="5791200"/>
              <a:ext cx="304800" cy="228600"/>
            </a:xfrm>
            <a:prstGeom prst="straightConnector1">
              <a:avLst/>
            </a:prstGeom>
            <a:ln w="127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977692" y="5943600"/>
              <a:ext cx="1432508" cy="369332"/>
            </a:xfrm>
            <a:prstGeom prst="rect">
              <a:avLst/>
            </a:prstGeom>
            <a:noFill/>
          </p:spPr>
          <p:txBody>
            <a:bodyPr wrap="none" rtlCol="0">
              <a:spAutoFit/>
            </a:bodyPr>
            <a:lstStyle/>
            <a:p>
              <a:r>
                <a:rPr lang="en-US" dirty="0" smtClean="0">
                  <a:solidFill>
                    <a:schemeClr val="tx2"/>
                  </a:solidFill>
                </a:rPr>
                <a:t>Down &amp; back</a:t>
              </a:r>
              <a:endParaRPr lang="en-US" dirty="0">
                <a:solidFill>
                  <a:schemeClr val="tx2"/>
                </a:solidFill>
              </a:endParaRPr>
            </a:p>
          </p:txBody>
        </p:sp>
      </p:grpSp>
      <p:grpSp>
        <p:nvGrpSpPr>
          <p:cNvPr id="28" name="Group 27"/>
          <p:cNvGrpSpPr/>
          <p:nvPr/>
        </p:nvGrpSpPr>
        <p:grpSpPr>
          <a:xfrm>
            <a:off x="152398" y="1419367"/>
            <a:ext cx="3681970" cy="660093"/>
            <a:chOff x="152398" y="1419367"/>
            <a:chExt cx="3681970" cy="660093"/>
          </a:xfrm>
        </p:grpSpPr>
        <p:sp>
          <p:nvSpPr>
            <p:cNvPr id="22" name="TextBox 21"/>
            <p:cNvSpPr txBox="1"/>
            <p:nvPr/>
          </p:nvSpPr>
          <p:spPr>
            <a:xfrm>
              <a:off x="152398" y="1419367"/>
              <a:ext cx="3681970" cy="369332"/>
            </a:xfrm>
            <a:prstGeom prst="rect">
              <a:avLst/>
            </a:prstGeom>
            <a:noFill/>
          </p:spPr>
          <p:txBody>
            <a:bodyPr wrap="none" rtlCol="0">
              <a:spAutoFit/>
            </a:bodyPr>
            <a:lstStyle/>
            <a:p>
              <a:r>
                <a:rPr lang="en-US" dirty="0" smtClean="0">
                  <a:solidFill>
                    <a:schemeClr val="tx2"/>
                  </a:solidFill>
                </a:rPr>
                <a:t>12 points (11 lines) for a </a:t>
              </a:r>
              <a:r>
                <a:rPr lang="en-US" dirty="0" err="1" smtClean="0">
                  <a:solidFill>
                    <a:schemeClr val="tx2"/>
                  </a:solidFill>
                </a:rPr>
                <a:t>tetrapeptide</a:t>
              </a:r>
              <a:endParaRPr lang="en-US" dirty="0">
                <a:solidFill>
                  <a:schemeClr val="tx2"/>
                </a:solidFill>
              </a:endParaRPr>
            </a:p>
          </p:txBody>
        </p:sp>
        <p:cxnSp>
          <p:nvCxnSpPr>
            <p:cNvPr id="24" name="Straight Arrow Connector 23"/>
            <p:cNvCxnSpPr/>
            <p:nvPr/>
          </p:nvCxnSpPr>
          <p:spPr>
            <a:xfrm>
              <a:off x="433135" y="1776667"/>
              <a:ext cx="316833" cy="302793"/>
            </a:xfrm>
            <a:prstGeom prst="straightConnector1">
              <a:avLst/>
            </a:prstGeom>
            <a:ln w="12700">
              <a:solidFill>
                <a:schemeClr val="tx2"/>
              </a:solidFill>
              <a:tailEnd type="arrow"/>
            </a:ln>
          </p:spPr>
          <p:style>
            <a:lnRef idx="1">
              <a:schemeClr val="accent1"/>
            </a:lnRef>
            <a:fillRef idx="0">
              <a:schemeClr val="accent1"/>
            </a:fillRef>
            <a:effectRef idx="0">
              <a:schemeClr val="accent1"/>
            </a:effectRef>
            <a:fontRef idx="minor">
              <a:schemeClr val="tx1"/>
            </a:fontRef>
          </p:style>
        </p:cxnSp>
      </p:grpSp>
      <p:cxnSp>
        <p:nvCxnSpPr>
          <p:cNvPr id="6" name="Straight Arrow Connector 5"/>
          <p:cNvCxnSpPr/>
          <p:nvPr/>
        </p:nvCxnSpPr>
        <p:spPr>
          <a:xfrm flipV="1">
            <a:off x="591551" y="2971800"/>
            <a:ext cx="158416" cy="152400"/>
          </a:xfrm>
          <a:prstGeom prst="straightConnector1">
            <a:avLst/>
          </a:prstGeom>
          <a:ln w="127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92619" y="3048000"/>
            <a:ext cx="1527534" cy="369332"/>
          </a:xfrm>
          <a:prstGeom prst="rect">
            <a:avLst/>
          </a:prstGeom>
          <a:noFill/>
        </p:spPr>
        <p:txBody>
          <a:bodyPr wrap="none" rtlCol="0">
            <a:spAutoFit/>
          </a:bodyPr>
          <a:lstStyle/>
          <a:p>
            <a:r>
              <a:rPr lang="en-US" dirty="0" smtClean="0">
                <a:solidFill>
                  <a:schemeClr val="tx2"/>
                </a:solidFill>
              </a:rPr>
              <a:t>Usually on left</a:t>
            </a:r>
            <a:endParaRPr lang="en-US" dirty="0">
              <a:solidFill>
                <a:schemeClr val="tx2"/>
              </a:solidFill>
            </a:endParaRPr>
          </a:p>
        </p:txBody>
      </p:sp>
    </p:spTree>
    <p:extLst>
      <p:ext uri="{BB962C8B-B14F-4D97-AF65-F5344CB8AC3E}">
        <p14:creationId xmlns:p14="http://schemas.microsoft.com/office/powerpoint/2010/main" val="3087621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 name="Object 59"/>
          <p:cNvGraphicFramePr>
            <a:graphicFrameLocks noChangeAspect="1"/>
          </p:cNvGraphicFramePr>
          <p:nvPr>
            <p:extLst>
              <p:ext uri="{D42A27DB-BD31-4B8C-83A1-F6EECF244321}">
                <p14:modId xmlns:p14="http://schemas.microsoft.com/office/powerpoint/2010/main" val="2241214509"/>
              </p:ext>
            </p:extLst>
          </p:nvPr>
        </p:nvGraphicFramePr>
        <p:xfrm>
          <a:off x="2387600" y="1548243"/>
          <a:ext cx="4394200" cy="2879725"/>
        </p:xfrm>
        <a:graphic>
          <a:graphicData uri="http://schemas.openxmlformats.org/presentationml/2006/ole">
            <mc:AlternateContent xmlns:mc="http://schemas.openxmlformats.org/markup-compatibility/2006">
              <mc:Choice xmlns:v="urn:schemas-microsoft-com:vml" Requires="v">
                <p:oleObj spid="_x0000_s2083" name="CS ChemDraw Drawing" r:id="rId3" imgW="4393436" imgH="2879928" progId="ChemDraw.Document.6.0">
                  <p:embed/>
                </p:oleObj>
              </mc:Choice>
              <mc:Fallback>
                <p:oleObj name="CS ChemDraw Drawing" r:id="rId3" imgW="4393436" imgH="2879928" progId="ChemDraw.Document.6.0">
                  <p:embed/>
                  <p:pic>
                    <p:nvPicPr>
                      <p:cNvPr id="0" name=""/>
                      <p:cNvPicPr/>
                      <p:nvPr/>
                    </p:nvPicPr>
                    <p:blipFill>
                      <a:blip r:embed="rId4"/>
                      <a:stretch>
                        <a:fillRect/>
                      </a:stretch>
                    </p:blipFill>
                    <p:spPr>
                      <a:xfrm>
                        <a:off x="2387600" y="1548243"/>
                        <a:ext cx="4394200" cy="2879725"/>
                      </a:xfrm>
                      <a:prstGeom prst="rect">
                        <a:avLst/>
                      </a:prstGeom>
                    </p:spPr>
                  </p:pic>
                </p:oleObj>
              </mc:Fallback>
            </mc:AlternateContent>
          </a:graphicData>
        </a:graphic>
      </p:graphicFrame>
      <p:sp>
        <p:nvSpPr>
          <p:cNvPr id="5" name="Title 4"/>
          <p:cNvSpPr>
            <a:spLocks noGrp="1"/>
          </p:cNvSpPr>
          <p:nvPr>
            <p:ph type="title"/>
          </p:nvPr>
        </p:nvSpPr>
        <p:spPr/>
        <p:txBody>
          <a:bodyPr/>
          <a:lstStyle/>
          <a:p>
            <a:r>
              <a:rPr lang="en-US" dirty="0" smtClean="0"/>
              <a:t>There are several ways to name a peptide’s sequence, but all start from the N-terminus</a:t>
            </a:r>
            <a:endParaRPr lang="en-US" dirty="0"/>
          </a:p>
        </p:txBody>
      </p:sp>
      <p:sp>
        <p:nvSpPr>
          <p:cNvPr id="7" name="TextBox 6"/>
          <p:cNvSpPr txBox="1"/>
          <p:nvPr/>
        </p:nvSpPr>
        <p:spPr>
          <a:xfrm>
            <a:off x="279794" y="4656568"/>
            <a:ext cx="8626212" cy="830997"/>
          </a:xfrm>
          <a:prstGeom prst="rect">
            <a:avLst/>
          </a:prstGeom>
          <a:noFill/>
        </p:spPr>
        <p:txBody>
          <a:bodyPr wrap="square" rtlCol="0">
            <a:spAutoFit/>
          </a:bodyPr>
          <a:lstStyle/>
          <a:p>
            <a:pPr marL="342900" indent="-342900">
              <a:buAutoNum type="arabicPeriod"/>
            </a:pPr>
            <a:r>
              <a:rPr lang="en-US" sz="2400" dirty="0" smtClean="0"/>
              <a:t>Name amino acids as substituents of C-terminal amino acid: </a:t>
            </a:r>
            <a:r>
              <a:rPr lang="en-US" sz="2400" dirty="0" err="1" smtClean="0"/>
              <a:t>Cysteinyl</a:t>
            </a:r>
            <a:r>
              <a:rPr lang="en-US" sz="2400" dirty="0" smtClean="0"/>
              <a:t>-</a:t>
            </a:r>
            <a:r>
              <a:rPr lang="en-US" sz="2400" dirty="0" err="1" smtClean="0"/>
              <a:t>histidinyl</a:t>
            </a:r>
            <a:r>
              <a:rPr lang="en-US" sz="2400" dirty="0" smtClean="0"/>
              <a:t>-</a:t>
            </a:r>
            <a:r>
              <a:rPr lang="en-US" sz="2400" dirty="0" err="1" smtClean="0"/>
              <a:t>glutamyl</a:t>
            </a:r>
            <a:r>
              <a:rPr lang="en-US" sz="2400" dirty="0" smtClean="0"/>
              <a:t>-methionine </a:t>
            </a:r>
            <a:r>
              <a:rPr lang="en-US" sz="2400" dirty="0" smtClean="0">
                <a:solidFill>
                  <a:schemeClr val="bg1">
                    <a:lumMod val="50000"/>
                  </a:schemeClr>
                </a:solidFill>
              </a:rPr>
              <a:t>(rare, except dipeptides)</a:t>
            </a:r>
          </a:p>
        </p:txBody>
      </p:sp>
      <p:grpSp>
        <p:nvGrpSpPr>
          <p:cNvPr id="58" name="Group 57"/>
          <p:cNvGrpSpPr/>
          <p:nvPr/>
        </p:nvGrpSpPr>
        <p:grpSpPr>
          <a:xfrm>
            <a:off x="67673" y="2616801"/>
            <a:ext cx="2300672" cy="1477328"/>
            <a:chOff x="67673" y="2532233"/>
            <a:chExt cx="2300672" cy="1477328"/>
          </a:xfrm>
        </p:grpSpPr>
        <p:sp>
          <p:nvSpPr>
            <p:cNvPr id="13" name="TextBox 12"/>
            <p:cNvSpPr txBox="1"/>
            <p:nvPr/>
          </p:nvSpPr>
          <p:spPr>
            <a:xfrm>
              <a:off x="67673" y="2532233"/>
              <a:ext cx="2246704" cy="1477328"/>
            </a:xfrm>
            <a:prstGeom prst="rect">
              <a:avLst/>
            </a:prstGeom>
            <a:noFill/>
          </p:spPr>
          <p:txBody>
            <a:bodyPr wrap="none" rtlCol="0">
              <a:spAutoFit/>
            </a:bodyPr>
            <a:lstStyle/>
            <a:p>
              <a:pPr algn="ctr"/>
              <a:r>
                <a:rPr lang="en-US" dirty="0" smtClean="0">
                  <a:solidFill>
                    <a:schemeClr val="tx2"/>
                  </a:solidFill>
                </a:rPr>
                <a:t>“Amino terminus”</a:t>
              </a:r>
            </a:p>
            <a:p>
              <a:pPr algn="ctr"/>
              <a:r>
                <a:rPr lang="en-US" dirty="0" smtClean="0">
                  <a:solidFill>
                    <a:schemeClr val="tx2"/>
                  </a:solidFill>
                </a:rPr>
                <a:t>“N-terminus”</a:t>
              </a:r>
            </a:p>
            <a:p>
              <a:pPr algn="ctr"/>
              <a:r>
                <a:rPr lang="en-US" dirty="0" smtClean="0">
                  <a:solidFill>
                    <a:schemeClr val="tx2"/>
                  </a:solidFill>
                </a:rPr>
                <a:t>“Amino-terminal end”</a:t>
              </a:r>
            </a:p>
            <a:p>
              <a:pPr algn="ctr"/>
              <a:r>
                <a:rPr lang="en-US" dirty="0" smtClean="0">
                  <a:solidFill>
                    <a:schemeClr val="tx2"/>
                  </a:solidFill>
                </a:rPr>
                <a:t>“N-terminal end”</a:t>
              </a:r>
            </a:p>
            <a:p>
              <a:pPr algn="ctr"/>
              <a:r>
                <a:rPr lang="en-US" dirty="0" smtClean="0">
                  <a:solidFill>
                    <a:schemeClr val="tx2"/>
                  </a:solidFill>
                </a:rPr>
                <a:t>“N-term”</a:t>
              </a:r>
              <a:endParaRPr lang="en-US" dirty="0">
                <a:solidFill>
                  <a:schemeClr val="tx2"/>
                </a:solidFill>
              </a:endParaRPr>
            </a:p>
          </p:txBody>
        </p:sp>
        <p:cxnSp>
          <p:nvCxnSpPr>
            <p:cNvPr id="9" name="Straight Arrow Connector 8"/>
            <p:cNvCxnSpPr/>
            <p:nvPr/>
          </p:nvCxnSpPr>
          <p:spPr>
            <a:xfrm>
              <a:off x="1985211" y="2795280"/>
              <a:ext cx="383134" cy="150312"/>
            </a:xfrm>
            <a:prstGeom prst="straightConnector1">
              <a:avLst/>
            </a:prstGeom>
            <a:ln w="12700">
              <a:solidFill>
                <a:schemeClr val="tx2"/>
              </a:solidFill>
              <a:tailEnd type="arrow"/>
            </a:ln>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6402778" y="2176974"/>
            <a:ext cx="2745148" cy="1477328"/>
            <a:chOff x="6450906" y="2092406"/>
            <a:chExt cx="2745148" cy="1477328"/>
          </a:xfrm>
        </p:grpSpPr>
        <p:sp>
          <p:nvSpPr>
            <p:cNvPr id="14" name="TextBox 13"/>
            <p:cNvSpPr txBox="1"/>
            <p:nvPr/>
          </p:nvSpPr>
          <p:spPr>
            <a:xfrm>
              <a:off x="6734098" y="2092406"/>
              <a:ext cx="2461956" cy="1477328"/>
            </a:xfrm>
            <a:prstGeom prst="rect">
              <a:avLst/>
            </a:prstGeom>
            <a:noFill/>
          </p:spPr>
          <p:txBody>
            <a:bodyPr wrap="none" rtlCol="0">
              <a:spAutoFit/>
            </a:bodyPr>
            <a:lstStyle/>
            <a:p>
              <a:pPr algn="ctr"/>
              <a:r>
                <a:rPr lang="en-US" dirty="0" smtClean="0">
                  <a:solidFill>
                    <a:schemeClr val="tx2"/>
                  </a:solidFill>
                </a:rPr>
                <a:t>“Carboxyl terminus”</a:t>
              </a:r>
            </a:p>
            <a:p>
              <a:pPr algn="ctr"/>
              <a:r>
                <a:rPr lang="en-US" dirty="0" smtClean="0">
                  <a:solidFill>
                    <a:schemeClr val="tx2"/>
                  </a:solidFill>
                </a:rPr>
                <a:t>“C-terminus”</a:t>
              </a:r>
            </a:p>
            <a:p>
              <a:pPr algn="ctr"/>
              <a:r>
                <a:rPr lang="en-US" dirty="0" smtClean="0">
                  <a:solidFill>
                    <a:schemeClr val="tx2"/>
                  </a:solidFill>
                </a:rPr>
                <a:t>“Carboxyl-terminal end”</a:t>
              </a:r>
            </a:p>
            <a:p>
              <a:pPr algn="ctr"/>
              <a:r>
                <a:rPr lang="en-US" dirty="0" smtClean="0">
                  <a:solidFill>
                    <a:schemeClr val="tx2"/>
                  </a:solidFill>
                </a:rPr>
                <a:t>“C-terminal end”</a:t>
              </a:r>
            </a:p>
            <a:p>
              <a:pPr algn="ctr"/>
              <a:r>
                <a:rPr lang="en-US" dirty="0" smtClean="0">
                  <a:solidFill>
                    <a:schemeClr val="tx2"/>
                  </a:solidFill>
                </a:rPr>
                <a:t>“C-term”</a:t>
              </a:r>
              <a:endParaRPr lang="en-US" dirty="0">
                <a:solidFill>
                  <a:schemeClr val="tx2"/>
                </a:solidFill>
              </a:endParaRPr>
            </a:p>
          </p:txBody>
        </p:sp>
        <p:cxnSp>
          <p:nvCxnSpPr>
            <p:cNvPr id="11" name="Straight Arrow Connector 10"/>
            <p:cNvCxnSpPr/>
            <p:nvPr/>
          </p:nvCxnSpPr>
          <p:spPr>
            <a:xfrm flipH="1">
              <a:off x="6450906" y="2342367"/>
              <a:ext cx="601248" cy="452913"/>
            </a:xfrm>
            <a:prstGeom prst="straightConnector1">
              <a:avLst/>
            </a:prstGeom>
            <a:ln w="12700">
              <a:solidFill>
                <a:schemeClr val="tx2"/>
              </a:solidFill>
              <a:tailEnd type="arrow"/>
            </a:ln>
          </p:spPr>
          <p:style>
            <a:lnRef idx="1">
              <a:schemeClr val="accent1"/>
            </a:lnRef>
            <a:fillRef idx="0">
              <a:schemeClr val="accent1"/>
            </a:fillRef>
            <a:effectRef idx="0">
              <a:schemeClr val="accent1"/>
            </a:effectRef>
            <a:fontRef idx="minor">
              <a:schemeClr val="tx1"/>
            </a:fontRef>
          </p:style>
        </p:cxnSp>
      </p:grpSp>
      <p:sp>
        <p:nvSpPr>
          <p:cNvPr id="39" name="TextBox 38"/>
          <p:cNvSpPr txBox="1"/>
          <p:nvPr/>
        </p:nvSpPr>
        <p:spPr>
          <a:xfrm>
            <a:off x="794084" y="6229290"/>
            <a:ext cx="7957692" cy="400110"/>
          </a:xfrm>
          <a:prstGeom prst="rect">
            <a:avLst/>
          </a:prstGeom>
          <a:noFill/>
        </p:spPr>
        <p:txBody>
          <a:bodyPr wrap="none" rtlCol="0">
            <a:spAutoFit/>
          </a:bodyPr>
          <a:lstStyle/>
          <a:p>
            <a:pPr algn="ctr"/>
            <a:r>
              <a:rPr lang="en-US" sz="2000" dirty="0" smtClean="0">
                <a:solidFill>
                  <a:schemeClr val="tx2"/>
                </a:solidFill>
              </a:rPr>
              <a:t>Names imply </a:t>
            </a:r>
            <a:r>
              <a:rPr lang="en-US" sz="2000" cap="small" dirty="0" smtClean="0">
                <a:solidFill>
                  <a:schemeClr val="tx2"/>
                </a:solidFill>
              </a:rPr>
              <a:t>l</a:t>
            </a:r>
            <a:r>
              <a:rPr lang="en-US" sz="2000" dirty="0" smtClean="0">
                <a:solidFill>
                  <a:schemeClr val="tx2"/>
                </a:solidFill>
              </a:rPr>
              <a:t> stereochemistry; any </a:t>
            </a:r>
            <a:r>
              <a:rPr lang="en-US" sz="2000" cap="small" dirty="0" smtClean="0">
                <a:solidFill>
                  <a:schemeClr val="tx2"/>
                </a:solidFill>
              </a:rPr>
              <a:t>d</a:t>
            </a:r>
            <a:r>
              <a:rPr lang="en-US" sz="2000" dirty="0" smtClean="0">
                <a:solidFill>
                  <a:schemeClr val="tx2"/>
                </a:solidFill>
              </a:rPr>
              <a:t> must be indicated (ex: </a:t>
            </a:r>
            <a:r>
              <a:rPr lang="en-US" sz="2000" dirty="0" err="1" smtClean="0">
                <a:solidFill>
                  <a:schemeClr val="tx2"/>
                </a:solidFill>
              </a:rPr>
              <a:t>Gly</a:t>
            </a:r>
            <a:r>
              <a:rPr lang="en-US" sz="2000" dirty="0" smtClean="0">
                <a:solidFill>
                  <a:schemeClr val="tx2"/>
                </a:solidFill>
              </a:rPr>
              <a:t>-</a:t>
            </a:r>
            <a:r>
              <a:rPr lang="en-US" sz="2000" cap="small" dirty="0" smtClean="0">
                <a:solidFill>
                  <a:schemeClr val="tx2"/>
                </a:solidFill>
              </a:rPr>
              <a:t>d</a:t>
            </a:r>
            <a:r>
              <a:rPr lang="en-US" sz="2000" dirty="0" smtClean="0">
                <a:solidFill>
                  <a:schemeClr val="tx2"/>
                </a:solidFill>
              </a:rPr>
              <a:t>-</a:t>
            </a:r>
            <a:r>
              <a:rPr lang="en-US" sz="2000" dirty="0" err="1" smtClean="0">
                <a:solidFill>
                  <a:schemeClr val="tx2"/>
                </a:solidFill>
              </a:rPr>
              <a:t>Ala</a:t>
            </a:r>
            <a:r>
              <a:rPr lang="en-US" sz="2000" dirty="0" smtClean="0">
                <a:solidFill>
                  <a:schemeClr val="tx2"/>
                </a:solidFill>
              </a:rPr>
              <a:t>-Pro)</a:t>
            </a:r>
            <a:endParaRPr lang="en-US" sz="2000" dirty="0">
              <a:solidFill>
                <a:schemeClr val="tx2"/>
              </a:solidFill>
            </a:endParaRPr>
          </a:p>
        </p:txBody>
      </p:sp>
      <p:grpSp>
        <p:nvGrpSpPr>
          <p:cNvPr id="44" name="Group 43"/>
          <p:cNvGrpSpPr/>
          <p:nvPr/>
        </p:nvGrpSpPr>
        <p:grpSpPr>
          <a:xfrm>
            <a:off x="279794" y="4656568"/>
            <a:ext cx="514290" cy="1772777"/>
            <a:chOff x="279794" y="4748339"/>
            <a:chExt cx="514290" cy="1772777"/>
          </a:xfrm>
        </p:grpSpPr>
        <p:sp>
          <p:nvSpPr>
            <p:cNvPr id="19" name="Left Bracket 18"/>
            <p:cNvSpPr/>
            <p:nvPr/>
          </p:nvSpPr>
          <p:spPr>
            <a:xfrm>
              <a:off x="279794" y="4748339"/>
              <a:ext cx="297722" cy="1569660"/>
            </a:xfrm>
            <a:prstGeom prst="leftBracket">
              <a:avLst/>
            </a:prstGeom>
            <a:ln w="127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8" name="Straight Arrow Connector 37"/>
            <p:cNvCxnSpPr/>
            <p:nvPr/>
          </p:nvCxnSpPr>
          <p:spPr>
            <a:xfrm>
              <a:off x="428655" y="6521116"/>
              <a:ext cx="365429" cy="0"/>
            </a:xfrm>
            <a:prstGeom prst="straightConnector1">
              <a:avLst/>
            </a:prstGeom>
            <a:ln w="127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428655" y="6317999"/>
              <a:ext cx="0" cy="20311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45" name="TextBox 44"/>
          <p:cNvSpPr txBox="1"/>
          <p:nvPr/>
        </p:nvSpPr>
        <p:spPr>
          <a:xfrm>
            <a:off x="279793" y="5391294"/>
            <a:ext cx="8626212" cy="461665"/>
          </a:xfrm>
          <a:prstGeom prst="rect">
            <a:avLst/>
          </a:prstGeom>
          <a:noFill/>
        </p:spPr>
        <p:txBody>
          <a:bodyPr wrap="square" rtlCol="0">
            <a:spAutoFit/>
          </a:bodyPr>
          <a:lstStyle/>
          <a:p>
            <a:pPr marL="457200" indent="-457200">
              <a:buFont typeface="+mj-lt"/>
              <a:buAutoNum type="arabicPeriod" startAt="2"/>
            </a:pPr>
            <a:r>
              <a:rPr lang="en-US" sz="2400" dirty="0" smtClean="0"/>
              <a:t>Write three-letter abbreviations :  </a:t>
            </a:r>
            <a:r>
              <a:rPr lang="en-US" sz="2400" dirty="0" err="1" smtClean="0"/>
              <a:t>Cys</a:t>
            </a:r>
            <a:r>
              <a:rPr lang="en-US" sz="2400" dirty="0" smtClean="0"/>
              <a:t>-His-</a:t>
            </a:r>
            <a:r>
              <a:rPr lang="en-US" sz="2400" dirty="0" err="1" smtClean="0"/>
              <a:t>Glu</a:t>
            </a:r>
            <a:r>
              <a:rPr lang="en-US" sz="2400" dirty="0" smtClean="0"/>
              <a:t>-Met </a:t>
            </a:r>
            <a:r>
              <a:rPr lang="en-US" sz="2400" dirty="0" smtClean="0">
                <a:solidFill>
                  <a:schemeClr val="bg1">
                    <a:lumMod val="50000"/>
                  </a:schemeClr>
                </a:solidFill>
              </a:rPr>
              <a:t>(common)</a:t>
            </a:r>
          </a:p>
        </p:txBody>
      </p:sp>
      <p:sp>
        <p:nvSpPr>
          <p:cNvPr id="46" name="TextBox 45"/>
          <p:cNvSpPr txBox="1"/>
          <p:nvPr/>
        </p:nvSpPr>
        <p:spPr>
          <a:xfrm>
            <a:off x="279794" y="5752037"/>
            <a:ext cx="8626212" cy="461665"/>
          </a:xfrm>
          <a:prstGeom prst="rect">
            <a:avLst/>
          </a:prstGeom>
          <a:noFill/>
        </p:spPr>
        <p:txBody>
          <a:bodyPr wrap="square" rtlCol="0">
            <a:spAutoFit/>
          </a:bodyPr>
          <a:lstStyle/>
          <a:p>
            <a:pPr marL="457200" indent="-457200">
              <a:buFont typeface="+mj-lt"/>
              <a:buAutoNum type="arabicPeriod" startAt="3"/>
            </a:pPr>
            <a:r>
              <a:rPr lang="en-US" sz="2400" dirty="0" smtClean="0"/>
              <a:t>Write one-letter abbreviations : CHEM  </a:t>
            </a:r>
            <a:r>
              <a:rPr lang="en-US" sz="2400" dirty="0" smtClean="0">
                <a:solidFill>
                  <a:schemeClr val="bg1">
                    <a:lumMod val="50000"/>
                  </a:schemeClr>
                </a:solidFill>
              </a:rPr>
              <a:t>(most common)</a:t>
            </a:r>
          </a:p>
        </p:txBody>
      </p:sp>
    </p:spTree>
    <p:extLst>
      <p:ext uri="{BB962C8B-B14F-4D97-AF65-F5344CB8AC3E}">
        <p14:creationId xmlns:p14="http://schemas.microsoft.com/office/powerpoint/2010/main" val="1116454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p:bldP spid="45" grpId="0"/>
      <p:bldP spid="4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6" name="Picture 2" descr="unnumbered 3 p8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1427"/>
          <a:stretch/>
        </p:blipFill>
        <p:spPr bwMode="auto">
          <a:xfrm>
            <a:off x="4929810" y="4287742"/>
            <a:ext cx="3666608" cy="2210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74638"/>
            <a:ext cx="8229600" cy="792162"/>
          </a:xfrm>
        </p:spPr>
        <p:txBody>
          <a:bodyPr/>
          <a:lstStyle/>
          <a:p>
            <a:r>
              <a:rPr lang="en-US" dirty="0" smtClean="0"/>
              <a:t>Small peptides are important in biochemistry</a:t>
            </a:r>
            <a:endParaRPr lang="en-US" dirty="0"/>
          </a:p>
        </p:txBody>
      </p:sp>
      <p:sp>
        <p:nvSpPr>
          <p:cNvPr id="3" name="TextBox 2"/>
          <p:cNvSpPr txBox="1"/>
          <p:nvPr/>
        </p:nvSpPr>
        <p:spPr>
          <a:xfrm>
            <a:off x="457200" y="1219200"/>
            <a:ext cx="3501023" cy="1261884"/>
          </a:xfrm>
          <a:prstGeom prst="rect">
            <a:avLst/>
          </a:prstGeom>
          <a:noFill/>
        </p:spPr>
        <p:txBody>
          <a:bodyPr wrap="none" rtlCol="0">
            <a:spAutoFit/>
          </a:bodyPr>
          <a:lstStyle/>
          <a:p>
            <a:r>
              <a:rPr lang="en-US" sz="2000" b="1" dirty="0" smtClean="0"/>
              <a:t>Peptide hormones</a:t>
            </a:r>
          </a:p>
          <a:p>
            <a:r>
              <a:rPr lang="en-US" sz="2000" dirty="0" smtClean="0"/>
              <a:t>Ex: oxytocin (the love hormone)</a:t>
            </a:r>
          </a:p>
          <a:p>
            <a:r>
              <a:rPr lang="en-US" dirty="0" smtClean="0"/>
              <a:t>Causes uterine contractions</a:t>
            </a:r>
          </a:p>
          <a:p>
            <a:r>
              <a:rPr lang="en-US" dirty="0" smtClean="0"/>
              <a:t>Important for forming connections</a:t>
            </a:r>
            <a:endParaRPr lang="en-US" dirty="0"/>
          </a:p>
        </p:txBody>
      </p:sp>
      <p:sp>
        <p:nvSpPr>
          <p:cNvPr id="5" name="TextBox 4"/>
          <p:cNvSpPr txBox="1"/>
          <p:nvPr/>
        </p:nvSpPr>
        <p:spPr>
          <a:xfrm>
            <a:off x="4811470" y="1219200"/>
            <a:ext cx="3200400" cy="984885"/>
          </a:xfrm>
          <a:prstGeom prst="rect">
            <a:avLst/>
          </a:prstGeom>
          <a:noFill/>
        </p:spPr>
        <p:txBody>
          <a:bodyPr wrap="square" rtlCol="0">
            <a:spAutoFit/>
          </a:bodyPr>
          <a:lstStyle/>
          <a:p>
            <a:r>
              <a:rPr lang="en-US" sz="2000" b="1" dirty="0" smtClean="0"/>
              <a:t>Peptide antibiotics</a:t>
            </a:r>
          </a:p>
          <a:p>
            <a:r>
              <a:rPr lang="en-US" sz="2000" dirty="0" smtClean="0"/>
              <a:t>Ex: </a:t>
            </a:r>
            <a:r>
              <a:rPr lang="en-US" sz="2000" dirty="0" err="1" smtClean="0"/>
              <a:t>viomycin</a:t>
            </a:r>
            <a:r>
              <a:rPr lang="en-US" sz="2000" dirty="0"/>
              <a:t> </a:t>
            </a:r>
            <a:r>
              <a:rPr lang="en-US" sz="2000" dirty="0" smtClean="0"/>
              <a:t>– </a:t>
            </a:r>
            <a:r>
              <a:rPr lang="en-US" dirty="0" smtClean="0"/>
              <a:t>Used in a drug cocktail against </a:t>
            </a:r>
            <a:r>
              <a:rPr lang="en-US" i="1" dirty="0" smtClean="0"/>
              <a:t>M. tuberculosis</a:t>
            </a:r>
            <a:endParaRPr lang="en-US" i="1" dirty="0"/>
          </a:p>
        </p:txBody>
      </p:sp>
      <p:sp>
        <p:nvSpPr>
          <p:cNvPr id="6" name="TextBox 5"/>
          <p:cNvSpPr txBox="1"/>
          <p:nvPr/>
        </p:nvSpPr>
        <p:spPr>
          <a:xfrm>
            <a:off x="4811470" y="4286470"/>
            <a:ext cx="1427570" cy="400110"/>
          </a:xfrm>
          <a:prstGeom prst="rect">
            <a:avLst/>
          </a:prstGeom>
          <a:noFill/>
        </p:spPr>
        <p:txBody>
          <a:bodyPr wrap="none" rtlCol="0">
            <a:spAutoFit/>
          </a:bodyPr>
          <a:lstStyle/>
          <a:p>
            <a:r>
              <a:rPr lang="en-US" sz="2000" b="1" dirty="0" err="1" smtClean="0"/>
              <a:t>Nutrasweet</a:t>
            </a:r>
            <a:endParaRPr lang="en-US" dirty="0"/>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025" y="2514600"/>
            <a:ext cx="4371975"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
          <p:cNvGrpSpPr/>
          <p:nvPr/>
        </p:nvGrpSpPr>
        <p:grpSpPr>
          <a:xfrm>
            <a:off x="381000" y="6096000"/>
            <a:ext cx="3992631" cy="402351"/>
            <a:chOff x="457200" y="6202681"/>
            <a:chExt cx="3992631" cy="402351"/>
          </a:xfrm>
        </p:grpSpPr>
        <p:sp>
          <p:nvSpPr>
            <p:cNvPr id="4" name="TextBox 3"/>
            <p:cNvSpPr txBox="1"/>
            <p:nvPr/>
          </p:nvSpPr>
          <p:spPr>
            <a:xfrm>
              <a:off x="457200" y="6235700"/>
              <a:ext cx="3992631" cy="369332"/>
            </a:xfrm>
            <a:prstGeom prst="rect">
              <a:avLst/>
            </a:prstGeom>
            <a:noFill/>
          </p:spPr>
          <p:txBody>
            <a:bodyPr wrap="none" rtlCol="0">
              <a:spAutoFit/>
            </a:bodyPr>
            <a:lstStyle/>
            <a:p>
              <a:r>
                <a:rPr lang="en-US" dirty="0" smtClean="0"/>
                <a:t>Cys-Tyr-Ile-Gln-Asn-Cys-Pro-Leu-Gly-NH</a:t>
              </a:r>
              <a:r>
                <a:rPr lang="en-US" baseline="-25000" dirty="0" smtClean="0"/>
                <a:t>2</a:t>
              </a:r>
              <a:endParaRPr lang="en-US" baseline="-25000" dirty="0"/>
            </a:p>
          </p:txBody>
        </p:sp>
        <p:sp>
          <p:nvSpPr>
            <p:cNvPr id="7" name="Right Bracket 6"/>
            <p:cNvSpPr/>
            <p:nvPr/>
          </p:nvSpPr>
          <p:spPr>
            <a:xfrm rot="5400000" flipH="1" flipV="1">
              <a:off x="1594674" y="5328474"/>
              <a:ext cx="121919" cy="1870333"/>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3001" y="2190833"/>
            <a:ext cx="3458609" cy="1918447"/>
          </a:xfrm>
          <a:prstGeom prst="rect">
            <a:avLst/>
          </a:prstGeom>
        </p:spPr>
      </p:pic>
    </p:spTree>
    <p:extLst>
      <p:ext uri="{BB962C8B-B14F-4D97-AF65-F5344CB8AC3E}">
        <p14:creationId xmlns:p14="http://schemas.microsoft.com/office/powerpoint/2010/main" val="18530489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figure 4-10b"/>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587"/>
          <a:stretch/>
        </p:blipFill>
        <p:spPr bwMode="auto">
          <a:xfrm>
            <a:off x="6642209" y="2334794"/>
            <a:ext cx="2044591" cy="2100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7321" y="2362200"/>
            <a:ext cx="2514600" cy="209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1858" name="Picture 2" descr="figure 3-01"/>
          <p:cNvPicPr>
            <a:picLocks noChangeAspect="1" noChangeArrowheads="1"/>
          </p:cNvPicPr>
          <p:nvPr/>
        </p:nvPicPr>
        <p:blipFill rotWithShape="1">
          <a:blip r:embed="rId5">
            <a:extLst>
              <a:ext uri="{28A0092B-C50C-407E-A947-70E740481C1C}">
                <a14:useLocalDpi xmlns:a14="http://schemas.microsoft.com/office/drawing/2010/main" val="0"/>
              </a:ext>
            </a:extLst>
          </a:blip>
          <a:srcRect b="25694"/>
          <a:stretch/>
        </p:blipFill>
        <p:spPr bwMode="auto">
          <a:xfrm>
            <a:off x="304800" y="4415735"/>
            <a:ext cx="8531225" cy="2137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dirty="0" smtClean="0"/>
              <a:t>Proteins are essential components of all organisms and carry out a diversity of functions</a:t>
            </a:r>
            <a:endParaRPr lang="en-US" dirty="0"/>
          </a:p>
        </p:txBody>
      </p:sp>
      <p:sp>
        <p:nvSpPr>
          <p:cNvPr id="3" name="TextBox 2"/>
          <p:cNvSpPr txBox="1"/>
          <p:nvPr/>
        </p:nvSpPr>
        <p:spPr>
          <a:xfrm>
            <a:off x="341243" y="1524000"/>
            <a:ext cx="2706757" cy="923330"/>
          </a:xfrm>
          <a:prstGeom prst="rect">
            <a:avLst/>
          </a:prstGeom>
          <a:noFill/>
        </p:spPr>
        <p:txBody>
          <a:bodyPr wrap="square" rtlCol="0">
            <a:spAutoFit/>
          </a:bodyPr>
          <a:lstStyle/>
          <a:p>
            <a:r>
              <a:rPr lang="en-US" dirty="0" smtClean="0"/>
              <a:t>Luciferase (an enzyme) – catalyzes a light-producing reaction in fireflies</a:t>
            </a:r>
          </a:p>
        </p:txBody>
      </p:sp>
      <p:sp>
        <p:nvSpPr>
          <p:cNvPr id="5" name="TextBox 4"/>
          <p:cNvSpPr txBox="1"/>
          <p:nvPr/>
        </p:nvSpPr>
        <p:spPr>
          <a:xfrm>
            <a:off x="3200400" y="1524000"/>
            <a:ext cx="2706757" cy="923330"/>
          </a:xfrm>
          <a:prstGeom prst="rect">
            <a:avLst/>
          </a:prstGeom>
          <a:noFill/>
        </p:spPr>
        <p:txBody>
          <a:bodyPr wrap="square" rtlCol="0">
            <a:spAutoFit/>
          </a:bodyPr>
          <a:lstStyle/>
          <a:p>
            <a:r>
              <a:rPr lang="en-US" dirty="0" smtClean="0"/>
              <a:t>Hemoglobin – binds O</a:t>
            </a:r>
            <a:r>
              <a:rPr lang="en-US" baseline="-25000" dirty="0" smtClean="0"/>
              <a:t>2</a:t>
            </a:r>
            <a:r>
              <a:rPr lang="en-US" dirty="0" smtClean="0"/>
              <a:t> and carries it throughout the blood stream</a:t>
            </a:r>
            <a:endParaRPr lang="en-US" dirty="0"/>
          </a:p>
        </p:txBody>
      </p:sp>
      <p:sp>
        <p:nvSpPr>
          <p:cNvPr id="6" name="TextBox 5"/>
          <p:cNvSpPr txBox="1"/>
          <p:nvPr/>
        </p:nvSpPr>
        <p:spPr>
          <a:xfrm>
            <a:off x="6056244" y="1524000"/>
            <a:ext cx="2706757" cy="923330"/>
          </a:xfrm>
          <a:prstGeom prst="rect">
            <a:avLst/>
          </a:prstGeom>
          <a:noFill/>
        </p:spPr>
        <p:txBody>
          <a:bodyPr wrap="square" rtlCol="0">
            <a:spAutoFit/>
          </a:bodyPr>
          <a:lstStyle/>
          <a:p>
            <a:r>
              <a:rPr lang="el-GR" dirty="0" smtClean="0"/>
              <a:t>α</a:t>
            </a:r>
            <a:r>
              <a:rPr lang="en-US" dirty="0" smtClean="0"/>
              <a:t>-Keratin – provides structure to animal horns, hooves, hair, and nails</a:t>
            </a:r>
            <a:endParaRPr lang="en-US" dirty="0"/>
          </a:p>
        </p:txBody>
      </p:sp>
      <p:pic>
        <p:nvPicPr>
          <p:cNvPr id="4102" name="Picture 6"/>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9012" r="34709"/>
          <a:stretch/>
        </p:blipFill>
        <p:spPr bwMode="auto">
          <a:xfrm>
            <a:off x="6150667" y="2457450"/>
            <a:ext cx="670529"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00400" y="2494583"/>
            <a:ext cx="2711007" cy="1848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25544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2" name="Picture 2" descr="table 3-02"/>
          <p:cNvPicPr>
            <a:picLocks noChangeAspect="1" noChangeArrowheads="1"/>
          </p:cNvPicPr>
          <p:nvPr/>
        </p:nvPicPr>
        <p:blipFill rotWithShape="1">
          <a:blip r:embed="rId3">
            <a:extLst>
              <a:ext uri="{28A0092B-C50C-407E-A947-70E740481C1C}">
                <a14:useLocalDpi xmlns:a14="http://schemas.microsoft.com/office/drawing/2010/main" val="0"/>
              </a:ext>
            </a:extLst>
          </a:blip>
          <a:srcRect b="7351"/>
          <a:stretch/>
        </p:blipFill>
        <p:spPr bwMode="auto">
          <a:xfrm>
            <a:off x="457200" y="1143000"/>
            <a:ext cx="8190015" cy="5474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74638"/>
            <a:ext cx="8229600" cy="792162"/>
          </a:xfrm>
        </p:spPr>
        <p:txBody>
          <a:bodyPr/>
          <a:lstStyle/>
          <a:p>
            <a:r>
              <a:rPr lang="en-US" dirty="0" smtClean="0"/>
              <a:t>Proteins vary in size and in number of chains</a:t>
            </a:r>
            <a:endParaRPr lang="en-US" dirty="0"/>
          </a:p>
        </p:txBody>
      </p:sp>
    </p:spTree>
    <p:extLst>
      <p:ext uri="{BB962C8B-B14F-4D97-AF65-F5344CB8AC3E}">
        <p14:creationId xmlns:p14="http://schemas.microsoft.com/office/powerpoint/2010/main" val="6312883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6" name="Picture 2" descr="table 3-03"/>
          <p:cNvPicPr>
            <a:picLocks noChangeAspect="1" noChangeArrowheads="1"/>
          </p:cNvPicPr>
          <p:nvPr/>
        </p:nvPicPr>
        <p:blipFill rotWithShape="1">
          <a:blip r:embed="rId3">
            <a:extLst>
              <a:ext uri="{28A0092B-C50C-407E-A947-70E740481C1C}">
                <a14:useLocalDpi xmlns:a14="http://schemas.microsoft.com/office/drawing/2010/main" val="0"/>
              </a:ext>
            </a:extLst>
          </a:blip>
          <a:srcRect r="29015" b="14459"/>
          <a:stretch/>
        </p:blipFill>
        <p:spPr bwMode="auto">
          <a:xfrm>
            <a:off x="0" y="0"/>
            <a:ext cx="409921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table 3-04"/>
          <p:cNvPicPr>
            <a:picLocks noChangeAspect="1" noChangeArrowheads="1"/>
          </p:cNvPicPr>
          <p:nvPr/>
        </p:nvPicPr>
        <p:blipFill rotWithShape="1">
          <a:blip r:embed="rId4">
            <a:extLst>
              <a:ext uri="{28A0092B-C50C-407E-A947-70E740481C1C}">
                <a14:useLocalDpi xmlns:a14="http://schemas.microsoft.com/office/drawing/2010/main" val="0"/>
              </a:ext>
            </a:extLst>
          </a:blip>
          <a:srcRect r="39263" b="8732"/>
          <a:stretch/>
        </p:blipFill>
        <p:spPr bwMode="auto">
          <a:xfrm>
            <a:off x="4267200" y="2438400"/>
            <a:ext cx="4540577" cy="431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099214" y="274638"/>
            <a:ext cx="4892386" cy="639762"/>
          </a:xfrm>
        </p:spPr>
        <p:txBody>
          <a:bodyPr/>
          <a:lstStyle/>
          <a:p>
            <a:r>
              <a:rPr lang="en-US" dirty="0" smtClean="0"/>
              <a:t>Proteins vary in composition</a:t>
            </a:r>
            <a:endParaRPr lang="en-US" dirty="0"/>
          </a:p>
        </p:txBody>
      </p:sp>
      <p:sp>
        <p:nvSpPr>
          <p:cNvPr id="4" name="TextBox 3"/>
          <p:cNvSpPr txBox="1"/>
          <p:nvPr/>
        </p:nvSpPr>
        <p:spPr>
          <a:xfrm>
            <a:off x="1951759" y="1295400"/>
            <a:ext cx="497316" cy="5562805"/>
          </a:xfrm>
          <a:prstGeom prst="rect">
            <a:avLst/>
          </a:prstGeom>
          <a:noFill/>
        </p:spPr>
        <p:txBody>
          <a:bodyPr wrap="none" rtlCol="0">
            <a:spAutoFit/>
          </a:bodyPr>
          <a:lstStyle/>
          <a:p>
            <a:pPr algn="r">
              <a:lnSpc>
                <a:spcPct val="101000"/>
              </a:lnSpc>
            </a:pPr>
            <a:r>
              <a:rPr lang="en-US" sz="1600" b="1" dirty="0" smtClean="0">
                <a:solidFill>
                  <a:schemeClr val="tx2"/>
                </a:solidFill>
              </a:rPr>
              <a:t>%</a:t>
            </a:r>
          </a:p>
          <a:p>
            <a:pPr algn="r">
              <a:lnSpc>
                <a:spcPct val="101000"/>
              </a:lnSpc>
            </a:pPr>
            <a:r>
              <a:rPr lang="en-US" sz="1600" b="1" dirty="0" smtClean="0">
                <a:solidFill>
                  <a:schemeClr val="tx2"/>
                </a:solidFill>
              </a:rPr>
              <a:t>6</a:t>
            </a:r>
          </a:p>
          <a:p>
            <a:pPr algn="r">
              <a:lnSpc>
                <a:spcPct val="101000"/>
              </a:lnSpc>
            </a:pPr>
            <a:r>
              <a:rPr lang="en-US" sz="1600" b="1" dirty="0" smtClean="0">
                <a:solidFill>
                  <a:schemeClr val="tx2"/>
                </a:solidFill>
              </a:rPr>
              <a:t>2</a:t>
            </a:r>
          </a:p>
          <a:p>
            <a:pPr algn="r">
              <a:lnSpc>
                <a:spcPct val="101000"/>
              </a:lnSpc>
            </a:pPr>
            <a:r>
              <a:rPr lang="en-US" sz="1600" b="1" dirty="0" smtClean="0">
                <a:solidFill>
                  <a:schemeClr val="tx2"/>
                </a:solidFill>
              </a:rPr>
              <a:t>5</a:t>
            </a:r>
          </a:p>
          <a:p>
            <a:pPr algn="r">
              <a:lnSpc>
                <a:spcPct val="101000"/>
              </a:lnSpc>
            </a:pPr>
            <a:r>
              <a:rPr lang="en-US" sz="1600" b="1" dirty="0" smtClean="0">
                <a:solidFill>
                  <a:schemeClr val="tx2"/>
                </a:solidFill>
              </a:rPr>
              <a:t>3</a:t>
            </a:r>
          </a:p>
          <a:p>
            <a:pPr algn="r">
              <a:lnSpc>
                <a:spcPct val="101000"/>
              </a:lnSpc>
            </a:pPr>
            <a:r>
              <a:rPr lang="en-US" sz="1600" b="1" dirty="0" smtClean="0">
                <a:solidFill>
                  <a:schemeClr val="tx2"/>
                </a:solidFill>
              </a:rPr>
              <a:t>2</a:t>
            </a:r>
          </a:p>
          <a:p>
            <a:pPr algn="r">
              <a:lnSpc>
                <a:spcPct val="101000"/>
              </a:lnSpc>
            </a:pPr>
            <a:r>
              <a:rPr lang="en-US" sz="1600" b="1" dirty="0" smtClean="0">
                <a:solidFill>
                  <a:schemeClr val="tx2"/>
                </a:solidFill>
              </a:rPr>
              <a:t>3</a:t>
            </a:r>
          </a:p>
          <a:p>
            <a:pPr algn="r">
              <a:lnSpc>
                <a:spcPct val="101000"/>
              </a:lnSpc>
            </a:pPr>
            <a:r>
              <a:rPr lang="en-US" sz="1600" b="1" dirty="0" smtClean="0">
                <a:solidFill>
                  <a:schemeClr val="tx2"/>
                </a:solidFill>
              </a:rPr>
              <a:t>9</a:t>
            </a:r>
          </a:p>
          <a:p>
            <a:pPr algn="r">
              <a:lnSpc>
                <a:spcPct val="101000"/>
              </a:lnSpc>
            </a:pPr>
            <a:r>
              <a:rPr lang="en-US" sz="1600" b="1" dirty="0" smtClean="0">
                <a:solidFill>
                  <a:schemeClr val="tx2"/>
                </a:solidFill>
              </a:rPr>
              <a:t>13</a:t>
            </a:r>
          </a:p>
          <a:p>
            <a:pPr algn="r">
              <a:lnSpc>
                <a:spcPct val="101000"/>
              </a:lnSpc>
            </a:pPr>
            <a:r>
              <a:rPr lang="en-US" sz="1600" b="1" dirty="0" smtClean="0">
                <a:solidFill>
                  <a:schemeClr val="tx2"/>
                </a:solidFill>
              </a:rPr>
              <a:t>3</a:t>
            </a:r>
          </a:p>
          <a:p>
            <a:pPr algn="r">
              <a:lnSpc>
                <a:spcPct val="101000"/>
              </a:lnSpc>
            </a:pPr>
            <a:r>
              <a:rPr lang="en-US" sz="1600" b="1" dirty="0" smtClean="0">
                <a:solidFill>
                  <a:schemeClr val="tx2"/>
                </a:solidFill>
              </a:rPr>
              <a:t>6</a:t>
            </a:r>
          </a:p>
          <a:p>
            <a:pPr algn="r">
              <a:lnSpc>
                <a:spcPct val="101000"/>
              </a:lnSpc>
            </a:pPr>
            <a:r>
              <a:rPr lang="en-US" sz="1600" b="1" dirty="0" smtClean="0">
                <a:solidFill>
                  <a:schemeClr val="tx2"/>
                </a:solidFill>
              </a:rPr>
              <a:t>6</a:t>
            </a:r>
          </a:p>
          <a:p>
            <a:pPr algn="r">
              <a:lnSpc>
                <a:spcPct val="101000"/>
              </a:lnSpc>
            </a:pPr>
            <a:r>
              <a:rPr lang="en-US" sz="1600" b="1" dirty="0" smtClean="0">
                <a:solidFill>
                  <a:schemeClr val="tx2"/>
                </a:solidFill>
              </a:rPr>
              <a:t>17</a:t>
            </a:r>
          </a:p>
          <a:p>
            <a:pPr algn="r">
              <a:lnSpc>
                <a:spcPct val="101000"/>
              </a:lnSpc>
            </a:pPr>
            <a:r>
              <a:rPr lang="en-US" sz="1600" b="1" dirty="0" smtClean="0">
                <a:solidFill>
                  <a:schemeClr val="tx2"/>
                </a:solidFill>
              </a:rPr>
              <a:t>2</a:t>
            </a:r>
          </a:p>
          <a:p>
            <a:pPr algn="r">
              <a:lnSpc>
                <a:spcPct val="101000"/>
              </a:lnSpc>
            </a:pPr>
            <a:r>
              <a:rPr lang="en-US" sz="1600" b="1" dirty="0" smtClean="0">
                <a:solidFill>
                  <a:schemeClr val="tx2"/>
                </a:solidFill>
              </a:rPr>
              <a:t>4</a:t>
            </a:r>
          </a:p>
          <a:p>
            <a:pPr algn="r">
              <a:lnSpc>
                <a:spcPct val="101000"/>
              </a:lnSpc>
            </a:pPr>
            <a:r>
              <a:rPr lang="en-US" sz="1600" b="1" dirty="0" smtClean="0">
                <a:solidFill>
                  <a:schemeClr val="tx2"/>
                </a:solidFill>
              </a:rPr>
              <a:t>4</a:t>
            </a:r>
          </a:p>
          <a:p>
            <a:pPr algn="r">
              <a:lnSpc>
                <a:spcPct val="101000"/>
              </a:lnSpc>
            </a:pPr>
            <a:r>
              <a:rPr lang="en-US" sz="1600" b="1" dirty="0" smtClean="0">
                <a:solidFill>
                  <a:schemeClr val="tx2"/>
                </a:solidFill>
              </a:rPr>
              <a:t>1</a:t>
            </a:r>
          </a:p>
          <a:p>
            <a:pPr algn="r">
              <a:lnSpc>
                <a:spcPct val="101000"/>
              </a:lnSpc>
            </a:pPr>
            <a:r>
              <a:rPr lang="en-US" sz="1600" b="1" dirty="0" smtClean="0">
                <a:solidFill>
                  <a:schemeClr val="tx2"/>
                </a:solidFill>
              </a:rPr>
              <a:t>8</a:t>
            </a:r>
          </a:p>
          <a:p>
            <a:pPr algn="r">
              <a:lnSpc>
                <a:spcPct val="101000"/>
              </a:lnSpc>
            </a:pPr>
            <a:r>
              <a:rPr lang="en-US" sz="1600" b="1" dirty="0" smtClean="0">
                <a:solidFill>
                  <a:schemeClr val="tx2"/>
                </a:solidFill>
              </a:rPr>
              <a:t>1</a:t>
            </a:r>
          </a:p>
          <a:p>
            <a:pPr algn="r">
              <a:lnSpc>
                <a:spcPct val="101000"/>
              </a:lnSpc>
            </a:pPr>
            <a:r>
              <a:rPr lang="en-US" sz="1600" b="1" dirty="0" smtClean="0">
                <a:solidFill>
                  <a:schemeClr val="tx2"/>
                </a:solidFill>
              </a:rPr>
              <a:t>4</a:t>
            </a:r>
          </a:p>
          <a:p>
            <a:pPr algn="r">
              <a:lnSpc>
                <a:spcPct val="101000"/>
              </a:lnSpc>
            </a:pPr>
            <a:r>
              <a:rPr lang="en-US" sz="1600" b="1" dirty="0" smtClean="0">
                <a:solidFill>
                  <a:schemeClr val="tx2"/>
                </a:solidFill>
              </a:rPr>
              <a:t>3</a:t>
            </a:r>
          </a:p>
          <a:p>
            <a:pPr algn="r">
              <a:lnSpc>
                <a:spcPct val="101000"/>
              </a:lnSpc>
            </a:pPr>
            <a:r>
              <a:rPr lang="en-US" sz="1600" b="1" dirty="0" smtClean="0">
                <a:solidFill>
                  <a:schemeClr val="tx2"/>
                </a:solidFill>
              </a:rPr>
              <a:t>100</a:t>
            </a:r>
            <a:endParaRPr lang="en-US" sz="1600" b="1" dirty="0">
              <a:solidFill>
                <a:schemeClr val="tx2"/>
              </a:solidFill>
            </a:endParaRPr>
          </a:p>
        </p:txBody>
      </p:sp>
      <p:sp>
        <p:nvSpPr>
          <p:cNvPr id="6" name="TextBox 5"/>
          <p:cNvSpPr txBox="1"/>
          <p:nvPr/>
        </p:nvSpPr>
        <p:spPr>
          <a:xfrm>
            <a:off x="3541284" y="1295400"/>
            <a:ext cx="497316" cy="5562805"/>
          </a:xfrm>
          <a:prstGeom prst="rect">
            <a:avLst/>
          </a:prstGeom>
          <a:noFill/>
        </p:spPr>
        <p:txBody>
          <a:bodyPr wrap="none" rtlCol="0">
            <a:spAutoFit/>
          </a:bodyPr>
          <a:lstStyle/>
          <a:p>
            <a:pPr algn="r">
              <a:lnSpc>
                <a:spcPct val="101000"/>
              </a:lnSpc>
            </a:pPr>
            <a:r>
              <a:rPr lang="en-US" sz="1600" b="1" dirty="0" smtClean="0">
                <a:solidFill>
                  <a:schemeClr val="tx2"/>
                </a:solidFill>
              </a:rPr>
              <a:t>%</a:t>
            </a:r>
          </a:p>
          <a:p>
            <a:pPr algn="r">
              <a:lnSpc>
                <a:spcPct val="101000"/>
              </a:lnSpc>
            </a:pPr>
            <a:r>
              <a:rPr lang="en-US" sz="1600" b="1" dirty="0" smtClean="0">
                <a:solidFill>
                  <a:schemeClr val="tx2"/>
                </a:solidFill>
              </a:rPr>
              <a:t>9</a:t>
            </a:r>
          </a:p>
          <a:p>
            <a:pPr algn="r">
              <a:lnSpc>
                <a:spcPct val="101000"/>
              </a:lnSpc>
            </a:pPr>
            <a:r>
              <a:rPr lang="en-US" sz="1600" b="1" dirty="0" smtClean="0">
                <a:solidFill>
                  <a:schemeClr val="tx2"/>
                </a:solidFill>
              </a:rPr>
              <a:t>2</a:t>
            </a:r>
          </a:p>
          <a:p>
            <a:pPr algn="r">
              <a:lnSpc>
                <a:spcPct val="101000"/>
              </a:lnSpc>
            </a:pPr>
            <a:r>
              <a:rPr lang="en-US" sz="1600" b="1" dirty="0" smtClean="0">
                <a:solidFill>
                  <a:schemeClr val="tx2"/>
                </a:solidFill>
              </a:rPr>
              <a:t>6</a:t>
            </a:r>
          </a:p>
          <a:p>
            <a:pPr algn="r">
              <a:lnSpc>
                <a:spcPct val="101000"/>
              </a:lnSpc>
            </a:pPr>
            <a:r>
              <a:rPr lang="en-US" sz="1600" b="1" dirty="0" smtClean="0">
                <a:solidFill>
                  <a:schemeClr val="tx2"/>
                </a:solidFill>
              </a:rPr>
              <a:t>3</a:t>
            </a:r>
          </a:p>
          <a:p>
            <a:pPr algn="r">
              <a:lnSpc>
                <a:spcPct val="101000"/>
              </a:lnSpc>
            </a:pPr>
            <a:r>
              <a:rPr lang="en-US" sz="1600" b="1" dirty="0" smtClean="0">
                <a:solidFill>
                  <a:schemeClr val="tx2"/>
                </a:solidFill>
              </a:rPr>
              <a:t>4</a:t>
            </a:r>
          </a:p>
          <a:p>
            <a:pPr algn="r">
              <a:lnSpc>
                <a:spcPct val="101000"/>
              </a:lnSpc>
            </a:pPr>
            <a:r>
              <a:rPr lang="en-US" sz="1600" b="1" dirty="0" smtClean="0">
                <a:solidFill>
                  <a:schemeClr val="tx2"/>
                </a:solidFill>
              </a:rPr>
              <a:t>4</a:t>
            </a:r>
          </a:p>
          <a:p>
            <a:pPr algn="r">
              <a:lnSpc>
                <a:spcPct val="101000"/>
              </a:lnSpc>
            </a:pPr>
            <a:r>
              <a:rPr lang="en-US" sz="1600" b="1" dirty="0" smtClean="0">
                <a:solidFill>
                  <a:schemeClr val="tx2"/>
                </a:solidFill>
              </a:rPr>
              <a:t>2</a:t>
            </a:r>
          </a:p>
          <a:p>
            <a:pPr algn="r">
              <a:lnSpc>
                <a:spcPct val="101000"/>
              </a:lnSpc>
            </a:pPr>
            <a:r>
              <a:rPr lang="en-US" sz="1600" b="1" dirty="0" smtClean="0">
                <a:solidFill>
                  <a:schemeClr val="tx2"/>
                </a:solidFill>
              </a:rPr>
              <a:t>9</a:t>
            </a:r>
          </a:p>
          <a:p>
            <a:pPr algn="r">
              <a:lnSpc>
                <a:spcPct val="101000"/>
              </a:lnSpc>
            </a:pPr>
            <a:r>
              <a:rPr lang="en-US" sz="1600" b="1" dirty="0" smtClean="0">
                <a:solidFill>
                  <a:schemeClr val="tx2"/>
                </a:solidFill>
              </a:rPr>
              <a:t>1</a:t>
            </a:r>
          </a:p>
          <a:p>
            <a:pPr algn="r">
              <a:lnSpc>
                <a:spcPct val="101000"/>
              </a:lnSpc>
            </a:pPr>
            <a:r>
              <a:rPr lang="en-US" sz="1600" b="1" dirty="0" smtClean="0">
                <a:solidFill>
                  <a:schemeClr val="tx2"/>
                </a:solidFill>
              </a:rPr>
              <a:t>4</a:t>
            </a:r>
          </a:p>
          <a:p>
            <a:pPr algn="r">
              <a:lnSpc>
                <a:spcPct val="101000"/>
              </a:lnSpc>
            </a:pPr>
            <a:r>
              <a:rPr lang="en-US" sz="1600" b="1" dirty="0" smtClean="0">
                <a:solidFill>
                  <a:schemeClr val="tx2"/>
                </a:solidFill>
              </a:rPr>
              <a:t>8</a:t>
            </a:r>
          </a:p>
          <a:p>
            <a:pPr algn="r">
              <a:lnSpc>
                <a:spcPct val="101000"/>
              </a:lnSpc>
            </a:pPr>
            <a:r>
              <a:rPr lang="en-US" sz="1600" b="1" dirty="0" smtClean="0">
                <a:solidFill>
                  <a:schemeClr val="tx2"/>
                </a:solidFill>
              </a:rPr>
              <a:t>6</a:t>
            </a:r>
          </a:p>
          <a:p>
            <a:pPr algn="r">
              <a:lnSpc>
                <a:spcPct val="101000"/>
              </a:lnSpc>
            </a:pPr>
            <a:r>
              <a:rPr lang="en-US" sz="1600" b="1" dirty="0" smtClean="0">
                <a:solidFill>
                  <a:schemeClr val="tx2"/>
                </a:solidFill>
              </a:rPr>
              <a:t>1</a:t>
            </a:r>
          </a:p>
          <a:p>
            <a:pPr algn="r">
              <a:lnSpc>
                <a:spcPct val="101000"/>
              </a:lnSpc>
            </a:pPr>
            <a:r>
              <a:rPr lang="en-US" sz="1600" b="1" dirty="0" smtClean="0">
                <a:solidFill>
                  <a:schemeClr val="tx2"/>
                </a:solidFill>
              </a:rPr>
              <a:t>2</a:t>
            </a:r>
          </a:p>
          <a:p>
            <a:pPr algn="r">
              <a:lnSpc>
                <a:spcPct val="101000"/>
              </a:lnSpc>
            </a:pPr>
            <a:r>
              <a:rPr lang="en-US" sz="1600" b="1" dirty="0" smtClean="0">
                <a:solidFill>
                  <a:schemeClr val="tx2"/>
                </a:solidFill>
              </a:rPr>
              <a:t>4</a:t>
            </a:r>
          </a:p>
          <a:p>
            <a:pPr algn="r">
              <a:lnSpc>
                <a:spcPct val="101000"/>
              </a:lnSpc>
            </a:pPr>
            <a:r>
              <a:rPr lang="en-US" sz="1600" b="1" dirty="0" smtClean="0">
                <a:solidFill>
                  <a:schemeClr val="tx2"/>
                </a:solidFill>
              </a:rPr>
              <a:t>11</a:t>
            </a:r>
          </a:p>
          <a:p>
            <a:pPr algn="r">
              <a:lnSpc>
                <a:spcPct val="101000"/>
              </a:lnSpc>
            </a:pPr>
            <a:r>
              <a:rPr lang="en-US" sz="1600" b="1" dirty="0" smtClean="0">
                <a:solidFill>
                  <a:schemeClr val="tx2"/>
                </a:solidFill>
              </a:rPr>
              <a:t>9</a:t>
            </a:r>
          </a:p>
          <a:p>
            <a:pPr algn="r">
              <a:lnSpc>
                <a:spcPct val="101000"/>
              </a:lnSpc>
            </a:pPr>
            <a:r>
              <a:rPr lang="en-US" sz="1600" b="1" dirty="0" smtClean="0">
                <a:solidFill>
                  <a:schemeClr val="tx2"/>
                </a:solidFill>
              </a:rPr>
              <a:t>3</a:t>
            </a:r>
          </a:p>
          <a:p>
            <a:pPr algn="r">
              <a:lnSpc>
                <a:spcPct val="101000"/>
              </a:lnSpc>
            </a:pPr>
            <a:r>
              <a:rPr lang="en-US" sz="1600" b="1" dirty="0" smtClean="0">
                <a:solidFill>
                  <a:schemeClr val="tx2"/>
                </a:solidFill>
              </a:rPr>
              <a:t>2</a:t>
            </a:r>
          </a:p>
          <a:p>
            <a:pPr algn="r">
              <a:lnSpc>
                <a:spcPct val="101000"/>
              </a:lnSpc>
            </a:pPr>
            <a:r>
              <a:rPr lang="en-US" sz="1600" b="1" dirty="0" smtClean="0">
                <a:solidFill>
                  <a:schemeClr val="tx2"/>
                </a:solidFill>
              </a:rPr>
              <a:t>9</a:t>
            </a:r>
          </a:p>
          <a:p>
            <a:pPr algn="r">
              <a:lnSpc>
                <a:spcPct val="101000"/>
              </a:lnSpc>
            </a:pPr>
            <a:r>
              <a:rPr lang="en-US" sz="1600" b="1" dirty="0" smtClean="0">
                <a:solidFill>
                  <a:schemeClr val="tx2"/>
                </a:solidFill>
              </a:rPr>
              <a:t>100</a:t>
            </a:r>
            <a:endParaRPr lang="en-US" sz="1600" b="1" dirty="0">
              <a:solidFill>
                <a:schemeClr val="tx2"/>
              </a:solidFill>
            </a:endParaRPr>
          </a:p>
        </p:txBody>
      </p:sp>
      <p:sp>
        <p:nvSpPr>
          <p:cNvPr id="5" name="TextBox 4"/>
          <p:cNvSpPr txBox="1"/>
          <p:nvPr/>
        </p:nvSpPr>
        <p:spPr>
          <a:xfrm>
            <a:off x="4368801" y="1066800"/>
            <a:ext cx="1574799" cy="923330"/>
          </a:xfrm>
          <a:prstGeom prst="rect">
            <a:avLst/>
          </a:prstGeom>
          <a:noFill/>
        </p:spPr>
        <p:txBody>
          <a:bodyPr wrap="square" rtlCol="0">
            <a:spAutoFit/>
          </a:bodyPr>
          <a:lstStyle/>
          <a:p>
            <a:r>
              <a:rPr lang="en-US" dirty="0" smtClean="0"/>
              <a:t>Varying proportions of amino acids</a:t>
            </a:r>
            <a:endParaRPr lang="en-US" dirty="0"/>
          </a:p>
        </p:txBody>
      </p:sp>
      <p:cxnSp>
        <p:nvCxnSpPr>
          <p:cNvPr id="8" name="Straight Arrow Connector 7"/>
          <p:cNvCxnSpPr/>
          <p:nvPr/>
        </p:nvCxnSpPr>
        <p:spPr>
          <a:xfrm flipH="1">
            <a:off x="4099214" y="1295400"/>
            <a:ext cx="269587" cy="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483678" y="1366798"/>
            <a:ext cx="2311399" cy="646331"/>
          </a:xfrm>
          <a:prstGeom prst="rect">
            <a:avLst/>
          </a:prstGeom>
          <a:noFill/>
        </p:spPr>
        <p:txBody>
          <a:bodyPr wrap="square" rtlCol="0">
            <a:spAutoFit/>
          </a:bodyPr>
          <a:lstStyle/>
          <a:p>
            <a:r>
              <a:rPr lang="en-US" dirty="0" smtClean="0"/>
              <a:t>Variability in use of additional compounds</a:t>
            </a:r>
            <a:endParaRPr lang="en-US" dirty="0"/>
          </a:p>
        </p:txBody>
      </p:sp>
      <p:cxnSp>
        <p:nvCxnSpPr>
          <p:cNvPr id="11" name="Straight Arrow Connector 10"/>
          <p:cNvCxnSpPr/>
          <p:nvPr/>
        </p:nvCxnSpPr>
        <p:spPr>
          <a:xfrm flipH="1">
            <a:off x="6781800" y="2013129"/>
            <a:ext cx="152400" cy="425271"/>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1606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Protein variability is theoretically limitless</a:t>
            </a:r>
            <a:br>
              <a:rPr lang="en-US" dirty="0" smtClean="0"/>
            </a:br>
            <a:r>
              <a:rPr lang="en-US" dirty="0" smtClean="0"/>
              <a:t>(although realistically limited)</a:t>
            </a:r>
            <a:endParaRPr lang="en-US" dirty="0"/>
          </a:p>
        </p:txBody>
      </p:sp>
      <p:sp>
        <p:nvSpPr>
          <p:cNvPr id="3" name="TextBox 2"/>
          <p:cNvSpPr txBox="1"/>
          <p:nvPr/>
        </p:nvSpPr>
        <p:spPr>
          <a:xfrm>
            <a:off x="1523999" y="1447800"/>
            <a:ext cx="5836854" cy="646331"/>
          </a:xfrm>
          <a:prstGeom prst="rect">
            <a:avLst/>
          </a:prstGeom>
          <a:noFill/>
        </p:spPr>
        <p:txBody>
          <a:bodyPr wrap="none" rtlCol="0">
            <a:spAutoFit/>
          </a:bodyPr>
          <a:lstStyle/>
          <a:p>
            <a:r>
              <a:rPr lang="en-US" dirty="0" smtClean="0">
                <a:latin typeface="Courier New" pitchFamily="49" charset="0"/>
                <a:cs typeface="Courier New" pitchFamily="49" charset="0"/>
              </a:rPr>
              <a:t> 1   2   3   4   5   …</a:t>
            </a:r>
          </a:p>
          <a:p>
            <a:r>
              <a:rPr lang="en-US" dirty="0" smtClean="0">
                <a:latin typeface="Courier New" pitchFamily="49" charset="0"/>
                <a:cs typeface="Courier New" pitchFamily="49" charset="0"/>
              </a:rPr>
              <a:t>Met-</a:t>
            </a:r>
            <a:r>
              <a:rPr lang="en-US" dirty="0" err="1" smtClean="0">
                <a:latin typeface="Courier New" pitchFamily="49" charset="0"/>
                <a:cs typeface="Courier New" pitchFamily="49" charset="0"/>
              </a:rPr>
              <a:t>Ala</a:t>
            </a:r>
            <a:r>
              <a:rPr lang="en-US" dirty="0" smtClean="0">
                <a:latin typeface="Courier New" pitchFamily="49" charset="0"/>
                <a:cs typeface="Courier New" pitchFamily="49" charset="0"/>
              </a:rPr>
              <a:t>-</a:t>
            </a:r>
            <a:r>
              <a:rPr lang="en-US" dirty="0" err="1" smtClean="0">
                <a:latin typeface="Courier New" pitchFamily="49" charset="0"/>
                <a:cs typeface="Courier New" pitchFamily="49" charset="0"/>
              </a:rPr>
              <a:t>Phe</a:t>
            </a:r>
            <a:r>
              <a:rPr lang="en-US" dirty="0" smtClean="0">
                <a:latin typeface="Courier New" pitchFamily="49" charset="0"/>
                <a:cs typeface="Courier New" pitchFamily="49" charset="0"/>
              </a:rPr>
              <a:t>-</a:t>
            </a:r>
            <a:r>
              <a:rPr lang="en-US" dirty="0" err="1" smtClean="0">
                <a:latin typeface="Courier New" pitchFamily="49" charset="0"/>
                <a:cs typeface="Courier New" pitchFamily="49" charset="0"/>
              </a:rPr>
              <a:t>Gly</a:t>
            </a:r>
            <a:r>
              <a:rPr lang="en-US" dirty="0" smtClean="0">
                <a:latin typeface="Courier New" pitchFamily="49" charset="0"/>
                <a:cs typeface="Courier New" pitchFamily="49" charset="0"/>
              </a:rPr>
              <a:t>-</a:t>
            </a:r>
            <a:r>
              <a:rPr lang="en-US" dirty="0" err="1" smtClean="0">
                <a:latin typeface="Courier New" pitchFamily="49" charset="0"/>
                <a:cs typeface="Courier New" pitchFamily="49" charset="0"/>
              </a:rPr>
              <a:t>Ala</a:t>
            </a:r>
            <a:r>
              <a:rPr lang="en-US" dirty="0" smtClean="0">
                <a:latin typeface="Courier New" pitchFamily="49" charset="0"/>
                <a:cs typeface="Courier New" pitchFamily="49" charset="0"/>
              </a:rPr>
              <a:t>-Pro-</a:t>
            </a:r>
            <a:r>
              <a:rPr lang="en-US" dirty="0" err="1" smtClean="0">
                <a:latin typeface="Courier New" pitchFamily="49" charset="0"/>
                <a:cs typeface="Courier New" pitchFamily="49" charset="0"/>
              </a:rPr>
              <a:t>Gly</a:t>
            </a:r>
            <a:r>
              <a:rPr lang="en-US" dirty="0" smtClean="0">
                <a:latin typeface="Courier New" pitchFamily="49" charset="0"/>
                <a:cs typeface="Courier New" pitchFamily="49" charset="0"/>
              </a:rPr>
              <a:t>-Asp-</a:t>
            </a:r>
            <a:r>
              <a:rPr lang="en-US" dirty="0" err="1" smtClean="0">
                <a:latin typeface="Courier New" pitchFamily="49" charset="0"/>
                <a:cs typeface="Courier New" pitchFamily="49" charset="0"/>
              </a:rPr>
              <a:t>Gln</a:t>
            </a:r>
            <a:r>
              <a:rPr lang="en-US" dirty="0" smtClean="0">
                <a:latin typeface="Courier New" pitchFamily="49" charset="0"/>
                <a:cs typeface="Courier New" pitchFamily="49" charset="0"/>
              </a:rPr>
              <a:t>-His-…</a:t>
            </a:r>
          </a:p>
        </p:txBody>
      </p:sp>
      <p:sp>
        <p:nvSpPr>
          <p:cNvPr id="4" name="TextBox 3"/>
          <p:cNvSpPr txBox="1"/>
          <p:nvPr/>
        </p:nvSpPr>
        <p:spPr>
          <a:xfrm>
            <a:off x="986063" y="2420898"/>
            <a:ext cx="7156383" cy="646331"/>
          </a:xfrm>
          <a:prstGeom prst="rect">
            <a:avLst/>
          </a:prstGeom>
          <a:noFill/>
        </p:spPr>
        <p:txBody>
          <a:bodyPr wrap="none" rtlCol="0">
            <a:spAutoFit/>
          </a:bodyPr>
          <a:lstStyle/>
          <a:p>
            <a:r>
              <a:rPr lang="en-US" dirty="0" smtClean="0"/>
              <a:t>For a protein with 100 </a:t>
            </a:r>
            <a:r>
              <a:rPr lang="en-US" dirty="0" err="1" smtClean="0"/>
              <a:t>aa</a:t>
            </a:r>
            <a:r>
              <a:rPr lang="en-US" dirty="0" smtClean="0"/>
              <a:t>, number of possible </a:t>
            </a:r>
            <a:r>
              <a:rPr lang="en-US" dirty="0" err="1" smtClean="0"/>
              <a:t>aa</a:t>
            </a:r>
            <a:r>
              <a:rPr lang="en-US" dirty="0" smtClean="0"/>
              <a:t> sequences = 20</a:t>
            </a:r>
            <a:r>
              <a:rPr lang="en-US" baseline="30000" dirty="0" smtClean="0"/>
              <a:t>100</a:t>
            </a:r>
            <a:r>
              <a:rPr lang="en-US" dirty="0" smtClean="0"/>
              <a:t> ≈ 10</a:t>
            </a:r>
            <a:r>
              <a:rPr lang="en-US" baseline="30000" dirty="0" smtClean="0"/>
              <a:t>130</a:t>
            </a:r>
          </a:p>
          <a:p>
            <a:r>
              <a:rPr lang="en-US" dirty="0" smtClean="0"/>
              <a:t>For comparison, there are ~10</a:t>
            </a:r>
            <a:r>
              <a:rPr lang="en-US" baseline="30000" dirty="0" smtClean="0"/>
              <a:t>80</a:t>
            </a:r>
            <a:r>
              <a:rPr lang="en-US" dirty="0" smtClean="0"/>
              <a:t> atoms in the (observable) universe!</a:t>
            </a:r>
          </a:p>
        </p:txBody>
      </p:sp>
      <p:sp>
        <p:nvSpPr>
          <p:cNvPr id="5" name="TextBox 4"/>
          <p:cNvSpPr txBox="1"/>
          <p:nvPr/>
        </p:nvSpPr>
        <p:spPr>
          <a:xfrm>
            <a:off x="986063" y="4771072"/>
            <a:ext cx="6816225" cy="1754326"/>
          </a:xfrm>
          <a:prstGeom prst="rect">
            <a:avLst/>
          </a:prstGeom>
          <a:noFill/>
        </p:spPr>
        <p:txBody>
          <a:bodyPr wrap="square" rtlCol="0">
            <a:spAutoFit/>
          </a:bodyPr>
          <a:lstStyle/>
          <a:p>
            <a:r>
              <a:rPr lang="en-US" b="1" dirty="0" smtClean="0"/>
              <a:t>Realistic limitations:</a:t>
            </a:r>
          </a:p>
          <a:p>
            <a:pPr marL="285750" indent="-166688">
              <a:buFont typeface="Arial" pitchFamily="34" charset="0"/>
              <a:buChar char="•"/>
            </a:pPr>
            <a:r>
              <a:rPr lang="en-US" dirty="0" smtClean="0"/>
              <a:t>Length limited by ability and fidelity of synthesis</a:t>
            </a:r>
          </a:p>
          <a:p>
            <a:pPr marL="285750" indent="-166688">
              <a:buFont typeface="Arial" pitchFamily="34" charset="0"/>
              <a:buChar char="•"/>
            </a:pPr>
            <a:r>
              <a:rPr lang="en-US" dirty="0" smtClean="0"/>
              <a:t>Parameters limited by functionality, usefulness – Does it fold?  Does it provide a needed, useful function?</a:t>
            </a:r>
          </a:p>
          <a:p>
            <a:pPr marL="285750" indent="-166688">
              <a:buFont typeface="Arial" pitchFamily="34" charset="0"/>
              <a:buChar char="•"/>
            </a:pPr>
            <a:r>
              <a:rPr lang="en-US" dirty="0" smtClean="0"/>
              <a:t>Parameters of natural proteins are limited by evolution – Did nature find &amp; keep it?</a:t>
            </a:r>
            <a:endParaRPr lang="en-US" dirty="0"/>
          </a:p>
        </p:txBody>
      </p:sp>
      <p:sp>
        <p:nvSpPr>
          <p:cNvPr id="6" name="TextBox 5"/>
          <p:cNvSpPr txBox="1"/>
          <p:nvPr/>
        </p:nvSpPr>
        <p:spPr>
          <a:xfrm>
            <a:off x="5679209" y="3461253"/>
            <a:ext cx="2653308" cy="1323439"/>
          </a:xfrm>
          <a:prstGeom prst="rect">
            <a:avLst/>
          </a:prstGeom>
          <a:noFill/>
          <a:ln>
            <a:solidFill>
              <a:schemeClr val="tx2"/>
            </a:solidFill>
          </a:ln>
        </p:spPr>
        <p:txBody>
          <a:bodyPr wrap="square" rtlCol="0">
            <a:spAutoFit/>
          </a:bodyPr>
          <a:lstStyle/>
          <a:p>
            <a:pPr algn="ctr"/>
            <a:r>
              <a:rPr lang="en-US" sz="2000" b="1" dirty="0" smtClean="0">
                <a:solidFill>
                  <a:schemeClr val="tx2"/>
                </a:solidFill>
              </a:rPr>
              <a:t>A protein is a folded, functional polypeptide </a:t>
            </a:r>
            <a:r>
              <a:rPr lang="en-US" sz="2000" dirty="0" smtClean="0">
                <a:solidFill>
                  <a:schemeClr val="tx2"/>
                </a:solidFill>
              </a:rPr>
              <a:t>(not just any polymer of amino acids)</a:t>
            </a:r>
            <a:endParaRPr lang="en-US" sz="2000" dirty="0">
              <a:solidFill>
                <a:schemeClr val="tx2"/>
              </a:solidFill>
            </a:endParaRPr>
          </a:p>
        </p:txBody>
      </p:sp>
      <p:sp>
        <p:nvSpPr>
          <p:cNvPr id="7" name="TextBox 6"/>
          <p:cNvSpPr txBox="1"/>
          <p:nvPr/>
        </p:nvSpPr>
        <p:spPr>
          <a:xfrm>
            <a:off x="986063" y="3170872"/>
            <a:ext cx="3724994" cy="1477328"/>
          </a:xfrm>
          <a:prstGeom prst="rect">
            <a:avLst/>
          </a:prstGeom>
          <a:noFill/>
        </p:spPr>
        <p:txBody>
          <a:bodyPr wrap="none" rtlCol="0">
            <a:spAutoFit/>
          </a:bodyPr>
          <a:lstStyle/>
          <a:p>
            <a:r>
              <a:rPr lang="en-US" b="1" dirty="0" smtClean="0"/>
              <a:t>Additional variability can come from:</a:t>
            </a:r>
          </a:p>
          <a:p>
            <a:pPr marL="285750" indent="-166688">
              <a:buFont typeface="Arial" pitchFamily="34" charset="0"/>
              <a:buChar char="•"/>
            </a:pPr>
            <a:r>
              <a:rPr lang="en-US" dirty="0" smtClean="0"/>
              <a:t>Variation in chain length</a:t>
            </a:r>
          </a:p>
          <a:p>
            <a:pPr marL="285750" indent="-166688">
              <a:buFont typeface="Arial" pitchFamily="34" charset="0"/>
              <a:buChar char="•"/>
            </a:pPr>
            <a:r>
              <a:rPr lang="en-US" dirty="0" smtClean="0"/>
              <a:t>Variation in number of chains</a:t>
            </a:r>
          </a:p>
          <a:p>
            <a:pPr marL="285750" indent="-166688">
              <a:buFont typeface="Arial" pitchFamily="34" charset="0"/>
              <a:buChar char="•"/>
            </a:pPr>
            <a:r>
              <a:rPr lang="en-US" dirty="0" smtClean="0"/>
              <a:t>Protein modifications</a:t>
            </a:r>
          </a:p>
          <a:p>
            <a:pPr marL="285750" indent="-166688">
              <a:buFont typeface="Arial" pitchFamily="34" charset="0"/>
              <a:buChar char="•"/>
            </a:pPr>
            <a:r>
              <a:rPr lang="en-US" dirty="0" smtClean="0"/>
              <a:t>Binding of prosthetic groups</a:t>
            </a:r>
            <a:endParaRPr lang="en-US" dirty="0"/>
          </a:p>
        </p:txBody>
      </p:sp>
      <p:sp>
        <p:nvSpPr>
          <p:cNvPr id="8" name="TextBox 7"/>
          <p:cNvSpPr txBox="1"/>
          <p:nvPr/>
        </p:nvSpPr>
        <p:spPr>
          <a:xfrm>
            <a:off x="1604418" y="2054423"/>
            <a:ext cx="3077124" cy="307777"/>
          </a:xfrm>
          <a:prstGeom prst="rect">
            <a:avLst/>
          </a:prstGeom>
          <a:noFill/>
        </p:spPr>
        <p:txBody>
          <a:bodyPr wrap="none" rtlCol="0">
            <a:spAutoFit/>
          </a:bodyPr>
          <a:lstStyle/>
          <a:p>
            <a:r>
              <a:rPr lang="en-US" sz="1400" spc="30" dirty="0" smtClean="0">
                <a:latin typeface="Courier New" pitchFamily="49" charset="0"/>
                <a:cs typeface="Courier New" pitchFamily="49" charset="0"/>
              </a:rPr>
              <a:t>20 x 20 x 20 x 20 x 20 x …</a:t>
            </a:r>
          </a:p>
        </p:txBody>
      </p:sp>
      <p:sp>
        <p:nvSpPr>
          <p:cNvPr id="9" name="TextBox 8"/>
          <p:cNvSpPr txBox="1"/>
          <p:nvPr/>
        </p:nvSpPr>
        <p:spPr>
          <a:xfrm>
            <a:off x="3352800" y="6344164"/>
            <a:ext cx="3814955" cy="369332"/>
          </a:xfrm>
          <a:prstGeom prst="rect">
            <a:avLst/>
          </a:prstGeom>
          <a:noFill/>
        </p:spPr>
        <p:txBody>
          <a:bodyPr wrap="none" rtlCol="0">
            <a:spAutoFit/>
          </a:bodyPr>
          <a:lstStyle/>
          <a:p>
            <a:r>
              <a:rPr lang="en-US" dirty="0" smtClean="0"/>
              <a:t>There are maybe 10</a:t>
            </a:r>
            <a:r>
              <a:rPr lang="en-US" baseline="30000" dirty="0" smtClean="0"/>
              <a:t>7</a:t>
            </a:r>
            <a:r>
              <a:rPr lang="en-US" dirty="0" smtClean="0"/>
              <a:t> proteins on earth</a:t>
            </a:r>
            <a:endParaRPr lang="en-US" dirty="0"/>
          </a:p>
        </p:txBody>
      </p:sp>
    </p:spTree>
    <p:extLst>
      <p:ext uri="{BB962C8B-B14F-4D97-AF65-F5344CB8AC3E}">
        <p14:creationId xmlns:p14="http://schemas.microsoft.com/office/powerpoint/2010/main" val="4034426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uiExpand="1" build="p"/>
      <p:bldP spid="5" grpId="0" build="p"/>
      <p:bldP spid="6" grpId="0" animBg="1"/>
      <p:bldP spid="7" grpId="0" build="p"/>
      <p:bldP spid="8"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2061</TotalTime>
  <Words>1122</Words>
  <Application>Microsoft Office PowerPoint</Application>
  <PresentationFormat>On-screen Show (4:3)</PresentationFormat>
  <Paragraphs>166</Paragraphs>
  <Slides>14</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6" baseType="lpstr">
      <vt:lpstr>Office Theme</vt:lpstr>
      <vt:lpstr>CS ChemDraw Drawing</vt:lpstr>
      <vt:lpstr>Nonstandard amino acids are found in modified proteins and as free metabolites</vt:lpstr>
      <vt:lpstr>Amino acids connect via amide linkages (releasing water – a condensation reaction) to form peptides</vt:lpstr>
      <vt:lpstr>How to draw a peptide with correct stereochemistry</vt:lpstr>
      <vt:lpstr>There are several ways to name a peptide’s sequence, but all start from the N-terminus</vt:lpstr>
      <vt:lpstr>Small peptides are important in biochemistry</vt:lpstr>
      <vt:lpstr>Proteins are essential components of all organisms and carry out a diversity of functions</vt:lpstr>
      <vt:lpstr>Proteins vary in size and in number of chains</vt:lpstr>
      <vt:lpstr>Proteins vary in composition</vt:lpstr>
      <vt:lpstr>Protein variability is theoretically limitless (although realistically limited)</vt:lpstr>
      <vt:lpstr>A protein’s function derives from its structure, and its structure is determined by its sequence.</vt:lpstr>
      <vt:lpstr>Non-covalent interactions and reversible bonds are important in the structure of proteins</vt:lpstr>
      <vt:lpstr>Disulfide bonds form when two sulfhydryl groups are oxidized (give up electrons)</vt:lpstr>
      <vt:lpstr>A protein’s function derives from its structure, and its structure is determined by its sequence.</vt:lpstr>
      <vt:lpstr>A protein’s function derives from its structure, and its structure is determined by its sequence.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Amino acids have many roles in living organisms</dc:title>
  <dc:creator>Rebecca</dc:creator>
  <cp:lastModifiedBy>Rebecca</cp:lastModifiedBy>
  <cp:revision>57</cp:revision>
  <cp:lastPrinted>2011-01-11T21:15:40Z</cp:lastPrinted>
  <dcterms:created xsi:type="dcterms:W3CDTF">2011-01-07T06:46:59Z</dcterms:created>
  <dcterms:modified xsi:type="dcterms:W3CDTF">2011-01-11T21:15:52Z</dcterms:modified>
</cp:coreProperties>
</file>