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8" r:id="rId3"/>
    <p:sldId id="262" r:id="rId4"/>
    <p:sldId id="263" r:id="rId5"/>
    <p:sldId id="264" r:id="rId6"/>
    <p:sldId id="265" r:id="rId7"/>
    <p:sldId id="266" r:id="rId8"/>
    <p:sldId id="267" r:id="rId9"/>
    <p:sldId id="268" r:id="rId10"/>
    <p:sldId id="269" r:id="rId11"/>
    <p:sldId id="259" r:id="rId12"/>
    <p:sldId id="260" r:id="rId13"/>
    <p:sldId id="261" r:id="rId14"/>
    <p:sldId id="270" r:id="rId15"/>
    <p:sldId id="272" r:id="rId16"/>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76092"/>
    <a:srgbClr val="9BBB59"/>
    <a:srgbClr val="FADAAB"/>
    <a:srgbClr val="FAD5AB"/>
    <a:srgbClr val="FFD5AB"/>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120" autoAdjust="0"/>
    <p:restoredTop sz="94660"/>
  </p:normalViewPr>
  <p:slideViewPr>
    <p:cSldViewPr snapToGrid="0">
      <p:cViewPr varScale="1">
        <p:scale>
          <a:sx n="78" d="100"/>
          <a:sy n="78" d="100"/>
        </p:scale>
        <p:origin x="-9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4DD03DA5-D903-4B49-A5BB-605F1EB8EE74}" type="datetimeFigureOut">
              <a:rPr lang="en-US" smtClean="0"/>
              <a:t>1/4/2011</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54F4478F-1943-4F94-B2EF-439BED930D6D}" type="slidenum">
              <a:rPr lang="en-US" smtClean="0"/>
              <a:t>‹#›</a:t>
            </a:fld>
            <a:endParaRPr lang="en-US"/>
          </a:p>
        </p:txBody>
      </p:sp>
    </p:spTree>
    <p:extLst>
      <p:ext uri="{BB962C8B-B14F-4D97-AF65-F5344CB8AC3E}">
        <p14:creationId xmlns:p14="http://schemas.microsoft.com/office/powerpoint/2010/main" val="3236009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9BF718-5869-4E26-9E2D-F63DF90B4F79}" type="slidenum">
              <a:rPr lang="en-US"/>
              <a:pPr/>
              <a:t>12</a:t>
            </a:fld>
            <a:endParaRPr lang="en-US"/>
          </a:p>
        </p:txBody>
      </p:sp>
      <p:sp>
        <p:nvSpPr>
          <p:cNvPr id="187394" name="Rectangle 2"/>
          <p:cNvSpPr>
            <a:spLocks noChangeArrowheads="1" noTextEdit="1"/>
          </p:cNvSpPr>
          <p:nvPr>
            <p:ph type="sldImg"/>
          </p:nvPr>
        </p:nvSpPr>
        <p:spPr>
          <a:ln/>
        </p:spPr>
      </p:sp>
      <p:sp>
        <p:nvSpPr>
          <p:cNvPr id="187395" name="Rectangle 3"/>
          <p:cNvSpPr>
            <a:spLocks noGrp="1" noChangeArrowheads="1"/>
          </p:cNvSpPr>
          <p:nvPr>
            <p:ph type="body" idx="1"/>
          </p:nvPr>
        </p:nvSpPr>
        <p:spPr/>
        <p:txBody>
          <a:bodyPr/>
          <a:lstStyle/>
          <a:p>
            <a:r>
              <a:rPr lang="en-US" b="1"/>
              <a:t>FIGURE 2-16 The titration curve of acetic acid.</a:t>
            </a:r>
            <a:r>
              <a:rPr lang="en-US"/>
              <a:t> After addition of each increment of NaOH to the acetic acid solution, the pH of the mixture is measured. This value is plotted against the amount of NaOH added, expressed as a fraction of the total NaOH required to convert all the acetic acid (CH</a:t>
            </a:r>
            <a:r>
              <a:rPr lang="en-US" baseline="-25000"/>
              <a:t>3</a:t>
            </a:r>
            <a:r>
              <a:rPr lang="en-US"/>
              <a:t>COOH) to its deprotonated form, acetate (CH</a:t>
            </a:r>
            <a:r>
              <a:rPr lang="en-US" baseline="-25000"/>
              <a:t>3</a:t>
            </a:r>
            <a:r>
              <a:rPr lang="en-US"/>
              <a:t>COO</a:t>
            </a:r>
            <a:r>
              <a:rPr lang="en-US" baseline="30000"/>
              <a:t>–</a:t>
            </a:r>
            <a:r>
              <a:rPr lang="en-US"/>
              <a:t>). The points so obtained yield the titration curve. Shown in the boxes are the predominant ionic forms at the points designated. At the midpoint of the titration, the concentrations of the proton donor and proton acceptor are equal, and the pH is numerically equal to the p</a:t>
            </a:r>
            <a:r>
              <a:rPr lang="en-US" i="1"/>
              <a:t>K</a:t>
            </a:r>
            <a:r>
              <a:rPr lang="en-US" baseline="-25000"/>
              <a:t>a</a:t>
            </a:r>
            <a:r>
              <a:rPr lang="en-US"/>
              <a:t>. The shaded zone is the useful region of buffering power, generally between 10% and 90% titration of the weak acid.</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DD6721-BEF9-4909-A46B-59133DB9B5F3}" type="slidenum">
              <a:rPr lang="en-US"/>
              <a:pPr/>
              <a:t>13</a:t>
            </a:fld>
            <a:endParaRPr lang="en-US"/>
          </a:p>
        </p:txBody>
      </p:sp>
      <p:sp>
        <p:nvSpPr>
          <p:cNvPr id="188418" name="Rectangle 2"/>
          <p:cNvSpPr>
            <a:spLocks noChangeArrowheads="1" noTextEdit="1"/>
          </p:cNvSpPr>
          <p:nvPr>
            <p:ph type="sldImg"/>
          </p:nvPr>
        </p:nvSpPr>
        <p:spPr>
          <a:ln/>
        </p:spPr>
      </p:sp>
      <p:sp>
        <p:nvSpPr>
          <p:cNvPr id="188419" name="Rectangle 3"/>
          <p:cNvSpPr>
            <a:spLocks noGrp="1" noChangeArrowheads="1"/>
          </p:cNvSpPr>
          <p:nvPr>
            <p:ph type="body" idx="1"/>
          </p:nvPr>
        </p:nvSpPr>
        <p:spPr/>
        <p:txBody>
          <a:bodyPr/>
          <a:lstStyle/>
          <a:p>
            <a:r>
              <a:rPr lang="en-US" b="1" dirty="0"/>
              <a:t>FIGURE 2-17 Comparison of the titration curves of three weak acids.</a:t>
            </a:r>
            <a:r>
              <a:rPr lang="en-US" dirty="0"/>
              <a:t> Shown here are the titration curves for CH</a:t>
            </a:r>
            <a:r>
              <a:rPr lang="en-US" baseline="-25000" dirty="0"/>
              <a:t>3</a:t>
            </a:r>
            <a:r>
              <a:rPr lang="en-US" dirty="0"/>
              <a:t>COOH, H</a:t>
            </a:r>
            <a:r>
              <a:rPr lang="en-US" baseline="-25000" dirty="0"/>
              <a:t>2</a:t>
            </a:r>
            <a:r>
              <a:rPr lang="en-US" dirty="0"/>
              <a:t>PO</a:t>
            </a:r>
            <a:r>
              <a:rPr lang="en-US" baseline="-25000" dirty="0"/>
              <a:t>4</a:t>
            </a:r>
            <a:r>
              <a:rPr lang="en-US" baseline="30000" dirty="0"/>
              <a:t>–</a:t>
            </a:r>
            <a:r>
              <a:rPr lang="en-US" dirty="0"/>
              <a:t>, and NH</a:t>
            </a:r>
            <a:r>
              <a:rPr lang="en-US" baseline="-25000" dirty="0"/>
              <a:t>4</a:t>
            </a:r>
            <a:r>
              <a:rPr lang="en-US" baseline="30000" dirty="0"/>
              <a:t>+</a:t>
            </a:r>
            <a:r>
              <a:rPr lang="en-US" dirty="0"/>
              <a:t>. The predominant ionic forms at designated points in the titration are given in boxes. The regions of buffering capacity are indicated at the right. Conjugate acid-base pairs are effective buffers between approximately 10% and 90% neutralization of the proton-donor species.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09DCC5-72C6-48A9-9354-2DA2048E0677}" type="slidenum">
              <a:rPr lang="en-US"/>
              <a:pPr/>
              <a:t>14</a:t>
            </a:fld>
            <a:endParaRPr lang="en-US"/>
          </a:p>
        </p:txBody>
      </p:sp>
      <p:sp>
        <p:nvSpPr>
          <p:cNvPr id="212994" name="Rectangle 2"/>
          <p:cNvSpPr>
            <a:spLocks noChangeArrowheads="1" noTextEdit="1"/>
          </p:cNvSpPr>
          <p:nvPr>
            <p:ph type="sldImg"/>
          </p:nvPr>
        </p:nvSpPr>
        <p:spPr>
          <a:ln/>
        </p:spPr>
      </p:sp>
      <p:sp>
        <p:nvSpPr>
          <p:cNvPr id="212995" name="Rectangle 3"/>
          <p:cNvSpPr>
            <a:spLocks noGrp="1" noChangeArrowheads="1"/>
          </p:cNvSpPr>
          <p:nvPr>
            <p:ph type="body" idx="1"/>
          </p:nvPr>
        </p:nvSpPr>
        <p:spPr/>
        <p:txBody>
          <a:bodyPr/>
          <a:lstStyle/>
          <a:p>
            <a:r>
              <a:rPr lang="en-US" b="1"/>
              <a:t>FIGURE 3-10 Titration of an amino acid.</a:t>
            </a:r>
            <a:r>
              <a:rPr lang="en-US"/>
              <a:t> Shown here is the titration curve of 0.1 </a:t>
            </a:r>
            <a:r>
              <a:rPr lang="en-US" sz="1100"/>
              <a:t>M</a:t>
            </a:r>
            <a:r>
              <a:rPr lang="en-US"/>
              <a:t> glycine at 25°C. The ionic species predominating at key points in the titration are shown above the graph. The shaded boxes, centered at about p</a:t>
            </a:r>
            <a:r>
              <a:rPr lang="en-US" i="1"/>
              <a:t>K</a:t>
            </a:r>
            <a:r>
              <a:rPr lang="en-US" baseline="-25000"/>
              <a:t>1</a:t>
            </a:r>
            <a:r>
              <a:rPr lang="en-US"/>
              <a:t> = 2.34 and p</a:t>
            </a:r>
            <a:r>
              <a:rPr lang="en-US" i="1"/>
              <a:t>K</a:t>
            </a:r>
            <a:r>
              <a:rPr lang="en-US" baseline="-25000"/>
              <a:t>2</a:t>
            </a:r>
            <a:r>
              <a:rPr lang="en-US"/>
              <a:t> = 9.60, indicate the regions of greatest buffering power. Note that 1 equivalent of OH</a:t>
            </a:r>
            <a:r>
              <a:rPr lang="en-US" baseline="30000"/>
              <a:t>–</a:t>
            </a:r>
            <a:r>
              <a:rPr lang="en-US"/>
              <a:t> = 0.1 </a:t>
            </a:r>
            <a:r>
              <a:rPr lang="en-US" sz="1100"/>
              <a:t>M</a:t>
            </a:r>
            <a:r>
              <a:rPr lang="en-US"/>
              <a:t> NaOH added.</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CC1E6AB-9AC3-4A1D-B86E-F5CE493B105C}" type="slidenum">
              <a:rPr lang="en-US"/>
              <a:pPr/>
              <a:t>15</a:t>
            </a:fld>
            <a:endParaRPr lang="en-US"/>
          </a:p>
        </p:txBody>
      </p:sp>
      <p:sp>
        <p:nvSpPr>
          <p:cNvPr id="215042" name="Rectangle 2"/>
          <p:cNvSpPr>
            <a:spLocks noChangeArrowheads="1" noTextEdit="1"/>
          </p:cNvSpPr>
          <p:nvPr>
            <p:ph type="sldImg"/>
          </p:nvPr>
        </p:nvSpPr>
        <p:spPr>
          <a:ln/>
        </p:spPr>
      </p:sp>
      <p:sp>
        <p:nvSpPr>
          <p:cNvPr id="215043" name="Rectangle 3"/>
          <p:cNvSpPr>
            <a:spLocks noGrp="1" noChangeArrowheads="1"/>
          </p:cNvSpPr>
          <p:nvPr>
            <p:ph type="body" idx="1"/>
          </p:nvPr>
        </p:nvSpPr>
        <p:spPr/>
        <p:txBody>
          <a:bodyPr/>
          <a:lstStyle/>
          <a:p>
            <a:r>
              <a:rPr lang="en-US" b="1"/>
              <a:t>FIGURE 3-12a</a:t>
            </a:r>
            <a:r>
              <a:rPr lang="en-US"/>
              <a:t> Titration curves for (a) glutamate and (b) histidine. The p</a:t>
            </a:r>
            <a:r>
              <a:rPr lang="en-US" i="1"/>
              <a:t>K</a:t>
            </a:r>
            <a:r>
              <a:rPr lang="en-US" baseline="-25000"/>
              <a:t>a</a:t>
            </a:r>
            <a:r>
              <a:rPr lang="en-US"/>
              <a:t> of the R group is designated here as p</a:t>
            </a:r>
            <a:r>
              <a:rPr lang="en-US" i="1"/>
              <a:t>K</a:t>
            </a:r>
            <a:r>
              <a:rPr lang="en-US" baseline="-25000"/>
              <a:t>R</a:t>
            </a:r>
            <a:r>
              <a:rPr lang="en-US"/>
              <a: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EE7231D-AA9D-4DFD-BE0B-0E12061C74A9}" type="datetimeFigureOut">
              <a:rPr lang="en-US" smtClean="0"/>
              <a:t>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F8AFD4-8B57-4ED6-99A6-F3FA56D3B7DB}" type="slidenum">
              <a:rPr lang="en-US" smtClean="0"/>
              <a:t>‹#›</a:t>
            </a:fld>
            <a:endParaRPr lang="en-US"/>
          </a:p>
        </p:txBody>
      </p:sp>
    </p:spTree>
    <p:extLst>
      <p:ext uri="{BB962C8B-B14F-4D97-AF65-F5344CB8AC3E}">
        <p14:creationId xmlns:p14="http://schemas.microsoft.com/office/powerpoint/2010/main" val="280279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E7231D-AA9D-4DFD-BE0B-0E12061C74A9}" type="datetimeFigureOut">
              <a:rPr lang="en-US" smtClean="0"/>
              <a:t>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F8AFD4-8B57-4ED6-99A6-F3FA56D3B7DB}" type="slidenum">
              <a:rPr lang="en-US" smtClean="0"/>
              <a:t>‹#›</a:t>
            </a:fld>
            <a:endParaRPr lang="en-US"/>
          </a:p>
        </p:txBody>
      </p:sp>
    </p:spTree>
    <p:extLst>
      <p:ext uri="{BB962C8B-B14F-4D97-AF65-F5344CB8AC3E}">
        <p14:creationId xmlns:p14="http://schemas.microsoft.com/office/powerpoint/2010/main" val="2050317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E7231D-AA9D-4DFD-BE0B-0E12061C74A9}" type="datetimeFigureOut">
              <a:rPr lang="en-US" smtClean="0"/>
              <a:t>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F8AFD4-8B57-4ED6-99A6-F3FA56D3B7DB}" type="slidenum">
              <a:rPr lang="en-US" smtClean="0"/>
              <a:t>‹#›</a:t>
            </a:fld>
            <a:endParaRPr lang="en-US"/>
          </a:p>
        </p:txBody>
      </p:sp>
    </p:spTree>
    <p:extLst>
      <p:ext uri="{BB962C8B-B14F-4D97-AF65-F5344CB8AC3E}">
        <p14:creationId xmlns:p14="http://schemas.microsoft.com/office/powerpoint/2010/main" val="874382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E7231D-AA9D-4DFD-BE0B-0E12061C74A9}" type="datetimeFigureOut">
              <a:rPr lang="en-US" smtClean="0"/>
              <a:t>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F8AFD4-8B57-4ED6-99A6-F3FA56D3B7DB}" type="slidenum">
              <a:rPr lang="en-US" smtClean="0"/>
              <a:t>‹#›</a:t>
            </a:fld>
            <a:endParaRPr lang="en-US"/>
          </a:p>
        </p:txBody>
      </p:sp>
    </p:spTree>
    <p:extLst>
      <p:ext uri="{BB962C8B-B14F-4D97-AF65-F5344CB8AC3E}">
        <p14:creationId xmlns:p14="http://schemas.microsoft.com/office/powerpoint/2010/main" val="3981181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E7231D-AA9D-4DFD-BE0B-0E12061C74A9}" type="datetimeFigureOut">
              <a:rPr lang="en-US" smtClean="0"/>
              <a:t>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F8AFD4-8B57-4ED6-99A6-F3FA56D3B7DB}" type="slidenum">
              <a:rPr lang="en-US" smtClean="0"/>
              <a:t>‹#›</a:t>
            </a:fld>
            <a:endParaRPr lang="en-US"/>
          </a:p>
        </p:txBody>
      </p:sp>
    </p:spTree>
    <p:extLst>
      <p:ext uri="{BB962C8B-B14F-4D97-AF65-F5344CB8AC3E}">
        <p14:creationId xmlns:p14="http://schemas.microsoft.com/office/powerpoint/2010/main" val="4034471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EE7231D-AA9D-4DFD-BE0B-0E12061C74A9}" type="datetimeFigureOut">
              <a:rPr lang="en-US" smtClean="0"/>
              <a:t>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F8AFD4-8B57-4ED6-99A6-F3FA56D3B7DB}" type="slidenum">
              <a:rPr lang="en-US" smtClean="0"/>
              <a:t>‹#›</a:t>
            </a:fld>
            <a:endParaRPr lang="en-US"/>
          </a:p>
        </p:txBody>
      </p:sp>
    </p:spTree>
    <p:extLst>
      <p:ext uri="{BB962C8B-B14F-4D97-AF65-F5344CB8AC3E}">
        <p14:creationId xmlns:p14="http://schemas.microsoft.com/office/powerpoint/2010/main" val="2783738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EE7231D-AA9D-4DFD-BE0B-0E12061C74A9}" type="datetimeFigureOut">
              <a:rPr lang="en-US" smtClean="0"/>
              <a:t>1/4/2011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F8AFD4-8B57-4ED6-99A6-F3FA56D3B7DB}" type="slidenum">
              <a:rPr lang="en-US" smtClean="0"/>
              <a:t>‹#›</a:t>
            </a:fld>
            <a:endParaRPr lang="en-US"/>
          </a:p>
        </p:txBody>
      </p:sp>
    </p:spTree>
    <p:extLst>
      <p:ext uri="{BB962C8B-B14F-4D97-AF65-F5344CB8AC3E}">
        <p14:creationId xmlns:p14="http://schemas.microsoft.com/office/powerpoint/2010/main" val="1739222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EE7231D-AA9D-4DFD-BE0B-0E12061C74A9}" type="datetimeFigureOut">
              <a:rPr lang="en-US" smtClean="0"/>
              <a:t>1/4/2011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F8AFD4-8B57-4ED6-99A6-F3FA56D3B7DB}" type="slidenum">
              <a:rPr lang="en-US" smtClean="0"/>
              <a:t>‹#›</a:t>
            </a:fld>
            <a:endParaRPr lang="en-US"/>
          </a:p>
        </p:txBody>
      </p:sp>
    </p:spTree>
    <p:extLst>
      <p:ext uri="{BB962C8B-B14F-4D97-AF65-F5344CB8AC3E}">
        <p14:creationId xmlns:p14="http://schemas.microsoft.com/office/powerpoint/2010/main" val="3582140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E7231D-AA9D-4DFD-BE0B-0E12061C74A9}" type="datetimeFigureOut">
              <a:rPr lang="en-US" smtClean="0"/>
              <a:t>1/4/2011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F8AFD4-8B57-4ED6-99A6-F3FA56D3B7DB}" type="slidenum">
              <a:rPr lang="en-US" smtClean="0"/>
              <a:t>‹#›</a:t>
            </a:fld>
            <a:endParaRPr lang="en-US"/>
          </a:p>
        </p:txBody>
      </p:sp>
    </p:spTree>
    <p:extLst>
      <p:ext uri="{BB962C8B-B14F-4D97-AF65-F5344CB8AC3E}">
        <p14:creationId xmlns:p14="http://schemas.microsoft.com/office/powerpoint/2010/main" val="1542669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E7231D-AA9D-4DFD-BE0B-0E12061C74A9}" type="datetimeFigureOut">
              <a:rPr lang="en-US" smtClean="0"/>
              <a:t>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F8AFD4-8B57-4ED6-99A6-F3FA56D3B7DB}" type="slidenum">
              <a:rPr lang="en-US" smtClean="0"/>
              <a:t>‹#›</a:t>
            </a:fld>
            <a:endParaRPr lang="en-US"/>
          </a:p>
        </p:txBody>
      </p:sp>
    </p:spTree>
    <p:extLst>
      <p:ext uri="{BB962C8B-B14F-4D97-AF65-F5344CB8AC3E}">
        <p14:creationId xmlns:p14="http://schemas.microsoft.com/office/powerpoint/2010/main" val="2656647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E7231D-AA9D-4DFD-BE0B-0E12061C74A9}" type="datetimeFigureOut">
              <a:rPr lang="en-US" smtClean="0"/>
              <a:t>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F8AFD4-8B57-4ED6-99A6-F3FA56D3B7DB}" type="slidenum">
              <a:rPr lang="en-US" smtClean="0"/>
              <a:t>‹#›</a:t>
            </a:fld>
            <a:endParaRPr lang="en-US"/>
          </a:p>
        </p:txBody>
      </p:sp>
    </p:spTree>
    <p:extLst>
      <p:ext uri="{BB962C8B-B14F-4D97-AF65-F5344CB8AC3E}">
        <p14:creationId xmlns:p14="http://schemas.microsoft.com/office/powerpoint/2010/main" val="2821803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E7231D-AA9D-4DFD-BE0B-0E12061C74A9}" type="datetimeFigureOut">
              <a:rPr lang="en-US" smtClean="0"/>
              <a:t>1/4/2011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F8AFD4-8B57-4ED6-99A6-F3FA56D3B7DB}" type="slidenum">
              <a:rPr lang="en-US" smtClean="0"/>
              <a:t>‹#›</a:t>
            </a:fld>
            <a:endParaRPr lang="en-US"/>
          </a:p>
        </p:txBody>
      </p:sp>
    </p:spTree>
    <p:extLst>
      <p:ext uri="{BB962C8B-B14F-4D97-AF65-F5344CB8AC3E}">
        <p14:creationId xmlns:p14="http://schemas.microsoft.com/office/powerpoint/2010/main" val="263941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l"/>
            <a:r>
              <a:rPr lang="en-US" dirty="0" smtClean="0"/>
              <a:t>Titration of a weak acid</a:t>
            </a:r>
            <a:br>
              <a:rPr lang="en-US" dirty="0" smtClean="0"/>
            </a:br>
            <a:r>
              <a:rPr lang="en-US" sz="3100" dirty="0" smtClean="0"/>
              <a:t>acetic acid, CH</a:t>
            </a:r>
            <a:r>
              <a:rPr lang="en-US" sz="3100" baseline="-25000" dirty="0" smtClean="0"/>
              <a:t>3</a:t>
            </a:r>
            <a:r>
              <a:rPr lang="en-US" sz="3100" dirty="0" smtClean="0"/>
              <a:t>COOH, </a:t>
            </a:r>
            <a:r>
              <a:rPr lang="en-US" sz="3100" dirty="0" err="1" smtClean="0"/>
              <a:t>pKa</a:t>
            </a:r>
            <a:r>
              <a:rPr lang="en-US" sz="3100" dirty="0" smtClean="0"/>
              <a:t> = 4.8</a:t>
            </a:r>
            <a:endParaRPr lang="en-US" sz="3100" dirty="0"/>
          </a:p>
        </p:txBody>
      </p:sp>
      <p:grpSp>
        <p:nvGrpSpPr>
          <p:cNvPr id="39" name="Group 38"/>
          <p:cNvGrpSpPr/>
          <p:nvPr/>
        </p:nvGrpSpPr>
        <p:grpSpPr>
          <a:xfrm>
            <a:off x="5180384" y="3132220"/>
            <a:ext cx="2747211" cy="3085097"/>
            <a:chOff x="5181600" y="2477503"/>
            <a:chExt cx="2747211" cy="3085097"/>
          </a:xfrm>
        </p:grpSpPr>
        <p:sp>
          <p:nvSpPr>
            <p:cNvPr id="7" name="Rectangle 6"/>
            <p:cNvSpPr/>
            <p:nvPr/>
          </p:nvSpPr>
          <p:spPr>
            <a:xfrm>
              <a:off x="5181600" y="3181350"/>
              <a:ext cx="2743200" cy="224890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5181600" y="5295900"/>
              <a:ext cx="2743200" cy="2667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181600" y="2610853"/>
              <a:ext cx="2743200" cy="57049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5185611" y="2477503"/>
              <a:ext cx="2743200" cy="2667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5181600" y="3048000"/>
              <a:ext cx="2743200" cy="2667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8" name="Group 37"/>
          <p:cNvGrpSpPr/>
          <p:nvPr/>
        </p:nvGrpSpPr>
        <p:grpSpPr>
          <a:xfrm>
            <a:off x="7054897" y="431414"/>
            <a:ext cx="1963674" cy="2930899"/>
            <a:chOff x="3408149" y="2667009"/>
            <a:chExt cx="1963674" cy="2930899"/>
          </a:xfrm>
        </p:grpSpPr>
        <p:sp>
          <p:nvSpPr>
            <p:cNvPr id="11" name="Flowchart: Off-page Connector 10"/>
            <p:cNvSpPr/>
            <p:nvPr/>
          </p:nvSpPr>
          <p:spPr>
            <a:xfrm>
              <a:off x="3408149" y="2733684"/>
              <a:ext cx="457200" cy="2828916"/>
            </a:xfrm>
            <a:prstGeom prst="flowChartOffpageConnector">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408149" y="2733684"/>
              <a:ext cx="457200" cy="30379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3408149" y="2961281"/>
              <a:ext cx="457200" cy="133350"/>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3408149" y="2667009"/>
              <a:ext cx="457200" cy="13335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3536738" y="5470562"/>
              <a:ext cx="190500" cy="1273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3598649" y="5435987"/>
              <a:ext cx="76200" cy="45719"/>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Connector 19"/>
            <p:cNvCxnSpPr/>
            <p:nvPr/>
          </p:nvCxnSpPr>
          <p:spPr>
            <a:xfrm>
              <a:off x="3777117" y="3027948"/>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3777117" y="32766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3777117" y="35052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3777117" y="37338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3777117" y="39624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3777117" y="41910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3777117" y="44196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777117" y="46482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3777117" y="48768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3712949" y="5133473"/>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3865349" y="2874059"/>
              <a:ext cx="415498" cy="307777"/>
            </a:xfrm>
            <a:prstGeom prst="rect">
              <a:avLst/>
            </a:prstGeom>
            <a:noFill/>
          </p:spPr>
          <p:txBody>
            <a:bodyPr wrap="none" rtlCol="0">
              <a:spAutoFit/>
            </a:bodyPr>
            <a:lstStyle/>
            <a:p>
              <a:r>
                <a:rPr lang="en-US" sz="1400" b="1" dirty="0" smtClean="0">
                  <a:solidFill>
                    <a:schemeClr val="tx2"/>
                  </a:solidFill>
                </a:rPr>
                <a:t>1.0</a:t>
              </a:r>
              <a:endParaRPr lang="en-US" sz="1400" b="1" dirty="0">
                <a:solidFill>
                  <a:schemeClr val="tx2"/>
                </a:solidFill>
              </a:endParaRPr>
            </a:p>
          </p:txBody>
        </p:sp>
        <p:sp>
          <p:nvSpPr>
            <p:cNvPr id="33" name="TextBox 32"/>
            <p:cNvSpPr txBox="1"/>
            <p:nvPr/>
          </p:nvSpPr>
          <p:spPr>
            <a:xfrm>
              <a:off x="3865349" y="3351312"/>
              <a:ext cx="415498" cy="307777"/>
            </a:xfrm>
            <a:prstGeom prst="rect">
              <a:avLst/>
            </a:prstGeom>
            <a:noFill/>
          </p:spPr>
          <p:txBody>
            <a:bodyPr wrap="none" rtlCol="0">
              <a:spAutoFit/>
            </a:bodyPr>
            <a:lstStyle/>
            <a:p>
              <a:r>
                <a:rPr lang="en-US" sz="1400" b="1" dirty="0" smtClean="0">
                  <a:solidFill>
                    <a:schemeClr val="tx2"/>
                  </a:solidFill>
                </a:rPr>
                <a:t>0.8</a:t>
              </a:r>
              <a:endParaRPr lang="en-US" sz="1400" b="1" dirty="0">
                <a:solidFill>
                  <a:schemeClr val="tx2"/>
                </a:solidFill>
              </a:endParaRPr>
            </a:p>
          </p:txBody>
        </p:sp>
        <p:sp>
          <p:nvSpPr>
            <p:cNvPr id="34" name="TextBox 33"/>
            <p:cNvSpPr txBox="1"/>
            <p:nvPr/>
          </p:nvSpPr>
          <p:spPr>
            <a:xfrm>
              <a:off x="3865349" y="3808512"/>
              <a:ext cx="415498" cy="307777"/>
            </a:xfrm>
            <a:prstGeom prst="rect">
              <a:avLst/>
            </a:prstGeom>
            <a:noFill/>
          </p:spPr>
          <p:txBody>
            <a:bodyPr wrap="none" rtlCol="0">
              <a:spAutoFit/>
            </a:bodyPr>
            <a:lstStyle/>
            <a:p>
              <a:r>
                <a:rPr lang="en-US" sz="1400" b="1" dirty="0" smtClean="0">
                  <a:solidFill>
                    <a:schemeClr val="tx2"/>
                  </a:solidFill>
                </a:rPr>
                <a:t>0.6</a:t>
              </a:r>
            </a:p>
          </p:txBody>
        </p:sp>
        <p:sp>
          <p:nvSpPr>
            <p:cNvPr id="35" name="TextBox 34"/>
            <p:cNvSpPr txBox="1"/>
            <p:nvPr/>
          </p:nvSpPr>
          <p:spPr>
            <a:xfrm>
              <a:off x="3865349" y="4722912"/>
              <a:ext cx="415498" cy="307777"/>
            </a:xfrm>
            <a:prstGeom prst="rect">
              <a:avLst/>
            </a:prstGeom>
            <a:noFill/>
          </p:spPr>
          <p:txBody>
            <a:bodyPr wrap="none" rtlCol="0">
              <a:spAutoFit/>
            </a:bodyPr>
            <a:lstStyle/>
            <a:p>
              <a:r>
                <a:rPr lang="en-US" sz="1400" b="1" dirty="0" smtClean="0">
                  <a:solidFill>
                    <a:schemeClr val="tx2"/>
                  </a:solidFill>
                </a:rPr>
                <a:t>0.2</a:t>
              </a:r>
            </a:p>
          </p:txBody>
        </p:sp>
        <p:sp>
          <p:nvSpPr>
            <p:cNvPr id="36" name="TextBox 35"/>
            <p:cNvSpPr txBox="1"/>
            <p:nvPr/>
          </p:nvSpPr>
          <p:spPr>
            <a:xfrm>
              <a:off x="3865349" y="4265712"/>
              <a:ext cx="415498" cy="307777"/>
            </a:xfrm>
            <a:prstGeom prst="rect">
              <a:avLst/>
            </a:prstGeom>
            <a:noFill/>
          </p:spPr>
          <p:txBody>
            <a:bodyPr wrap="none" rtlCol="0">
              <a:spAutoFit/>
            </a:bodyPr>
            <a:lstStyle/>
            <a:p>
              <a:r>
                <a:rPr lang="en-US" sz="1400" b="1" dirty="0" smtClean="0">
                  <a:solidFill>
                    <a:schemeClr val="tx2"/>
                  </a:solidFill>
                </a:rPr>
                <a:t>0.4</a:t>
              </a:r>
              <a:endParaRPr lang="en-US" sz="1400" b="1" dirty="0">
                <a:solidFill>
                  <a:schemeClr val="tx2"/>
                </a:solidFill>
              </a:endParaRPr>
            </a:p>
          </p:txBody>
        </p:sp>
        <p:sp>
          <p:nvSpPr>
            <p:cNvPr id="37" name="TextBox 36"/>
            <p:cNvSpPr txBox="1"/>
            <p:nvPr/>
          </p:nvSpPr>
          <p:spPr>
            <a:xfrm>
              <a:off x="4204644" y="3670012"/>
              <a:ext cx="1167179" cy="625812"/>
            </a:xfrm>
            <a:prstGeom prst="rect">
              <a:avLst/>
            </a:prstGeom>
            <a:noFill/>
          </p:spPr>
          <p:txBody>
            <a:bodyPr wrap="none" rtlCol="0">
              <a:spAutoFit/>
            </a:bodyPr>
            <a:lstStyle/>
            <a:p>
              <a:r>
                <a:rPr lang="en-US" sz="1600" b="1" dirty="0" smtClean="0">
                  <a:solidFill>
                    <a:schemeClr val="tx2"/>
                  </a:solidFill>
                </a:rPr>
                <a:t>OH</a:t>
              </a:r>
              <a:r>
                <a:rPr lang="en-US" sz="2800" b="1" baseline="16000" dirty="0" smtClean="0">
                  <a:solidFill>
                    <a:schemeClr val="tx2"/>
                  </a:solidFill>
                </a:rPr>
                <a:t>-</a:t>
              </a:r>
              <a:endParaRPr lang="en-US" sz="2800" b="1" baseline="16000" dirty="0">
                <a:solidFill>
                  <a:schemeClr val="tx2"/>
                </a:solidFill>
              </a:endParaRPr>
            </a:p>
            <a:p>
              <a:r>
                <a:rPr lang="en-US" sz="1600" b="1" dirty="0" smtClean="0">
                  <a:solidFill>
                    <a:schemeClr val="tx2"/>
                  </a:solidFill>
                </a:rPr>
                <a:t>equivalents</a:t>
              </a:r>
              <a:endParaRPr lang="en-US" sz="1600" b="1" dirty="0">
                <a:solidFill>
                  <a:schemeClr val="tx2"/>
                </a:solidFill>
              </a:endParaRPr>
            </a:p>
          </p:txBody>
        </p:sp>
      </p:grpSp>
      <p:grpSp>
        <p:nvGrpSpPr>
          <p:cNvPr id="197" name="Group 196"/>
          <p:cNvGrpSpPr/>
          <p:nvPr/>
        </p:nvGrpSpPr>
        <p:grpSpPr>
          <a:xfrm>
            <a:off x="4103729" y="1726804"/>
            <a:ext cx="1599239" cy="2736912"/>
            <a:chOff x="4103729" y="1726804"/>
            <a:chExt cx="1599239" cy="2736912"/>
          </a:xfrm>
        </p:grpSpPr>
        <p:sp>
          <p:nvSpPr>
            <p:cNvPr id="41" name="Rounded Rectangle 40"/>
            <p:cNvSpPr/>
            <p:nvPr/>
          </p:nvSpPr>
          <p:spPr>
            <a:xfrm>
              <a:off x="5534526" y="2641206"/>
              <a:ext cx="168442" cy="182251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4103729" y="1726804"/>
              <a:ext cx="1238292" cy="91440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p:cNvSpPr/>
            <p:nvPr/>
          </p:nvSpPr>
          <p:spPr>
            <a:xfrm>
              <a:off x="5342021" y="2211460"/>
              <a:ext cx="264695" cy="423456"/>
            </a:xfrm>
            <a:custGeom>
              <a:avLst/>
              <a:gdLst>
                <a:gd name="connsiteX0" fmla="*/ 264695 w 264695"/>
                <a:gd name="connsiteY0" fmla="*/ 423456 h 423456"/>
                <a:gd name="connsiteX1" fmla="*/ 228600 w 264695"/>
                <a:gd name="connsiteY1" fmla="*/ 146729 h 423456"/>
                <a:gd name="connsiteX2" fmla="*/ 204537 w 264695"/>
                <a:gd name="connsiteY2" fmla="*/ 98603 h 423456"/>
                <a:gd name="connsiteX3" fmla="*/ 168442 w 264695"/>
                <a:gd name="connsiteY3" fmla="*/ 74540 h 423456"/>
                <a:gd name="connsiteX4" fmla="*/ 156411 w 264695"/>
                <a:gd name="connsiteY4" fmla="*/ 38445 h 423456"/>
                <a:gd name="connsiteX5" fmla="*/ 0 w 264695"/>
                <a:gd name="connsiteY5" fmla="*/ 2351 h 423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4695" h="423456">
                  <a:moveTo>
                    <a:pt x="264695" y="423456"/>
                  </a:moveTo>
                  <a:cubicBezTo>
                    <a:pt x="259370" y="332940"/>
                    <a:pt x="271216" y="231961"/>
                    <a:pt x="228600" y="146729"/>
                  </a:cubicBezTo>
                  <a:cubicBezTo>
                    <a:pt x="220579" y="130687"/>
                    <a:pt x="216019" y="112381"/>
                    <a:pt x="204537" y="98603"/>
                  </a:cubicBezTo>
                  <a:cubicBezTo>
                    <a:pt x="195280" y="87494"/>
                    <a:pt x="180474" y="82561"/>
                    <a:pt x="168442" y="74540"/>
                  </a:cubicBezTo>
                  <a:cubicBezTo>
                    <a:pt x="164432" y="62508"/>
                    <a:pt x="162936" y="49320"/>
                    <a:pt x="156411" y="38445"/>
                  </a:cubicBezTo>
                  <a:cubicBezTo>
                    <a:pt x="125077" y="-13777"/>
                    <a:pt x="46137" y="2351"/>
                    <a:pt x="0" y="2351"/>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195" name="TextBox 194"/>
          <p:cNvSpPr txBox="1"/>
          <p:nvPr/>
        </p:nvSpPr>
        <p:spPr>
          <a:xfrm>
            <a:off x="4135297" y="1754590"/>
            <a:ext cx="628698" cy="461665"/>
          </a:xfrm>
          <a:prstGeom prst="rect">
            <a:avLst/>
          </a:prstGeom>
          <a:noFill/>
        </p:spPr>
        <p:txBody>
          <a:bodyPr wrap="none" rtlCol="0">
            <a:spAutoFit/>
          </a:bodyPr>
          <a:lstStyle/>
          <a:p>
            <a:pPr>
              <a:spcAft>
                <a:spcPts val="600"/>
              </a:spcAft>
            </a:pPr>
            <a:r>
              <a:rPr lang="en-US" sz="2400" b="1" dirty="0" smtClean="0">
                <a:solidFill>
                  <a:schemeClr val="tx2"/>
                </a:solidFill>
              </a:rPr>
              <a:t>pH:</a:t>
            </a:r>
            <a:endParaRPr lang="en-US" sz="2000" b="1" dirty="0">
              <a:solidFill>
                <a:schemeClr val="tx2"/>
              </a:solidFill>
            </a:endParaRPr>
          </a:p>
        </p:txBody>
      </p:sp>
      <p:sp>
        <p:nvSpPr>
          <p:cNvPr id="48" name="Teardrop 47"/>
          <p:cNvSpPr/>
          <p:nvPr/>
        </p:nvSpPr>
        <p:spPr>
          <a:xfrm rot="18914653">
            <a:off x="7153625" y="3530829"/>
            <a:ext cx="228600" cy="228600"/>
          </a:xfrm>
          <a:prstGeom prst="teardrop">
            <a:avLst>
              <a:gd name="adj" fmla="val 142105"/>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4" name="Group 193"/>
          <p:cNvGrpSpPr/>
          <p:nvPr/>
        </p:nvGrpSpPr>
        <p:grpSpPr>
          <a:xfrm>
            <a:off x="4045330" y="3932500"/>
            <a:ext cx="942875" cy="1682784"/>
            <a:chOff x="4045330" y="3932500"/>
            <a:chExt cx="942875" cy="1682784"/>
          </a:xfrm>
        </p:grpSpPr>
        <p:grpSp>
          <p:nvGrpSpPr>
            <p:cNvPr id="132" name="Group 131"/>
            <p:cNvGrpSpPr/>
            <p:nvPr/>
          </p:nvGrpSpPr>
          <p:grpSpPr>
            <a:xfrm>
              <a:off x="4103729" y="3932500"/>
              <a:ext cx="771942" cy="645788"/>
              <a:chOff x="1260561" y="3368673"/>
              <a:chExt cx="771942" cy="645788"/>
            </a:xfrm>
          </p:grpSpPr>
          <p:sp>
            <p:nvSpPr>
              <p:cNvPr id="50" name="Oval 49"/>
              <p:cNvSpPr/>
              <p:nvPr/>
            </p:nvSpPr>
            <p:spPr>
              <a:xfrm>
                <a:off x="1431759" y="33686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TextBox 128"/>
              <p:cNvSpPr txBox="1"/>
              <p:nvPr/>
            </p:nvSpPr>
            <p:spPr>
              <a:xfrm>
                <a:off x="1558856" y="3426328"/>
                <a:ext cx="370614" cy="461665"/>
              </a:xfrm>
              <a:prstGeom prst="rect">
                <a:avLst/>
              </a:prstGeom>
              <a:noFill/>
            </p:spPr>
            <p:txBody>
              <a:bodyPr wrap="none" rtlCol="0">
                <a:spAutoFit/>
              </a:bodyPr>
              <a:lstStyle/>
              <a:p>
                <a:r>
                  <a:rPr lang="en-US" sz="2400" b="1" dirty="0" smtClean="0">
                    <a:solidFill>
                      <a:schemeClr val="bg1"/>
                    </a:solidFill>
                  </a:rPr>
                  <a:t>A</a:t>
                </a:r>
                <a:endParaRPr lang="en-US" sz="2400" b="1" dirty="0">
                  <a:solidFill>
                    <a:schemeClr val="bg1"/>
                  </a:solidFill>
                </a:endParaRPr>
              </a:p>
            </p:txBody>
          </p:sp>
          <p:grpSp>
            <p:nvGrpSpPr>
              <p:cNvPr id="131" name="Group 130"/>
              <p:cNvGrpSpPr/>
              <p:nvPr/>
            </p:nvGrpSpPr>
            <p:grpSpPr>
              <a:xfrm>
                <a:off x="1260561" y="3645129"/>
                <a:ext cx="336468" cy="369332"/>
                <a:chOff x="1824756" y="3608884"/>
                <a:chExt cx="336468" cy="369332"/>
              </a:xfrm>
            </p:grpSpPr>
            <p:sp>
              <p:nvSpPr>
                <p:cNvPr id="62" name="Oval 61"/>
                <p:cNvSpPr/>
                <p:nvPr/>
              </p:nvSpPr>
              <p:spPr>
                <a:xfrm>
                  <a:off x="1824756" y="3625316"/>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TextBox 129"/>
                <p:cNvSpPr txBox="1"/>
                <p:nvPr/>
              </p:nvSpPr>
              <p:spPr>
                <a:xfrm>
                  <a:off x="1827720" y="3608884"/>
                  <a:ext cx="330540" cy="369332"/>
                </a:xfrm>
                <a:prstGeom prst="rect">
                  <a:avLst/>
                </a:prstGeom>
                <a:noFill/>
              </p:spPr>
              <p:txBody>
                <a:bodyPr wrap="none" rtlCol="0">
                  <a:spAutoFit/>
                </a:bodyPr>
                <a:lstStyle/>
                <a:p>
                  <a:r>
                    <a:rPr lang="en-US" b="1" dirty="0" smtClean="0"/>
                    <a:t>H</a:t>
                  </a:r>
                  <a:endParaRPr lang="en-US" b="1" dirty="0"/>
                </a:p>
              </p:txBody>
            </p:sp>
          </p:grpSp>
        </p:grpSp>
        <p:grpSp>
          <p:nvGrpSpPr>
            <p:cNvPr id="139" name="Group 138"/>
            <p:cNvGrpSpPr/>
            <p:nvPr/>
          </p:nvGrpSpPr>
          <p:grpSpPr>
            <a:xfrm>
              <a:off x="4387461" y="4722864"/>
              <a:ext cx="600744" cy="600744"/>
              <a:chOff x="4387461" y="4722864"/>
              <a:chExt cx="600744" cy="600744"/>
            </a:xfrm>
          </p:grpSpPr>
          <p:sp>
            <p:nvSpPr>
              <p:cNvPr id="134" name="Oval 133"/>
              <p:cNvSpPr/>
              <p:nvPr/>
            </p:nvSpPr>
            <p:spPr>
              <a:xfrm>
                <a:off x="4387461" y="4722864"/>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TextBox 134"/>
              <p:cNvSpPr txBox="1"/>
              <p:nvPr/>
            </p:nvSpPr>
            <p:spPr>
              <a:xfrm>
                <a:off x="4478462" y="4768487"/>
                <a:ext cx="474810" cy="502702"/>
              </a:xfrm>
              <a:prstGeom prst="rect">
                <a:avLst/>
              </a:prstGeom>
              <a:noFill/>
            </p:spPr>
            <p:txBody>
              <a:bodyPr wrap="none" rtlCol="0">
                <a:spAutoFit/>
              </a:bodyPr>
              <a:lstStyle/>
              <a:p>
                <a:r>
                  <a:rPr lang="en-US" sz="2400" b="1" dirty="0" smtClean="0">
                    <a:solidFill>
                      <a:schemeClr val="bg1"/>
                    </a:solidFill>
                  </a:rPr>
                  <a:t>A</a:t>
                </a:r>
                <a:r>
                  <a:rPr lang="en-US" sz="4000" b="1" baseline="16000" dirty="0" smtClean="0">
                    <a:solidFill>
                      <a:schemeClr val="bg1"/>
                    </a:solidFill>
                  </a:rPr>
                  <a:t>-</a:t>
                </a:r>
                <a:endParaRPr lang="en-US" sz="4000" b="1" baseline="16000" dirty="0">
                  <a:solidFill>
                    <a:schemeClr val="bg1"/>
                  </a:solidFill>
                </a:endParaRPr>
              </a:p>
            </p:txBody>
          </p:sp>
        </p:grpSp>
        <p:grpSp>
          <p:nvGrpSpPr>
            <p:cNvPr id="136" name="Group 135"/>
            <p:cNvGrpSpPr/>
            <p:nvPr/>
          </p:nvGrpSpPr>
          <p:grpSpPr>
            <a:xfrm>
              <a:off x="4045330" y="5245952"/>
              <a:ext cx="433132" cy="369332"/>
              <a:chOff x="1791624" y="3608884"/>
              <a:chExt cx="433132" cy="369332"/>
            </a:xfrm>
          </p:grpSpPr>
          <p:sp>
            <p:nvSpPr>
              <p:cNvPr id="137" name="Oval 136"/>
              <p:cNvSpPr/>
              <p:nvPr/>
            </p:nvSpPr>
            <p:spPr>
              <a:xfrm>
                <a:off x="1824756" y="3625316"/>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TextBox 137"/>
              <p:cNvSpPr txBox="1"/>
              <p:nvPr/>
            </p:nvSpPr>
            <p:spPr>
              <a:xfrm>
                <a:off x="1791624" y="3608884"/>
                <a:ext cx="433132" cy="369332"/>
              </a:xfrm>
              <a:prstGeom prst="rect">
                <a:avLst/>
              </a:prstGeom>
              <a:noFill/>
            </p:spPr>
            <p:txBody>
              <a:bodyPr wrap="none" rtlCol="0">
                <a:spAutoFit/>
              </a:bodyPr>
              <a:lstStyle/>
              <a:p>
                <a:r>
                  <a:rPr lang="en-US" b="1" dirty="0" smtClean="0"/>
                  <a:t>H</a:t>
                </a:r>
                <a:r>
                  <a:rPr lang="en-US" sz="2400" b="1" baseline="16000" dirty="0" smtClean="0"/>
                  <a:t>+</a:t>
                </a:r>
                <a:endParaRPr lang="en-US" sz="2400" b="1" baseline="16000" dirty="0"/>
              </a:p>
            </p:txBody>
          </p:sp>
        </p:grpSp>
      </p:grpSp>
      <p:sp>
        <p:nvSpPr>
          <p:cNvPr id="167" name="TextBox 166"/>
          <p:cNvSpPr txBox="1"/>
          <p:nvPr/>
        </p:nvSpPr>
        <p:spPr>
          <a:xfrm>
            <a:off x="5472495" y="6327776"/>
            <a:ext cx="2339102" cy="420628"/>
          </a:xfrm>
          <a:prstGeom prst="rect">
            <a:avLst/>
          </a:prstGeom>
          <a:noFill/>
        </p:spPr>
        <p:txBody>
          <a:bodyPr wrap="none" rtlCol="0">
            <a:spAutoFit/>
          </a:bodyPr>
          <a:lstStyle/>
          <a:p>
            <a:pPr>
              <a:spcAft>
                <a:spcPts val="600"/>
              </a:spcAft>
            </a:pPr>
            <a:r>
              <a:rPr lang="en-US" sz="2000" b="1" dirty="0" smtClean="0">
                <a:solidFill>
                  <a:schemeClr val="tx2"/>
                </a:solidFill>
              </a:rPr>
              <a:t>[A</a:t>
            </a:r>
            <a:r>
              <a:rPr lang="en-US" sz="3200" b="1" baseline="18000" dirty="0" smtClean="0">
                <a:solidFill>
                  <a:schemeClr val="tx2"/>
                </a:solidFill>
              </a:rPr>
              <a:t>-</a:t>
            </a:r>
            <a:r>
              <a:rPr lang="en-US" sz="2000" b="1" dirty="0" smtClean="0">
                <a:solidFill>
                  <a:schemeClr val="tx2"/>
                </a:solidFill>
              </a:rPr>
              <a:t>] </a:t>
            </a:r>
            <a:r>
              <a:rPr lang="en-US" sz="2000" b="1" dirty="0" smtClean="0">
                <a:solidFill>
                  <a:schemeClr val="tx2"/>
                </a:solidFill>
              </a:rPr>
              <a:t>: [HA] = 1 : 1000</a:t>
            </a:r>
            <a:endParaRPr lang="en-US" sz="2000" b="1" dirty="0">
              <a:solidFill>
                <a:schemeClr val="tx2"/>
              </a:solidFill>
            </a:endParaRPr>
          </a:p>
        </p:txBody>
      </p:sp>
      <p:grpSp>
        <p:nvGrpSpPr>
          <p:cNvPr id="201" name="Group 200"/>
          <p:cNvGrpSpPr/>
          <p:nvPr/>
        </p:nvGrpSpPr>
        <p:grpSpPr>
          <a:xfrm>
            <a:off x="5341614" y="4090282"/>
            <a:ext cx="2518180" cy="2053663"/>
            <a:chOff x="5341614" y="4090282"/>
            <a:chExt cx="2518180" cy="2053663"/>
          </a:xfrm>
        </p:grpSpPr>
        <p:sp>
          <p:nvSpPr>
            <p:cNvPr id="142" name="Oval 141"/>
            <p:cNvSpPr/>
            <p:nvPr/>
          </p:nvSpPr>
          <p:spPr>
            <a:xfrm>
              <a:off x="7048708" y="4090282"/>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1" name="Group 100"/>
            <p:cNvGrpSpPr/>
            <p:nvPr/>
          </p:nvGrpSpPr>
          <p:grpSpPr>
            <a:xfrm>
              <a:off x="5851299" y="4460496"/>
              <a:ext cx="278824" cy="229623"/>
              <a:chOff x="1584159" y="3521073"/>
              <a:chExt cx="729465" cy="600744"/>
            </a:xfrm>
          </p:grpSpPr>
          <p:sp>
            <p:nvSpPr>
              <p:cNvPr id="99" name="Oval 98"/>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Oval 99"/>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101"/>
            <p:cNvGrpSpPr/>
            <p:nvPr/>
          </p:nvGrpSpPr>
          <p:grpSpPr>
            <a:xfrm rot="5400000">
              <a:off x="5342021" y="4992169"/>
              <a:ext cx="278824" cy="229623"/>
              <a:chOff x="1584159" y="3521073"/>
              <a:chExt cx="729465" cy="600744"/>
            </a:xfrm>
          </p:grpSpPr>
          <p:sp>
            <p:nvSpPr>
              <p:cNvPr id="103" name="Oval 102"/>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5" name="Group 104"/>
            <p:cNvGrpSpPr/>
            <p:nvPr/>
          </p:nvGrpSpPr>
          <p:grpSpPr>
            <a:xfrm rot="16200000">
              <a:off x="5941510" y="4968202"/>
              <a:ext cx="278824" cy="229623"/>
              <a:chOff x="1584159" y="3521073"/>
              <a:chExt cx="729465" cy="600744"/>
            </a:xfrm>
          </p:grpSpPr>
          <p:sp>
            <p:nvSpPr>
              <p:cNvPr id="106" name="Oval 105"/>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Oval 106"/>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8" name="Group 107"/>
            <p:cNvGrpSpPr/>
            <p:nvPr/>
          </p:nvGrpSpPr>
          <p:grpSpPr>
            <a:xfrm>
              <a:off x="6508896" y="4208956"/>
              <a:ext cx="278824" cy="229623"/>
              <a:chOff x="1584159" y="3521073"/>
              <a:chExt cx="729465" cy="600744"/>
            </a:xfrm>
          </p:grpSpPr>
          <p:sp>
            <p:nvSpPr>
              <p:cNvPr id="109" name="Oval 108"/>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Oval 109"/>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1" name="Group 110"/>
            <p:cNvGrpSpPr/>
            <p:nvPr/>
          </p:nvGrpSpPr>
          <p:grpSpPr>
            <a:xfrm rot="16200000">
              <a:off x="7245397" y="4557546"/>
              <a:ext cx="278824" cy="229623"/>
              <a:chOff x="1584159" y="3521073"/>
              <a:chExt cx="729465" cy="600744"/>
            </a:xfrm>
          </p:grpSpPr>
          <p:sp>
            <p:nvSpPr>
              <p:cNvPr id="112" name="Oval 111"/>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Oval 112"/>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4" name="Group 113"/>
            <p:cNvGrpSpPr/>
            <p:nvPr/>
          </p:nvGrpSpPr>
          <p:grpSpPr>
            <a:xfrm rot="10800000">
              <a:off x="6626287" y="5035677"/>
              <a:ext cx="278824" cy="229623"/>
              <a:chOff x="1584159" y="3521073"/>
              <a:chExt cx="729465" cy="600744"/>
            </a:xfrm>
          </p:grpSpPr>
          <p:sp>
            <p:nvSpPr>
              <p:cNvPr id="115" name="Oval 114"/>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Oval 115"/>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7" name="Group 116"/>
            <p:cNvGrpSpPr/>
            <p:nvPr/>
          </p:nvGrpSpPr>
          <p:grpSpPr>
            <a:xfrm>
              <a:off x="6024917" y="5531489"/>
              <a:ext cx="278824" cy="229623"/>
              <a:chOff x="1584159" y="3521073"/>
              <a:chExt cx="729465" cy="600744"/>
            </a:xfrm>
          </p:grpSpPr>
          <p:sp>
            <p:nvSpPr>
              <p:cNvPr id="118" name="Oval 117"/>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Oval 118"/>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0" name="Group 119"/>
            <p:cNvGrpSpPr/>
            <p:nvPr/>
          </p:nvGrpSpPr>
          <p:grpSpPr>
            <a:xfrm rot="5400000">
              <a:off x="7098846" y="5265300"/>
              <a:ext cx="278824" cy="229623"/>
              <a:chOff x="1584159" y="3521073"/>
              <a:chExt cx="729465" cy="600744"/>
            </a:xfrm>
          </p:grpSpPr>
          <p:sp>
            <p:nvSpPr>
              <p:cNvPr id="121" name="Oval 120"/>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Oval 121"/>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3" name="Group 122"/>
            <p:cNvGrpSpPr/>
            <p:nvPr/>
          </p:nvGrpSpPr>
          <p:grpSpPr>
            <a:xfrm rot="5400000">
              <a:off x="6855910" y="5761112"/>
              <a:ext cx="278824" cy="229623"/>
              <a:chOff x="1584159" y="3521073"/>
              <a:chExt cx="729465" cy="600744"/>
            </a:xfrm>
          </p:grpSpPr>
          <p:sp>
            <p:nvSpPr>
              <p:cNvPr id="124" name="Oval 123"/>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Oval 124"/>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6" name="Group 125"/>
            <p:cNvGrpSpPr/>
            <p:nvPr/>
          </p:nvGrpSpPr>
          <p:grpSpPr>
            <a:xfrm rot="10800000">
              <a:off x="7580970" y="5531489"/>
              <a:ext cx="278824" cy="229623"/>
              <a:chOff x="1584159" y="3521073"/>
              <a:chExt cx="729465" cy="600744"/>
            </a:xfrm>
          </p:grpSpPr>
          <p:sp>
            <p:nvSpPr>
              <p:cNvPr id="127" name="Oval 126"/>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Oval 127"/>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3" name="Oval 142"/>
            <p:cNvSpPr/>
            <p:nvPr/>
          </p:nvSpPr>
          <p:spPr>
            <a:xfrm>
              <a:off x="6923303" y="4817088"/>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Oval 143"/>
            <p:cNvSpPr/>
            <p:nvPr/>
          </p:nvSpPr>
          <p:spPr>
            <a:xfrm>
              <a:off x="5341614" y="5787017"/>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Oval 144"/>
            <p:cNvSpPr/>
            <p:nvPr/>
          </p:nvSpPr>
          <p:spPr>
            <a:xfrm>
              <a:off x="7435316" y="5001206"/>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Oval 145"/>
            <p:cNvSpPr/>
            <p:nvPr/>
          </p:nvSpPr>
          <p:spPr>
            <a:xfrm>
              <a:off x="6155568" y="4156682"/>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Oval 146"/>
            <p:cNvSpPr/>
            <p:nvPr/>
          </p:nvSpPr>
          <p:spPr>
            <a:xfrm>
              <a:off x="5487345" y="4617764"/>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Oval 147"/>
            <p:cNvSpPr/>
            <p:nvPr/>
          </p:nvSpPr>
          <p:spPr>
            <a:xfrm>
              <a:off x="6840807" y="4401578"/>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Oval 148"/>
            <p:cNvSpPr/>
            <p:nvPr/>
          </p:nvSpPr>
          <p:spPr>
            <a:xfrm>
              <a:off x="5788036" y="5259723"/>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Oval 149"/>
            <p:cNvSpPr/>
            <p:nvPr/>
          </p:nvSpPr>
          <p:spPr>
            <a:xfrm>
              <a:off x="5574360" y="5595794"/>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Oval 150"/>
            <p:cNvSpPr/>
            <p:nvPr/>
          </p:nvSpPr>
          <p:spPr>
            <a:xfrm>
              <a:off x="6444961" y="5272299"/>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Oval 151"/>
            <p:cNvSpPr/>
            <p:nvPr/>
          </p:nvSpPr>
          <p:spPr>
            <a:xfrm>
              <a:off x="7703267" y="4265013"/>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Oval 152"/>
            <p:cNvSpPr/>
            <p:nvPr/>
          </p:nvSpPr>
          <p:spPr>
            <a:xfrm>
              <a:off x="7342184" y="5828321"/>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Oval 153"/>
            <p:cNvSpPr/>
            <p:nvPr/>
          </p:nvSpPr>
          <p:spPr>
            <a:xfrm>
              <a:off x="5828310" y="4289692"/>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Oval 154"/>
            <p:cNvSpPr/>
            <p:nvPr/>
          </p:nvSpPr>
          <p:spPr>
            <a:xfrm>
              <a:off x="5345760" y="4104263"/>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Oval 155"/>
            <p:cNvSpPr/>
            <p:nvPr/>
          </p:nvSpPr>
          <p:spPr>
            <a:xfrm>
              <a:off x="6519700" y="5607902"/>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Oval 156"/>
            <p:cNvSpPr/>
            <p:nvPr/>
          </p:nvSpPr>
          <p:spPr>
            <a:xfrm>
              <a:off x="7357418" y="4220986"/>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Oval 157"/>
            <p:cNvSpPr/>
            <p:nvPr/>
          </p:nvSpPr>
          <p:spPr>
            <a:xfrm>
              <a:off x="6391092" y="4561856"/>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Oval 158"/>
            <p:cNvSpPr/>
            <p:nvPr/>
          </p:nvSpPr>
          <p:spPr>
            <a:xfrm>
              <a:off x="7580970" y="5259723"/>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Oval 159"/>
            <p:cNvSpPr/>
            <p:nvPr/>
          </p:nvSpPr>
          <p:spPr>
            <a:xfrm>
              <a:off x="6563000" y="6015336"/>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Oval 160"/>
            <p:cNvSpPr/>
            <p:nvPr/>
          </p:nvSpPr>
          <p:spPr>
            <a:xfrm>
              <a:off x="6110829" y="5892625"/>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Oval 161"/>
            <p:cNvSpPr/>
            <p:nvPr/>
          </p:nvSpPr>
          <p:spPr>
            <a:xfrm>
              <a:off x="5764006" y="5793330"/>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Oval 162"/>
            <p:cNvSpPr/>
            <p:nvPr/>
          </p:nvSpPr>
          <p:spPr>
            <a:xfrm>
              <a:off x="6629688" y="4661554"/>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Oval 163"/>
            <p:cNvSpPr/>
            <p:nvPr/>
          </p:nvSpPr>
          <p:spPr>
            <a:xfrm>
              <a:off x="6423376" y="4907068"/>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Oval 164"/>
            <p:cNvSpPr/>
            <p:nvPr/>
          </p:nvSpPr>
          <p:spPr>
            <a:xfrm>
              <a:off x="7693650" y="4770683"/>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Oval 165"/>
            <p:cNvSpPr/>
            <p:nvPr/>
          </p:nvSpPr>
          <p:spPr>
            <a:xfrm>
              <a:off x="7207920" y="5019838"/>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Oval 169"/>
            <p:cNvSpPr/>
            <p:nvPr/>
          </p:nvSpPr>
          <p:spPr>
            <a:xfrm>
              <a:off x="7105912" y="4517841"/>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Oval 170"/>
            <p:cNvSpPr/>
            <p:nvPr/>
          </p:nvSpPr>
          <p:spPr>
            <a:xfrm>
              <a:off x="6150603" y="5291205"/>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2" name="Oval 171"/>
            <p:cNvSpPr/>
            <p:nvPr/>
          </p:nvSpPr>
          <p:spPr>
            <a:xfrm>
              <a:off x="6897112" y="5503894"/>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Oval 172"/>
            <p:cNvSpPr/>
            <p:nvPr/>
          </p:nvSpPr>
          <p:spPr>
            <a:xfrm>
              <a:off x="5765943" y="4734458"/>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3" name="Group 202"/>
          <p:cNvGrpSpPr/>
          <p:nvPr/>
        </p:nvGrpSpPr>
        <p:grpSpPr>
          <a:xfrm>
            <a:off x="287648" y="1746884"/>
            <a:ext cx="3442141" cy="4397061"/>
            <a:chOff x="287648" y="1746884"/>
            <a:chExt cx="3442141" cy="4397061"/>
          </a:xfrm>
        </p:grpSpPr>
        <p:sp>
          <p:nvSpPr>
            <p:cNvPr id="177" name="Rectangle 176"/>
            <p:cNvSpPr/>
            <p:nvPr/>
          </p:nvSpPr>
          <p:spPr>
            <a:xfrm>
              <a:off x="974558" y="2983831"/>
              <a:ext cx="2370221" cy="961522"/>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6" name="Group 175"/>
            <p:cNvGrpSpPr/>
            <p:nvPr/>
          </p:nvGrpSpPr>
          <p:grpSpPr>
            <a:xfrm>
              <a:off x="287648" y="1746884"/>
              <a:ext cx="3442141" cy="4397061"/>
              <a:chOff x="287648" y="1746884"/>
              <a:chExt cx="3442141" cy="4397061"/>
            </a:xfrm>
          </p:grpSpPr>
          <p:pic>
            <p:nvPicPr>
              <p:cNvPr id="174" name="Picture 2" descr="figure 2-16"/>
              <p:cNvPicPr>
                <a:picLocks noChangeAspect="1" noChangeArrowheads="1"/>
              </p:cNvPicPr>
              <p:nvPr/>
            </p:nvPicPr>
            <p:blipFill rotWithShape="1">
              <a:blip r:embed="rId2">
                <a:clrChange>
                  <a:clrFrom>
                    <a:srgbClr val="AEDCFE"/>
                  </a:clrFrom>
                  <a:clrTo>
                    <a:srgbClr val="AEDCFE">
                      <a:alpha val="0"/>
                    </a:srgbClr>
                  </a:clrTo>
                </a:clrChange>
                <a:extLst>
                  <a:ext uri="{28A0092B-C50C-407E-A947-70E740481C1C}">
                    <a14:useLocalDpi xmlns:a14="http://schemas.microsoft.com/office/drawing/2010/main" val="0"/>
                  </a:ext>
                </a:extLst>
              </a:blip>
              <a:srcRect r="17864" b="7700"/>
              <a:stretch/>
            </p:blipFill>
            <p:spPr bwMode="auto">
              <a:xfrm>
                <a:off x="287648" y="1746884"/>
                <a:ext cx="3442141" cy="43970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5" name="Rectangle 174"/>
              <p:cNvSpPr/>
              <p:nvPr/>
            </p:nvSpPr>
            <p:spPr>
              <a:xfrm>
                <a:off x="3561347" y="3007895"/>
                <a:ext cx="168442" cy="8281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8" name="Rectangle 177"/>
            <p:cNvSpPr/>
            <p:nvPr/>
          </p:nvSpPr>
          <p:spPr>
            <a:xfrm>
              <a:off x="1219200" y="3702717"/>
              <a:ext cx="2047875" cy="522671"/>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Rectangle 178"/>
            <p:cNvSpPr/>
            <p:nvPr/>
          </p:nvSpPr>
          <p:spPr>
            <a:xfrm>
              <a:off x="871538" y="2412606"/>
              <a:ext cx="2319337" cy="640157"/>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0" name="Rectangle 179"/>
            <p:cNvSpPr/>
            <p:nvPr/>
          </p:nvSpPr>
          <p:spPr>
            <a:xfrm>
              <a:off x="800100" y="3327005"/>
              <a:ext cx="1208618" cy="71915"/>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Rectangle 180"/>
            <p:cNvSpPr/>
            <p:nvPr/>
          </p:nvSpPr>
          <p:spPr>
            <a:xfrm>
              <a:off x="2008718" y="3052763"/>
              <a:ext cx="186795" cy="309550"/>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Rectangle 181"/>
            <p:cNvSpPr/>
            <p:nvPr/>
          </p:nvSpPr>
          <p:spPr>
            <a:xfrm>
              <a:off x="2111291" y="3454356"/>
              <a:ext cx="186795" cy="309550"/>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Rectangle 182"/>
            <p:cNvSpPr/>
            <p:nvPr/>
          </p:nvSpPr>
          <p:spPr>
            <a:xfrm>
              <a:off x="3267075" y="3132220"/>
              <a:ext cx="147638" cy="1076736"/>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Rectangle 183"/>
            <p:cNvSpPr/>
            <p:nvPr/>
          </p:nvSpPr>
          <p:spPr>
            <a:xfrm>
              <a:off x="871538" y="3007895"/>
              <a:ext cx="200025" cy="662693"/>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Rectangle 184"/>
            <p:cNvSpPr/>
            <p:nvPr/>
          </p:nvSpPr>
          <p:spPr>
            <a:xfrm>
              <a:off x="871538" y="4208956"/>
              <a:ext cx="2543175" cy="792250"/>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6" name="Rectangle 185"/>
            <p:cNvSpPr/>
            <p:nvPr/>
          </p:nvSpPr>
          <p:spPr>
            <a:xfrm>
              <a:off x="871538" y="1880694"/>
              <a:ext cx="2543175" cy="719251"/>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7" name="Rectangle 186"/>
            <p:cNvSpPr/>
            <p:nvPr/>
          </p:nvSpPr>
          <p:spPr>
            <a:xfrm>
              <a:off x="3381375" y="2295526"/>
              <a:ext cx="90489" cy="117080"/>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8" name="Rectangle 187"/>
            <p:cNvSpPr/>
            <p:nvPr/>
          </p:nvSpPr>
          <p:spPr>
            <a:xfrm>
              <a:off x="2008718" y="3352787"/>
              <a:ext cx="117738" cy="45719"/>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9" name="Rectangle 188"/>
            <p:cNvSpPr/>
            <p:nvPr/>
          </p:nvSpPr>
          <p:spPr>
            <a:xfrm>
              <a:off x="974558" y="3876675"/>
              <a:ext cx="311317" cy="348713"/>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0" name="Rectangle 189"/>
            <p:cNvSpPr/>
            <p:nvPr/>
          </p:nvSpPr>
          <p:spPr>
            <a:xfrm>
              <a:off x="3190875" y="2599945"/>
              <a:ext cx="150019" cy="297933"/>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1" name="Rectangle 190"/>
            <p:cNvSpPr/>
            <p:nvPr/>
          </p:nvSpPr>
          <p:spPr>
            <a:xfrm>
              <a:off x="1071563" y="3763906"/>
              <a:ext cx="147637" cy="112769"/>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2" name="Rectangle 191"/>
            <p:cNvSpPr/>
            <p:nvPr/>
          </p:nvSpPr>
          <p:spPr>
            <a:xfrm>
              <a:off x="3190875" y="2897878"/>
              <a:ext cx="75009" cy="110017"/>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8" name="TextBox 197"/>
          <p:cNvSpPr txBox="1"/>
          <p:nvPr/>
        </p:nvSpPr>
        <p:spPr>
          <a:xfrm>
            <a:off x="4127247" y="1753559"/>
            <a:ext cx="1188082" cy="846386"/>
          </a:xfrm>
          <a:prstGeom prst="rect">
            <a:avLst/>
          </a:prstGeom>
          <a:noFill/>
        </p:spPr>
        <p:txBody>
          <a:bodyPr wrap="none" rtlCol="0">
            <a:spAutoFit/>
          </a:bodyPr>
          <a:lstStyle/>
          <a:p>
            <a:pPr>
              <a:spcAft>
                <a:spcPts val="600"/>
              </a:spcAft>
            </a:pPr>
            <a:r>
              <a:rPr lang="en-US" sz="2400" b="1" dirty="0" smtClean="0">
                <a:solidFill>
                  <a:schemeClr val="tx2"/>
                </a:solidFill>
              </a:rPr>
              <a:t>pH:  </a:t>
            </a:r>
            <a:r>
              <a:rPr lang="en-US" sz="2400" b="1" dirty="0" smtClean="0">
                <a:solidFill>
                  <a:srgbClr val="FF0000"/>
                </a:solidFill>
              </a:rPr>
              <a:t>1.8</a:t>
            </a:r>
          </a:p>
          <a:p>
            <a:pPr>
              <a:spcAft>
                <a:spcPts val="600"/>
              </a:spcAft>
            </a:pPr>
            <a:r>
              <a:rPr lang="en-US" sz="2000" b="1" dirty="0" smtClean="0">
                <a:solidFill>
                  <a:schemeClr val="tx2"/>
                </a:solidFill>
              </a:rPr>
              <a:t>= </a:t>
            </a:r>
            <a:r>
              <a:rPr lang="en-US" sz="2000" b="1" dirty="0" err="1" smtClean="0">
                <a:solidFill>
                  <a:schemeClr val="tx2"/>
                </a:solidFill>
              </a:rPr>
              <a:t>pK</a:t>
            </a:r>
            <a:r>
              <a:rPr lang="en-US" sz="2000" b="1" baseline="-25000" dirty="0" err="1" smtClean="0">
                <a:solidFill>
                  <a:schemeClr val="tx2"/>
                </a:solidFill>
              </a:rPr>
              <a:t>a</a:t>
            </a:r>
            <a:r>
              <a:rPr lang="en-US" sz="2000" b="1" dirty="0" smtClean="0">
                <a:solidFill>
                  <a:schemeClr val="tx2"/>
                </a:solidFill>
              </a:rPr>
              <a:t>–3.0</a:t>
            </a:r>
            <a:endParaRPr lang="en-US" sz="2000" b="1" dirty="0">
              <a:solidFill>
                <a:schemeClr val="tx2"/>
              </a:solidFill>
            </a:endParaRPr>
          </a:p>
        </p:txBody>
      </p:sp>
      <p:sp>
        <p:nvSpPr>
          <p:cNvPr id="202" name="Oval 201"/>
          <p:cNvSpPr/>
          <p:nvPr/>
        </p:nvSpPr>
        <p:spPr>
          <a:xfrm>
            <a:off x="735796" y="4406597"/>
            <a:ext cx="128608" cy="128609"/>
          </a:xfrm>
          <a:prstGeom prst="ellipse">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93771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9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98"/>
                                        </p:tgtEl>
                                        <p:attrNameLst>
                                          <p:attrName>style.visibility</p:attrName>
                                        </p:attrNameLst>
                                      </p:cBhvr>
                                      <p:to>
                                        <p:strVal val="visible"/>
                                      </p:to>
                                    </p:set>
                                  </p:childTnLst>
                                </p:cTn>
                              </p:par>
                              <p:par>
                                <p:cTn id="25" presetID="1" presetClass="exit" presetSubtype="0" fill="hold" grpId="1" nodeType="withEffect">
                                  <p:stCondLst>
                                    <p:cond delay="0"/>
                                  </p:stCondLst>
                                  <p:childTnLst>
                                    <p:set>
                                      <p:cBhvr>
                                        <p:cTn id="26" dur="1" fill="hold">
                                          <p:stCondLst>
                                            <p:cond delay="0"/>
                                          </p:stCondLst>
                                        </p:cTn>
                                        <p:tgtEl>
                                          <p:spTgt spid="195"/>
                                        </p:tgtEl>
                                        <p:attrNameLst>
                                          <p:attrName>style.visibility</p:attrName>
                                        </p:attrNameLst>
                                      </p:cBhvr>
                                      <p:to>
                                        <p:strVal val="hidden"/>
                                      </p:to>
                                    </p:set>
                                  </p:childTnLst>
                                </p:cTn>
                              </p:par>
                              <p:par>
                                <p:cTn id="27" presetID="1" presetClass="entr" presetSubtype="0" fill="hold" grpId="0" nodeType="withEffect">
                                  <p:stCondLst>
                                    <p:cond delay="0"/>
                                  </p:stCondLst>
                                  <p:childTnLst>
                                    <p:set>
                                      <p:cBhvr>
                                        <p:cTn id="28" dur="1" fill="hold">
                                          <p:stCondLst>
                                            <p:cond delay="0"/>
                                          </p:stCondLst>
                                        </p:cTn>
                                        <p:tgtEl>
                                          <p:spTgt spid="20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6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1" nodeType="clickEffect">
                                  <p:stCondLst>
                                    <p:cond delay="0"/>
                                  </p:stCondLst>
                                  <p:childTnLst>
                                    <p:set>
                                      <p:cBhvr>
                                        <p:cTn id="40" dur="1" fill="hold">
                                          <p:stCondLst>
                                            <p:cond delay="0"/>
                                          </p:stCondLst>
                                        </p:cTn>
                                        <p:tgtEl>
                                          <p:spTgt spid="48"/>
                                        </p:tgtEl>
                                        <p:attrNameLst>
                                          <p:attrName>style.visibility</p:attrName>
                                        </p:attrNameLst>
                                      </p:cBhvr>
                                      <p:to>
                                        <p:strVal val="visible"/>
                                      </p:to>
                                    </p:set>
                                  </p:childTnLst>
                                </p:cTn>
                              </p:par>
                            </p:childTnLst>
                          </p:cTn>
                        </p:par>
                        <p:par>
                          <p:cTn id="41" fill="hold">
                            <p:stCondLst>
                              <p:cond delay="0"/>
                            </p:stCondLst>
                            <p:childTnLst>
                              <p:par>
                                <p:cTn id="42" presetID="42" presetClass="exit" presetSubtype="0" fill="hold" grpId="0" nodeType="afterEffect">
                                  <p:stCondLst>
                                    <p:cond delay="0"/>
                                  </p:stCondLst>
                                  <p:childTnLst>
                                    <p:animEffect transition="out" filter="fade">
                                      <p:cBhvr>
                                        <p:cTn id="43" dur="500"/>
                                        <p:tgtEl>
                                          <p:spTgt spid="48"/>
                                        </p:tgtEl>
                                      </p:cBhvr>
                                    </p:animEffect>
                                    <p:anim calcmode="lin" valueType="num">
                                      <p:cBhvr>
                                        <p:cTn id="44" dur="500"/>
                                        <p:tgtEl>
                                          <p:spTgt spid="48"/>
                                        </p:tgtEl>
                                        <p:attrNameLst>
                                          <p:attrName>ppt_x</p:attrName>
                                        </p:attrNameLst>
                                      </p:cBhvr>
                                      <p:tavLst>
                                        <p:tav tm="0">
                                          <p:val>
                                            <p:strVal val="ppt_x"/>
                                          </p:val>
                                        </p:tav>
                                        <p:tav tm="100000">
                                          <p:val>
                                            <p:strVal val="ppt_x"/>
                                          </p:val>
                                        </p:tav>
                                      </p:tavLst>
                                    </p:anim>
                                    <p:anim calcmode="lin" valueType="num">
                                      <p:cBhvr>
                                        <p:cTn id="45" dur="500"/>
                                        <p:tgtEl>
                                          <p:spTgt spid="48"/>
                                        </p:tgtEl>
                                        <p:attrNameLst>
                                          <p:attrName>ppt_y</p:attrName>
                                        </p:attrNameLst>
                                      </p:cBhvr>
                                      <p:tavLst>
                                        <p:tav tm="0">
                                          <p:val>
                                            <p:strVal val="ppt_y"/>
                                          </p:val>
                                        </p:tav>
                                        <p:tav tm="100000">
                                          <p:val>
                                            <p:strVal val="ppt_y+.1"/>
                                          </p:val>
                                        </p:tav>
                                      </p:tavLst>
                                    </p:anim>
                                    <p:set>
                                      <p:cBhvr>
                                        <p:cTn id="46" dur="1" fill="hold">
                                          <p:stCondLst>
                                            <p:cond delay="499"/>
                                          </p:stCondLst>
                                        </p:cTn>
                                        <p:tgtEl>
                                          <p:spTgt spid="4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 grpId="0"/>
      <p:bldP spid="195" grpId="1"/>
      <p:bldP spid="48" grpId="0" animBg="1"/>
      <p:bldP spid="48" grpId="1" animBg="1"/>
      <p:bldP spid="167" grpId="0"/>
      <p:bldP spid="198" grpId="0"/>
      <p:bldP spid="20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l"/>
            <a:r>
              <a:rPr lang="en-US" dirty="0" smtClean="0"/>
              <a:t>Titration of a weak acid</a:t>
            </a:r>
            <a:br>
              <a:rPr lang="en-US" dirty="0" smtClean="0"/>
            </a:br>
            <a:r>
              <a:rPr lang="en-US" sz="3100" dirty="0" smtClean="0"/>
              <a:t>acetic acid, CH</a:t>
            </a:r>
            <a:r>
              <a:rPr lang="en-US" sz="3100" baseline="-25000" dirty="0" smtClean="0"/>
              <a:t>3</a:t>
            </a:r>
            <a:r>
              <a:rPr lang="en-US" sz="3100" dirty="0" smtClean="0"/>
              <a:t>COOH, </a:t>
            </a:r>
            <a:r>
              <a:rPr lang="en-US" sz="3100" dirty="0" err="1" smtClean="0"/>
              <a:t>pKa</a:t>
            </a:r>
            <a:r>
              <a:rPr lang="en-US" sz="3100" dirty="0" smtClean="0"/>
              <a:t> = 4.8</a:t>
            </a:r>
            <a:endParaRPr lang="en-US" sz="3100" dirty="0"/>
          </a:p>
        </p:txBody>
      </p:sp>
      <p:grpSp>
        <p:nvGrpSpPr>
          <p:cNvPr id="40" name="Group 39"/>
          <p:cNvGrpSpPr/>
          <p:nvPr/>
        </p:nvGrpSpPr>
        <p:grpSpPr>
          <a:xfrm>
            <a:off x="5180384" y="431414"/>
            <a:ext cx="3838187" cy="5785903"/>
            <a:chOff x="5180384" y="431414"/>
            <a:chExt cx="3838187" cy="5785903"/>
          </a:xfrm>
        </p:grpSpPr>
        <p:grpSp>
          <p:nvGrpSpPr>
            <p:cNvPr id="39" name="Group 38"/>
            <p:cNvGrpSpPr/>
            <p:nvPr/>
          </p:nvGrpSpPr>
          <p:grpSpPr>
            <a:xfrm>
              <a:off x="5180384" y="3132220"/>
              <a:ext cx="2747211" cy="3085097"/>
              <a:chOff x="5181600" y="2477503"/>
              <a:chExt cx="2747211" cy="3085097"/>
            </a:xfrm>
          </p:grpSpPr>
          <p:sp>
            <p:nvSpPr>
              <p:cNvPr id="7" name="Rectangle 6"/>
              <p:cNvSpPr/>
              <p:nvPr/>
            </p:nvSpPr>
            <p:spPr>
              <a:xfrm>
                <a:off x="5181600" y="3181350"/>
                <a:ext cx="2743200" cy="224890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5181600" y="5295900"/>
                <a:ext cx="2743200" cy="2667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181600" y="2610853"/>
                <a:ext cx="2743200" cy="57049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5185611" y="2477503"/>
                <a:ext cx="2743200" cy="2667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5181600" y="3048000"/>
                <a:ext cx="2743200" cy="2667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8" name="Group 37"/>
            <p:cNvGrpSpPr/>
            <p:nvPr/>
          </p:nvGrpSpPr>
          <p:grpSpPr>
            <a:xfrm>
              <a:off x="7054897" y="431414"/>
              <a:ext cx="1963674" cy="2930899"/>
              <a:chOff x="3408149" y="2667009"/>
              <a:chExt cx="1963674" cy="2930899"/>
            </a:xfrm>
          </p:grpSpPr>
          <p:sp>
            <p:nvSpPr>
              <p:cNvPr id="11" name="Flowchart: Off-page Connector 10"/>
              <p:cNvSpPr/>
              <p:nvPr/>
            </p:nvSpPr>
            <p:spPr>
              <a:xfrm>
                <a:off x="3408149" y="2733684"/>
                <a:ext cx="457200" cy="2828916"/>
              </a:xfrm>
              <a:prstGeom prst="flowChartOffpage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3408149" y="2667009"/>
                <a:ext cx="457200" cy="13335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3536738" y="5470562"/>
                <a:ext cx="190500" cy="1273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3598649" y="5435987"/>
                <a:ext cx="76200" cy="4571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Connector 19"/>
              <p:cNvCxnSpPr/>
              <p:nvPr/>
            </p:nvCxnSpPr>
            <p:spPr>
              <a:xfrm>
                <a:off x="3777117" y="3027948"/>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3777117" y="32766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3777117" y="35052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3777117" y="37338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3777117" y="39624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3777117" y="41910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3777117" y="44196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777117" y="46482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3777117" y="48768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3712949" y="5133473"/>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3865349" y="2874059"/>
                <a:ext cx="415498" cy="307777"/>
              </a:xfrm>
              <a:prstGeom prst="rect">
                <a:avLst/>
              </a:prstGeom>
              <a:noFill/>
            </p:spPr>
            <p:txBody>
              <a:bodyPr wrap="none" rtlCol="0">
                <a:spAutoFit/>
              </a:bodyPr>
              <a:lstStyle/>
              <a:p>
                <a:r>
                  <a:rPr lang="en-US" sz="1400" b="1" dirty="0" smtClean="0">
                    <a:solidFill>
                      <a:schemeClr val="tx2"/>
                    </a:solidFill>
                  </a:rPr>
                  <a:t>1.0</a:t>
                </a:r>
                <a:endParaRPr lang="en-US" sz="1400" b="1" dirty="0">
                  <a:solidFill>
                    <a:schemeClr val="tx2"/>
                  </a:solidFill>
                </a:endParaRPr>
              </a:p>
            </p:txBody>
          </p:sp>
          <p:sp>
            <p:nvSpPr>
              <p:cNvPr id="33" name="TextBox 32"/>
              <p:cNvSpPr txBox="1"/>
              <p:nvPr/>
            </p:nvSpPr>
            <p:spPr>
              <a:xfrm>
                <a:off x="3865349" y="3351312"/>
                <a:ext cx="415498" cy="307777"/>
              </a:xfrm>
              <a:prstGeom prst="rect">
                <a:avLst/>
              </a:prstGeom>
              <a:noFill/>
            </p:spPr>
            <p:txBody>
              <a:bodyPr wrap="none" rtlCol="0">
                <a:spAutoFit/>
              </a:bodyPr>
              <a:lstStyle/>
              <a:p>
                <a:r>
                  <a:rPr lang="en-US" sz="1400" b="1" dirty="0" smtClean="0">
                    <a:solidFill>
                      <a:schemeClr val="tx2"/>
                    </a:solidFill>
                  </a:rPr>
                  <a:t>0.8</a:t>
                </a:r>
                <a:endParaRPr lang="en-US" sz="1400" b="1" dirty="0">
                  <a:solidFill>
                    <a:schemeClr val="tx2"/>
                  </a:solidFill>
                </a:endParaRPr>
              </a:p>
            </p:txBody>
          </p:sp>
          <p:sp>
            <p:nvSpPr>
              <p:cNvPr id="34" name="TextBox 33"/>
              <p:cNvSpPr txBox="1"/>
              <p:nvPr/>
            </p:nvSpPr>
            <p:spPr>
              <a:xfrm>
                <a:off x="3865349" y="3808512"/>
                <a:ext cx="415498" cy="307777"/>
              </a:xfrm>
              <a:prstGeom prst="rect">
                <a:avLst/>
              </a:prstGeom>
              <a:noFill/>
            </p:spPr>
            <p:txBody>
              <a:bodyPr wrap="none" rtlCol="0">
                <a:spAutoFit/>
              </a:bodyPr>
              <a:lstStyle/>
              <a:p>
                <a:r>
                  <a:rPr lang="en-US" sz="1400" b="1" dirty="0" smtClean="0">
                    <a:solidFill>
                      <a:schemeClr val="tx2"/>
                    </a:solidFill>
                  </a:rPr>
                  <a:t>0.6</a:t>
                </a:r>
              </a:p>
            </p:txBody>
          </p:sp>
          <p:sp>
            <p:nvSpPr>
              <p:cNvPr id="35" name="TextBox 34"/>
              <p:cNvSpPr txBox="1"/>
              <p:nvPr/>
            </p:nvSpPr>
            <p:spPr>
              <a:xfrm>
                <a:off x="3865349" y="4722912"/>
                <a:ext cx="415498" cy="307777"/>
              </a:xfrm>
              <a:prstGeom prst="rect">
                <a:avLst/>
              </a:prstGeom>
              <a:noFill/>
            </p:spPr>
            <p:txBody>
              <a:bodyPr wrap="none" rtlCol="0">
                <a:spAutoFit/>
              </a:bodyPr>
              <a:lstStyle/>
              <a:p>
                <a:r>
                  <a:rPr lang="en-US" sz="1400" b="1" dirty="0" smtClean="0">
                    <a:solidFill>
                      <a:schemeClr val="tx2"/>
                    </a:solidFill>
                  </a:rPr>
                  <a:t>0.2</a:t>
                </a:r>
              </a:p>
            </p:txBody>
          </p:sp>
          <p:sp>
            <p:nvSpPr>
              <p:cNvPr id="36" name="TextBox 35"/>
              <p:cNvSpPr txBox="1"/>
              <p:nvPr/>
            </p:nvSpPr>
            <p:spPr>
              <a:xfrm>
                <a:off x="3865349" y="4265712"/>
                <a:ext cx="415498" cy="307777"/>
              </a:xfrm>
              <a:prstGeom prst="rect">
                <a:avLst/>
              </a:prstGeom>
              <a:noFill/>
            </p:spPr>
            <p:txBody>
              <a:bodyPr wrap="none" rtlCol="0">
                <a:spAutoFit/>
              </a:bodyPr>
              <a:lstStyle/>
              <a:p>
                <a:r>
                  <a:rPr lang="en-US" sz="1400" b="1" dirty="0" smtClean="0">
                    <a:solidFill>
                      <a:schemeClr val="tx2"/>
                    </a:solidFill>
                  </a:rPr>
                  <a:t>0.4</a:t>
                </a:r>
                <a:endParaRPr lang="en-US" sz="1400" b="1" dirty="0">
                  <a:solidFill>
                    <a:schemeClr val="tx2"/>
                  </a:solidFill>
                </a:endParaRPr>
              </a:p>
            </p:txBody>
          </p:sp>
          <p:sp>
            <p:nvSpPr>
              <p:cNvPr id="37" name="TextBox 36"/>
              <p:cNvSpPr txBox="1"/>
              <p:nvPr/>
            </p:nvSpPr>
            <p:spPr>
              <a:xfrm>
                <a:off x="4204644" y="3670012"/>
                <a:ext cx="1167179" cy="625812"/>
              </a:xfrm>
              <a:prstGeom prst="rect">
                <a:avLst/>
              </a:prstGeom>
              <a:noFill/>
            </p:spPr>
            <p:txBody>
              <a:bodyPr wrap="none" rtlCol="0">
                <a:spAutoFit/>
              </a:bodyPr>
              <a:lstStyle/>
              <a:p>
                <a:r>
                  <a:rPr lang="en-US" sz="1600" b="1" dirty="0" smtClean="0">
                    <a:solidFill>
                      <a:schemeClr val="tx2"/>
                    </a:solidFill>
                  </a:rPr>
                  <a:t>OH</a:t>
                </a:r>
                <a:r>
                  <a:rPr lang="en-US" sz="2800" b="1" baseline="16000" dirty="0" smtClean="0">
                    <a:solidFill>
                      <a:schemeClr val="tx2"/>
                    </a:solidFill>
                  </a:rPr>
                  <a:t>-</a:t>
                </a:r>
                <a:endParaRPr lang="en-US" sz="2800" b="1" baseline="16000" dirty="0">
                  <a:solidFill>
                    <a:schemeClr val="tx2"/>
                  </a:solidFill>
                </a:endParaRPr>
              </a:p>
              <a:p>
                <a:r>
                  <a:rPr lang="en-US" sz="1600" b="1" dirty="0" smtClean="0">
                    <a:solidFill>
                      <a:schemeClr val="tx2"/>
                    </a:solidFill>
                  </a:rPr>
                  <a:t>equivalents</a:t>
                </a:r>
                <a:endParaRPr lang="en-US" sz="1600" b="1" dirty="0">
                  <a:solidFill>
                    <a:schemeClr val="tx2"/>
                  </a:solidFill>
                </a:endParaRPr>
              </a:p>
            </p:txBody>
          </p:sp>
        </p:grpSp>
      </p:grpSp>
      <p:sp>
        <p:nvSpPr>
          <p:cNvPr id="41" name="Rounded Rectangle 40"/>
          <p:cNvSpPr/>
          <p:nvPr/>
        </p:nvSpPr>
        <p:spPr>
          <a:xfrm>
            <a:off x="5534526" y="2641206"/>
            <a:ext cx="168442" cy="182251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4103729" y="1726804"/>
            <a:ext cx="1238292" cy="91440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p:cNvSpPr/>
          <p:nvPr/>
        </p:nvSpPr>
        <p:spPr>
          <a:xfrm>
            <a:off x="5342021" y="2211460"/>
            <a:ext cx="264695" cy="423456"/>
          </a:xfrm>
          <a:custGeom>
            <a:avLst/>
            <a:gdLst>
              <a:gd name="connsiteX0" fmla="*/ 264695 w 264695"/>
              <a:gd name="connsiteY0" fmla="*/ 423456 h 423456"/>
              <a:gd name="connsiteX1" fmla="*/ 228600 w 264695"/>
              <a:gd name="connsiteY1" fmla="*/ 146729 h 423456"/>
              <a:gd name="connsiteX2" fmla="*/ 204537 w 264695"/>
              <a:gd name="connsiteY2" fmla="*/ 98603 h 423456"/>
              <a:gd name="connsiteX3" fmla="*/ 168442 w 264695"/>
              <a:gd name="connsiteY3" fmla="*/ 74540 h 423456"/>
              <a:gd name="connsiteX4" fmla="*/ 156411 w 264695"/>
              <a:gd name="connsiteY4" fmla="*/ 38445 h 423456"/>
              <a:gd name="connsiteX5" fmla="*/ 0 w 264695"/>
              <a:gd name="connsiteY5" fmla="*/ 2351 h 423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4695" h="423456">
                <a:moveTo>
                  <a:pt x="264695" y="423456"/>
                </a:moveTo>
                <a:cubicBezTo>
                  <a:pt x="259370" y="332940"/>
                  <a:pt x="271216" y="231961"/>
                  <a:pt x="228600" y="146729"/>
                </a:cubicBezTo>
                <a:cubicBezTo>
                  <a:pt x="220579" y="130687"/>
                  <a:pt x="216019" y="112381"/>
                  <a:pt x="204537" y="98603"/>
                </a:cubicBezTo>
                <a:cubicBezTo>
                  <a:pt x="195280" y="87494"/>
                  <a:pt x="180474" y="82561"/>
                  <a:pt x="168442" y="74540"/>
                </a:cubicBezTo>
                <a:cubicBezTo>
                  <a:pt x="164432" y="62508"/>
                  <a:pt x="162936" y="49320"/>
                  <a:pt x="156411" y="38445"/>
                </a:cubicBezTo>
                <a:cubicBezTo>
                  <a:pt x="125077" y="-13777"/>
                  <a:pt x="46137" y="2351"/>
                  <a:pt x="0" y="2351"/>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TextBox 46"/>
          <p:cNvSpPr txBox="1"/>
          <p:nvPr/>
        </p:nvSpPr>
        <p:spPr>
          <a:xfrm>
            <a:off x="4127247" y="1753559"/>
            <a:ext cx="1188082" cy="846386"/>
          </a:xfrm>
          <a:prstGeom prst="rect">
            <a:avLst/>
          </a:prstGeom>
          <a:noFill/>
        </p:spPr>
        <p:txBody>
          <a:bodyPr wrap="none" rtlCol="0">
            <a:spAutoFit/>
          </a:bodyPr>
          <a:lstStyle/>
          <a:p>
            <a:pPr>
              <a:spcAft>
                <a:spcPts val="600"/>
              </a:spcAft>
            </a:pPr>
            <a:r>
              <a:rPr lang="en-US" sz="2400" b="1" dirty="0" smtClean="0">
                <a:solidFill>
                  <a:schemeClr val="tx2"/>
                </a:solidFill>
              </a:rPr>
              <a:t>pH:  </a:t>
            </a:r>
            <a:r>
              <a:rPr lang="en-US" sz="2400" b="1" dirty="0" smtClean="0">
                <a:solidFill>
                  <a:srgbClr val="FF0000"/>
                </a:solidFill>
              </a:rPr>
              <a:t>7.8</a:t>
            </a:r>
          </a:p>
          <a:p>
            <a:pPr>
              <a:spcAft>
                <a:spcPts val="600"/>
              </a:spcAft>
            </a:pPr>
            <a:r>
              <a:rPr lang="en-US" sz="2000" b="1" dirty="0" smtClean="0">
                <a:solidFill>
                  <a:schemeClr val="tx2"/>
                </a:solidFill>
              </a:rPr>
              <a:t>= pK</a:t>
            </a:r>
            <a:r>
              <a:rPr lang="en-US" sz="2000" b="1" baseline="-25000" dirty="0" smtClean="0">
                <a:solidFill>
                  <a:schemeClr val="tx2"/>
                </a:solidFill>
              </a:rPr>
              <a:t>a</a:t>
            </a:r>
            <a:r>
              <a:rPr lang="en-US" sz="2000" b="1" dirty="0" smtClean="0">
                <a:solidFill>
                  <a:schemeClr val="tx2"/>
                </a:solidFill>
              </a:rPr>
              <a:t>+3.0</a:t>
            </a:r>
            <a:endParaRPr lang="en-US" sz="2000" b="1" dirty="0">
              <a:solidFill>
                <a:schemeClr val="tx2"/>
              </a:solidFill>
            </a:endParaRPr>
          </a:p>
        </p:txBody>
      </p:sp>
      <p:sp>
        <p:nvSpPr>
          <p:cNvPr id="99" name="Oval 98"/>
          <p:cNvSpPr/>
          <p:nvPr/>
        </p:nvSpPr>
        <p:spPr>
          <a:xfrm>
            <a:off x="5851299" y="4460496"/>
            <a:ext cx="229623" cy="229623"/>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p:cNvSpPr/>
          <p:nvPr/>
        </p:nvSpPr>
        <p:spPr>
          <a:xfrm rot="5400000">
            <a:off x="5366622" y="4967569"/>
            <a:ext cx="229623" cy="229623"/>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Oval 105"/>
          <p:cNvSpPr/>
          <p:nvPr/>
        </p:nvSpPr>
        <p:spPr>
          <a:xfrm rot="16200000">
            <a:off x="5966111" y="4992802"/>
            <a:ext cx="229623" cy="229623"/>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Oval 108"/>
          <p:cNvSpPr/>
          <p:nvPr/>
        </p:nvSpPr>
        <p:spPr>
          <a:xfrm>
            <a:off x="6508896" y="4208956"/>
            <a:ext cx="229623" cy="229623"/>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Oval 111"/>
          <p:cNvSpPr/>
          <p:nvPr/>
        </p:nvSpPr>
        <p:spPr>
          <a:xfrm rot="16200000">
            <a:off x="7269998" y="4582146"/>
            <a:ext cx="229623" cy="229623"/>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Oval 114"/>
          <p:cNvSpPr/>
          <p:nvPr/>
        </p:nvSpPr>
        <p:spPr>
          <a:xfrm rot="10800000">
            <a:off x="6675488" y="5035677"/>
            <a:ext cx="229623" cy="229623"/>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Oval 117"/>
          <p:cNvSpPr/>
          <p:nvPr/>
        </p:nvSpPr>
        <p:spPr>
          <a:xfrm>
            <a:off x="6024917" y="5531489"/>
            <a:ext cx="229623" cy="229623"/>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Oval 120"/>
          <p:cNvSpPr/>
          <p:nvPr/>
        </p:nvSpPr>
        <p:spPr>
          <a:xfrm rot="5400000">
            <a:off x="7123447" y="5240700"/>
            <a:ext cx="229623" cy="229623"/>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Oval 123"/>
          <p:cNvSpPr/>
          <p:nvPr/>
        </p:nvSpPr>
        <p:spPr>
          <a:xfrm rot="5400000">
            <a:off x="6880511" y="5736512"/>
            <a:ext cx="229623" cy="229623"/>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Oval 126"/>
          <p:cNvSpPr/>
          <p:nvPr/>
        </p:nvSpPr>
        <p:spPr>
          <a:xfrm rot="10800000">
            <a:off x="7630171" y="5531489"/>
            <a:ext cx="229623" cy="229623"/>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2" name="Group 131"/>
          <p:cNvGrpSpPr/>
          <p:nvPr/>
        </p:nvGrpSpPr>
        <p:grpSpPr>
          <a:xfrm>
            <a:off x="4103729" y="3932500"/>
            <a:ext cx="771942" cy="645788"/>
            <a:chOff x="1260561" y="3368673"/>
            <a:chExt cx="771942" cy="645788"/>
          </a:xfrm>
        </p:grpSpPr>
        <p:sp>
          <p:nvSpPr>
            <p:cNvPr id="50" name="Oval 49"/>
            <p:cNvSpPr/>
            <p:nvPr/>
          </p:nvSpPr>
          <p:spPr>
            <a:xfrm>
              <a:off x="1431759" y="33686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TextBox 128"/>
            <p:cNvSpPr txBox="1"/>
            <p:nvPr/>
          </p:nvSpPr>
          <p:spPr>
            <a:xfrm>
              <a:off x="1558856" y="3426328"/>
              <a:ext cx="370614" cy="461665"/>
            </a:xfrm>
            <a:prstGeom prst="rect">
              <a:avLst/>
            </a:prstGeom>
            <a:noFill/>
          </p:spPr>
          <p:txBody>
            <a:bodyPr wrap="none" rtlCol="0">
              <a:spAutoFit/>
            </a:bodyPr>
            <a:lstStyle/>
            <a:p>
              <a:r>
                <a:rPr lang="en-US" sz="2400" b="1" dirty="0" smtClean="0">
                  <a:solidFill>
                    <a:schemeClr val="bg1"/>
                  </a:solidFill>
                </a:rPr>
                <a:t>A</a:t>
              </a:r>
              <a:endParaRPr lang="en-US" sz="2400" b="1" dirty="0">
                <a:solidFill>
                  <a:schemeClr val="bg1"/>
                </a:solidFill>
              </a:endParaRPr>
            </a:p>
          </p:txBody>
        </p:sp>
        <p:grpSp>
          <p:nvGrpSpPr>
            <p:cNvPr id="131" name="Group 130"/>
            <p:cNvGrpSpPr/>
            <p:nvPr/>
          </p:nvGrpSpPr>
          <p:grpSpPr>
            <a:xfrm>
              <a:off x="1260561" y="3645129"/>
              <a:ext cx="336468" cy="369332"/>
              <a:chOff x="1824756" y="3608884"/>
              <a:chExt cx="336468" cy="369332"/>
            </a:xfrm>
          </p:grpSpPr>
          <p:sp>
            <p:nvSpPr>
              <p:cNvPr id="62" name="Oval 61"/>
              <p:cNvSpPr/>
              <p:nvPr/>
            </p:nvSpPr>
            <p:spPr>
              <a:xfrm>
                <a:off x="1824756" y="3625316"/>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TextBox 129"/>
              <p:cNvSpPr txBox="1"/>
              <p:nvPr/>
            </p:nvSpPr>
            <p:spPr>
              <a:xfrm>
                <a:off x="1827720" y="3608884"/>
                <a:ext cx="330540" cy="369332"/>
              </a:xfrm>
              <a:prstGeom prst="rect">
                <a:avLst/>
              </a:prstGeom>
              <a:noFill/>
            </p:spPr>
            <p:txBody>
              <a:bodyPr wrap="none" rtlCol="0">
                <a:spAutoFit/>
              </a:bodyPr>
              <a:lstStyle/>
              <a:p>
                <a:r>
                  <a:rPr lang="en-US" b="1" dirty="0" smtClean="0"/>
                  <a:t>H</a:t>
                </a:r>
                <a:endParaRPr lang="en-US" b="1" dirty="0"/>
              </a:p>
            </p:txBody>
          </p:sp>
        </p:grpSp>
      </p:grpSp>
      <p:grpSp>
        <p:nvGrpSpPr>
          <p:cNvPr id="139" name="Group 138"/>
          <p:cNvGrpSpPr/>
          <p:nvPr/>
        </p:nvGrpSpPr>
        <p:grpSpPr>
          <a:xfrm>
            <a:off x="4387461" y="4722864"/>
            <a:ext cx="600744" cy="600744"/>
            <a:chOff x="4387461" y="4722864"/>
            <a:chExt cx="600744" cy="600744"/>
          </a:xfrm>
        </p:grpSpPr>
        <p:sp>
          <p:nvSpPr>
            <p:cNvPr id="134" name="Oval 133"/>
            <p:cNvSpPr/>
            <p:nvPr/>
          </p:nvSpPr>
          <p:spPr>
            <a:xfrm>
              <a:off x="4387461" y="4722864"/>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TextBox 134"/>
            <p:cNvSpPr txBox="1"/>
            <p:nvPr/>
          </p:nvSpPr>
          <p:spPr>
            <a:xfrm>
              <a:off x="4478462" y="4768487"/>
              <a:ext cx="474810" cy="502702"/>
            </a:xfrm>
            <a:prstGeom prst="rect">
              <a:avLst/>
            </a:prstGeom>
            <a:noFill/>
          </p:spPr>
          <p:txBody>
            <a:bodyPr wrap="none" rtlCol="0">
              <a:spAutoFit/>
            </a:bodyPr>
            <a:lstStyle/>
            <a:p>
              <a:r>
                <a:rPr lang="en-US" sz="2400" b="1" dirty="0" smtClean="0">
                  <a:solidFill>
                    <a:schemeClr val="bg1"/>
                  </a:solidFill>
                </a:rPr>
                <a:t>A</a:t>
              </a:r>
              <a:r>
                <a:rPr lang="en-US" sz="4000" b="1" baseline="16000" dirty="0" smtClean="0">
                  <a:solidFill>
                    <a:schemeClr val="bg1"/>
                  </a:solidFill>
                </a:rPr>
                <a:t>-</a:t>
              </a:r>
              <a:endParaRPr lang="en-US" sz="4000" b="1" baseline="16000" dirty="0">
                <a:solidFill>
                  <a:schemeClr val="bg1"/>
                </a:solidFill>
              </a:endParaRPr>
            </a:p>
          </p:txBody>
        </p:sp>
      </p:grpSp>
      <p:grpSp>
        <p:nvGrpSpPr>
          <p:cNvPr id="136" name="Group 135"/>
          <p:cNvGrpSpPr/>
          <p:nvPr/>
        </p:nvGrpSpPr>
        <p:grpSpPr>
          <a:xfrm>
            <a:off x="4045330" y="5245952"/>
            <a:ext cx="433132" cy="369332"/>
            <a:chOff x="1791624" y="3608884"/>
            <a:chExt cx="433132" cy="369332"/>
          </a:xfrm>
        </p:grpSpPr>
        <p:sp>
          <p:nvSpPr>
            <p:cNvPr id="137" name="Oval 136"/>
            <p:cNvSpPr/>
            <p:nvPr/>
          </p:nvSpPr>
          <p:spPr>
            <a:xfrm>
              <a:off x="1824756" y="3625316"/>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TextBox 137"/>
            <p:cNvSpPr txBox="1"/>
            <p:nvPr/>
          </p:nvSpPr>
          <p:spPr>
            <a:xfrm>
              <a:off x="1791624" y="3608884"/>
              <a:ext cx="433132" cy="369332"/>
            </a:xfrm>
            <a:prstGeom prst="rect">
              <a:avLst/>
            </a:prstGeom>
            <a:noFill/>
          </p:spPr>
          <p:txBody>
            <a:bodyPr wrap="none" rtlCol="0">
              <a:spAutoFit/>
            </a:bodyPr>
            <a:lstStyle/>
            <a:p>
              <a:r>
                <a:rPr lang="en-US" b="1" dirty="0" smtClean="0"/>
                <a:t>H</a:t>
              </a:r>
              <a:r>
                <a:rPr lang="en-US" sz="2400" b="1" baseline="16000" dirty="0" smtClean="0"/>
                <a:t>+</a:t>
              </a:r>
              <a:endParaRPr lang="en-US" sz="2400" b="1" baseline="16000" dirty="0"/>
            </a:p>
          </p:txBody>
        </p:sp>
      </p:grpSp>
      <p:sp>
        <p:nvSpPr>
          <p:cNvPr id="167" name="TextBox 166"/>
          <p:cNvSpPr txBox="1"/>
          <p:nvPr/>
        </p:nvSpPr>
        <p:spPr>
          <a:xfrm>
            <a:off x="5472495" y="6327776"/>
            <a:ext cx="2281394" cy="420628"/>
          </a:xfrm>
          <a:prstGeom prst="rect">
            <a:avLst/>
          </a:prstGeom>
          <a:noFill/>
        </p:spPr>
        <p:txBody>
          <a:bodyPr wrap="none" rtlCol="0">
            <a:spAutoFit/>
          </a:bodyPr>
          <a:lstStyle/>
          <a:p>
            <a:pPr>
              <a:spcAft>
                <a:spcPts val="600"/>
              </a:spcAft>
            </a:pPr>
            <a:r>
              <a:rPr lang="en-US" sz="2000" b="1" dirty="0" smtClean="0">
                <a:solidFill>
                  <a:schemeClr val="tx2"/>
                </a:solidFill>
              </a:rPr>
              <a:t>[A</a:t>
            </a:r>
            <a:r>
              <a:rPr lang="en-US" sz="3200" b="1" baseline="18000" dirty="0" smtClean="0">
                <a:solidFill>
                  <a:schemeClr val="tx2"/>
                </a:solidFill>
              </a:rPr>
              <a:t>-</a:t>
            </a:r>
            <a:r>
              <a:rPr lang="en-US" sz="2000" b="1" dirty="0" smtClean="0">
                <a:solidFill>
                  <a:schemeClr val="tx2"/>
                </a:solidFill>
              </a:rPr>
              <a:t>] : [HA] = 1000: 1</a:t>
            </a:r>
            <a:endParaRPr lang="en-US" sz="2000" b="1" dirty="0">
              <a:solidFill>
                <a:schemeClr val="tx2"/>
              </a:solidFill>
            </a:endParaRPr>
          </a:p>
        </p:txBody>
      </p:sp>
      <p:grpSp>
        <p:nvGrpSpPr>
          <p:cNvPr id="169" name="Group 168"/>
          <p:cNvGrpSpPr/>
          <p:nvPr/>
        </p:nvGrpSpPr>
        <p:grpSpPr>
          <a:xfrm>
            <a:off x="287648" y="1746884"/>
            <a:ext cx="3442141" cy="4397061"/>
            <a:chOff x="287648" y="1746884"/>
            <a:chExt cx="3442141" cy="4397061"/>
          </a:xfrm>
        </p:grpSpPr>
        <p:sp>
          <p:nvSpPr>
            <p:cNvPr id="170" name="Rectangle 169"/>
            <p:cNvSpPr/>
            <p:nvPr/>
          </p:nvSpPr>
          <p:spPr>
            <a:xfrm>
              <a:off x="974558" y="2983831"/>
              <a:ext cx="2370221" cy="961522"/>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1" name="Group 170"/>
            <p:cNvGrpSpPr/>
            <p:nvPr/>
          </p:nvGrpSpPr>
          <p:grpSpPr>
            <a:xfrm>
              <a:off x="287648" y="1746884"/>
              <a:ext cx="3442141" cy="4397061"/>
              <a:chOff x="287648" y="1746884"/>
              <a:chExt cx="3442141" cy="4397061"/>
            </a:xfrm>
          </p:grpSpPr>
          <p:pic>
            <p:nvPicPr>
              <p:cNvPr id="187" name="Picture 2" descr="figure 2-16"/>
              <p:cNvPicPr>
                <a:picLocks noChangeAspect="1" noChangeArrowheads="1"/>
              </p:cNvPicPr>
              <p:nvPr/>
            </p:nvPicPr>
            <p:blipFill rotWithShape="1">
              <a:blip r:embed="rId2">
                <a:clrChange>
                  <a:clrFrom>
                    <a:srgbClr val="AEDCFE"/>
                  </a:clrFrom>
                  <a:clrTo>
                    <a:srgbClr val="AEDCFE">
                      <a:alpha val="0"/>
                    </a:srgbClr>
                  </a:clrTo>
                </a:clrChange>
                <a:extLst>
                  <a:ext uri="{28A0092B-C50C-407E-A947-70E740481C1C}">
                    <a14:useLocalDpi xmlns:a14="http://schemas.microsoft.com/office/drawing/2010/main" val="0"/>
                  </a:ext>
                </a:extLst>
              </a:blip>
              <a:srcRect r="17864" b="7700"/>
              <a:stretch/>
            </p:blipFill>
            <p:spPr bwMode="auto">
              <a:xfrm>
                <a:off x="287648" y="1746884"/>
                <a:ext cx="3442141" cy="43970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8" name="Rectangle 187"/>
              <p:cNvSpPr/>
              <p:nvPr/>
            </p:nvSpPr>
            <p:spPr>
              <a:xfrm>
                <a:off x="3561347" y="3007895"/>
                <a:ext cx="168442" cy="8281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2" name="Rectangle 171"/>
            <p:cNvSpPr/>
            <p:nvPr/>
          </p:nvSpPr>
          <p:spPr>
            <a:xfrm>
              <a:off x="1219200" y="3702717"/>
              <a:ext cx="2047875" cy="522671"/>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Rectangle 172"/>
            <p:cNvSpPr/>
            <p:nvPr/>
          </p:nvSpPr>
          <p:spPr>
            <a:xfrm>
              <a:off x="871538" y="2412606"/>
              <a:ext cx="2319337" cy="640157"/>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Rectangle 173"/>
            <p:cNvSpPr/>
            <p:nvPr/>
          </p:nvSpPr>
          <p:spPr>
            <a:xfrm>
              <a:off x="800100" y="3327005"/>
              <a:ext cx="1208618" cy="71915"/>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Rectangle 174"/>
            <p:cNvSpPr/>
            <p:nvPr/>
          </p:nvSpPr>
          <p:spPr>
            <a:xfrm>
              <a:off x="2008718" y="3052763"/>
              <a:ext cx="186795" cy="309550"/>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Rectangle 175"/>
            <p:cNvSpPr/>
            <p:nvPr/>
          </p:nvSpPr>
          <p:spPr>
            <a:xfrm>
              <a:off x="2111291" y="3454356"/>
              <a:ext cx="186795" cy="309550"/>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Rectangle 176"/>
            <p:cNvSpPr/>
            <p:nvPr/>
          </p:nvSpPr>
          <p:spPr>
            <a:xfrm>
              <a:off x="3267075" y="3132220"/>
              <a:ext cx="147638" cy="1076736"/>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Rectangle 177"/>
            <p:cNvSpPr/>
            <p:nvPr/>
          </p:nvSpPr>
          <p:spPr>
            <a:xfrm>
              <a:off x="871538" y="3007895"/>
              <a:ext cx="200025" cy="662693"/>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Rectangle 178"/>
            <p:cNvSpPr/>
            <p:nvPr/>
          </p:nvSpPr>
          <p:spPr>
            <a:xfrm>
              <a:off x="871538" y="4208956"/>
              <a:ext cx="2543175" cy="792250"/>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0" name="Rectangle 179"/>
            <p:cNvSpPr/>
            <p:nvPr/>
          </p:nvSpPr>
          <p:spPr>
            <a:xfrm>
              <a:off x="871538" y="1880694"/>
              <a:ext cx="2543175" cy="719251"/>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Rectangle 180"/>
            <p:cNvSpPr/>
            <p:nvPr/>
          </p:nvSpPr>
          <p:spPr>
            <a:xfrm>
              <a:off x="3381375" y="2295526"/>
              <a:ext cx="90489" cy="117080"/>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Rectangle 181"/>
            <p:cNvSpPr/>
            <p:nvPr/>
          </p:nvSpPr>
          <p:spPr>
            <a:xfrm>
              <a:off x="2008718" y="3352787"/>
              <a:ext cx="117738" cy="45719"/>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Rectangle 182"/>
            <p:cNvSpPr/>
            <p:nvPr/>
          </p:nvSpPr>
          <p:spPr>
            <a:xfrm>
              <a:off x="974558" y="3876675"/>
              <a:ext cx="311317" cy="348713"/>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Rectangle 183"/>
            <p:cNvSpPr/>
            <p:nvPr/>
          </p:nvSpPr>
          <p:spPr>
            <a:xfrm>
              <a:off x="3190875" y="2599945"/>
              <a:ext cx="150019" cy="297933"/>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Rectangle 184"/>
            <p:cNvSpPr/>
            <p:nvPr/>
          </p:nvSpPr>
          <p:spPr>
            <a:xfrm>
              <a:off x="1071563" y="3763906"/>
              <a:ext cx="147637" cy="112769"/>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6" name="Rectangle 185"/>
            <p:cNvSpPr/>
            <p:nvPr/>
          </p:nvSpPr>
          <p:spPr>
            <a:xfrm>
              <a:off x="3190875" y="2897878"/>
              <a:ext cx="75009" cy="110017"/>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9" name="Oval 188"/>
          <p:cNvSpPr/>
          <p:nvPr/>
        </p:nvSpPr>
        <p:spPr>
          <a:xfrm>
            <a:off x="3455206" y="2273589"/>
            <a:ext cx="128608" cy="128609"/>
          </a:xfrm>
          <a:prstGeom prst="ellipse">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800098" y="5679151"/>
            <a:ext cx="2719412" cy="81961"/>
          </a:xfrm>
          <a:prstGeom prst="rect">
            <a:avLst/>
          </a:prstGeom>
          <a:solidFill>
            <a:srgbClr val="FF00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3046326" y="6373249"/>
            <a:ext cx="2351927" cy="400110"/>
          </a:xfrm>
          <a:prstGeom prst="rect">
            <a:avLst/>
          </a:prstGeom>
          <a:noFill/>
          <a:ln w="19050">
            <a:noFill/>
          </a:ln>
        </p:spPr>
        <p:txBody>
          <a:bodyPr wrap="none" rtlCol="0">
            <a:spAutoFit/>
          </a:bodyPr>
          <a:lstStyle/>
          <a:p>
            <a:pPr algn="ctr"/>
            <a:r>
              <a:rPr lang="en-US" sz="2000" dirty="0" smtClean="0"/>
              <a:t>OH</a:t>
            </a:r>
            <a:r>
              <a:rPr lang="en-US" sz="2000" baseline="30000" dirty="0" smtClean="0"/>
              <a:t>-</a:t>
            </a:r>
            <a:r>
              <a:rPr lang="en-US" sz="2000" dirty="0" smtClean="0"/>
              <a:t> + HA </a:t>
            </a:r>
            <a:r>
              <a:rPr lang="en-US" sz="2000" dirty="0" smtClean="0">
                <a:sym typeface="Symbol"/>
              </a:rPr>
              <a:t></a:t>
            </a:r>
            <a:r>
              <a:rPr lang="en-US" sz="2000" dirty="0" smtClean="0">
                <a:sym typeface="Wingdings" pitchFamily="2" charset="2"/>
              </a:rPr>
              <a:t> H</a:t>
            </a:r>
            <a:r>
              <a:rPr lang="en-US" sz="2000" baseline="-25000" dirty="0" smtClean="0">
                <a:sym typeface="Wingdings" pitchFamily="2" charset="2"/>
              </a:rPr>
              <a:t>2</a:t>
            </a:r>
            <a:r>
              <a:rPr lang="en-US" sz="2000" dirty="0" smtClean="0">
                <a:sym typeface="Wingdings" pitchFamily="2" charset="2"/>
              </a:rPr>
              <a:t>O + A</a:t>
            </a:r>
            <a:r>
              <a:rPr lang="en-US" sz="2000" baseline="30000" dirty="0" smtClean="0">
                <a:sym typeface="Wingdings" pitchFamily="2" charset="2"/>
              </a:rPr>
              <a:t>-</a:t>
            </a:r>
            <a:endParaRPr lang="en-US" sz="2000" baseline="30000" dirty="0" smtClean="0"/>
          </a:p>
        </p:txBody>
      </p:sp>
      <p:sp>
        <p:nvSpPr>
          <p:cNvPr id="190" name="TextBox 189"/>
          <p:cNvSpPr txBox="1"/>
          <p:nvPr/>
        </p:nvSpPr>
        <p:spPr>
          <a:xfrm>
            <a:off x="3103492" y="6071610"/>
            <a:ext cx="1842171" cy="400110"/>
          </a:xfrm>
          <a:prstGeom prst="rect">
            <a:avLst/>
          </a:prstGeom>
          <a:noFill/>
          <a:ln w="19050">
            <a:noFill/>
          </a:ln>
        </p:spPr>
        <p:txBody>
          <a:bodyPr wrap="none" rtlCol="0">
            <a:spAutoFit/>
          </a:bodyPr>
          <a:lstStyle/>
          <a:p>
            <a:pPr algn="ctr"/>
            <a:r>
              <a:rPr lang="en-US" sz="2000" dirty="0" smtClean="0"/>
              <a:t>OH</a:t>
            </a:r>
            <a:r>
              <a:rPr lang="en-US" sz="2000" baseline="30000" dirty="0" smtClean="0"/>
              <a:t>-</a:t>
            </a:r>
            <a:r>
              <a:rPr lang="en-US" sz="2000" dirty="0" smtClean="0"/>
              <a:t> + H</a:t>
            </a:r>
            <a:r>
              <a:rPr lang="en-US" sz="2000" baseline="30000" dirty="0" smtClean="0"/>
              <a:t>+</a:t>
            </a:r>
            <a:r>
              <a:rPr lang="en-US" sz="2000" dirty="0" smtClean="0"/>
              <a:t> </a:t>
            </a:r>
            <a:r>
              <a:rPr lang="en-US" sz="2000" dirty="0" smtClean="0">
                <a:sym typeface="Symbol"/>
              </a:rPr>
              <a:t></a:t>
            </a:r>
            <a:r>
              <a:rPr lang="en-US" sz="2000" dirty="0" smtClean="0">
                <a:sym typeface="Wingdings" pitchFamily="2" charset="2"/>
              </a:rPr>
              <a:t> H</a:t>
            </a:r>
            <a:r>
              <a:rPr lang="en-US" sz="2000" baseline="-25000" dirty="0" smtClean="0">
                <a:sym typeface="Wingdings" pitchFamily="2" charset="2"/>
              </a:rPr>
              <a:t>2</a:t>
            </a:r>
            <a:r>
              <a:rPr lang="en-US" sz="2000" dirty="0" smtClean="0">
                <a:sym typeface="Wingdings" pitchFamily="2" charset="2"/>
              </a:rPr>
              <a:t>O</a:t>
            </a:r>
          </a:p>
        </p:txBody>
      </p:sp>
      <p:sp>
        <p:nvSpPr>
          <p:cNvPr id="87" name="Oval 86"/>
          <p:cNvSpPr/>
          <p:nvPr/>
        </p:nvSpPr>
        <p:spPr>
          <a:xfrm>
            <a:off x="5341614" y="5787017"/>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62054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grpId="0" nodeType="clickEffect">
                                  <p:stCondLst>
                                    <p:cond delay="0"/>
                                  </p:stCondLst>
                                  <p:iterate type="lt">
                                    <p:tmPct val="4000"/>
                                  </p:iterate>
                                  <p:childTnLst>
                                    <p:set>
                                      <p:cBhvr override="childStyle">
                                        <p:cTn id="6" dur="500" fill="hold"/>
                                        <p:tgtEl>
                                          <p:spTgt spid="190"/>
                                        </p:tgtEl>
                                        <p:attrNameLst>
                                          <p:attrName>style.textDecorationUnderline</p:attrName>
                                        </p:attrNameLst>
                                      </p:cBhvr>
                                      <p:to>
                                        <p:strVal val="true"/>
                                      </p:to>
                                    </p:set>
                                  </p:childTnLst>
                                </p:cTn>
                              </p:par>
                              <p:par>
                                <p:cTn id="7" presetID="15" presetClass="emph" presetSubtype="0" grpId="1" nodeType="withEffect">
                                  <p:stCondLst>
                                    <p:cond delay="0"/>
                                  </p:stCondLst>
                                  <p:iterate type="lt">
                                    <p:tmAbs val="25"/>
                                  </p:iterate>
                                  <p:childTnLst>
                                    <p:set>
                                      <p:cBhvr override="childStyle">
                                        <p:cTn id="8" dur="indefinite"/>
                                        <p:tgtEl>
                                          <p:spTgt spid="190"/>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 grpId="0"/>
      <p:bldP spid="190"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05522"/>
          </a:xfrm>
        </p:spPr>
        <p:txBody>
          <a:bodyPr>
            <a:noAutofit/>
          </a:bodyPr>
          <a:lstStyle/>
          <a:p>
            <a:pPr algn="l"/>
            <a:r>
              <a:rPr lang="en-US" sz="3200" dirty="0" smtClean="0">
                <a:cs typeface="Arial" pitchFamily="34" charset="0"/>
              </a:rPr>
              <a:t>~80% of acid dissociation occurs within</a:t>
            </a:r>
            <a:br>
              <a:rPr lang="en-US" sz="3200" dirty="0" smtClean="0">
                <a:cs typeface="Arial" pitchFamily="34" charset="0"/>
              </a:rPr>
            </a:br>
            <a:r>
              <a:rPr lang="en-US" sz="3200" dirty="0" smtClean="0">
                <a:cs typeface="Arial" pitchFamily="34" charset="0"/>
              </a:rPr>
              <a:t>1 pH unit of </a:t>
            </a:r>
            <a:r>
              <a:rPr lang="en-US" sz="3200" dirty="0" err="1" smtClean="0">
                <a:cs typeface="Arial" pitchFamily="34" charset="0"/>
              </a:rPr>
              <a:t>pKa</a:t>
            </a:r>
            <a:endParaRPr lang="en-US" sz="3200" dirty="0">
              <a:cs typeface="Arial"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336463122"/>
              </p:ext>
            </p:extLst>
          </p:nvPr>
        </p:nvGraphicFramePr>
        <p:xfrm>
          <a:off x="2092851" y="1459778"/>
          <a:ext cx="4957012" cy="5120640"/>
        </p:xfrm>
        <a:graphic>
          <a:graphicData uri="http://schemas.openxmlformats.org/drawingml/2006/table">
            <a:tbl>
              <a:tblPr firstRow="1" bandRow="1">
                <a:tableStyleId>{5C22544A-7EE6-4342-B048-85BDC9FD1C3A}</a:tableStyleId>
              </a:tblPr>
              <a:tblGrid>
                <a:gridCol w="1576139"/>
                <a:gridCol w="745957"/>
                <a:gridCol w="1327485"/>
                <a:gridCol w="1307431"/>
              </a:tblGrid>
              <a:tr h="349852">
                <a:tc>
                  <a:txBody>
                    <a:bodyPr/>
                    <a:lstStyle/>
                    <a:p>
                      <a:pPr algn="ctr"/>
                      <a:r>
                        <a:rPr lang="en-US" dirty="0" smtClean="0"/>
                        <a:t>OH- eq. added</a:t>
                      </a:r>
                      <a:endParaRPr lang="en-US" dirty="0"/>
                    </a:p>
                  </a:txBody>
                  <a:tcPr/>
                </a:tc>
                <a:tc>
                  <a:txBody>
                    <a:bodyPr/>
                    <a:lstStyle/>
                    <a:p>
                      <a:pPr algn="ctr"/>
                      <a:r>
                        <a:rPr lang="en-US" dirty="0" smtClean="0"/>
                        <a:t>pH</a:t>
                      </a:r>
                      <a:endParaRPr lang="en-US" dirty="0"/>
                    </a:p>
                  </a:txBody>
                  <a:tcPr/>
                </a:tc>
                <a:tc>
                  <a:txBody>
                    <a:bodyPr/>
                    <a:lstStyle/>
                    <a:p>
                      <a:pPr algn="ctr"/>
                      <a:r>
                        <a:rPr lang="en-US" dirty="0" smtClean="0"/>
                        <a:t>= </a:t>
                      </a:r>
                      <a:r>
                        <a:rPr lang="en-US" dirty="0" err="1" smtClean="0"/>
                        <a:t>pKa</a:t>
                      </a:r>
                      <a:r>
                        <a:rPr lang="en-US" dirty="0" smtClean="0"/>
                        <a:t> + ___</a:t>
                      </a:r>
                      <a:endParaRPr lang="en-US" dirty="0"/>
                    </a:p>
                  </a:txBody>
                  <a:tcPr/>
                </a:tc>
                <a:tc>
                  <a:txBody>
                    <a:bodyPr/>
                    <a:lstStyle/>
                    <a:p>
                      <a:pPr algn="ctr"/>
                      <a:r>
                        <a:rPr lang="en-US" dirty="0" smtClean="0"/>
                        <a:t>[A-] : [HA]</a:t>
                      </a:r>
                      <a:endParaRPr lang="en-US" dirty="0"/>
                    </a:p>
                  </a:txBody>
                  <a:tcPr/>
                </a:tc>
              </a:tr>
              <a:tr h="349852">
                <a:tc>
                  <a:txBody>
                    <a:bodyPr/>
                    <a:lstStyle/>
                    <a:p>
                      <a:pPr algn="ctr"/>
                      <a:r>
                        <a:rPr lang="en-US" dirty="0" smtClean="0"/>
                        <a:t>0.0</a:t>
                      </a:r>
                    </a:p>
                  </a:txBody>
                  <a:tcPr/>
                </a:tc>
                <a:tc>
                  <a:txBody>
                    <a:bodyPr/>
                    <a:lstStyle/>
                    <a:p>
                      <a:pPr algn="ctr"/>
                      <a:r>
                        <a:rPr lang="en-US" dirty="0" smtClean="0"/>
                        <a:t>1.8</a:t>
                      </a:r>
                      <a:endParaRPr lang="en-US" dirty="0"/>
                    </a:p>
                  </a:txBody>
                  <a:tcPr/>
                </a:tc>
                <a:tc>
                  <a:txBody>
                    <a:bodyPr/>
                    <a:lstStyle/>
                    <a:p>
                      <a:pPr algn="ctr"/>
                      <a:r>
                        <a:rPr lang="en-US" dirty="0" smtClean="0"/>
                        <a:t>-3.0</a:t>
                      </a:r>
                      <a:endParaRPr lang="en-US" dirty="0"/>
                    </a:p>
                  </a:txBody>
                  <a:tcPr/>
                </a:tc>
                <a:tc>
                  <a:txBody>
                    <a:bodyPr/>
                    <a:lstStyle/>
                    <a:p>
                      <a:pPr algn="l"/>
                      <a:r>
                        <a:rPr lang="en-US" dirty="0" smtClean="0"/>
                        <a:t>1:1000</a:t>
                      </a:r>
                      <a:endParaRPr lang="en-US" dirty="0"/>
                    </a:p>
                  </a:txBody>
                  <a:tcPr/>
                </a:tc>
              </a:tr>
              <a:tr h="349852">
                <a:tc>
                  <a:txBody>
                    <a:bodyPr/>
                    <a:lstStyle/>
                    <a:p>
                      <a:pPr algn="ctr"/>
                      <a:r>
                        <a:rPr lang="en-US" dirty="0" smtClean="0"/>
                        <a:t>~0.01</a:t>
                      </a:r>
                      <a:endParaRPr lang="en-US" dirty="0"/>
                    </a:p>
                  </a:txBody>
                  <a:tcPr/>
                </a:tc>
                <a:tc>
                  <a:txBody>
                    <a:bodyPr/>
                    <a:lstStyle/>
                    <a:p>
                      <a:pPr algn="ctr"/>
                      <a:r>
                        <a:rPr lang="en-US" dirty="0" smtClean="0"/>
                        <a:t>2.8</a:t>
                      </a:r>
                      <a:endParaRPr lang="en-US" dirty="0"/>
                    </a:p>
                  </a:txBody>
                  <a:tcPr/>
                </a:tc>
                <a:tc>
                  <a:txBody>
                    <a:bodyPr/>
                    <a:lstStyle/>
                    <a:p>
                      <a:pPr algn="ctr"/>
                      <a:r>
                        <a:rPr lang="en-US" dirty="0" smtClean="0"/>
                        <a:t>-2.0</a:t>
                      </a:r>
                      <a:endParaRPr lang="en-US" dirty="0"/>
                    </a:p>
                  </a:txBody>
                  <a:tcPr/>
                </a:tc>
                <a:tc>
                  <a:txBody>
                    <a:bodyPr/>
                    <a:lstStyle/>
                    <a:p>
                      <a:pPr algn="l"/>
                      <a:r>
                        <a:rPr lang="en-US" dirty="0" smtClean="0"/>
                        <a:t>1:100</a:t>
                      </a:r>
                      <a:endParaRPr lang="en-US" dirty="0"/>
                    </a:p>
                  </a:txBody>
                  <a:tcPr/>
                </a:tc>
              </a:tr>
              <a:tr h="349852">
                <a:tc>
                  <a:txBody>
                    <a:bodyPr/>
                    <a:lstStyle/>
                    <a:p>
                      <a:pPr algn="ctr"/>
                      <a:r>
                        <a:rPr lang="en-US" dirty="0" smtClean="0"/>
                        <a:t>0.1</a:t>
                      </a:r>
                      <a:endParaRPr lang="en-US" dirty="0"/>
                    </a:p>
                  </a:txBody>
                  <a:tcPr/>
                </a:tc>
                <a:tc>
                  <a:txBody>
                    <a:bodyPr/>
                    <a:lstStyle/>
                    <a:p>
                      <a:pPr algn="ctr"/>
                      <a:r>
                        <a:rPr lang="en-US" dirty="0" smtClean="0"/>
                        <a:t>3.8</a:t>
                      </a:r>
                      <a:endParaRPr lang="en-US" dirty="0"/>
                    </a:p>
                  </a:txBody>
                  <a:tcPr/>
                </a:tc>
                <a:tc>
                  <a:txBody>
                    <a:bodyPr/>
                    <a:lstStyle/>
                    <a:p>
                      <a:pPr algn="ctr"/>
                      <a:r>
                        <a:rPr lang="en-US" dirty="0" smtClean="0"/>
                        <a:t>-1.0</a:t>
                      </a:r>
                      <a:endParaRPr lang="en-US" dirty="0"/>
                    </a:p>
                  </a:txBody>
                  <a:tcPr/>
                </a:tc>
                <a:tc>
                  <a:txBody>
                    <a:bodyPr/>
                    <a:lstStyle/>
                    <a:p>
                      <a:pPr algn="l"/>
                      <a:r>
                        <a:rPr lang="en-US" dirty="0" smtClean="0"/>
                        <a:t>1:10</a:t>
                      </a:r>
                      <a:endParaRPr lang="en-US" dirty="0"/>
                    </a:p>
                  </a:txBody>
                  <a:tcPr/>
                </a:tc>
              </a:tr>
              <a:tr h="349852">
                <a:tc>
                  <a:txBody>
                    <a:bodyPr/>
                    <a:lstStyle/>
                    <a:p>
                      <a:pPr algn="ctr"/>
                      <a:r>
                        <a:rPr lang="en-US" dirty="0" smtClean="0"/>
                        <a:t>0.2</a:t>
                      </a:r>
                      <a:endParaRPr lang="en-US" dirty="0"/>
                    </a:p>
                  </a:txBody>
                  <a:tcPr/>
                </a:tc>
                <a:tc>
                  <a:txBody>
                    <a:bodyPr/>
                    <a:lstStyle/>
                    <a:p>
                      <a:pPr algn="ctr"/>
                      <a:r>
                        <a:rPr lang="en-US" dirty="0" smtClean="0"/>
                        <a:t>4.2</a:t>
                      </a:r>
                      <a:endParaRPr lang="en-US" dirty="0"/>
                    </a:p>
                  </a:txBody>
                  <a:tcPr/>
                </a:tc>
                <a:tc>
                  <a:txBody>
                    <a:bodyPr/>
                    <a:lstStyle/>
                    <a:p>
                      <a:pPr algn="ctr"/>
                      <a:r>
                        <a:rPr lang="en-US" dirty="0" smtClean="0"/>
                        <a:t>-0.6</a:t>
                      </a:r>
                      <a:endParaRPr lang="en-US" dirty="0"/>
                    </a:p>
                  </a:txBody>
                  <a:tcPr/>
                </a:tc>
                <a:tc>
                  <a:txBody>
                    <a:bodyPr/>
                    <a:lstStyle/>
                    <a:p>
                      <a:pPr algn="l"/>
                      <a:r>
                        <a:rPr lang="en-US" dirty="0" smtClean="0"/>
                        <a:t>1:4</a:t>
                      </a:r>
                      <a:endParaRPr lang="en-US" dirty="0"/>
                    </a:p>
                  </a:txBody>
                  <a:tcPr/>
                </a:tc>
              </a:tr>
              <a:tr h="349852">
                <a:tc>
                  <a:txBody>
                    <a:bodyPr/>
                    <a:lstStyle/>
                    <a:p>
                      <a:pPr algn="ctr"/>
                      <a:r>
                        <a:rPr lang="en-US" dirty="0" smtClean="0"/>
                        <a:t>0.3</a:t>
                      </a:r>
                      <a:endParaRPr lang="en-US" dirty="0"/>
                    </a:p>
                  </a:txBody>
                  <a:tcPr/>
                </a:tc>
                <a:tc>
                  <a:txBody>
                    <a:bodyPr/>
                    <a:lstStyle/>
                    <a:p>
                      <a:pPr algn="ctr"/>
                      <a:r>
                        <a:rPr lang="en-US" dirty="0" smtClean="0"/>
                        <a:t>4.4</a:t>
                      </a:r>
                      <a:endParaRPr lang="en-US" dirty="0"/>
                    </a:p>
                  </a:txBody>
                  <a:tcPr/>
                </a:tc>
                <a:tc>
                  <a:txBody>
                    <a:bodyPr/>
                    <a:lstStyle/>
                    <a:p>
                      <a:pPr algn="ctr"/>
                      <a:r>
                        <a:rPr lang="en-US" dirty="0" smtClean="0"/>
                        <a:t>-0.4</a:t>
                      </a:r>
                      <a:endParaRPr lang="en-US" dirty="0"/>
                    </a:p>
                  </a:txBody>
                  <a:tcPr/>
                </a:tc>
                <a:tc>
                  <a:txBody>
                    <a:bodyPr/>
                    <a:lstStyle/>
                    <a:p>
                      <a:pPr algn="l"/>
                      <a:r>
                        <a:rPr lang="en-US" dirty="0" smtClean="0"/>
                        <a:t>1:2.3</a:t>
                      </a:r>
                      <a:endParaRPr lang="en-US" dirty="0"/>
                    </a:p>
                  </a:txBody>
                  <a:tcPr/>
                </a:tc>
              </a:tr>
              <a:tr h="349852">
                <a:tc>
                  <a:txBody>
                    <a:bodyPr/>
                    <a:lstStyle/>
                    <a:p>
                      <a:pPr algn="ctr"/>
                      <a:r>
                        <a:rPr lang="en-US" dirty="0" smtClean="0"/>
                        <a:t>0.4</a:t>
                      </a:r>
                      <a:endParaRPr lang="en-US" dirty="0"/>
                    </a:p>
                  </a:txBody>
                  <a:tcPr/>
                </a:tc>
                <a:tc>
                  <a:txBody>
                    <a:bodyPr/>
                    <a:lstStyle/>
                    <a:p>
                      <a:pPr algn="ctr"/>
                      <a:r>
                        <a:rPr lang="en-US" dirty="0" smtClean="0"/>
                        <a:t>4.6</a:t>
                      </a:r>
                      <a:endParaRPr lang="en-US" dirty="0"/>
                    </a:p>
                  </a:txBody>
                  <a:tcPr/>
                </a:tc>
                <a:tc>
                  <a:txBody>
                    <a:bodyPr/>
                    <a:lstStyle/>
                    <a:p>
                      <a:pPr algn="ctr"/>
                      <a:r>
                        <a:rPr lang="en-US" dirty="0" smtClean="0"/>
                        <a:t>-0.2</a:t>
                      </a:r>
                      <a:endParaRPr lang="en-US" dirty="0"/>
                    </a:p>
                  </a:txBody>
                  <a:tcPr/>
                </a:tc>
                <a:tc>
                  <a:txBody>
                    <a:bodyPr/>
                    <a:lstStyle/>
                    <a:p>
                      <a:pPr algn="l"/>
                      <a:r>
                        <a:rPr lang="en-US" dirty="0" smtClean="0"/>
                        <a:t>1:1.5</a:t>
                      </a:r>
                      <a:endParaRPr lang="en-US" dirty="0"/>
                    </a:p>
                  </a:txBody>
                  <a:tcPr/>
                </a:tc>
              </a:tr>
              <a:tr h="349852">
                <a:tc>
                  <a:txBody>
                    <a:bodyPr/>
                    <a:lstStyle/>
                    <a:p>
                      <a:pPr algn="ctr"/>
                      <a:r>
                        <a:rPr lang="en-US" dirty="0" smtClean="0"/>
                        <a:t>0.5</a:t>
                      </a:r>
                      <a:endParaRPr lang="en-US" dirty="0"/>
                    </a:p>
                  </a:txBody>
                  <a:tcPr/>
                </a:tc>
                <a:tc>
                  <a:txBody>
                    <a:bodyPr/>
                    <a:lstStyle/>
                    <a:p>
                      <a:pPr algn="ctr"/>
                      <a:r>
                        <a:rPr lang="en-US" dirty="0" smtClean="0"/>
                        <a:t>4.8</a:t>
                      </a:r>
                      <a:endParaRPr lang="en-US" dirty="0"/>
                    </a:p>
                  </a:txBody>
                  <a:tcPr/>
                </a:tc>
                <a:tc>
                  <a:txBody>
                    <a:bodyPr/>
                    <a:lstStyle/>
                    <a:p>
                      <a:pPr algn="ctr"/>
                      <a:r>
                        <a:rPr lang="en-US" dirty="0" smtClean="0"/>
                        <a:t>0.0</a:t>
                      </a:r>
                      <a:endParaRPr lang="en-US" dirty="0"/>
                    </a:p>
                  </a:txBody>
                  <a:tcPr/>
                </a:tc>
                <a:tc>
                  <a:txBody>
                    <a:bodyPr/>
                    <a:lstStyle/>
                    <a:p>
                      <a:pPr algn="ctr"/>
                      <a:r>
                        <a:rPr lang="en-US" dirty="0" smtClean="0"/>
                        <a:t>1:1</a:t>
                      </a:r>
                      <a:endParaRPr lang="en-US" dirty="0"/>
                    </a:p>
                  </a:txBody>
                  <a:tcPr/>
                </a:tc>
              </a:tr>
              <a:tr h="349852">
                <a:tc>
                  <a:txBody>
                    <a:bodyPr/>
                    <a:lstStyle/>
                    <a:p>
                      <a:pPr algn="ctr"/>
                      <a:r>
                        <a:rPr lang="en-US" dirty="0" smtClean="0"/>
                        <a:t>0.6</a:t>
                      </a:r>
                      <a:endParaRPr lang="en-US" dirty="0"/>
                    </a:p>
                  </a:txBody>
                  <a:tcPr/>
                </a:tc>
                <a:tc>
                  <a:txBody>
                    <a:bodyPr/>
                    <a:lstStyle/>
                    <a:p>
                      <a:pPr algn="ctr"/>
                      <a:r>
                        <a:rPr lang="en-US" dirty="0" smtClean="0"/>
                        <a:t>5.0</a:t>
                      </a:r>
                      <a:endParaRPr lang="en-US" dirty="0"/>
                    </a:p>
                  </a:txBody>
                  <a:tcPr/>
                </a:tc>
                <a:tc>
                  <a:txBody>
                    <a:bodyPr/>
                    <a:lstStyle/>
                    <a:p>
                      <a:pPr algn="ctr"/>
                      <a:r>
                        <a:rPr lang="en-US" dirty="0" smtClean="0"/>
                        <a:t>0.2</a:t>
                      </a:r>
                      <a:endParaRPr lang="en-US" dirty="0"/>
                    </a:p>
                  </a:txBody>
                  <a:tcPr/>
                </a:tc>
                <a:tc>
                  <a:txBody>
                    <a:bodyPr/>
                    <a:lstStyle/>
                    <a:p>
                      <a:pPr algn="r"/>
                      <a:r>
                        <a:rPr lang="en-US" dirty="0" smtClean="0"/>
                        <a:t>1.5:1</a:t>
                      </a:r>
                      <a:endParaRPr lang="en-US" dirty="0"/>
                    </a:p>
                  </a:txBody>
                  <a:tcPr/>
                </a:tc>
              </a:tr>
              <a:tr h="349852">
                <a:tc>
                  <a:txBody>
                    <a:bodyPr/>
                    <a:lstStyle/>
                    <a:p>
                      <a:pPr algn="ctr"/>
                      <a:r>
                        <a:rPr lang="en-US" dirty="0" smtClean="0"/>
                        <a:t>0.7</a:t>
                      </a:r>
                      <a:endParaRPr lang="en-US" dirty="0"/>
                    </a:p>
                  </a:txBody>
                  <a:tcPr/>
                </a:tc>
                <a:tc>
                  <a:txBody>
                    <a:bodyPr/>
                    <a:lstStyle/>
                    <a:p>
                      <a:pPr algn="ctr"/>
                      <a:r>
                        <a:rPr lang="en-US" dirty="0" smtClean="0"/>
                        <a:t>5.2</a:t>
                      </a:r>
                      <a:endParaRPr lang="en-US" dirty="0"/>
                    </a:p>
                  </a:txBody>
                  <a:tcPr/>
                </a:tc>
                <a:tc>
                  <a:txBody>
                    <a:bodyPr/>
                    <a:lstStyle/>
                    <a:p>
                      <a:pPr algn="ctr"/>
                      <a:r>
                        <a:rPr lang="en-US" dirty="0" smtClean="0"/>
                        <a:t>0.4</a:t>
                      </a:r>
                      <a:endParaRPr lang="en-US" dirty="0"/>
                    </a:p>
                  </a:txBody>
                  <a:tcPr/>
                </a:tc>
                <a:tc>
                  <a:txBody>
                    <a:bodyPr/>
                    <a:lstStyle/>
                    <a:p>
                      <a:pPr algn="r"/>
                      <a:r>
                        <a:rPr lang="en-US" dirty="0" smtClean="0"/>
                        <a:t>2.3:1</a:t>
                      </a:r>
                      <a:endParaRPr lang="en-US" dirty="0"/>
                    </a:p>
                  </a:txBody>
                  <a:tcPr/>
                </a:tc>
              </a:tr>
              <a:tr h="349852">
                <a:tc>
                  <a:txBody>
                    <a:bodyPr/>
                    <a:lstStyle/>
                    <a:p>
                      <a:pPr algn="ctr"/>
                      <a:r>
                        <a:rPr lang="en-US" dirty="0" smtClean="0"/>
                        <a:t>0.8</a:t>
                      </a:r>
                      <a:endParaRPr lang="en-US" dirty="0"/>
                    </a:p>
                  </a:txBody>
                  <a:tcPr/>
                </a:tc>
                <a:tc>
                  <a:txBody>
                    <a:bodyPr/>
                    <a:lstStyle/>
                    <a:p>
                      <a:pPr algn="ctr"/>
                      <a:r>
                        <a:rPr lang="en-US" dirty="0" smtClean="0"/>
                        <a:t>5.4</a:t>
                      </a:r>
                      <a:endParaRPr lang="en-US" dirty="0"/>
                    </a:p>
                  </a:txBody>
                  <a:tcPr/>
                </a:tc>
                <a:tc>
                  <a:txBody>
                    <a:bodyPr/>
                    <a:lstStyle/>
                    <a:p>
                      <a:pPr algn="ctr"/>
                      <a:r>
                        <a:rPr lang="en-US" dirty="0" smtClean="0"/>
                        <a:t>0.6</a:t>
                      </a:r>
                      <a:endParaRPr lang="en-US" dirty="0"/>
                    </a:p>
                  </a:txBody>
                  <a:tcPr/>
                </a:tc>
                <a:tc>
                  <a:txBody>
                    <a:bodyPr/>
                    <a:lstStyle/>
                    <a:p>
                      <a:pPr algn="r"/>
                      <a:r>
                        <a:rPr lang="en-US" dirty="0" smtClean="0"/>
                        <a:t>4:1</a:t>
                      </a:r>
                    </a:p>
                  </a:txBody>
                  <a:tcPr/>
                </a:tc>
              </a:tr>
              <a:tr h="349852">
                <a:tc>
                  <a:txBody>
                    <a:bodyPr/>
                    <a:lstStyle/>
                    <a:p>
                      <a:pPr algn="ctr"/>
                      <a:r>
                        <a:rPr lang="en-US" dirty="0" smtClean="0"/>
                        <a:t>0.9</a:t>
                      </a:r>
                      <a:endParaRPr lang="en-US" dirty="0"/>
                    </a:p>
                  </a:txBody>
                  <a:tcPr/>
                </a:tc>
                <a:tc>
                  <a:txBody>
                    <a:bodyPr/>
                    <a:lstStyle/>
                    <a:p>
                      <a:pPr algn="ctr"/>
                      <a:r>
                        <a:rPr lang="en-US" dirty="0" smtClean="0"/>
                        <a:t>5.8</a:t>
                      </a:r>
                      <a:endParaRPr lang="en-US" dirty="0"/>
                    </a:p>
                  </a:txBody>
                  <a:tcPr/>
                </a:tc>
                <a:tc>
                  <a:txBody>
                    <a:bodyPr/>
                    <a:lstStyle/>
                    <a:p>
                      <a:pPr algn="ctr"/>
                      <a:r>
                        <a:rPr lang="en-US" dirty="0" smtClean="0"/>
                        <a:t>1.0</a:t>
                      </a:r>
                      <a:endParaRPr lang="en-US" dirty="0"/>
                    </a:p>
                  </a:txBody>
                  <a:tcPr/>
                </a:tc>
                <a:tc>
                  <a:txBody>
                    <a:bodyPr/>
                    <a:lstStyle/>
                    <a:p>
                      <a:pPr algn="r"/>
                      <a:r>
                        <a:rPr lang="en-US" dirty="0" smtClean="0"/>
                        <a:t>10:1</a:t>
                      </a:r>
                      <a:endParaRPr lang="en-US" dirty="0"/>
                    </a:p>
                  </a:txBody>
                  <a:tcPr/>
                </a:tc>
              </a:tr>
              <a:tr h="349852">
                <a:tc>
                  <a:txBody>
                    <a:bodyPr/>
                    <a:lstStyle/>
                    <a:p>
                      <a:pPr algn="ctr"/>
                      <a:r>
                        <a:rPr lang="en-US" dirty="0" smtClean="0"/>
                        <a:t>~0.99</a:t>
                      </a:r>
                      <a:endParaRPr lang="en-US" dirty="0"/>
                    </a:p>
                  </a:txBody>
                  <a:tcPr/>
                </a:tc>
                <a:tc>
                  <a:txBody>
                    <a:bodyPr/>
                    <a:lstStyle/>
                    <a:p>
                      <a:pPr algn="ctr"/>
                      <a:r>
                        <a:rPr lang="en-US" dirty="0" smtClean="0"/>
                        <a:t>6.8</a:t>
                      </a:r>
                      <a:endParaRPr lang="en-US" dirty="0"/>
                    </a:p>
                  </a:txBody>
                  <a:tcPr/>
                </a:tc>
                <a:tc>
                  <a:txBody>
                    <a:bodyPr/>
                    <a:lstStyle/>
                    <a:p>
                      <a:pPr algn="ctr"/>
                      <a:r>
                        <a:rPr lang="en-US" dirty="0" smtClean="0"/>
                        <a:t>2.0</a:t>
                      </a:r>
                      <a:endParaRPr lang="en-US" dirty="0"/>
                    </a:p>
                  </a:txBody>
                  <a:tcPr/>
                </a:tc>
                <a:tc>
                  <a:txBody>
                    <a:bodyPr/>
                    <a:lstStyle/>
                    <a:p>
                      <a:pPr algn="r"/>
                      <a:r>
                        <a:rPr lang="en-US" dirty="0" smtClean="0"/>
                        <a:t>100:1</a:t>
                      </a:r>
                      <a:endParaRPr lang="en-US" dirty="0"/>
                    </a:p>
                  </a:txBody>
                  <a:tcPr/>
                </a:tc>
              </a:tr>
              <a:tr h="349852">
                <a:tc>
                  <a:txBody>
                    <a:bodyPr/>
                    <a:lstStyle/>
                    <a:p>
                      <a:pPr algn="ctr"/>
                      <a:r>
                        <a:rPr lang="en-US" dirty="0" smtClean="0"/>
                        <a:t>1.0</a:t>
                      </a:r>
                      <a:endParaRPr lang="en-US" dirty="0"/>
                    </a:p>
                  </a:txBody>
                  <a:tcPr/>
                </a:tc>
                <a:tc>
                  <a:txBody>
                    <a:bodyPr/>
                    <a:lstStyle/>
                    <a:p>
                      <a:pPr algn="ctr"/>
                      <a:r>
                        <a:rPr lang="en-US" dirty="0" smtClean="0"/>
                        <a:t>7.8</a:t>
                      </a:r>
                      <a:endParaRPr lang="en-US" dirty="0"/>
                    </a:p>
                  </a:txBody>
                  <a:tcPr/>
                </a:tc>
                <a:tc>
                  <a:txBody>
                    <a:bodyPr/>
                    <a:lstStyle/>
                    <a:p>
                      <a:pPr algn="ctr"/>
                      <a:r>
                        <a:rPr lang="en-US" dirty="0" smtClean="0"/>
                        <a:t>3.0</a:t>
                      </a:r>
                      <a:endParaRPr lang="en-US" dirty="0"/>
                    </a:p>
                  </a:txBody>
                  <a:tcPr/>
                </a:tc>
                <a:tc>
                  <a:txBody>
                    <a:bodyPr/>
                    <a:lstStyle/>
                    <a:p>
                      <a:pPr algn="r"/>
                      <a:r>
                        <a:rPr lang="en-US" dirty="0" smtClean="0"/>
                        <a:t>1000:1</a:t>
                      </a:r>
                      <a:endParaRPr lang="en-US" dirty="0"/>
                    </a:p>
                  </a:txBody>
                  <a:tcPr/>
                </a:tc>
              </a:tr>
            </a:tbl>
          </a:graphicData>
        </a:graphic>
      </p:graphicFrame>
      <p:sp>
        <p:nvSpPr>
          <p:cNvPr id="4" name="Rectangle 3"/>
          <p:cNvSpPr/>
          <p:nvPr/>
        </p:nvSpPr>
        <p:spPr>
          <a:xfrm>
            <a:off x="4413504" y="2572512"/>
            <a:ext cx="2645664" cy="324307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891173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1314" name="Picture 2" descr="figure 2-16"/>
          <p:cNvPicPr>
            <a:picLocks noChangeAspect="1" noChangeArrowheads="1"/>
          </p:cNvPicPr>
          <p:nvPr/>
        </p:nvPicPr>
        <p:blipFill rotWithShape="1">
          <a:blip r:embed="rId3">
            <a:extLst>
              <a:ext uri="{28A0092B-C50C-407E-A947-70E740481C1C}">
                <a14:useLocalDpi xmlns:a14="http://schemas.microsoft.com/office/drawing/2010/main" val="0"/>
              </a:ext>
            </a:extLst>
          </a:blip>
          <a:srcRect b="7344"/>
          <a:stretch/>
        </p:blipFill>
        <p:spPr bwMode="auto">
          <a:xfrm>
            <a:off x="1982216" y="1426464"/>
            <a:ext cx="5156882" cy="5431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fontScale="90000"/>
          </a:bodyPr>
          <a:lstStyle/>
          <a:p>
            <a:pPr algn="l"/>
            <a:r>
              <a:rPr lang="en-US" sz="3200" dirty="0" smtClean="0">
                <a:cs typeface="Arial" pitchFamily="34" charset="0"/>
              </a:rPr>
              <a:t>In this buffering region (±1 pH unit of </a:t>
            </a:r>
            <a:r>
              <a:rPr lang="en-US" sz="3200" dirty="0" err="1" smtClean="0">
                <a:cs typeface="Arial" pitchFamily="34" charset="0"/>
              </a:rPr>
              <a:t>pKa</a:t>
            </a:r>
            <a:r>
              <a:rPr lang="en-US" sz="3200" dirty="0" smtClean="0">
                <a:cs typeface="Arial" pitchFamily="34" charset="0"/>
              </a:rPr>
              <a:t>), dissociation of the weak acid slows the rise in pH</a:t>
            </a:r>
            <a:endParaRPr lang="en-US" sz="3200" dirty="0">
              <a:cs typeface="Arial" pitchFamily="34" charset="0"/>
            </a:endParaRPr>
          </a:p>
        </p:txBody>
      </p:sp>
    </p:spTree>
    <p:extLst>
      <p:ext uri="{BB962C8B-B14F-4D97-AF65-F5344CB8AC3E}">
        <p14:creationId xmlns:p14="http://schemas.microsoft.com/office/powerpoint/2010/main" val="14254990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2338" name="Picture 2" descr="figure 2-17"/>
          <p:cNvPicPr>
            <a:picLocks noChangeAspect="1" noChangeArrowheads="1"/>
          </p:cNvPicPr>
          <p:nvPr/>
        </p:nvPicPr>
        <p:blipFill rotWithShape="1">
          <a:blip r:embed="rId3">
            <a:extLst>
              <a:ext uri="{28A0092B-C50C-407E-A947-70E740481C1C}">
                <a14:useLocalDpi xmlns:a14="http://schemas.microsoft.com/office/drawing/2010/main" val="0"/>
              </a:ext>
            </a:extLst>
          </a:blip>
          <a:srcRect b="7157"/>
          <a:stretch/>
        </p:blipFill>
        <p:spPr bwMode="auto">
          <a:xfrm>
            <a:off x="2404364" y="1292615"/>
            <a:ext cx="4301235" cy="54739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a:bodyPr>
          <a:lstStyle/>
          <a:p>
            <a:pPr algn="l"/>
            <a:r>
              <a:rPr lang="en-US" sz="3200" dirty="0" smtClean="0"/>
              <a:t>Titration of other acids gives the same curve, just shifted along the pH axis (based on </a:t>
            </a:r>
            <a:r>
              <a:rPr lang="en-US" sz="3200" dirty="0" err="1" smtClean="0"/>
              <a:t>pKa</a:t>
            </a:r>
            <a:r>
              <a:rPr lang="en-US" sz="3200" dirty="0" smtClean="0"/>
              <a:t>)</a:t>
            </a:r>
            <a:endParaRPr lang="en-US" sz="3200" dirty="0"/>
          </a:p>
        </p:txBody>
      </p:sp>
    </p:spTree>
    <p:extLst>
      <p:ext uri="{BB962C8B-B14F-4D97-AF65-F5344CB8AC3E}">
        <p14:creationId xmlns:p14="http://schemas.microsoft.com/office/powerpoint/2010/main" val="36133594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0290" name="Picture 2" descr="figure 3-10"/>
          <p:cNvPicPr>
            <a:picLocks noChangeAspect="1" noChangeArrowheads="1"/>
          </p:cNvPicPr>
          <p:nvPr/>
        </p:nvPicPr>
        <p:blipFill rotWithShape="1">
          <a:blip r:embed="rId3">
            <a:extLst>
              <a:ext uri="{28A0092B-C50C-407E-A947-70E740481C1C}">
                <a14:useLocalDpi xmlns:a14="http://schemas.microsoft.com/office/drawing/2010/main" val="0"/>
              </a:ext>
            </a:extLst>
          </a:blip>
          <a:srcRect b="7804"/>
          <a:stretch/>
        </p:blipFill>
        <p:spPr bwMode="auto">
          <a:xfrm>
            <a:off x="2448142" y="1496320"/>
            <a:ext cx="4040340" cy="51925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fontScale="90000"/>
          </a:bodyPr>
          <a:lstStyle/>
          <a:p>
            <a:pPr algn="l"/>
            <a:r>
              <a:rPr lang="en-US" sz="3200" dirty="0" smtClean="0"/>
              <a:t>Some weak acids (like amino acids) are </a:t>
            </a:r>
            <a:r>
              <a:rPr lang="en-US" sz="3200" dirty="0" err="1" smtClean="0"/>
              <a:t>polyprotic</a:t>
            </a:r>
            <a:r>
              <a:rPr lang="en-US" sz="3200" dirty="0" smtClean="0"/>
              <a:t> and can buffer over multiple pH ranges</a:t>
            </a:r>
            <a:endParaRPr lang="en-US" sz="3200" dirty="0"/>
          </a:p>
        </p:txBody>
      </p:sp>
      <p:sp>
        <p:nvSpPr>
          <p:cNvPr id="5" name="TextBox 4"/>
          <p:cNvSpPr txBox="1"/>
          <p:nvPr/>
        </p:nvSpPr>
        <p:spPr>
          <a:xfrm>
            <a:off x="431453" y="1523170"/>
            <a:ext cx="1841325" cy="923330"/>
          </a:xfrm>
          <a:prstGeom prst="rect">
            <a:avLst/>
          </a:prstGeom>
          <a:noFill/>
        </p:spPr>
        <p:txBody>
          <a:bodyPr wrap="square" rtlCol="0">
            <a:spAutoFit/>
          </a:bodyPr>
          <a:lstStyle/>
          <a:p>
            <a:r>
              <a:rPr lang="en-US" dirty="0" smtClean="0"/>
              <a:t>With 2 acidic groups, there are 3 charge states</a:t>
            </a:r>
            <a:endParaRPr lang="en-US" dirty="0"/>
          </a:p>
        </p:txBody>
      </p:sp>
      <p:cxnSp>
        <p:nvCxnSpPr>
          <p:cNvPr id="7" name="Straight Arrow Connector 6"/>
          <p:cNvCxnSpPr>
            <a:stCxn id="5" idx="3"/>
          </p:cNvCxnSpPr>
          <p:nvPr/>
        </p:nvCxnSpPr>
        <p:spPr>
          <a:xfrm>
            <a:off x="2272778" y="1984835"/>
            <a:ext cx="395266" cy="0"/>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6613743" y="2765052"/>
            <a:ext cx="2242158" cy="3139321"/>
          </a:xfrm>
          <a:prstGeom prst="rect">
            <a:avLst/>
          </a:prstGeom>
          <a:noFill/>
        </p:spPr>
        <p:txBody>
          <a:bodyPr wrap="square" rtlCol="0">
            <a:spAutoFit/>
          </a:bodyPr>
          <a:lstStyle/>
          <a:p>
            <a:r>
              <a:rPr lang="en-US" b="1" dirty="0" smtClean="0"/>
              <a:t>Isoelectric point (</a:t>
            </a:r>
            <a:r>
              <a:rPr lang="en-US" b="1" dirty="0" err="1" smtClean="0"/>
              <a:t>pI</a:t>
            </a:r>
            <a:r>
              <a:rPr lang="en-US" b="1" dirty="0" smtClean="0"/>
              <a:t>):</a:t>
            </a:r>
          </a:p>
          <a:p>
            <a:r>
              <a:rPr lang="en-US" dirty="0" smtClean="0"/>
              <a:t>pH of highest occurrence of zero charge state</a:t>
            </a:r>
          </a:p>
          <a:p>
            <a:r>
              <a:rPr lang="en-US" i="1" dirty="0" smtClean="0"/>
              <a:t>and</a:t>
            </a:r>
          </a:p>
          <a:p>
            <a:r>
              <a:rPr lang="en-US" dirty="0" smtClean="0"/>
              <a:t>pH at which average charge on molecules</a:t>
            </a:r>
            <a:r>
              <a:rPr lang="en-US" dirty="0"/>
              <a:t> </a:t>
            </a:r>
            <a:r>
              <a:rPr lang="en-US" dirty="0" smtClean="0"/>
              <a:t>is zero</a:t>
            </a:r>
          </a:p>
          <a:p>
            <a:endParaRPr lang="en-US" dirty="0"/>
          </a:p>
          <a:p>
            <a:r>
              <a:rPr lang="en-US" dirty="0" smtClean="0"/>
              <a:t>For simple cases,</a:t>
            </a:r>
          </a:p>
          <a:p>
            <a:r>
              <a:rPr lang="en-US" dirty="0" err="1" smtClean="0"/>
              <a:t>pI</a:t>
            </a:r>
            <a:r>
              <a:rPr lang="en-US" dirty="0" smtClean="0"/>
              <a:t> = (</a:t>
            </a:r>
            <a:r>
              <a:rPr lang="en-US" dirty="0" err="1" smtClean="0"/>
              <a:t>pKa</a:t>
            </a:r>
            <a:r>
              <a:rPr lang="en-US" baseline="-25000" dirty="0" err="1" smtClean="0"/>
              <a:t>i</a:t>
            </a:r>
            <a:r>
              <a:rPr lang="en-US" dirty="0" smtClean="0"/>
              <a:t> + </a:t>
            </a:r>
            <a:r>
              <a:rPr lang="en-US" dirty="0" err="1" smtClean="0"/>
              <a:t>pKa</a:t>
            </a:r>
            <a:r>
              <a:rPr lang="en-US" baseline="-25000" dirty="0" err="1" smtClean="0"/>
              <a:t>j</a:t>
            </a:r>
            <a:r>
              <a:rPr lang="en-US" dirty="0" smtClean="0"/>
              <a:t>)/2</a:t>
            </a:r>
          </a:p>
        </p:txBody>
      </p:sp>
    </p:spTree>
    <p:extLst>
      <p:ext uri="{BB962C8B-B14F-4D97-AF65-F5344CB8AC3E}">
        <p14:creationId xmlns:p14="http://schemas.microsoft.com/office/powerpoint/2010/main" val="22259579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2338" name="Picture 2" descr="figure 3-12a"/>
          <p:cNvPicPr>
            <a:picLocks noChangeAspect="1" noChangeArrowheads="1"/>
          </p:cNvPicPr>
          <p:nvPr/>
        </p:nvPicPr>
        <p:blipFill rotWithShape="1">
          <a:blip r:embed="rId3">
            <a:extLst>
              <a:ext uri="{28A0092B-C50C-407E-A947-70E740481C1C}">
                <a14:useLocalDpi xmlns:a14="http://schemas.microsoft.com/office/drawing/2010/main" val="0"/>
              </a:ext>
            </a:extLst>
          </a:blip>
          <a:srcRect b="7491"/>
          <a:stretch/>
        </p:blipFill>
        <p:spPr bwMode="auto">
          <a:xfrm>
            <a:off x="1862890" y="1123975"/>
            <a:ext cx="5163553" cy="5601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431453" y="1523170"/>
            <a:ext cx="1841325" cy="923330"/>
          </a:xfrm>
          <a:prstGeom prst="rect">
            <a:avLst/>
          </a:prstGeom>
          <a:noFill/>
        </p:spPr>
        <p:txBody>
          <a:bodyPr wrap="square" rtlCol="0">
            <a:spAutoFit/>
          </a:bodyPr>
          <a:lstStyle/>
          <a:p>
            <a:r>
              <a:rPr lang="en-US" dirty="0" smtClean="0"/>
              <a:t>With 3 acidic groups, there are 4 charge states</a:t>
            </a:r>
            <a:endParaRPr lang="en-US" dirty="0"/>
          </a:p>
        </p:txBody>
      </p:sp>
      <p:cxnSp>
        <p:nvCxnSpPr>
          <p:cNvPr id="4" name="Straight Arrow Connector 3"/>
          <p:cNvCxnSpPr/>
          <p:nvPr/>
        </p:nvCxnSpPr>
        <p:spPr>
          <a:xfrm>
            <a:off x="2132336" y="2261561"/>
            <a:ext cx="395266" cy="184939"/>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5" name="Title 4"/>
          <p:cNvSpPr>
            <a:spLocks noGrp="1"/>
          </p:cNvSpPr>
          <p:nvPr>
            <p:ph type="title"/>
          </p:nvPr>
        </p:nvSpPr>
        <p:spPr>
          <a:xfrm>
            <a:off x="457200" y="274638"/>
            <a:ext cx="8229600" cy="849337"/>
          </a:xfrm>
        </p:spPr>
        <p:txBody>
          <a:bodyPr>
            <a:normAutofit/>
          </a:bodyPr>
          <a:lstStyle/>
          <a:p>
            <a:pPr algn="l"/>
            <a:r>
              <a:rPr lang="en-US" sz="3200" dirty="0" smtClean="0"/>
              <a:t>The amino acid glutamate has an acidic R group</a:t>
            </a:r>
            <a:endParaRPr lang="en-US" sz="3200" dirty="0"/>
          </a:p>
        </p:txBody>
      </p:sp>
      <p:sp>
        <p:nvSpPr>
          <p:cNvPr id="6" name="TextBox 5"/>
          <p:cNvSpPr txBox="1"/>
          <p:nvPr/>
        </p:nvSpPr>
        <p:spPr>
          <a:xfrm>
            <a:off x="506279" y="2979859"/>
            <a:ext cx="1691672" cy="1200329"/>
          </a:xfrm>
          <a:prstGeom prst="rect">
            <a:avLst/>
          </a:prstGeom>
          <a:noFill/>
        </p:spPr>
        <p:txBody>
          <a:bodyPr wrap="square" rtlCol="0">
            <a:spAutoFit/>
          </a:bodyPr>
          <a:lstStyle/>
          <a:p>
            <a:r>
              <a:rPr lang="en-US" dirty="0" smtClean="0"/>
              <a:t>To calculate </a:t>
            </a:r>
            <a:r>
              <a:rPr lang="en-US" dirty="0" err="1" smtClean="0"/>
              <a:t>pI</a:t>
            </a:r>
            <a:r>
              <a:rPr lang="en-US" dirty="0" smtClean="0"/>
              <a:t>, use </a:t>
            </a:r>
            <a:r>
              <a:rPr lang="en-US" dirty="0" err="1" smtClean="0"/>
              <a:t>pKa’s</a:t>
            </a:r>
            <a:r>
              <a:rPr lang="en-US" dirty="0" smtClean="0"/>
              <a:t> that relate to neutral charge state</a:t>
            </a:r>
            <a:endParaRPr lang="en-US" dirty="0"/>
          </a:p>
        </p:txBody>
      </p:sp>
      <p:sp>
        <p:nvSpPr>
          <p:cNvPr id="9" name="Oval 8"/>
          <p:cNvSpPr/>
          <p:nvPr/>
        </p:nvSpPr>
        <p:spPr>
          <a:xfrm rot="20056417">
            <a:off x="3798368" y="5098901"/>
            <a:ext cx="981039" cy="480640"/>
          </a:xfrm>
          <a:prstGeom prst="ellipse">
            <a:avLst/>
          </a:prstGeom>
          <a:solidFill>
            <a:srgbClr val="376092">
              <a:alpha val="34902"/>
            </a:srgbClr>
          </a:solidFill>
          <a:ln w="38100" cmpd="sng">
            <a:solidFill>
              <a:schemeClr val="accent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p:nvPr/>
        </p:nvCxnSpPr>
        <p:spPr>
          <a:xfrm>
            <a:off x="2430049" y="5151330"/>
            <a:ext cx="1631295" cy="0"/>
          </a:xfrm>
          <a:prstGeom prst="straightConnector1">
            <a:avLst/>
          </a:prstGeom>
          <a:ln w="19050">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31452" y="4600563"/>
            <a:ext cx="1998597" cy="1200329"/>
          </a:xfrm>
          <a:prstGeom prst="rect">
            <a:avLst/>
          </a:prstGeom>
          <a:noFill/>
        </p:spPr>
        <p:txBody>
          <a:bodyPr wrap="square" rtlCol="0">
            <a:spAutoFit/>
          </a:bodyPr>
          <a:lstStyle/>
          <a:p>
            <a:r>
              <a:rPr lang="en-US" dirty="0" smtClean="0"/>
              <a:t>Neutral charge state predominates in this region of titration</a:t>
            </a:r>
            <a:endParaRPr lang="en-US" dirty="0"/>
          </a:p>
        </p:txBody>
      </p:sp>
      <p:sp>
        <p:nvSpPr>
          <p:cNvPr id="17" name="TextBox 16"/>
          <p:cNvSpPr txBox="1"/>
          <p:nvPr/>
        </p:nvSpPr>
        <p:spPr>
          <a:xfrm>
            <a:off x="6764390" y="5097017"/>
            <a:ext cx="2242158" cy="923330"/>
          </a:xfrm>
          <a:prstGeom prst="rect">
            <a:avLst/>
          </a:prstGeom>
          <a:noFill/>
        </p:spPr>
        <p:txBody>
          <a:bodyPr wrap="square" rtlCol="0">
            <a:spAutoFit/>
          </a:bodyPr>
          <a:lstStyle/>
          <a:p>
            <a:r>
              <a:rPr lang="en-US" dirty="0" err="1" smtClean="0"/>
              <a:t>pI</a:t>
            </a:r>
            <a:r>
              <a:rPr lang="en-US" dirty="0" smtClean="0"/>
              <a:t> </a:t>
            </a:r>
          </a:p>
          <a:p>
            <a:r>
              <a:rPr lang="en-US" dirty="0" smtClean="0"/>
              <a:t>= (pK</a:t>
            </a:r>
            <a:r>
              <a:rPr lang="en-US" baseline="-25000" dirty="0" smtClean="0"/>
              <a:t>1</a:t>
            </a:r>
            <a:r>
              <a:rPr lang="en-US" dirty="0" smtClean="0"/>
              <a:t> + </a:t>
            </a:r>
            <a:r>
              <a:rPr lang="en-US" dirty="0" err="1" smtClean="0"/>
              <a:t>pK</a:t>
            </a:r>
            <a:r>
              <a:rPr lang="en-US" baseline="-25000" dirty="0" err="1" smtClean="0"/>
              <a:t>R</a:t>
            </a:r>
            <a:r>
              <a:rPr lang="en-US" dirty="0" smtClean="0"/>
              <a:t>)/2</a:t>
            </a:r>
          </a:p>
          <a:p>
            <a:r>
              <a:rPr lang="en-US" dirty="0" smtClean="0"/>
              <a:t>= 3.22</a:t>
            </a:r>
          </a:p>
        </p:txBody>
      </p:sp>
      <p:sp>
        <p:nvSpPr>
          <p:cNvPr id="18" name="Oval 17"/>
          <p:cNvSpPr/>
          <p:nvPr/>
        </p:nvSpPr>
        <p:spPr>
          <a:xfrm>
            <a:off x="4172471" y="5238340"/>
            <a:ext cx="128608" cy="128609"/>
          </a:xfrm>
          <a:prstGeom prst="ellipse">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Arrow Connector 18"/>
          <p:cNvCxnSpPr/>
          <p:nvPr/>
        </p:nvCxnSpPr>
        <p:spPr>
          <a:xfrm flipH="1">
            <a:off x="4408091" y="5314837"/>
            <a:ext cx="2368491" cy="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17314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l"/>
            <a:r>
              <a:rPr lang="en-US" dirty="0" smtClean="0"/>
              <a:t>Titration of a weak acid</a:t>
            </a:r>
            <a:br>
              <a:rPr lang="en-US" dirty="0" smtClean="0"/>
            </a:br>
            <a:r>
              <a:rPr lang="en-US" sz="3100" dirty="0" smtClean="0"/>
              <a:t>acetic acid, CH</a:t>
            </a:r>
            <a:r>
              <a:rPr lang="en-US" sz="3100" baseline="-25000" dirty="0" smtClean="0"/>
              <a:t>3</a:t>
            </a:r>
            <a:r>
              <a:rPr lang="en-US" sz="3100" dirty="0" smtClean="0"/>
              <a:t>COOH, </a:t>
            </a:r>
            <a:r>
              <a:rPr lang="en-US" sz="3100" dirty="0" err="1" smtClean="0"/>
              <a:t>pKa</a:t>
            </a:r>
            <a:r>
              <a:rPr lang="en-US" sz="3100" dirty="0" smtClean="0"/>
              <a:t> = 4.8</a:t>
            </a:r>
            <a:endParaRPr lang="en-US" sz="3100" dirty="0"/>
          </a:p>
        </p:txBody>
      </p:sp>
      <p:grpSp>
        <p:nvGrpSpPr>
          <p:cNvPr id="40" name="Group 39"/>
          <p:cNvGrpSpPr/>
          <p:nvPr/>
        </p:nvGrpSpPr>
        <p:grpSpPr>
          <a:xfrm>
            <a:off x="5180384" y="431414"/>
            <a:ext cx="3838187" cy="5785903"/>
            <a:chOff x="5180384" y="431414"/>
            <a:chExt cx="3838187" cy="5785903"/>
          </a:xfrm>
        </p:grpSpPr>
        <p:grpSp>
          <p:nvGrpSpPr>
            <p:cNvPr id="39" name="Group 38"/>
            <p:cNvGrpSpPr/>
            <p:nvPr/>
          </p:nvGrpSpPr>
          <p:grpSpPr>
            <a:xfrm>
              <a:off x="5180384" y="3132220"/>
              <a:ext cx="2747211" cy="3085097"/>
              <a:chOff x="5181600" y="2477503"/>
              <a:chExt cx="2747211" cy="3085097"/>
            </a:xfrm>
          </p:grpSpPr>
          <p:sp>
            <p:nvSpPr>
              <p:cNvPr id="7" name="Rectangle 6"/>
              <p:cNvSpPr/>
              <p:nvPr/>
            </p:nvSpPr>
            <p:spPr>
              <a:xfrm>
                <a:off x="5181600" y="3181350"/>
                <a:ext cx="2743200" cy="224890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5181600" y="5295900"/>
                <a:ext cx="2743200" cy="2667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181600" y="2610853"/>
                <a:ext cx="2743200" cy="57049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5185611" y="2477503"/>
                <a:ext cx="2743200" cy="2667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5181600" y="3048000"/>
                <a:ext cx="2743200" cy="2667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8" name="Group 37"/>
            <p:cNvGrpSpPr/>
            <p:nvPr/>
          </p:nvGrpSpPr>
          <p:grpSpPr>
            <a:xfrm>
              <a:off x="7054897" y="431414"/>
              <a:ext cx="1963674" cy="2930899"/>
              <a:chOff x="3408149" y="2667009"/>
              <a:chExt cx="1963674" cy="2930899"/>
            </a:xfrm>
          </p:grpSpPr>
          <p:sp>
            <p:nvSpPr>
              <p:cNvPr id="11" name="Flowchart: Off-page Connector 10"/>
              <p:cNvSpPr/>
              <p:nvPr/>
            </p:nvSpPr>
            <p:spPr>
              <a:xfrm>
                <a:off x="3408149" y="2733684"/>
                <a:ext cx="457200" cy="2828916"/>
              </a:xfrm>
              <a:prstGeom prst="flowChartOffpageConnector">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408149" y="2733684"/>
                <a:ext cx="457200" cy="30379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3408149" y="2961281"/>
                <a:ext cx="457200" cy="133350"/>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3408149" y="2667009"/>
                <a:ext cx="457200" cy="13335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3536738" y="5470562"/>
                <a:ext cx="190500" cy="1273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3598649" y="5435987"/>
                <a:ext cx="76200" cy="45719"/>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Connector 19"/>
              <p:cNvCxnSpPr/>
              <p:nvPr/>
            </p:nvCxnSpPr>
            <p:spPr>
              <a:xfrm>
                <a:off x="3777117" y="3027948"/>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3777117" y="32766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3777117" y="35052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3777117" y="37338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3777117" y="39624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3777117" y="41910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3777117" y="44196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777117" y="46482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3777117" y="48768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3712949" y="5133473"/>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3865349" y="2874059"/>
                <a:ext cx="415498" cy="307777"/>
              </a:xfrm>
              <a:prstGeom prst="rect">
                <a:avLst/>
              </a:prstGeom>
              <a:noFill/>
            </p:spPr>
            <p:txBody>
              <a:bodyPr wrap="none" rtlCol="0">
                <a:spAutoFit/>
              </a:bodyPr>
              <a:lstStyle/>
              <a:p>
                <a:r>
                  <a:rPr lang="en-US" sz="1400" b="1" dirty="0" smtClean="0">
                    <a:solidFill>
                      <a:schemeClr val="tx2"/>
                    </a:solidFill>
                  </a:rPr>
                  <a:t>1.0</a:t>
                </a:r>
                <a:endParaRPr lang="en-US" sz="1400" b="1" dirty="0">
                  <a:solidFill>
                    <a:schemeClr val="tx2"/>
                  </a:solidFill>
                </a:endParaRPr>
              </a:p>
            </p:txBody>
          </p:sp>
          <p:sp>
            <p:nvSpPr>
              <p:cNvPr id="33" name="TextBox 32"/>
              <p:cNvSpPr txBox="1"/>
              <p:nvPr/>
            </p:nvSpPr>
            <p:spPr>
              <a:xfrm>
                <a:off x="3865349" y="3351312"/>
                <a:ext cx="415498" cy="307777"/>
              </a:xfrm>
              <a:prstGeom prst="rect">
                <a:avLst/>
              </a:prstGeom>
              <a:noFill/>
            </p:spPr>
            <p:txBody>
              <a:bodyPr wrap="none" rtlCol="0">
                <a:spAutoFit/>
              </a:bodyPr>
              <a:lstStyle/>
              <a:p>
                <a:r>
                  <a:rPr lang="en-US" sz="1400" b="1" dirty="0" smtClean="0">
                    <a:solidFill>
                      <a:schemeClr val="tx2"/>
                    </a:solidFill>
                  </a:rPr>
                  <a:t>0.8</a:t>
                </a:r>
                <a:endParaRPr lang="en-US" sz="1400" b="1" dirty="0">
                  <a:solidFill>
                    <a:schemeClr val="tx2"/>
                  </a:solidFill>
                </a:endParaRPr>
              </a:p>
            </p:txBody>
          </p:sp>
          <p:sp>
            <p:nvSpPr>
              <p:cNvPr id="34" name="TextBox 33"/>
              <p:cNvSpPr txBox="1"/>
              <p:nvPr/>
            </p:nvSpPr>
            <p:spPr>
              <a:xfrm>
                <a:off x="3865349" y="3808512"/>
                <a:ext cx="415498" cy="307777"/>
              </a:xfrm>
              <a:prstGeom prst="rect">
                <a:avLst/>
              </a:prstGeom>
              <a:noFill/>
            </p:spPr>
            <p:txBody>
              <a:bodyPr wrap="none" rtlCol="0">
                <a:spAutoFit/>
              </a:bodyPr>
              <a:lstStyle/>
              <a:p>
                <a:r>
                  <a:rPr lang="en-US" sz="1400" b="1" dirty="0" smtClean="0">
                    <a:solidFill>
                      <a:schemeClr val="tx2"/>
                    </a:solidFill>
                  </a:rPr>
                  <a:t>0.6</a:t>
                </a:r>
              </a:p>
            </p:txBody>
          </p:sp>
          <p:sp>
            <p:nvSpPr>
              <p:cNvPr id="35" name="TextBox 34"/>
              <p:cNvSpPr txBox="1"/>
              <p:nvPr/>
            </p:nvSpPr>
            <p:spPr>
              <a:xfrm>
                <a:off x="3865349" y="4722912"/>
                <a:ext cx="415498" cy="307777"/>
              </a:xfrm>
              <a:prstGeom prst="rect">
                <a:avLst/>
              </a:prstGeom>
              <a:noFill/>
            </p:spPr>
            <p:txBody>
              <a:bodyPr wrap="none" rtlCol="0">
                <a:spAutoFit/>
              </a:bodyPr>
              <a:lstStyle/>
              <a:p>
                <a:r>
                  <a:rPr lang="en-US" sz="1400" b="1" dirty="0" smtClean="0">
                    <a:solidFill>
                      <a:schemeClr val="tx2"/>
                    </a:solidFill>
                  </a:rPr>
                  <a:t>0.2</a:t>
                </a:r>
              </a:p>
            </p:txBody>
          </p:sp>
          <p:sp>
            <p:nvSpPr>
              <p:cNvPr id="36" name="TextBox 35"/>
              <p:cNvSpPr txBox="1"/>
              <p:nvPr/>
            </p:nvSpPr>
            <p:spPr>
              <a:xfrm>
                <a:off x="3865349" y="4265712"/>
                <a:ext cx="415498" cy="307777"/>
              </a:xfrm>
              <a:prstGeom prst="rect">
                <a:avLst/>
              </a:prstGeom>
              <a:noFill/>
            </p:spPr>
            <p:txBody>
              <a:bodyPr wrap="none" rtlCol="0">
                <a:spAutoFit/>
              </a:bodyPr>
              <a:lstStyle/>
              <a:p>
                <a:r>
                  <a:rPr lang="en-US" sz="1400" b="1" dirty="0" smtClean="0">
                    <a:solidFill>
                      <a:schemeClr val="tx2"/>
                    </a:solidFill>
                  </a:rPr>
                  <a:t>0.4</a:t>
                </a:r>
                <a:endParaRPr lang="en-US" sz="1400" b="1" dirty="0">
                  <a:solidFill>
                    <a:schemeClr val="tx2"/>
                  </a:solidFill>
                </a:endParaRPr>
              </a:p>
            </p:txBody>
          </p:sp>
          <p:sp>
            <p:nvSpPr>
              <p:cNvPr id="37" name="TextBox 36"/>
              <p:cNvSpPr txBox="1"/>
              <p:nvPr/>
            </p:nvSpPr>
            <p:spPr>
              <a:xfrm>
                <a:off x="4204644" y="3670012"/>
                <a:ext cx="1167179" cy="625812"/>
              </a:xfrm>
              <a:prstGeom prst="rect">
                <a:avLst/>
              </a:prstGeom>
              <a:noFill/>
            </p:spPr>
            <p:txBody>
              <a:bodyPr wrap="none" rtlCol="0">
                <a:spAutoFit/>
              </a:bodyPr>
              <a:lstStyle/>
              <a:p>
                <a:r>
                  <a:rPr lang="en-US" sz="1600" b="1" dirty="0" smtClean="0">
                    <a:solidFill>
                      <a:schemeClr val="tx2"/>
                    </a:solidFill>
                  </a:rPr>
                  <a:t>OH</a:t>
                </a:r>
                <a:r>
                  <a:rPr lang="en-US" sz="2800" b="1" baseline="16000" dirty="0" smtClean="0">
                    <a:solidFill>
                      <a:schemeClr val="tx2"/>
                    </a:solidFill>
                  </a:rPr>
                  <a:t>-</a:t>
                </a:r>
                <a:endParaRPr lang="en-US" sz="2800" b="1" baseline="16000" dirty="0">
                  <a:solidFill>
                    <a:schemeClr val="tx2"/>
                  </a:solidFill>
                </a:endParaRPr>
              </a:p>
              <a:p>
                <a:r>
                  <a:rPr lang="en-US" sz="1600" b="1" dirty="0" smtClean="0">
                    <a:solidFill>
                      <a:schemeClr val="tx2"/>
                    </a:solidFill>
                  </a:rPr>
                  <a:t>equivalents</a:t>
                </a:r>
                <a:endParaRPr lang="en-US" sz="1600" b="1" dirty="0">
                  <a:solidFill>
                    <a:schemeClr val="tx2"/>
                  </a:solidFill>
                </a:endParaRPr>
              </a:p>
            </p:txBody>
          </p:sp>
        </p:grpSp>
      </p:grpSp>
      <p:sp>
        <p:nvSpPr>
          <p:cNvPr id="41" name="Rounded Rectangle 40"/>
          <p:cNvSpPr/>
          <p:nvPr/>
        </p:nvSpPr>
        <p:spPr>
          <a:xfrm>
            <a:off x="5534526" y="2641206"/>
            <a:ext cx="168442" cy="182251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4103729" y="1726804"/>
            <a:ext cx="1238292" cy="91440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p:cNvSpPr/>
          <p:nvPr/>
        </p:nvSpPr>
        <p:spPr>
          <a:xfrm>
            <a:off x="5342021" y="2211460"/>
            <a:ext cx="264695" cy="423456"/>
          </a:xfrm>
          <a:custGeom>
            <a:avLst/>
            <a:gdLst>
              <a:gd name="connsiteX0" fmla="*/ 264695 w 264695"/>
              <a:gd name="connsiteY0" fmla="*/ 423456 h 423456"/>
              <a:gd name="connsiteX1" fmla="*/ 228600 w 264695"/>
              <a:gd name="connsiteY1" fmla="*/ 146729 h 423456"/>
              <a:gd name="connsiteX2" fmla="*/ 204537 w 264695"/>
              <a:gd name="connsiteY2" fmla="*/ 98603 h 423456"/>
              <a:gd name="connsiteX3" fmla="*/ 168442 w 264695"/>
              <a:gd name="connsiteY3" fmla="*/ 74540 h 423456"/>
              <a:gd name="connsiteX4" fmla="*/ 156411 w 264695"/>
              <a:gd name="connsiteY4" fmla="*/ 38445 h 423456"/>
              <a:gd name="connsiteX5" fmla="*/ 0 w 264695"/>
              <a:gd name="connsiteY5" fmla="*/ 2351 h 423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4695" h="423456">
                <a:moveTo>
                  <a:pt x="264695" y="423456"/>
                </a:moveTo>
                <a:cubicBezTo>
                  <a:pt x="259370" y="332940"/>
                  <a:pt x="271216" y="231961"/>
                  <a:pt x="228600" y="146729"/>
                </a:cubicBezTo>
                <a:cubicBezTo>
                  <a:pt x="220579" y="130687"/>
                  <a:pt x="216019" y="112381"/>
                  <a:pt x="204537" y="98603"/>
                </a:cubicBezTo>
                <a:cubicBezTo>
                  <a:pt x="195280" y="87494"/>
                  <a:pt x="180474" y="82561"/>
                  <a:pt x="168442" y="74540"/>
                </a:cubicBezTo>
                <a:cubicBezTo>
                  <a:pt x="164432" y="62508"/>
                  <a:pt x="162936" y="49320"/>
                  <a:pt x="156411" y="38445"/>
                </a:cubicBezTo>
                <a:cubicBezTo>
                  <a:pt x="125077" y="-13777"/>
                  <a:pt x="46137" y="2351"/>
                  <a:pt x="0" y="2351"/>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TextBox 46"/>
          <p:cNvSpPr txBox="1"/>
          <p:nvPr/>
        </p:nvSpPr>
        <p:spPr>
          <a:xfrm>
            <a:off x="4127247" y="1753559"/>
            <a:ext cx="1188082" cy="846386"/>
          </a:xfrm>
          <a:prstGeom prst="rect">
            <a:avLst/>
          </a:prstGeom>
          <a:noFill/>
        </p:spPr>
        <p:txBody>
          <a:bodyPr wrap="none" rtlCol="0">
            <a:spAutoFit/>
          </a:bodyPr>
          <a:lstStyle/>
          <a:p>
            <a:pPr>
              <a:spcAft>
                <a:spcPts val="600"/>
              </a:spcAft>
            </a:pPr>
            <a:r>
              <a:rPr lang="en-US" sz="2400" b="1" dirty="0" smtClean="0">
                <a:solidFill>
                  <a:schemeClr val="tx2"/>
                </a:solidFill>
              </a:rPr>
              <a:t>pH:  </a:t>
            </a:r>
            <a:r>
              <a:rPr lang="en-US" sz="2400" b="1" dirty="0" smtClean="0">
                <a:solidFill>
                  <a:srgbClr val="FF0000"/>
                </a:solidFill>
              </a:rPr>
              <a:t>2.8</a:t>
            </a:r>
          </a:p>
          <a:p>
            <a:pPr>
              <a:spcAft>
                <a:spcPts val="600"/>
              </a:spcAft>
            </a:pPr>
            <a:r>
              <a:rPr lang="en-US" sz="2000" b="1" dirty="0" smtClean="0">
                <a:solidFill>
                  <a:schemeClr val="tx2"/>
                </a:solidFill>
              </a:rPr>
              <a:t>= </a:t>
            </a:r>
            <a:r>
              <a:rPr lang="en-US" sz="2000" b="1" dirty="0" err="1" smtClean="0">
                <a:solidFill>
                  <a:schemeClr val="tx2"/>
                </a:solidFill>
              </a:rPr>
              <a:t>pK</a:t>
            </a:r>
            <a:r>
              <a:rPr lang="en-US" sz="2000" b="1" baseline="-25000" dirty="0" err="1" smtClean="0">
                <a:solidFill>
                  <a:schemeClr val="tx2"/>
                </a:solidFill>
              </a:rPr>
              <a:t>a</a:t>
            </a:r>
            <a:r>
              <a:rPr lang="en-US" sz="2000" b="1" dirty="0" smtClean="0">
                <a:solidFill>
                  <a:schemeClr val="tx2"/>
                </a:solidFill>
              </a:rPr>
              <a:t>–2.0</a:t>
            </a:r>
            <a:endParaRPr lang="en-US" sz="2000" b="1" dirty="0">
              <a:solidFill>
                <a:schemeClr val="tx2"/>
              </a:solidFill>
            </a:endParaRPr>
          </a:p>
        </p:txBody>
      </p:sp>
      <p:sp>
        <p:nvSpPr>
          <p:cNvPr id="48" name="Teardrop 47"/>
          <p:cNvSpPr/>
          <p:nvPr/>
        </p:nvSpPr>
        <p:spPr>
          <a:xfrm rot="18914653">
            <a:off x="7153625" y="3530829"/>
            <a:ext cx="228600" cy="228600"/>
          </a:xfrm>
          <a:prstGeom prst="teardrop">
            <a:avLst>
              <a:gd name="adj" fmla="val 142105"/>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1" name="Group 100"/>
          <p:cNvGrpSpPr/>
          <p:nvPr/>
        </p:nvGrpSpPr>
        <p:grpSpPr>
          <a:xfrm>
            <a:off x="5851299" y="4460496"/>
            <a:ext cx="278824" cy="229623"/>
            <a:chOff x="1584159" y="3521073"/>
            <a:chExt cx="729465" cy="600744"/>
          </a:xfrm>
        </p:grpSpPr>
        <p:sp>
          <p:nvSpPr>
            <p:cNvPr id="99" name="Oval 98"/>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Oval 99"/>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101"/>
          <p:cNvGrpSpPr/>
          <p:nvPr/>
        </p:nvGrpSpPr>
        <p:grpSpPr>
          <a:xfrm rot="5400000">
            <a:off x="5342021" y="4992169"/>
            <a:ext cx="278824" cy="229623"/>
            <a:chOff x="1584159" y="3521073"/>
            <a:chExt cx="729465" cy="600744"/>
          </a:xfrm>
        </p:grpSpPr>
        <p:sp>
          <p:nvSpPr>
            <p:cNvPr id="103" name="Oval 102"/>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5" name="Group 104"/>
          <p:cNvGrpSpPr/>
          <p:nvPr/>
        </p:nvGrpSpPr>
        <p:grpSpPr>
          <a:xfrm rot="16200000">
            <a:off x="5941510" y="4968202"/>
            <a:ext cx="278824" cy="229623"/>
            <a:chOff x="1584159" y="3521073"/>
            <a:chExt cx="729465" cy="600744"/>
          </a:xfrm>
        </p:grpSpPr>
        <p:sp>
          <p:nvSpPr>
            <p:cNvPr id="106" name="Oval 105"/>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Oval 106"/>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8" name="Group 107"/>
          <p:cNvGrpSpPr/>
          <p:nvPr/>
        </p:nvGrpSpPr>
        <p:grpSpPr>
          <a:xfrm>
            <a:off x="6508896" y="4208956"/>
            <a:ext cx="278824" cy="229623"/>
            <a:chOff x="1584159" y="3521073"/>
            <a:chExt cx="729465" cy="600744"/>
          </a:xfrm>
        </p:grpSpPr>
        <p:sp>
          <p:nvSpPr>
            <p:cNvPr id="109" name="Oval 108"/>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Oval 109"/>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1" name="Group 110"/>
          <p:cNvGrpSpPr/>
          <p:nvPr/>
        </p:nvGrpSpPr>
        <p:grpSpPr>
          <a:xfrm rot="16200000">
            <a:off x="7245397" y="4557546"/>
            <a:ext cx="278824" cy="229623"/>
            <a:chOff x="1584159" y="3521073"/>
            <a:chExt cx="729465" cy="600744"/>
          </a:xfrm>
        </p:grpSpPr>
        <p:sp>
          <p:nvSpPr>
            <p:cNvPr id="112" name="Oval 111"/>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Oval 112"/>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4" name="Group 113"/>
          <p:cNvGrpSpPr/>
          <p:nvPr/>
        </p:nvGrpSpPr>
        <p:grpSpPr>
          <a:xfrm rot="10800000">
            <a:off x="6626287" y="5035677"/>
            <a:ext cx="278824" cy="229623"/>
            <a:chOff x="1584159" y="3521073"/>
            <a:chExt cx="729465" cy="600744"/>
          </a:xfrm>
        </p:grpSpPr>
        <p:sp>
          <p:nvSpPr>
            <p:cNvPr id="115" name="Oval 114"/>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Oval 115"/>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7" name="Group 116"/>
          <p:cNvGrpSpPr/>
          <p:nvPr/>
        </p:nvGrpSpPr>
        <p:grpSpPr>
          <a:xfrm>
            <a:off x="6024917" y="5531489"/>
            <a:ext cx="278824" cy="229623"/>
            <a:chOff x="1584159" y="3521073"/>
            <a:chExt cx="729465" cy="600744"/>
          </a:xfrm>
        </p:grpSpPr>
        <p:sp>
          <p:nvSpPr>
            <p:cNvPr id="118" name="Oval 117"/>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Oval 118"/>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0" name="Group 119"/>
          <p:cNvGrpSpPr/>
          <p:nvPr/>
        </p:nvGrpSpPr>
        <p:grpSpPr>
          <a:xfrm rot="5400000">
            <a:off x="7098846" y="5265300"/>
            <a:ext cx="278824" cy="229623"/>
            <a:chOff x="1584159" y="3521073"/>
            <a:chExt cx="729465" cy="600744"/>
          </a:xfrm>
        </p:grpSpPr>
        <p:sp>
          <p:nvSpPr>
            <p:cNvPr id="121" name="Oval 120"/>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Oval 121"/>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3" name="Group 122"/>
          <p:cNvGrpSpPr/>
          <p:nvPr/>
        </p:nvGrpSpPr>
        <p:grpSpPr>
          <a:xfrm rot="5400000">
            <a:off x="6855910" y="5761112"/>
            <a:ext cx="278824" cy="229623"/>
            <a:chOff x="1584159" y="3521073"/>
            <a:chExt cx="729465" cy="600744"/>
          </a:xfrm>
        </p:grpSpPr>
        <p:sp>
          <p:nvSpPr>
            <p:cNvPr id="124" name="Oval 123"/>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Oval 124"/>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6" name="Group 125"/>
          <p:cNvGrpSpPr/>
          <p:nvPr/>
        </p:nvGrpSpPr>
        <p:grpSpPr>
          <a:xfrm rot="10800000">
            <a:off x="7580970" y="5531489"/>
            <a:ext cx="278824" cy="229623"/>
            <a:chOff x="1584159" y="3521073"/>
            <a:chExt cx="729465" cy="600744"/>
          </a:xfrm>
        </p:grpSpPr>
        <p:sp>
          <p:nvSpPr>
            <p:cNvPr id="127" name="Oval 126"/>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Oval 127"/>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2" name="Group 131"/>
          <p:cNvGrpSpPr/>
          <p:nvPr/>
        </p:nvGrpSpPr>
        <p:grpSpPr>
          <a:xfrm>
            <a:off x="4103729" y="3932500"/>
            <a:ext cx="771942" cy="645788"/>
            <a:chOff x="1260561" y="3368673"/>
            <a:chExt cx="771942" cy="645788"/>
          </a:xfrm>
        </p:grpSpPr>
        <p:sp>
          <p:nvSpPr>
            <p:cNvPr id="50" name="Oval 49"/>
            <p:cNvSpPr/>
            <p:nvPr/>
          </p:nvSpPr>
          <p:spPr>
            <a:xfrm>
              <a:off x="1431759" y="33686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TextBox 128"/>
            <p:cNvSpPr txBox="1"/>
            <p:nvPr/>
          </p:nvSpPr>
          <p:spPr>
            <a:xfrm>
              <a:off x="1558856" y="3426328"/>
              <a:ext cx="370614" cy="461665"/>
            </a:xfrm>
            <a:prstGeom prst="rect">
              <a:avLst/>
            </a:prstGeom>
            <a:noFill/>
          </p:spPr>
          <p:txBody>
            <a:bodyPr wrap="none" rtlCol="0">
              <a:spAutoFit/>
            </a:bodyPr>
            <a:lstStyle/>
            <a:p>
              <a:r>
                <a:rPr lang="en-US" sz="2400" b="1" dirty="0" smtClean="0">
                  <a:solidFill>
                    <a:schemeClr val="bg1"/>
                  </a:solidFill>
                </a:rPr>
                <a:t>A</a:t>
              </a:r>
              <a:endParaRPr lang="en-US" sz="2400" b="1" dirty="0">
                <a:solidFill>
                  <a:schemeClr val="bg1"/>
                </a:solidFill>
              </a:endParaRPr>
            </a:p>
          </p:txBody>
        </p:sp>
        <p:grpSp>
          <p:nvGrpSpPr>
            <p:cNvPr id="131" name="Group 130"/>
            <p:cNvGrpSpPr/>
            <p:nvPr/>
          </p:nvGrpSpPr>
          <p:grpSpPr>
            <a:xfrm>
              <a:off x="1260561" y="3645129"/>
              <a:ext cx="336468" cy="369332"/>
              <a:chOff x="1824756" y="3608884"/>
              <a:chExt cx="336468" cy="369332"/>
            </a:xfrm>
          </p:grpSpPr>
          <p:sp>
            <p:nvSpPr>
              <p:cNvPr id="62" name="Oval 61"/>
              <p:cNvSpPr/>
              <p:nvPr/>
            </p:nvSpPr>
            <p:spPr>
              <a:xfrm>
                <a:off x="1824756" y="3625316"/>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TextBox 129"/>
              <p:cNvSpPr txBox="1"/>
              <p:nvPr/>
            </p:nvSpPr>
            <p:spPr>
              <a:xfrm>
                <a:off x="1827720" y="3608884"/>
                <a:ext cx="330540" cy="369332"/>
              </a:xfrm>
              <a:prstGeom prst="rect">
                <a:avLst/>
              </a:prstGeom>
              <a:noFill/>
            </p:spPr>
            <p:txBody>
              <a:bodyPr wrap="none" rtlCol="0">
                <a:spAutoFit/>
              </a:bodyPr>
              <a:lstStyle/>
              <a:p>
                <a:r>
                  <a:rPr lang="en-US" b="1" dirty="0" smtClean="0"/>
                  <a:t>H</a:t>
                </a:r>
                <a:endParaRPr lang="en-US" b="1" dirty="0"/>
              </a:p>
            </p:txBody>
          </p:sp>
        </p:grpSp>
      </p:grpSp>
      <p:grpSp>
        <p:nvGrpSpPr>
          <p:cNvPr id="139" name="Group 138"/>
          <p:cNvGrpSpPr/>
          <p:nvPr/>
        </p:nvGrpSpPr>
        <p:grpSpPr>
          <a:xfrm>
            <a:off x="4387461" y="4722864"/>
            <a:ext cx="600744" cy="600744"/>
            <a:chOff x="4387461" y="4722864"/>
            <a:chExt cx="600744" cy="600744"/>
          </a:xfrm>
        </p:grpSpPr>
        <p:sp>
          <p:nvSpPr>
            <p:cNvPr id="134" name="Oval 133"/>
            <p:cNvSpPr/>
            <p:nvPr/>
          </p:nvSpPr>
          <p:spPr>
            <a:xfrm>
              <a:off x="4387461" y="4722864"/>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TextBox 134"/>
            <p:cNvSpPr txBox="1"/>
            <p:nvPr/>
          </p:nvSpPr>
          <p:spPr>
            <a:xfrm>
              <a:off x="4478462" y="4768487"/>
              <a:ext cx="474810" cy="502702"/>
            </a:xfrm>
            <a:prstGeom prst="rect">
              <a:avLst/>
            </a:prstGeom>
            <a:noFill/>
          </p:spPr>
          <p:txBody>
            <a:bodyPr wrap="none" rtlCol="0">
              <a:spAutoFit/>
            </a:bodyPr>
            <a:lstStyle/>
            <a:p>
              <a:r>
                <a:rPr lang="en-US" sz="2400" b="1" dirty="0" smtClean="0">
                  <a:solidFill>
                    <a:schemeClr val="bg1"/>
                  </a:solidFill>
                </a:rPr>
                <a:t>A</a:t>
              </a:r>
              <a:r>
                <a:rPr lang="en-US" sz="4000" b="1" baseline="16000" dirty="0" smtClean="0">
                  <a:solidFill>
                    <a:schemeClr val="bg1"/>
                  </a:solidFill>
                </a:rPr>
                <a:t>-</a:t>
              </a:r>
              <a:endParaRPr lang="en-US" sz="4000" b="1" baseline="16000" dirty="0">
                <a:solidFill>
                  <a:schemeClr val="bg1"/>
                </a:solidFill>
              </a:endParaRPr>
            </a:p>
          </p:txBody>
        </p:sp>
      </p:grpSp>
      <p:grpSp>
        <p:nvGrpSpPr>
          <p:cNvPr id="136" name="Group 135"/>
          <p:cNvGrpSpPr/>
          <p:nvPr/>
        </p:nvGrpSpPr>
        <p:grpSpPr>
          <a:xfrm>
            <a:off x="4045330" y="5245952"/>
            <a:ext cx="433132" cy="369332"/>
            <a:chOff x="1791624" y="3608884"/>
            <a:chExt cx="433132" cy="369332"/>
          </a:xfrm>
        </p:grpSpPr>
        <p:sp>
          <p:nvSpPr>
            <p:cNvPr id="137" name="Oval 136"/>
            <p:cNvSpPr/>
            <p:nvPr/>
          </p:nvSpPr>
          <p:spPr>
            <a:xfrm>
              <a:off x="1824756" y="3625316"/>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TextBox 137"/>
            <p:cNvSpPr txBox="1"/>
            <p:nvPr/>
          </p:nvSpPr>
          <p:spPr>
            <a:xfrm>
              <a:off x="1791624" y="3608884"/>
              <a:ext cx="433132" cy="369332"/>
            </a:xfrm>
            <a:prstGeom prst="rect">
              <a:avLst/>
            </a:prstGeom>
            <a:noFill/>
          </p:spPr>
          <p:txBody>
            <a:bodyPr wrap="none" rtlCol="0">
              <a:spAutoFit/>
            </a:bodyPr>
            <a:lstStyle/>
            <a:p>
              <a:r>
                <a:rPr lang="en-US" b="1" dirty="0" smtClean="0"/>
                <a:t>H</a:t>
              </a:r>
              <a:r>
                <a:rPr lang="en-US" sz="2400" b="1" baseline="16000" dirty="0" smtClean="0"/>
                <a:t>+</a:t>
              </a:r>
              <a:endParaRPr lang="en-US" sz="2400" b="1" baseline="16000" dirty="0"/>
            </a:p>
          </p:txBody>
        </p:sp>
      </p:grpSp>
      <p:sp>
        <p:nvSpPr>
          <p:cNvPr id="142" name="Oval 141"/>
          <p:cNvSpPr/>
          <p:nvPr/>
        </p:nvSpPr>
        <p:spPr>
          <a:xfrm>
            <a:off x="7048708" y="4090282"/>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Oval 142"/>
          <p:cNvSpPr/>
          <p:nvPr/>
        </p:nvSpPr>
        <p:spPr>
          <a:xfrm>
            <a:off x="6923303" y="4817088"/>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Oval 143"/>
          <p:cNvSpPr/>
          <p:nvPr/>
        </p:nvSpPr>
        <p:spPr>
          <a:xfrm>
            <a:off x="5341614" y="5787017"/>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Oval 145"/>
          <p:cNvSpPr/>
          <p:nvPr/>
        </p:nvSpPr>
        <p:spPr>
          <a:xfrm>
            <a:off x="6155568" y="4156682"/>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Oval 146"/>
          <p:cNvSpPr/>
          <p:nvPr/>
        </p:nvSpPr>
        <p:spPr>
          <a:xfrm>
            <a:off x="5487345" y="4617764"/>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Oval 147"/>
          <p:cNvSpPr/>
          <p:nvPr/>
        </p:nvSpPr>
        <p:spPr>
          <a:xfrm>
            <a:off x="6840807" y="4401578"/>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Oval 148"/>
          <p:cNvSpPr/>
          <p:nvPr/>
        </p:nvSpPr>
        <p:spPr>
          <a:xfrm>
            <a:off x="5788036" y="5259723"/>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Oval 149"/>
          <p:cNvSpPr/>
          <p:nvPr/>
        </p:nvSpPr>
        <p:spPr>
          <a:xfrm>
            <a:off x="5574360" y="5595794"/>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Oval 150"/>
          <p:cNvSpPr/>
          <p:nvPr/>
        </p:nvSpPr>
        <p:spPr>
          <a:xfrm>
            <a:off x="6444961" y="5272299"/>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Oval 151"/>
          <p:cNvSpPr/>
          <p:nvPr/>
        </p:nvSpPr>
        <p:spPr>
          <a:xfrm>
            <a:off x="7703267" y="4265013"/>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Oval 152"/>
          <p:cNvSpPr/>
          <p:nvPr/>
        </p:nvSpPr>
        <p:spPr>
          <a:xfrm>
            <a:off x="7342184" y="5828321"/>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Oval 153"/>
          <p:cNvSpPr/>
          <p:nvPr/>
        </p:nvSpPr>
        <p:spPr>
          <a:xfrm>
            <a:off x="5828310" y="4289692"/>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Oval 154"/>
          <p:cNvSpPr/>
          <p:nvPr/>
        </p:nvSpPr>
        <p:spPr>
          <a:xfrm>
            <a:off x="5345760" y="4104263"/>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Oval 155"/>
          <p:cNvSpPr/>
          <p:nvPr/>
        </p:nvSpPr>
        <p:spPr>
          <a:xfrm>
            <a:off x="6519700" y="5607902"/>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Oval 156"/>
          <p:cNvSpPr/>
          <p:nvPr/>
        </p:nvSpPr>
        <p:spPr>
          <a:xfrm>
            <a:off x="7357418" y="4220986"/>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Oval 157"/>
          <p:cNvSpPr/>
          <p:nvPr/>
        </p:nvSpPr>
        <p:spPr>
          <a:xfrm>
            <a:off x="6391092" y="4561856"/>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Oval 158"/>
          <p:cNvSpPr/>
          <p:nvPr/>
        </p:nvSpPr>
        <p:spPr>
          <a:xfrm>
            <a:off x="7580970" y="5259723"/>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Oval 160"/>
          <p:cNvSpPr/>
          <p:nvPr/>
        </p:nvSpPr>
        <p:spPr>
          <a:xfrm>
            <a:off x="6110829" y="5892625"/>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Oval 163"/>
          <p:cNvSpPr/>
          <p:nvPr/>
        </p:nvSpPr>
        <p:spPr>
          <a:xfrm>
            <a:off x="6423376" y="4907068"/>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Oval 164"/>
          <p:cNvSpPr/>
          <p:nvPr/>
        </p:nvSpPr>
        <p:spPr>
          <a:xfrm>
            <a:off x="7693650" y="4770683"/>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Oval 165"/>
          <p:cNvSpPr/>
          <p:nvPr/>
        </p:nvSpPr>
        <p:spPr>
          <a:xfrm>
            <a:off x="7207920" y="5019838"/>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TextBox 166"/>
          <p:cNvSpPr txBox="1"/>
          <p:nvPr/>
        </p:nvSpPr>
        <p:spPr>
          <a:xfrm>
            <a:off x="5472495" y="6327776"/>
            <a:ext cx="2209259" cy="420628"/>
          </a:xfrm>
          <a:prstGeom prst="rect">
            <a:avLst/>
          </a:prstGeom>
          <a:noFill/>
        </p:spPr>
        <p:txBody>
          <a:bodyPr wrap="none" rtlCol="0">
            <a:spAutoFit/>
          </a:bodyPr>
          <a:lstStyle/>
          <a:p>
            <a:pPr>
              <a:spcAft>
                <a:spcPts val="600"/>
              </a:spcAft>
            </a:pPr>
            <a:r>
              <a:rPr lang="en-US" sz="2000" b="1" dirty="0" smtClean="0">
                <a:solidFill>
                  <a:schemeClr val="tx2"/>
                </a:solidFill>
              </a:rPr>
              <a:t>[A</a:t>
            </a:r>
            <a:r>
              <a:rPr lang="en-US" sz="3200" b="1" baseline="18000" dirty="0" smtClean="0">
                <a:solidFill>
                  <a:schemeClr val="tx2"/>
                </a:solidFill>
              </a:rPr>
              <a:t>-</a:t>
            </a:r>
            <a:r>
              <a:rPr lang="en-US" sz="2000" b="1" dirty="0" smtClean="0">
                <a:solidFill>
                  <a:schemeClr val="tx2"/>
                </a:solidFill>
              </a:rPr>
              <a:t>] : [HA] = 1 : 100</a:t>
            </a:r>
            <a:endParaRPr lang="en-US" sz="2000" b="1" dirty="0">
              <a:solidFill>
                <a:schemeClr val="tx2"/>
              </a:solidFill>
            </a:endParaRPr>
          </a:p>
        </p:txBody>
      </p:sp>
      <p:grpSp>
        <p:nvGrpSpPr>
          <p:cNvPr id="169" name="Group 168"/>
          <p:cNvGrpSpPr/>
          <p:nvPr/>
        </p:nvGrpSpPr>
        <p:grpSpPr>
          <a:xfrm>
            <a:off x="287648" y="1746884"/>
            <a:ext cx="3442141" cy="4397061"/>
            <a:chOff x="287648" y="1746884"/>
            <a:chExt cx="3442141" cy="4397061"/>
          </a:xfrm>
        </p:grpSpPr>
        <p:sp>
          <p:nvSpPr>
            <p:cNvPr id="170" name="Rectangle 169"/>
            <p:cNvSpPr/>
            <p:nvPr/>
          </p:nvSpPr>
          <p:spPr>
            <a:xfrm>
              <a:off x="974558" y="2983831"/>
              <a:ext cx="2370221" cy="961522"/>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1" name="Group 170"/>
            <p:cNvGrpSpPr/>
            <p:nvPr/>
          </p:nvGrpSpPr>
          <p:grpSpPr>
            <a:xfrm>
              <a:off x="287648" y="1746884"/>
              <a:ext cx="3442141" cy="4397061"/>
              <a:chOff x="287648" y="1746884"/>
              <a:chExt cx="3442141" cy="4397061"/>
            </a:xfrm>
          </p:grpSpPr>
          <p:pic>
            <p:nvPicPr>
              <p:cNvPr id="187" name="Picture 2" descr="figure 2-16"/>
              <p:cNvPicPr>
                <a:picLocks noChangeAspect="1" noChangeArrowheads="1"/>
              </p:cNvPicPr>
              <p:nvPr/>
            </p:nvPicPr>
            <p:blipFill rotWithShape="1">
              <a:blip r:embed="rId2">
                <a:clrChange>
                  <a:clrFrom>
                    <a:srgbClr val="AEDCFE"/>
                  </a:clrFrom>
                  <a:clrTo>
                    <a:srgbClr val="AEDCFE">
                      <a:alpha val="0"/>
                    </a:srgbClr>
                  </a:clrTo>
                </a:clrChange>
                <a:extLst>
                  <a:ext uri="{28A0092B-C50C-407E-A947-70E740481C1C}">
                    <a14:useLocalDpi xmlns:a14="http://schemas.microsoft.com/office/drawing/2010/main" val="0"/>
                  </a:ext>
                </a:extLst>
              </a:blip>
              <a:srcRect r="17864" b="7700"/>
              <a:stretch/>
            </p:blipFill>
            <p:spPr bwMode="auto">
              <a:xfrm>
                <a:off x="287648" y="1746884"/>
                <a:ext cx="3442141" cy="43970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8" name="Rectangle 187"/>
              <p:cNvSpPr/>
              <p:nvPr/>
            </p:nvSpPr>
            <p:spPr>
              <a:xfrm>
                <a:off x="3561347" y="3007895"/>
                <a:ext cx="168442" cy="8281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2" name="Rectangle 171"/>
            <p:cNvSpPr/>
            <p:nvPr/>
          </p:nvSpPr>
          <p:spPr>
            <a:xfrm>
              <a:off x="1219200" y="3702717"/>
              <a:ext cx="2047875" cy="522671"/>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Rectangle 172"/>
            <p:cNvSpPr/>
            <p:nvPr/>
          </p:nvSpPr>
          <p:spPr>
            <a:xfrm>
              <a:off x="871538" y="2412606"/>
              <a:ext cx="2319337" cy="640157"/>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Rectangle 173"/>
            <p:cNvSpPr/>
            <p:nvPr/>
          </p:nvSpPr>
          <p:spPr>
            <a:xfrm>
              <a:off x="800100" y="3327005"/>
              <a:ext cx="1208618" cy="71915"/>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Rectangle 174"/>
            <p:cNvSpPr/>
            <p:nvPr/>
          </p:nvSpPr>
          <p:spPr>
            <a:xfrm>
              <a:off x="2008718" y="3052763"/>
              <a:ext cx="186795" cy="309550"/>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Rectangle 175"/>
            <p:cNvSpPr/>
            <p:nvPr/>
          </p:nvSpPr>
          <p:spPr>
            <a:xfrm>
              <a:off x="2111291" y="3454356"/>
              <a:ext cx="186795" cy="309550"/>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Rectangle 176"/>
            <p:cNvSpPr/>
            <p:nvPr/>
          </p:nvSpPr>
          <p:spPr>
            <a:xfrm>
              <a:off x="3267075" y="3132220"/>
              <a:ext cx="147638" cy="1076736"/>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Rectangle 177"/>
            <p:cNvSpPr/>
            <p:nvPr/>
          </p:nvSpPr>
          <p:spPr>
            <a:xfrm>
              <a:off x="871538" y="3007895"/>
              <a:ext cx="200025" cy="662693"/>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Rectangle 178"/>
            <p:cNvSpPr/>
            <p:nvPr/>
          </p:nvSpPr>
          <p:spPr>
            <a:xfrm>
              <a:off x="871538" y="4208956"/>
              <a:ext cx="2543175" cy="792250"/>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0" name="Rectangle 179"/>
            <p:cNvSpPr/>
            <p:nvPr/>
          </p:nvSpPr>
          <p:spPr>
            <a:xfrm>
              <a:off x="871538" y="1880694"/>
              <a:ext cx="2543175" cy="719251"/>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Rectangle 180"/>
            <p:cNvSpPr/>
            <p:nvPr/>
          </p:nvSpPr>
          <p:spPr>
            <a:xfrm>
              <a:off x="3381375" y="2295526"/>
              <a:ext cx="90489" cy="117080"/>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Rectangle 181"/>
            <p:cNvSpPr/>
            <p:nvPr/>
          </p:nvSpPr>
          <p:spPr>
            <a:xfrm>
              <a:off x="2008718" y="3352787"/>
              <a:ext cx="117738" cy="45719"/>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Rectangle 182"/>
            <p:cNvSpPr/>
            <p:nvPr/>
          </p:nvSpPr>
          <p:spPr>
            <a:xfrm>
              <a:off x="974558" y="3876675"/>
              <a:ext cx="311317" cy="348713"/>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Rectangle 183"/>
            <p:cNvSpPr/>
            <p:nvPr/>
          </p:nvSpPr>
          <p:spPr>
            <a:xfrm>
              <a:off x="3190875" y="2599945"/>
              <a:ext cx="150019" cy="297933"/>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Rectangle 184"/>
            <p:cNvSpPr/>
            <p:nvPr/>
          </p:nvSpPr>
          <p:spPr>
            <a:xfrm>
              <a:off x="1071563" y="3763906"/>
              <a:ext cx="147637" cy="112769"/>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6" name="Rectangle 185"/>
            <p:cNvSpPr/>
            <p:nvPr/>
          </p:nvSpPr>
          <p:spPr>
            <a:xfrm>
              <a:off x="3190875" y="2897878"/>
              <a:ext cx="75009" cy="110017"/>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9" name="Oval 188"/>
          <p:cNvSpPr/>
          <p:nvPr/>
        </p:nvSpPr>
        <p:spPr>
          <a:xfrm>
            <a:off x="771892" y="4045637"/>
            <a:ext cx="128608" cy="128609"/>
          </a:xfrm>
          <a:prstGeom prst="ellipse">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800100" y="5679150"/>
            <a:ext cx="45719" cy="76413"/>
          </a:xfrm>
          <a:prstGeom prst="rect">
            <a:avLst/>
          </a:prstGeom>
          <a:solidFill>
            <a:srgbClr val="FF00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3046326" y="6373249"/>
            <a:ext cx="2351927" cy="400110"/>
          </a:xfrm>
          <a:prstGeom prst="rect">
            <a:avLst/>
          </a:prstGeom>
          <a:noFill/>
          <a:ln w="19050">
            <a:noFill/>
          </a:ln>
        </p:spPr>
        <p:txBody>
          <a:bodyPr wrap="none" rtlCol="0">
            <a:spAutoFit/>
          </a:bodyPr>
          <a:lstStyle/>
          <a:p>
            <a:pPr algn="ctr"/>
            <a:r>
              <a:rPr lang="en-US" sz="2000" dirty="0" smtClean="0"/>
              <a:t>OH</a:t>
            </a:r>
            <a:r>
              <a:rPr lang="en-US" sz="2000" baseline="30000" dirty="0" smtClean="0"/>
              <a:t>-</a:t>
            </a:r>
            <a:r>
              <a:rPr lang="en-US" sz="2000" dirty="0" smtClean="0"/>
              <a:t> + HA </a:t>
            </a:r>
            <a:r>
              <a:rPr lang="en-US" sz="2000" dirty="0" smtClean="0">
                <a:sym typeface="Symbol"/>
              </a:rPr>
              <a:t></a:t>
            </a:r>
            <a:r>
              <a:rPr lang="en-US" sz="2000" dirty="0" smtClean="0">
                <a:sym typeface="Wingdings" pitchFamily="2" charset="2"/>
              </a:rPr>
              <a:t> H</a:t>
            </a:r>
            <a:r>
              <a:rPr lang="en-US" sz="2000" baseline="-25000" dirty="0" smtClean="0">
                <a:sym typeface="Wingdings" pitchFamily="2" charset="2"/>
              </a:rPr>
              <a:t>2</a:t>
            </a:r>
            <a:r>
              <a:rPr lang="en-US" sz="2000" dirty="0" smtClean="0">
                <a:sym typeface="Wingdings" pitchFamily="2" charset="2"/>
              </a:rPr>
              <a:t>O + A</a:t>
            </a:r>
            <a:r>
              <a:rPr lang="en-US" sz="2000" baseline="30000" dirty="0" smtClean="0">
                <a:sym typeface="Wingdings" pitchFamily="2" charset="2"/>
              </a:rPr>
              <a:t>-</a:t>
            </a:r>
            <a:endParaRPr lang="en-US" sz="2000" baseline="30000" dirty="0" smtClean="0"/>
          </a:p>
        </p:txBody>
      </p:sp>
      <p:sp>
        <p:nvSpPr>
          <p:cNvPr id="190" name="TextBox 189"/>
          <p:cNvSpPr txBox="1"/>
          <p:nvPr/>
        </p:nvSpPr>
        <p:spPr>
          <a:xfrm>
            <a:off x="3103492" y="6071610"/>
            <a:ext cx="1842171" cy="400110"/>
          </a:xfrm>
          <a:prstGeom prst="rect">
            <a:avLst/>
          </a:prstGeom>
          <a:noFill/>
          <a:ln w="19050">
            <a:noFill/>
          </a:ln>
        </p:spPr>
        <p:txBody>
          <a:bodyPr wrap="none" rtlCol="0">
            <a:spAutoFit/>
          </a:bodyPr>
          <a:lstStyle/>
          <a:p>
            <a:pPr algn="ctr"/>
            <a:r>
              <a:rPr lang="en-US" sz="2000" dirty="0" smtClean="0"/>
              <a:t>OH</a:t>
            </a:r>
            <a:r>
              <a:rPr lang="en-US" sz="2000" baseline="30000" dirty="0" smtClean="0"/>
              <a:t>-</a:t>
            </a:r>
            <a:r>
              <a:rPr lang="en-US" sz="2000" dirty="0" smtClean="0"/>
              <a:t> + H</a:t>
            </a:r>
            <a:r>
              <a:rPr lang="en-US" sz="2000" baseline="30000" dirty="0" smtClean="0"/>
              <a:t>+</a:t>
            </a:r>
            <a:r>
              <a:rPr lang="en-US" sz="2000" dirty="0" smtClean="0"/>
              <a:t> </a:t>
            </a:r>
            <a:r>
              <a:rPr lang="en-US" sz="2000" dirty="0" smtClean="0">
                <a:sym typeface="Symbol"/>
              </a:rPr>
              <a:t></a:t>
            </a:r>
            <a:r>
              <a:rPr lang="en-US" sz="2000" dirty="0" smtClean="0">
                <a:sym typeface="Wingdings" pitchFamily="2" charset="2"/>
              </a:rPr>
              <a:t> H</a:t>
            </a:r>
            <a:r>
              <a:rPr lang="en-US" sz="2000" baseline="-25000" dirty="0" smtClean="0">
                <a:sym typeface="Wingdings" pitchFamily="2" charset="2"/>
              </a:rPr>
              <a:t>2</a:t>
            </a:r>
            <a:r>
              <a:rPr lang="en-US" sz="2000" dirty="0" smtClean="0">
                <a:sym typeface="Wingdings" pitchFamily="2" charset="2"/>
              </a:rPr>
              <a:t>O</a:t>
            </a:r>
          </a:p>
        </p:txBody>
      </p:sp>
    </p:spTree>
    <p:extLst>
      <p:ext uri="{BB962C8B-B14F-4D97-AF65-F5344CB8AC3E}">
        <p14:creationId xmlns:p14="http://schemas.microsoft.com/office/powerpoint/2010/main" val="3211811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0"/>
                                  </p:iterate>
                                  <p:childTnLst>
                                    <p:set>
                                      <p:cBhvr>
                                        <p:cTn id="6" dur="1" fill="hold">
                                          <p:stCondLst>
                                            <p:cond delay="0"/>
                                          </p:stCondLst>
                                        </p:cTn>
                                        <p:tgtEl>
                                          <p:spTgt spid="19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5" presetClass="emph" presetSubtype="0" grpId="1" nodeType="clickEffect">
                                  <p:stCondLst>
                                    <p:cond delay="0"/>
                                  </p:stCondLst>
                                  <p:iterate type="lt">
                                    <p:tmAbs val="25"/>
                                  </p:iterate>
                                  <p:childTnLst>
                                    <p:set>
                                      <p:cBhvr override="childStyle">
                                        <p:cTn id="14" dur="indefinite"/>
                                        <p:tgtEl>
                                          <p:spTgt spid="190"/>
                                        </p:tgtEl>
                                        <p:attrNameLst>
                                          <p:attrName>style.fontWeight</p:attrName>
                                        </p:attrNameLst>
                                      </p:cBhvr>
                                      <p:to>
                                        <p:strVal val="bold"/>
                                      </p:to>
                                    </p:set>
                                  </p:childTnLst>
                                </p:cTn>
                              </p:par>
                              <p:par>
                                <p:cTn id="15" presetID="18" presetClass="emph" presetSubtype="0" fill="hold" grpId="2" nodeType="withEffect">
                                  <p:stCondLst>
                                    <p:cond delay="0"/>
                                  </p:stCondLst>
                                  <p:iterate type="lt">
                                    <p:tmPct val="4000"/>
                                  </p:iterate>
                                  <p:childTnLst>
                                    <p:set>
                                      <p:cBhvr override="childStyle">
                                        <p:cTn id="16" dur="500" fill="hold"/>
                                        <p:tgtEl>
                                          <p:spTgt spid="190"/>
                                        </p:tgtEl>
                                        <p:attrNameLst>
                                          <p:attrName>style.textDecorationUnderline</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1" nodeType="clickEffect">
                                  <p:stCondLst>
                                    <p:cond delay="0"/>
                                  </p:stCondLst>
                                  <p:childTnLst>
                                    <p:set>
                                      <p:cBhvr>
                                        <p:cTn id="20" dur="1" fill="hold">
                                          <p:stCondLst>
                                            <p:cond delay="0"/>
                                          </p:stCondLst>
                                        </p:cTn>
                                        <p:tgtEl>
                                          <p:spTgt spid="48"/>
                                        </p:tgtEl>
                                        <p:attrNameLst>
                                          <p:attrName>style.visibility</p:attrName>
                                        </p:attrNameLst>
                                      </p:cBhvr>
                                      <p:to>
                                        <p:strVal val="visible"/>
                                      </p:to>
                                    </p:set>
                                  </p:childTnLst>
                                </p:cTn>
                              </p:par>
                            </p:childTnLst>
                          </p:cTn>
                        </p:par>
                        <p:par>
                          <p:cTn id="21" fill="hold">
                            <p:stCondLst>
                              <p:cond delay="0"/>
                            </p:stCondLst>
                            <p:childTnLst>
                              <p:par>
                                <p:cTn id="22" presetID="42" presetClass="exit" presetSubtype="0" fill="hold" grpId="0" nodeType="afterEffect">
                                  <p:stCondLst>
                                    <p:cond delay="0"/>
                                  </p:stCondLst>
                                  <p:childTnLst>
                                    <p:animEffect transition="out" filter="fade">
                                      <p:cBhvr>
                                        <p:cTn id="23" dur="500"/>
                                        <p:tgtEl>
                                          <p:spTgt spid="48"/>
                                        </p:tgtEl>
                                      </p:cBhvr>
                                    </p:animEffect>
                                    <p:anim calcmode="lin" valueType="num">
                                      <p:cBhvr>
                                        <p:cTn id="24" dur="500"/>
                                        <p:tgtEl>
                                          <p:spTgt spid="48"/>
                                        </p:tgtEl>
                                        <p:attrNameLst>
                                          <p:attrName>ppt_x</p:attrName>
                                        </p:attrNameLst>
                                      </p:cBhvr>
                                      <p:tavLst>
                                        <p:tav tm="0">
                                          <p:val>
                                            <p:strVal val="ppt_x"/>
                                          </p:val>
                                        </p:tav>
                                        <p:tav tm="100000">
                                          <p:val>
                                            <p:strVal val="ppt_x"/>
                                          </p:val>
                                        </p:tav>
                                      </p:tavLst>
                                    </p:anim>
                                    <p:anim calcmode="lin" valueType="num">
                                      <p:cBhvr>
                                        <p:cTn id="25" dur="500"/>
                                        <p:tgtEl>
                                          <p:spTgt spid="48"/>
                                        </p:tgtEl>
                                        <p:attrNameLst>
                                          <p:attrName>ppt_y</p:attrName>
                                        </p:attrNameLst>
                                      </p:cBhvr>
                                      <p:tavLst>
                                        <p:tav tm="0">
                                          <p:val>
                                            <p:strVal val="ppt_y"/>
                                          </p:val>
                                        </p:tav>
                                        <p:tav tm="100000">
                                          <p:val>
                                            <p:strVal val="ppt_y+.1"/>
                                          </p:val>
                                        </p:tav>
                                      </p:tavLst>
                                    </p:anim>
                                    <p:set>
                                      <p:cBhvr>
                                        <p:cTn id="26" dur="1" fill="hold">
                                          <p:stCondLst>
                                            <p:cond delay="499"/>
                                          </p:stCondLst>
                                        </p:cTn>
                                        <p:tgtEl>
                                          <p:spTgt spid="4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48" grpId="1" animBg="1"/>
      <p:bldP spid="2" grpId="0"/>
      <p:bldP spid="190" grpId="0"/>
      <p:bldP spid="190" grpId="1"/>
      <p:bldP spid="190" grpId="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l"/>
            <a:r>
              <a:rPr lang="en-US" dirty="0" smtClean="0"/>
              <a:t>Titration of a weak acid</a:t>
            </a:r>
            <a:br>
              <a:rPr lang="en-US" dirty="0" smtClean="0"/>
            </a:br>
            <a:r>
              <a:rPr lang="en-US" sz="3100" dirty="0" smtClean="0"/>
              <a:t>acetic acid, CH</a:t>
            </a:r>
            <a:r>
              <a:rPr lang="en-US" sz="3100" baseline="-25000" dirty="0" smtClean="0"/>
              <a:t>3</a:t>
            </a:r>
            <a:r>
              <a:rPr lang="en-US" sz="3100" dirty="0" smtClean="0"/>
              <a:t>COOH, </a:t>
            </a:r>
            <a:r>
              <a:rPr lang="en-US" sz="3100" dirty="0" err="1" smtClean="0"/>
              <a:t>pKa</a:t>
            </a:r>
            <a:r>
              <a:rPr lang="en-US" sz="3100" dirty="0" smtClean="0"/>
              <a:t> = 4.8</a:t>
            </a:r>
            <a:endParaRPr lang="en-US" sz="3100" dirty="0"/>
          </a:p>
        </p:txBody>
      </p:sp>
      <p:grpSp>
        <p:nvGrpSpPr>
          <p:cNvPr id="40" name="Group 39"/>
          <p:cNvGrpSpPr/>
          <p:nvPr/>
        </p:nvGrpSpPr>
        <p:grpSpPr>
          <a:xfrm>
            <a:off x="5180384" y="431414"/>
            <a:ext cx="3838187" cy="5785903"/>
            <a:chOff x="5180384" y="431414"/>
            <a:chExt cx="3838187" cy="5785903"/>
          </a:xfrm>
        </p:grpSpPr>
        <p:grpSp>
          <p:nvGrpSpPr>
            <p:cNvPr id="39" name="Group 38"/>
            <p:cNvGrpSpPr/>
            <p:nvPr/>
          </p:nvGrpSpPr>
          <p:grpSpPr>
            <a:xfrm>
              <a:off x="5180384" y="3132220"/>
              <a:ext cx="2747211" cy="3085097"/>
              <a:chOff x="5181600" y="2477503"/>
              <a:chExt cx="2747211" cy="3085097"/>
            </a:xfrm>
          </p:grpSpPr>
          <p:sp>
            <p:nvSpPr>
              <p:cNvPr id="7" name="Rectangle 6"/>
              <p:cNvSpPr/>
              <p:nvPr/>
            </p:nvSpPr>
            <p:spPr>
              <a:xfrm>
                <a:off x="5181600" y="3181350"/>
                <a:ext cx="2743200" cy="224890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5181600" y="5295900"/>
                <a:ext cx="2743200" cy="2667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181600" y="2610853"/>
                <a:ext cx="2743200" cy="57049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5185611" y="2477503"/>
                <a:ext cx="2743200" cy="2667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5181600" y="3048000"/>
                <a:ext cx="2743200" cy="2667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8" name="Group 37"/>
            <p:cNvGrpSpPr/>
            <p:nvPr/>
          </p:nvGrpSpPr>
          <p:grpSpPr>
            <a:xfrm>
              <a:off x="7054897" y="431414"/>
              <a:ext cx="1963674" cy="2930899"/>
              <a:chOff x="3408149" y="2667009"/>
              <a:chExt cx="1963674" cy="2930899"/>
            </a:xfrm>
          </p:grpSpPr>
          <p:sp>
            <p:nvSpPr>
              <p:cNvPr id="11" name="Flowchart: Off-page Connector 10"/>
              <p:cNvSpPr/>
              <p:nvPr/>
            </p:nvSpPr>
            <p:spPr>
              <a:xfrm>
                <a:off x="3408149" y="2733684"/>
                <a:ext cx="457200" cy="2828916"/>
              </a:xfrm>
              <a:prstGeom prst="flowChartOffpageConnector">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408149" y="2733683"/>
                <a:ext cx="457200" cy="54291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3408149" y="3196064"/>
                <a:ext cx="457200" cy="133350"/>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3408149" y="2667009"/>
                <a:ext cx="457200" cy="13335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3536738" y="5470562"/>
                <a:ext cx="190500" cy="1273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3598649" y="5435987"/>
                <a:ext cx="76200" cy="45719"/>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Connector 19"/>
              <p:cNvCxnSpPr/>
              <p:nvPr/>
            </p:nvCxnSpPr>
            <p:spPr>
              <a:xfrm>
                <a:off x="3777117" y="3027948"/>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3777117" y="32766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3777117" y="35052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3777117" y="37338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3777117" y="39624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3777117" y="41910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3777117" y="44196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777117" y="46482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3777117" y="48768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3712949" y="5133473"/>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3865349" y="2874059"/>
                <a:ext cx="415498" cy="307777"/>
              </a:xfrm>
              <a:prstGeom prst="rect">
                <a:avLst/>
              </a:prstGeom>
              <a:noFill/>
            </p:spPr>
            <p:txBody>
              <a:bodyPr wrap="none" rtlCol="0">
                <a:spAutoFit/>
              </a:bodyPr>
              <a:lstStyle/>
              <a:p>
                <a:r>
                  <a:rPr lang="en-US" sz="1400" b="1" dirty="0" smtClean="0">
                    <a:solidFill>
                      <a:schemeClr val="tx2"/>
                    </a:solidFill>
                  </a:rPr>
                  <a:t>1.0</a:t>
                </a:r>
                <a:endParaRPr lang="en-US" sz="1400" b="1" dirty="0">
                  <a:solidFill>
                    <a:schemeClr val="tx2"/>
                  </a:solidFill>
                </a:endParaRPr>
              </a:p>
            </p:txBody>
          </p:sp>
          <p:sp>
            <p:nvSpPr>
              <p:cNvPr id="33" name="TextBox 32"/>
              <p:cNvSpPr txBox="1"/>
              <p:nvPr/>
            </p:nvSpPr>
            <p:spPr>
              <a:xfrm>
                <a:off x="3865349" y="3351312"/>
                <a:ext cx="415498" cy="307777"/>
              </a:xfrm>
              <a:prstGeom prst="rect">
                <a:avLst/>
              </a:prstGeom>
              <a:noFill/>
            </p:spPr>
            <p:txBody>
              <a:bodyPr wrap="none" rtlCol="0">
                <a:spAutoFit/>
              </a:bodyPr>
              <a:lstStyle/>
              <a:p>
                <a:r>
                  <a:rPr lang="en-US" sz="1400" b="1" dirty="0" smtClean="0">
                    <a:solidFill>
                      <a:schemeClr val="tx2"/>
                    </a:solidFill>
                  </a:rPr>
                  <a:t>0.8</a:t>
                </a:r>
                <a:endParaRPr lang="en-US" sz="1400" b="1" dirty="0">
                  <a:solidFill>
                    <a:schemeClr val="tx2"/>
                  </a:solidFill>
                </a:endParaRPr>
              </a:p>
            </p:txBody>
          </p:sp>
          <p:sp>
            <p:nvSpPr>
              <p:cNvPr id="34" name="TextBox 33"/>
              <p:cNvSpPr txBox="1"/>
              <p:nvPr/>
            </p:nvSpPr>
            <p:spPr>
              <a:xfrm>
                <a:off x="3865349" y="3808512"/>
                <a:ext cx="415498" cy="307777"/>
              </a:xfrm>
              <a:prstGeom prst="rect">
                <a:avLst/>
              </a:prstGeom>
              <a:noFill/>
            </p:spPr>
            <p:txBody>
              <a:bodyPr wrap="none" rtlCol="0">
                <a:spAutoFit/>
              </a:bodyPr>
              <a:lstStyle/>
              <a:p>
                <a:r>
                  <a:rPr lang="en-US" sz="1400" b="1" dirty="0" smtClean="0">
                    <a:solidFill>
                      <a:schemeClr val="tx2"/>
                    </a:solidFill>
                  </a:rPr>
                  <a:t>0.6</a:t>
                </a:r>
              </a:p>
            </p:txBody>
          </p:sp>
          <p:sp>
            <p:nvSpPr>
              <p:cNvPr id="35" name="TextBox 34"/>
              <p:cNvSpPr txBox="1"/>
              <p:nvPr/>
            </p:nvSpPr>
            <p:spPr>
              <a:xfrm>
                <a:off x="3865349" y="4722912"/>
                <a:ext cx="415498" cy="307777"/>
              </a:xfrm>
              <a:prstGeom prst="rect">
                <a:avLst/>
              </a:prstGeom>
              <a:noFill/>
            </p:spPr>
            <p:txBody>
              <a:bodyPr wrap="none" rtlCol="0">
                <a:spAutoFit/>
              </a:bodyPr>
              <a:lstStyle/>
              <a:p>
                <a:r>
                  <a:rPr lang="en-US" sz="1400" b="1" dirty="0" smtClean="0">
                    <a:solidFill>
                      <a:schemeClr val="tx2"/>
                    </a:solidFill>
                  </a:rPr>
                  <a:t>0.2</a:t>
                </a:r>
              </a:p>
            </p:txBody>
          </p:sp>
          <p:sp>
            <p:nvSpPr>
              <p:cNvPr id="36" name="TextBox 35"/>
              <p:cNvSpPr txBox="1"/>
              <p:nvPr/>
            </p:nvSpPr>
            <p:spPr>
              <a:xfrm>
                <a:off x="3865349" y="4265712"/>
                <a:ext cx="415498" cy="307777"/>
              </a:xfrm>
              <a:prstGeom prst="rect">
                <a:avLst/>
              </a:prstGeom>
              <a:noFill/>
            </p:spPr>
            <p:txBody>
              <a:bodyPr wrap="none" rtlCol="0">
                <a:spAutoFit/>
              </a:bodyPr>
              <a:lstStyle/>
              <a:p>
                <a:r>
                  <a:rPr lang="en-US" sz="1400" b="1" dirty="0" smtClean="0">
                    <a:solidFill>
                      <a:schemeClr val="tx2"/>
                    </a:solidFill>
                  </a:rPr>
                  <a:t>0.4</a:t>
                </a:r>
                <a:endParaRPr lang="en-US" sz="1400" b="1" dirty="0">
                  <a:solidFill>
                    <a:schemeClr val="tx2"/>
                  </a:solidFill>
                </a:endParaRPr>
              </a:p>
            </p:txBody>
          </p:sp>
          <p:sp>
            <p:nvSpPr>
              <p:cNvPr id="37" name="TextBox 36"/>
              <p:cNvSpPr txBox="1"/>
              <p:nvPr/>
            </p:nvSpPr>
            <p:spPr>
              <a:xfrm>
                <a:off x="4204644" y="3670012"/>
                <a:ext cx="1167179" cy="625812"/>
              </a:xfrm>
              <a:prstGeom prst="rect">
                <a:avLst/>
              </a:prstGeom>
              <a:noFill/>
            </p:spPr>
            <p:txBody>
              <a:bodyPr wrap="none" rtlCol="0">
                <a:spAutoFit/>
              </a:bodyPr>
              <a:lstStyle/>
              <a:p>
                <a:r>
                  <a:rPr lang="en-US" sz="1600" b="1" dirty="0" smtClean="0">
                    <a:solidFill>
                      <a:schemeClr val="tx2"/>
                    </a:solidFill>
                  </a:rPr>
                  <a:t>OH</a:t>
                </a:r>
                <a:r>
                  <a:rPr lang="en-US" sz="2800" b="1" baseline="16000" dirty="0" smtClean="0">
                    <a:solidFill>
                      <a:schemeClr val="tx2"/>
                    </a:solidFill>
                  </a:rPr>
                  <a:t>-</a:t>
                </a:r>
                <a:endParaRPr lang="en-US" sz="2800" b="1" baseline="16000" dirty="0">
                  <a:solidFill>
                    <a:schemeClr val="tx2"/>
                  </a:solidFill>
                </a:endParaRPr>
              </a:p>
              <a:p>
                <a:r>
                  <a:rPr lang="en-US" sz="1600" b="1" dirty="0" smtClean="0">
                    <a:solidFill>
                      <a:schemeClr val="tx2"/>
                    </a:solidFill>
                  </a:rPr>
                  <a:t>equivalents</a:t>
                </a:r>
                <a:endParaRPr lang="en-US" sz="1600" b="1" dirty="0">
                  <a:solidFill>
                    <a:schemeClr val="tx2"/>
                  </a:solidFill>
                </a:endParaRPr>
              </a:p>
            </p:txBody>
          </p:sp>
        </p:grpSp>
      </p:grpSp>
      <p:sp>
        <p:nvSpPr>
          <p:cNvPr id="41" name="Rounded Rectangle 40"/>
          <p:cNvSpPr/>
          <p:nvPr/>
        </p:nvSpPr>
        <p:spPr>
          <a:xfrm>
            <a:off x="5534526" y="2641206"/>
            <a:ext cx="168442" cy="182251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4103729" y="1726804"/>
            <a:ext cx="1238292" cy="91440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p:cNvSpPr/>
          <p:nvPr/>
        </p:nvSpPr>
        <p:spPr>
          <a:xfrm>
            <a:off x="5342021" y="2211460"/>
            <a:ext cx="264695" cy="423456"/>
          </a:xfrm>
          <a:custGeom>
            <a:avLst/>
            <a:gdLst>
              <a:gd name="connsiteX0" fmla="*/ 264695 w 264695"/>
              <a:gd name="connsiteY0" fmla="*/ 423456 h 423456"/>
              <a:gd name="connsiteX1" fmla="*/ 228600 w 264695"/>
              <a:gd name="connsiteY1" fmla="*/ 146729 h 423456"/>
              <a:gd name="connsiteX2" fmla="*/ 204537 w 264695"/>
              <a:gd name="connsiteY2" fmla="*/ 98603 h 423456"/>
              <a:gd name="connsiteX3" fmla="*/ 168442 w 264695"/>
              <a:gd name="connsiteY3" fmla="*/ 74540 h 423456"/>
              <a:gd name="connsiteX4" fmla="*/ 156411 w 264695"/>
              <a:gd name="connsiteY4" fmla="*/ 38445 h 423456"/>
              <a:gd name="connsiteX5" fmla="*/ 0 w 264695"/>
              <a:gd name="connsiteY5" fmla="*/ 2351 h 423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4695" h="423456">
                <a:moveTo>
                  <a:pt x="264695" y="423456"/>
                </a:moveTo>
                <a:cubicBezTo>
                  <a:pt x="259370" y="332940"/>
                  <a:pt x="271216" y="231961"/>
                  <a:pt x="228600" y="146729"/>
                </a:cubicBezTo>
                <a:cubicBezTo>
                  <a:pt x="220579" y="130687"/>
                  <a:pt x="216019" y="112381"/>
                  <a:pt x="204537" y="98603"/>
                </a:cubicBezTo>
                <a:cubicBezTo>
                  <a:pt x="195280" y="87494"/>
                  <a:pt x="180474" y="82561"/>
                  <a:pt x="168442" y="74540"/>
                </a:cubicBezTo>
                <a:cubicBezTo>
                  <a:pt x="164432" y="62508"/>
                  <a:pt x="162936" y="49320"/>
                  <a:pt x="156411" y="38445"/>
                </a:cubicBezTo>
                <a:cubicBezTo>
                  <a:pt x="125077" y="-13777"/>
                  <a:pt x="46137" y="2351"/>
                  <a:pt x="0" y="2351"/>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TextBox 46"/>
          <p:cNvSpPr txBox="1"/>
          <p:nvPr/>
        </p:nvSpPr>
        <p:spPr>
          <a:xfrm>
            <a:off x="4127247" y="1753559"/>
            <a:ext cx="1188082" cy="846386"/>
          </a:xfrm>
          <a:prstGeom prst="rect">
            <a:avLst/>
          </a:prstGeom>
          <a:noFill/>
        </p:spPr>
        <p:txBody>
          <a:bodyPr wrap="none" rtlCol="0">
            <a:spAutoFit/>
          </a:bodyPr>
          <a:lstStyle/>
          <a:p>
            <a:pPr>
              <a:spcAft>
                <a:spcPts val="600"/>
              </a:spcAft>
            </a:pPr>
            <a:r>
              <a:rPr lang="en-US" sz="2400" b="1" dirty="0" smtClean="0">
                <a:solidFill>
                  <a:schemeClr val="tx2"/>
                </a:solidFill>
              </a:rPr>
              <a:t>pH:  </a:t>
            </a:r>
            <a:r>
              <a:rPr lang="en-US" sz="2400" b="1" dirty="0" smtClean="0">
                <a:solidFill>
                  <a:srgbClr val="FF0000"/>
                </a:solidFill>
              </a:rPr>
              <a:t>3.8</a:t>
            </a:r>
          </a:p>
          <a:p>
            <a:pPr>
              <a:spcAft>
                <a:spcPts val="600"/>
              </a:spcAft>
            </a:pPr>
            <a:r>
              <a:rPr lang="en-US" sz="2000" b="1" dirty="0" smtClean="0">
                <a:solidFill>
                  <a:schemeClr val="tx2"/>
                </a:solidFill>
              </a:rPr>
              <a:t>= </a:t>
            </a:r>
            <a:r>
              <a:rPr lang="en-US" sz="2000" b="1" dirty="0" err="1" smtClean="0">
                <a:solidFill>
                  <a:schemeClr val="tx2"/>
                </a:solidFill>
              </a:rPr>
              <a:t>pK</a:t>
            </a:r>
            <a:r>
              <a:rPr lang="en-US" sz="2000" b="1" baseline="-25000" dirty="0" err="1" smtClean="0">
                <a:solidFill>
                  <a:schemeClr val="tx2"/>
                </a:solidFill>
              </a:rPr>
              <a:t>a</a:t>
            </a:r>
            <a:r>
              <a:rPr lang="en-US" sz="2000" b="1" dirty="0" smtClean="0">
                <a:solidFill>
                  <a:schemeClr val="tx2"/>
                </a:solidFill>
              </a:rPr>
              <a:t>–1.0</a:t>
            </a:r>
            <a:endParaRPr lang="en-US" sz="2000" b="1" dirty="0">
              <a:solidFill>
                <a:schemeClr val="tx2"/>
              </a:solidFill>
            </a:endParaRPr>
          </a:p>
        </p:txBody>
      </p:sp>
      <p:sp>
        <p:nvSpPr>
          <p:cNvPr id="48" name="Teardrop 47"/>
          <p:cNvSpPr/>
          <p:nvPr/>
        </p:nvSpPr>
        <p:spPr>
          <a:xfrm rot="18914653">
            <a:off x="7153625" y="3530829"/>
            <a:ext cx="228600" cy="228600"/>
          </a:xfrm>
          <a:prstGeom prst="teardrop">
            <a:avLst>
              <a:gd name="adj" fmla="val 142105"/>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1" name="Group 100"/>
          <p:cNvGrpSpPr/>
          <p:nvPr/>
        </p:nvGrpSpPr>
        <p:grpSpPr>
          <a:xfrm>
            <a:off x="5851299" y="4460496"/>
            <a:ext cx="278824" cy="229623"/>
            <a:chOff x="1584159" y="3521073"/>
            <a:chExt cx="729465" cy="600744"/>
          </a:xfrm>
        </p:grpSpPr>
        <p:sp>
          <p:nvSpPr>
            <p:cNvPr id="99" name="Oval 98"/>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Oval 99"/>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101"/>
          <p:cNvGrpSpPr/>
          <p:nvPr/>
        </p:nvGrpSpPr>
        <p:grpSpPr>
          <a:xfrm rot="5400000">
            <a:off x="5342021" y="4992169"/>
            <a:ext cx="278824" cy="229623"/>
            <a:chOff x="1584159" y="3521073"/>
            <a:chExt cx="729465" cy="600744"/>
          </a:xfrm>
        </p:grpSpPr>
        <p:sp>
          <p:nvSpPr>
            <p:cNvPr id="103" name="Oval 102"/>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5" name="Group 104"/>
          <p:cNvGrpSpPr/>
          <p:nvPr/>
        </p:nvGrpSpPr>
        <p:grpSpPr>
          <a:xfrm rot="16200000">
            <a:off x="5941510" y="4968202"/>
            <a:ext cx="278824" cy="229623"/>
            <a:chOff x="1584159" y="3521073"/>
            <a:chExt cx="729465" cy="600744"/>
          </a:xfrm>
        </p:grpSpPr>
        <p:sp>
          <p:nvSpPr>
            <p:cNvPr id="106" name="Oval 105"/>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Oval 106"/>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8" name="Group 107"/>
          <p:cNvGrpSpPr/>
          <p:nvPr/>
        </p:nvGrpSpPr>
        <p:grpSpPr>
          <a:xfrm>
            <a:off x="6508896" y="4208956"/>
            <a:ext cx="278824" cy="229623"/>
            <a:chOff x="1584159" y="3521073"/>
            <a:chExt cx="729465" cy="600744"/>
          </a:xfrm>
        </p:grpSpPr>
        <p:sp>
          <p:nvSpPr>
            <p:cNvPr id="109" name="Oval 108"/>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Oval 109"/>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2" name="Oval 111"/>
          <p:cNvSpPr/>
          <p:nvPr/>
        </p:nvSpPr>
        <p:spPr>
          <a:xfrm rot="16200000">
            <a:off x="7269998" y="4582146"/>
            <a:ext cx="229623" cy="229623"/>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4" name="Group 113"/>
          <p:cNvGrpSpPr/>
          <p:nvPr/>
        </p:nvGrpSpPr>
        <p:grpSpPr>
          <a:xfrm rot="10800000">
            <a:off x="6626287" y="5035677"/>
            <a:ext cx="278824" cy="229623"/>
            <a:chOff x="1584159" y="3521073"/>
            <a:chExt cx="729465" cy="600744"/>
          </a:xfrm>
        </p:grpSpPr>
        <p:sp>
          <p:nvSpPr>
            <p:cNvPr id="115" name="Oval 114"/>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Oval 115"/>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7" name="Group 116"/>
          <p:cNvGrpSpPr/>
          <p:nvPr/>
        </p:nvGrpSpPr>
        <p:grpSpPr>
          <a:xfrm>
            <a:off x="6024917" y="5531489"/>
            <a:ext cx="278824" cy="229623"/>
            <a:chOff x="1584159" y="3521073"/>
            <a:chExt cx="729465" cy="600744"/>
          </a:xfrm>
        </p:grpSpPr>
        <p:sp>
          <p:nvSpPr>
            <p:cNvPr id="118" name="Oval 117"/>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Oval 118"/>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0" name="Group 119"/>
          <p:cNvGrpSpPr/>
          <p:nvPr/>
        </p:nvGrpSpPr>
        <p:grpSpPr>
          <a:xfrm rot="5400000">
            <a:off x="7098846" y="5265300"/>
            <a:ext cx="278824" cy="229623"/>
            <a:chOff x="1584159" y="3521073"/>
            <a:chExt cx="729465" cy="600744"/>
          </a:xfrm>
        </p:grpSpPr>
        <p:sp>
          <p:nvSpPr>
            <p:cNvPr id="121" name="Oval 120"/>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Oval 121"/>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3" name="Group 122"/>
          <p:cNvGrpSpPr/>
          <p:nvPr/>
        </p:nvGrpSpPr>
        <p:grpSpPr>
          <a:xfrm rot="5400000">
            <a:off x="6855910" y="5761112"/>
            <a:ext cx="278824" cy="229623"/>
            <a:chOff x="1584159" y="3521073"/>
            <a:chExt cx="729465" cy="600744"/>
          </a:xfrm>
        </p:grpSpPr>
        <p:sp>
          <p:nvSpPr>
            <p:cNvPr id="124" name="Oval 123"/>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Oval 124"/>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6" name="Group 125"/>
          <p:cNvGrpSpPr/>
          <p:nvPr/>
        </p:nvGrpSpPr>
        <p:grpSpPr>
          <a:xfrm rot="10800000">
            <a:off x="7580970" y="5531489"/>
            <a:ext cx="278824" cy="229623"/>
            <a:chOff x="1584159" y="3521073"/>
            <a:chExt cx="729465" cy="600744"/>
          </a:xfrm>
        </p:grpSpPr>
        <p:sp>
          <p:nvSpPr>
            <p:cNvPr id="127" name="Oval 126"/>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Oval 127"/>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2" name="Group 131"/>
          <p:cNvGrpSpPr/>
          <p:nvPr/>
        </p:nvGrpSpPr>
        <p:grpSpPr>
          <a:xfrm>
            <a:off x="4103729" y="3932500"/>
            <a:ext cx="771942" cy="645788"/>
            <a:chOff x="1260561" y="3368673"/>
            <a:chExt cx="771942" cy="645788"/>
          </a:xfrm>
        </p:grpSpPr>
        <p:sp>
          <p:nvSpPr>
            <p:cNvPr id="50" name="Oval 49"/>
            <p:cNvSpPr/>
            <p:nvPr/>
          </p:nvSpPr>
          <p:spPr>
            <a:xfrm>
              <a:off x="1431759" y="33686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TextBox 128"/>
            <p:cNvSpPr txBox="1"/>
            <p:nvPr/>
          </p:nvSpPr>
          <p:spPr>
            <a:xfrm>
              <a:off x="1558856" y="3426328"/>
              <a:ext cx="370614" cy="461665"/>
            </a:xfrm>
            <a:prstGeom prst="rect">
              <a:avLst/>
            </a:prstGeom>
            <a:noFill/>
          </p:spPr>
          <p:txBody>
            <a:bodyPr wrap="none" rtlCol="0">
              <a:spAutoFit/>
            </a:bodyPr>
            <a:lstStyle/>
            <a:p>
              <a:r>
                <a:rPr lang="en-US" sz="2400" b="1" dirty="0" smtClean="0">
                  <a:solidFill>
                    <a:schemeClr val="bg1"/>
                  </a:solidFill>
                </a:rPr>
                <a:t>A</a:t>
              </a:r>
              <a:endParaRPr lang="en-US" sz="2400" b="1" dirty="0">
                <a:solidFill>
                  <a:schemeClr val="bg1"/>
                </a:solidFill>
              </a:endParaRPr>
            </a:p>
          </p:txBody>
        </p:sp>
        <p:grpSp>
          <p:nvGrpSpPr>
            <p:cNvPr id="131" name="Group 130"/>
            <p:cNvGrpSpPr/>
            <p:nvPr/>
          </p:nvGrpSpPr>
          <p:grpSpPr>
            <a:xfrm>
              <a:off x="1260561" y="3645129"/>
              <a:ext cx="336468" cy="369332"/>
              <a:chOff x="1824756" y="3608884"/>
              <a:chExt cx="336468" cy="369332"/>
            </a:xfrm>
          </p:grpSpPr>
          <p:sp>
            <p:nvSpPr>
              <p:cNvPr id="62" name="Oval 61"/>
              <p:cNvSpPr/>
              <p:nvPr/>
            </p:nvSpPr>
            <p:spPr>
              <a:xfrm>
                <a:off x="1824756" y="3625316"/>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TextBox 129"/>
              <p:cNvSpPr txBox="1"/>
              <p:nvPr/>
            </p:nvSpPr>
            <p:spPr>
              <a:xfrm>
                <a:off x="1827720" y="3608884"/>
                <a:ext cx="330540" cy="369332"/>
              </a:xfrm>
              <a:prstGeom prst="rect">
                <a:avLst/>
              </a:prstGeom>
              <a:noFill/>
            </p:spPr>
            <p:txBody>
              <a:bodyPr wrap="none" rtlCol="0">
                <a:spAutoFit/>
              </a:bodyPr>
              <a:lstStyle/>
              <a:p>
                <a:r>
                  <a:rPr lang="en-US" b="1" dirty="0" smtClean="0"/>
                  <a:t>H</a:t>
                </a:r>
                <a:endParaRPr lang="en-US" b="1" dirty="0"/>
              </a:p>
            </p:txBody>
          </p:sp>
        </p:grpSp>
      </p:grpSp>
      <p:grpSp>
        <p:nvGrpSpPr>
          <p:cNvPr id="139" name="Group 138"/>
          <p:cNvGrpSpPr/>
          <p:nvPr/>
        </p:nvGrpSpPr>
        <p:grpSpPr>
          <a:xfrm>
            <a:off x="4387461" y="4722864"/>
            <a:ext cx="600744" cy="600744"/>
            <a:chOff x="4387461" y="4722864"/>
            <a:chExt cx="600744" cy="600744"/>
          </a:xfrm>
        </p:grpSpPr>
        <p:sp>
          <p:nvSpPr>
            <p:cNvPr id="134" name="Oval 133"/>
            <p:cNvSpPr/>
            <p:nvPr/>
          </p:nvSpPr>
          <p:spPr>
            <a:xfrm>
              <a:off x="4387461" y="4722864"/>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TextBox 134"/>
            <p:cNvSpPr txBox="1"/>
            <p:nvPr/>
          </p:nvSpPr>
          <p:spPr>
            <a:xfrm>
              <a:off x="4478462" y="4768487"/>
              <a:ext cx="474810" cy="502702"/>
            </a:xfrm>
            <a:prstGeom prst="rect">
              <a:avLst/>
            </a:prstGeom>
            <a:noFill/>
          </p:spPr>
          <p:txBody>
            <a:bodyPr wrap="none" rtlCol="0">
              <a:spAutoFit/>
            </a:bodyPr>
            <a:lstStyle/>
            <a:p>
              <a:r>
                <a:rPr lang="en-US" sz="2400" b="1" dirty="0" smtClean="0">
                  <a:solidFill>
                    <a:schemeClr val="bg1"/>
                  </a:solidFill>
                </a:rPr>
                <a:t>A</a:t>
              </a:r>
              <a:r>
                <a:rPr lang="en-US" sz="4000" b="1" baseline="16000" dirty="0" smtClean="0">
                  <a:solidFill>
                    <a:schemeClr val="bg1"/>
                  </a:solidFill>
                </a:rPr>
                <a:t>-</a:t>
              </a:r>
              <a:endParaRPr lang="en-US" sz="4000" b="1" baseline="16000" dirty="0">
                <a:solidFill>
                  <a:schemeClr val="bg1"/>
                </a:solidFill>
              </a:endParaRPr>
            </a:p>
          </p:txBody>
        </p:sp>
      </p:grpSp>
      <p:grpSp>
        <p:nvGrpSpPr>
          <p:cNvPr id="136" name="Group 135"/>
          <p:cNvGrpSpPr/>
          <p:nvPr/>
        </p:nvGrpSpPr>
        <p:grpSpPr>
          <a:xfrm>
            <a:off x="4045330" y="5245952"/>
            <a:ext cx="433132" cy="369332"/>
            <a:chOff x="1791624" y="3608884"/>
            <a:chExt cx="433132" cy="369332"/>
          </a:xfrm>
        </p:grpSpPr>
        <p:sp>
          <p:nvSpPr>
            <p:cNvPr id="137" name="Oval 136"/>
            <p:cNvSpPr/>
            <p:nvPr/>
          </p:nvSpPr>
          <p:spPr>
            <a:xfrm>
              <a:off x="1824756" y="3625316"/>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TextBox 137"/>
            <p:cNvSpPr txBox="1"/>
            <p:nvPr/>
          </p:nvSpPr>
          <p:spPr>
            <a:xfrm>
              <a:off x="1791624" y="3608884"/>
              <a:ext cx="433132" cy="369332"/>
            </a:xfrm>
            <a:prstGeom prst="rect">
              <a:avLst/>
            </a:prstGeom>
            <a:noFill/>
          </p:spPr>
          <p:txBody>
            <a:bodyPr wrap="none" rtlCol="0">
              <a:spAutoFit/>
            </a:bodyPr>
            <a:lstStyle/>
            <a:p>
              <a:r>
                <a:rPr lang="en-US" b="1" dirty="0" smtClean="0"/>
                <a:t>H</a:t>
              </a:r>
              <a:r>
                <a:rPr lang="en-US" sz="2400" b="1" baseline="16000" dirty="0" smtClean="0"/>
                <a:t>+</a:t>
              </a:r>
              <a:endParaRPr lang="en-US" sz="2400" b="1" baseline="16000" dirty="0"/>
            </a:p>
          </p:txBody>
        </p:sp>
      </p:grpSp>
      <p:sp>
        <p:nvSpPr>
          <p:cNvPr id="142" name="Oval 141"/>
          <p:cNvSpPr/>
          <p:nvPr/>
        </p:nvSpPr>
        <p:spPr>
          <a:xfrm>
            <a:off x="7048708" y="4090282"/>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Oval 142"/>
          <p:cNvSpPr/>
          <p:nvPr/>
        </p:nvSpPr>
        <p:spPr>
          <a:xfrm>
            <a:off x="6923303" y="4817088"/>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Oval 143"/>
          <p:cNvSpPr/>
          <p:nvPr/>
        </p:nvSpPr>
        <p:spPr>
          <a:xfrm>
            <a:off x="5341614" y="5787017"/>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Oval 145"/>
          <p:cNvSpPr/>
          <p:nvPr/>
        </p:nvSpPr>
        <p:spPr>
          <a:xfrm>
            <a:off x="6155568" y="4156682"/>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Oval 146"/>
          <p:cNvSpPr/>
          <p:nvPr/>
        </p:nvSpPr>
        <p:spPr>
          <a:xfrm>
            <a:off x="5487345" y="4617764"/>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Oval 147"/>
          <p:cNvSpPr/>
          <p:nvPr/>
        </p:nvSpPr>
        <p:spPr>
          <a:xfrm>
            <a:off x="6840807" y="4401578"/>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Oval 148"/>
          <p:cNvSpPr/>
          <p:nvPr/>
        </p:nvSpPr>
        <p:spPr>
          <a:xfrm>
            <a:off x="5788036" y="5259723"/>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Oval 149"/>
          <p:cNvSpPr/>
          <p:nvPr/>
        </p:nvSpPr>
        <p:spPr>
          <a:xfrm>
            <a:off x="5574360" y="5595794"/>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Oval 150"/>
          <p:cNvSpPr/>
          <p:nvPr/>
        </p:nvSpPr>
        <p:spPr>
          <a:xfrm>
            <a:off x="6444961" y="5272299"/>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Oval 152"/>
          <p:cNvSpPr/>
          <p:nvPr/>
        </p:nvSpPr>
        <p:spPr>
          <a:xfrm>
            <a:off x="7342184" y="5828321"/>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Oval 154"/>
          <p:cNvSpPr/>
          <p:nvPr/>
        </p:nvSpPr>
        <p:spPr>
          <a:xfrm>
            <a:off x="5345760" y="4104263"/>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Oval 155"/>
          <p:cNvSpPr/>
          <p:nvPr/>
        </p:nvSpPr>
        <p:spPr>
          <a:xfrm>
            <a:off x="6519700" y="5607902"/>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Oval 156"/>
          <p:cNvSpPr/>
          <p:nvPr/>
        </p:nvSpPr>
        <p:spPr>
          <a:xfrm>
            <a:off x="7357418" y="4220986"/>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Oval 157"/>
          <p:cNvSpPr/>
          <p:nvPr/>
        </p:nvSpPr>
        <p:spPr>
          <a:xfrm>
            <a:off x="6391092" y="4561856"/>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Oval 160"/>
          <p:cNvSpPr/>
          <p:nvPr/>
        </p:nvSpPr>
        <p:spPr>
          <a:xfrm>
            <a:off x="6110829" y="5892625"/>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Oval 164"/>
          <p:cNvSpPr/>
          <p:nvPr/>
        </p:nvSpPr>
        <p:spPr>
          <a:xfrm>
            <a:off x="7693650" y="4770683"/>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Oval 165"/>
          <p:cNvSpPr/>
          <p:nvPr/>
        </p:nvSpPr>
        <p:spPr>
          <a:xfrm>
            <a:off x="7207920" y="5019838"/>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TextBox 166"/>
          <p:cNvSpPr txBox="1"/>
          <p:nvPr/>
        </p:nvSpPr>
        <p:spPr>
          <a:xfrm>
            <a:off x="5472495" y="6327776"/>
            <a:ext cx="2079415" cy="420628"/>
          </a:xfrm>
          <a:prstGeom prst="rect">
            <a:avLst/>
          </a:prstGeom>
          <a:noFill/>
        </p:spPr>
        <p:txBody>
          <a:bodyPr wrap="none" rtlCol="0">
            <a:spAutoFit/>
          </a:bodyPr>
          <a:lstStyle/>
          <a:p>
            <a:pPr>
              <a:spcAft>
                <a:spcPts val="600"/>
              </a:spcAft>
            </a:pPr>
            <a:r>
              <a:rPr lang="en-US" sz="2000" b="1" dirty="0" smtClean="0">
                <a:solidFill>
                  <a:schemeClr val="tx2"/>
                </a:solidFill>
              </a:rPr>
              <a:t>[A</a:t>
            </a:r>
            <a:r>
              <a:rPr lang="en-US" sz="3200" b="1" baseline="18000" dirty="0" smtClean="0">
                <a:solidFill>
                  <a:schemeClr val="tx2"/>
                </a:solidFill>
              </a:rPr>
              <a:t>-</a:t>
            </a:r>
            <a:r>
              <a:rPr lang="en-US" sz="2000" b="1" dirty="0" smtClean="0">
                <a:solidFill>
                  <a:schemeClr val="tx2"/>
                </a:solidFill>
              </a:rPr>
              <a:t>] : [HA] = 1 : 10</a:t>
            </a:r>
            <a:endParaRPr lang="en-US" sz="2000" b="1" dirty="0">
              <a:solidFill>
                <a:schemeClr val="tx2"/>
              </a:solidFill>
            </a:endParaRPr>
          </a:p>
        </p:txBody>
      </p:sp>
      <p:grpSp>
        <p:nvGrpSpPr>
          <p:cNvPr id="169" name="Group 168"/>
          <p:cNvGrpSpPr/>
          <p:nvPr/>
        </p:nvGrpSpPr>
        <p:grpSpPr>
          <a:xfrm>
            <a:off x="287648" y="1746884"/>
            <a:ext cx="3442141" cy="4397061"/>
            <a:chOff x="287648" y="1746884"/>
            <a:chExt cx="3442141" cy="4397061"/>
          </a:xfrm>
        </p:grpSpPr>
        <p:sp>
          <p:nvSpPr>
            <p:cNvPr id="170" name="Rectangle 169"/>
            <p:cNvSpPr/>
            <p:nvPr/>
          </p:nvSpPr>
          <p:spPr>
            <a:xfrm>
              <a:off x="974558" y="2983831"/>
              <a:ext cx="2370221" cy="961522"/>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1" name="Group 170"/>
            <p:cNvGrpSpPr/>
            <p:nvPr/>
          </p:nvGrpSpPr>
          <p:grpSpPr>
            <a:xfrm>
              <a:off x="287648" y="1746884"/>
              <a:ext cx="3442141" cy="4397061"/>
              <a:chOff x="287648" y="1746884"/>
              <a:chExt cx="3442141" cy="4397061"/>
            </a:xfrm>
          </p:grpSpPr>
          <p:pic>
            <p:nvPicPr>
              <p:cNvPr id="187" name="Picture 2" descr="figure 2-16"/>
              <p:cNvPicPr>
                <a:picLocks noChangeAspect="1" noChangeArrowheads="1"/>
              </p:cNvPicPr>
              <p:nvPr/>
            </p:nvPicPr>
            <p:blipFill rotWithShape="1">
              <a:blip r:embed="rId2">
                <a:clrChange>
                  <a:clrFrom>
                    <a:srgbClr val="AEDCFE"/>
                  </a:clrFrom>
                  <a:clrTo>
                    <a:srgbClr val="AEDCFE">
                      <a:alpha val="0"/>
                    </a:srgbClr>
                  </a:clrTo>
                </a:clrChange>
                <a:extLst>
                  <a:ext uri="{28A0092B-C50C-407E-A947-70E740481C1C}">
                    <a14:useLocalDpi xmlns:a14="http://schemas.microsoft.com/office/drawing/2010/main" val="0"/>
                  </a:ext>
                </a:extLst>
              </a:blip>
              <a:srcRect r="17864" b="7700"/>
              <a:stretch/>
            </p:blipFill>
            <p:spPr bwMode="auto">
              <a:xfrm>
                <a:off x="287648" y="1746884"/>
                <a:ext cx="3442141" cy="43970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8" name="Rectangle 187"/>
              <p:cNvSpPr/>
              <p:nvPr/>
            </p:nvSpPr>
            <p:spPr>
              <a:xfrm>
                <a:off x="3561347" y="3007895"/>
                <a:ext cx="168442" cy="8281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2" name="Rectangle 171"/>
            <p:cNvSpPr/>
            <p:nvPr/>
          </p:nvSpPr>
          <p:spPr>
            <a:xfrm>
              <a:off x="1219200" y="3702717"/>
              <a:ext cx="2047875" cy="522671"/>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Rectangle 172"/>
            <p:cNvSpPr/>
            <p:nvPr/>
          </p:nvSpPr>
          <p:spPr>
            <a:xfrm>
              <a:off x="871538" y="2412606"/>
              <a:ext cx="2319337" cy="640157"/>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Rectangle 173"/>
            <p:cNvSpPr/>
            <p:nvPr/>
          </p:nvSpPr>
          <p:spPr>
            <a:xfrm>
              <a:off x="800100" y="3327005"/>
              <a:ext cx="1208618" cy="71915"/>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Rectangle 174"/>
            <p:cNvSpPr/>
            <p:nvPr/>
          </p:nvSpPr>
          <p:spPr>
            <a:xfrm>
              <a:off x="2008718" y="3052763"/>
              <a:ext cx="186795" cy="309550"/>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Rectangle 175"/>
            <p:cNvSpPr/>
            <p:nvPr/>
          </p:nvSpPr>
          <p:spPr>
            <a:xfrm>
              <a:off x="2111291" y="3454356"/>
              <a:ext cx="186795" cy="309550"/>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Rectangle 176"/>
            <p:cNvSpPr/>
            <p:nvPr/>
          </p:nvSpPr>
          <p:spPr>
            <a:xfrm>
              <a:off x="3267075" y="3132220"/>
              <a:ext cx="147638" cy="1076736"/>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Rectangle 177"/>
            <p:cNvSpPr/>
            <p:nvPr/>
          </p:nvSpPr>
          <p:spPr>
            <a:xfrm>
              <a:off x="871538" y="3007895"/>
              <a:ext cx="200025" cy="662693"/>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Rectangle 178"/>
            <p:cNvSpPr/>
            <p:nvPr/>
          </p:nvSpPr>
          <p:spPr>
            <a:xfrm>
              <a:off x="871538" y="4208956"/>
              <a:ext cx="2543175" cy="792250"/>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0" name="Rectangle 179"/>
            <p:cNvSpPr/>
            <p:nvPr/>
          </p:nvSpPr>
          <p:spPr>
            <a:xfrm>
              <a:off x="871538" y="1880694"/>
              <a:ext cx="2543175" cy="719251"/>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Rectangle 180"/>
            <p:cNvSpPr/>
            <p:nvPr/>
          </p:nvSpPr>
          <p:spPr>
            <a:xfrm>
              <a:off x="3381375" y="2295526"/>
              <a:ext cx="90489" cy="117080"/>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Rectangle 181"/>
            <p:cNvSpPr/>
            <p:nvPr/>
          </p:nvSpPr>
          <p:spPr>
            <a:xfrm>
              <a:off x="2008718" y="3352787"/>
              <a:ext cx="117738" cy="45719"/>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Rectangle 182"/>
            <p:cNvSpPr/>
            <p:nvPr/>
          </p:nvSpPr>
          <p:spPr>
            <a:xfrm>
              <a:off x="974558" y="3876675"/>
              <a:ext cx="311317" cy="348713"/>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Rectangle 183"/>
            <p:cNvSpPr/>
            <p:nvPr/>
          </p:nvSpPr>
          <p:spPr>
            <a:xfrm>
              <a:off x="3190875" y="2599945"/>
              <a:ext cx="150019" cy="297933"/>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Rectangle 184"/>
            <p:cNvSpPr/>
            <p:nvPr/>
          </p:nvSpPr>
          <p:spPr>
            <a:xfrm>
              <a:off x="1071563" y="3763906"/>
              <a:ext cx="147637" cy="112769"/>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6" name="Rectangle 185"/>
            <p:cNvSpPr/>
            <p:nvPr/>
          </p:nvSpPr>
          <p:spPr>
            <a:xfrm>
              <a:off x="3190875" y="2897878"/>
              <a:ext cx="75009" cy="110017"/>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9" name="Oval 188"/>
          <p:cNvSpPr/>
          <p:nvPr/>
        </p:nvSpPr>
        <p:spPr>
          <a:xfrm>
            <a:off x="990588" y="3688183"/>
            <a:ext cx="128608" cy="128609"/>
          </a:xfrm>
          <a:prstGeom prst="ellipse">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800100" y="5679150"/>
            <a:ext cx="254792" cy="76413"/>
          </a:xfrm>
          <a:prstGeom prst="rect">
            <a:avLst/>
          </a:prstGeom>
          <a:solidFill>
            <a:srgbClr val="FF00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3046326" y="6373249"/>
            <a:ext cx="2351927" cy="400110"/>
          </a:xfrm>
          <a:prstGeom prst="rect">
            <a:avLst/>
          </a:prstGeom>
          <a:noFill/>
          <a:ln w="19050">
            <a:noFill/>
          </a:ln>
        </p:spPr>
        <p:txBody>
          <a:bodyPr wrap="none" rtlCol="0">
            <a:spAutoFit/>
          </a:bodyPr>
          <a:lstStyle/>
          <a:p>
            <a:pPr algn="ctr"/>
            <a:r>
              <a:rPr lang="en-US" sz="2000" dirty="0" smtClean="0"/>
              <a:t>OH</a:t>
            </a:r>
            <a:r>
              <a:rPr lang="en-US" sz="2000" baseline="30000" dirty="0" smtClean="0"/>
              <a:t>-</a:t>
            </a:r>
            <a:r>
              <a:rPr lang="en-US" sz="2000" dirty="0" smtClean="0"/>
              <a:t> + HA </a:t>
            </a:r>
            <a:r>
              <a:rPr lang="en-US" sz="2000" dirty="0" smtClean="0">
                <a:sym typeface="Symbol"/>
              </a:rPr>
              <a:t></a:t>
            </a:r>
            <a:r>
              <a:rPr lang="en-US" sz="2000" dirty="0" smtClean="0">
                <a:sym typeface="Wingdings" pitchFamily="2" charset="2"/>
              </a:rPr>
              <a:t> H</a:t>
            </a:r>
            <a:r>
              <a:rPr lang="en-US" sz="2000" baseline="-25000" dirty="0" smtClean="0">
                <a:sym typeface="Wingdings" pitchFamily="2" charset="2"/>
              </a:rPr>
              <a:t>2</a:t>
            </a:r>
            <a:r>
              <a:rPr lang="en-US" sz="2000" dirty="0" smtClean="0">
                <a:sym typeface="Wingdings" pitchFamily="2" charset="2"/>
              </a:rPr>
              <a:t>O + A</a:t>
            </a:r>
            <a:r>
              <a:rPr lang="en-US" sz="2000" baseline="30000" dirty="0" smtClean="0">
                <a:sym typeface="Wingdings" pitchFamily="2" charset="2"/>
              </a:rPr>
              <a:t>-</a:t>
            </a:r>
            <a:endParaRPr lang="en-US" sz="2000" baseline="30000" dirty="0" smtClean="0"/>
          </a:p>
        </p:txBody>
      </p:sp>
      <p:sp>
        <p:nvSpPr>
          <p:cNvPr id="190" name="TextBox 189"/>
          <p:cNvSpPr txBox="1"/>
          <p:nvPr/>
        </p:nvSpPr>
        <p:spPr>
          <a:xfrm>
            <a:off x="3103492" y="6071610"/>
            <a:ext cx="1842171" cy="400110"/>
          </a:xfrm>
          <a:prstGeom prst="rect">
            <a:avLst/>
          </a:prstGeom>
          <a:noFill/>
          <a:ln w="19050">
            <a:noFill/>
          </a:ln>
        </p:spPr>
        <p:txBody>
          <a:bodyPr wrap="none" rtlCol="0">
            <a:spAutoFit/>
          </a:bodyPr>
          <a:lstStyle/>
          <a:p>
            <a:pPr algn="ctr"/>
            <a:r>
              <a:rPr lang="en-US" sz="2000" dirty="0" smtClean="0"/>
              <a:t>OH</a:t>
            </a:r>
            <a:r>
              <a:rPr lang="en-US" sz="2000" baseline="30000" dirty="0" smtClean="0"/>
              <a:t>-</a:t>
            </a:r>
            <a:r>
              <a:rPr lang="en-US" sz="2000" dirty="0" smtClean="0"/>
              <a:t> + H</a:t>
            </a:r>
            <a:r>
              <a:rPr lang="en-US" sz="2000" baseline="30000" dirty="0" smtClean="0"/>
              <a:t>+</a:t>
            </a:r>
            <a:r>
              <a:rPr lang="en-US" sz="2000" dirty="0" smtClean="0"/>
              <a:t> </a:t>
            </a:r>
            <a:r>
              <a:rPr lang="en-US" sz="2000" dirty="0" smtClean="0">
                <a:sym typeface="Symbol"/>
              </a:rPr>
              <a:t></a:t>
            </a:r>
            <a:r>
              <a:rPr lang="en-US" sz="2000" dirty="0" smtClean="0">
                <a:sym typeface="Wingdings" pitchFamily="2" charset="2"/>
              </a:rPr>
              <a:t> H</a:t>
            </a:r>
            <a:r>
              <a:rPr lang="en-US" sz="2000" baseline="-25000" dirty="0" smtClean="0">
                <a:sym typeface="Wingdings" pitchFamily="2" charset="2"/>
              </a:rPr>
              <a:t>2</a:t>
            </a:r>
            <a:r>
              <a:rPr lang="en-US" sz="2000" dirty="0" smtClean="0">
                <a:sym typeface="Wingdings" pitchFamily="2" charset="2"/>
              </a:rPr>
              <a:t>O</a:t>
            </a:r>
          </a:p>
        </p:txBody>
      </p:sp>
    </p:spTree>
    <p:extLst>
      <p:ext uri="{BB962C8B-B14F-4D97-AF65-F5344CB8AC3E}">
        <p14:creationId xmlns:p14="http://schemas.microsoft.com/office/powerpoint/2010/main" val="1162910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grpId="1" nodeType="clickEffect">
                                  <p:stCondLst>
                                    <p:cond delay="0"/>
                                  </p:stCondLst>
                                  <p:iterate type="lt">
                                    <p:tmAbs val="25"/>
                                  </p:iterate>
                                  <p:childTnLst>
                                    <p:set>
                                      <p:cBhvr override="childStyle">
                                        <p:cTn id="6" dur="indefinite"/>
                                        <p:tgtEl>
                                          <p:spTgt spid="190"/>
                                        </p:tgtEl>
                                        <p:attrNameLst>
                                          <p:attrName>style.fontWeight</p:attrName>
                                        </p:attrNameLst>
                                      </p:cBhvr>
                                      <p:to>
                                        <p:strVal val="bold"/>
                                      </p:to>
                                    </p:set>
                                  </p:childTnLst>
                                </p:cTn>
                              </p:par>
                              <p:par>
                                <p:cTn id="7" presetID="18" presetClass="emph" presetSubtype="0" fill="hold" grpId="2" nodeType="withEffect">
                                  <p:stCondLst>
                                    <p:cond delay="0"/>
                                  </p:stCondLst>
                                  <p:iterate type="lt">
                                    <p:tmPct val="4000"/>
                                  </p:iterate>
                                  <p:childTnLst>
                                    <p:set>
                                      <p:cBhvr override="childStyle">
                                        <p:cTn id="8" dur="500" fill="hold"/>
                                        <p:tgtEl>
                                          <p:spTgt spid="190"/>
                                        </p:tgtEl>
                                        <p:attrNameLst>
                                          <p:attrName>style.textDecorationUnderline</p:attrName>
                                        </p:attrNameLst>
                                      </p:cBhvr>
                                      <p:to>
                                        <p:strVal val="tru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48"/>
                                        </p:tgtEl>
                                        <p:attrNameLst>
                                          <p:attrName>style.visibility</p:attrName>
                                        </p:attrNameLst>
                                      </p:cBhvr>
                                      <p:to>
                                        <p:strVal val="visible"/>
                                      </p:to>
                                    </p:set>
                                  </p:childTnLst>
                                </p:cTn>
                              </p:par>
                            </p:childTnLst>
                          </p:cTn>
                        </p:par>
                        <p:par>
                          <p:cTn id="13" fill="hold">
                            <p:stCondLst>
                              <p:cond delay="0"/>
                            </p:stCondLst>
                            <p:childTnLst>
                              <p:par>
                                <p:cTn id="14" presetID="42" presetClass="exit" presetSubtype="0" fill="hold" grpId="0" nodeType="afterEffect">
                                  <p:stCondLst>
                                    <p:cond delay="0"/>
                                  </p:stCondLst>
                                  <p:childTnLst>
                                    <p:animEffect transition="out" filter="fade">
                                      <p:cBhvr>
                                        <p:cTn id="15" dur="500"/>
                                        <p:tgtEl>
                                          <p:spTgt spid="48"/>
                                        </p:tgtEl>
                                      </p:cBhvr>
                                    </p:animEffect>
                                    <p:anim calcmode="lin" valueType="num">
                                      <p:cBhvr>
                                        <p:cTn id="16" dur="500"/>
                                        <p:tgtEl>
                                          <p:spTgt spid="48"/>
                                        </p:tgtEl>
                                        <p:attrNameLst>
                                          <p:attrName>ppt_x</p:attrName>
                                        </p:attrNameLst>
                                      </p:cBhvr>
                                      <p:tavLst>
                                        <p:tav tm="0">
                                          <p:val>
                                            <p:strVal val="ppt_x"/>
                                          </p:val>
                                        </p:tav>
                                        <p:tav tm="100000">
                                          <p:val>
                                            <p:strVal val="ppt_x"/>
                                          </p:val>
                                        </p:tav>
                                      </p:tavLst>
                                    </p:anim>
                                    <p:anim calcmode="lin" valueType="num">
                                      <p:cBhvr>
                                        <p:cTn id="17" dur="500"/>
                                        <p:tgtEl>
                                          <p:spTgt spid="48"/>
                                        </p:tgtEl>
                                        <p:attrNameLst>
                                          <p:attrName>ppt_y</p:attrName>
                                        </p:attrNameLst>
                                      </p:cBhvr>
                                      <p:tavLst>
                                        <p:tav tm="0">
                                          <p:val>
                                            <p:strVal val="ppt_y"/>
                                          </p:val>
                                        </p:tav>
                                        <p:tav tm="100000">
                                          <p:val>
                                            <p:strVal val="ppt_y+.1"/>
                                          </p:val>
                                        </p:tav>
                                      </p:tavLst>
                                    </p:anim>
                                    <p:set>
                                      <p:cBhvr>
                                        <p:cTn id="18" dur="1" fill="hold">
                                          <p:stCondLst>
                                            <p:cond delay="499"/>
                                          </p:stCondLst>
                                        </p:cTn>
                                        <p:tgtEl>
                                          <p:spTgt spid="4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48" grpId="1" animBg="1"/>
      <p:bldP spid="190" grpId="1"/>
      <p:bldP spid="190" grpId="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l"/>
            <a:r>
              <a:rPr lang="en-US" dirty="0" smtClean="0"/>
              <a:t>Titration of a weak acid</a:t>
            </a:r>
            <a:br>
              <a:rPr lang="en-US" dirty="0" smtClean="0"/>
            </a:br>
            <a:r>
              <a:rPr lang="en-US" sz="3100" dirty="0" smtClean="0"/>
              <a:t>acetic acid, CH</a:t>
            </a:r>
            <a:r>
              <a:rPr lang="en-US" sz="3100" baseline="-25000" dirty="0" smtClean="0"/>
              <a:t>3</a:t>
            </a:r>
            <a:r>
              <a:rPr lang="en-US" sz="3100" dirty="0" smtClean="0"/>
              <a:t>COOH, </a:t>
            </a:r>
            <a:r>
              <a:rPr lang="en-US" sz="3100" dirty="0" err="1" smtClean="0"/>
              <a:t>pKa</a:t>
            </a:r>
            <a:r>
              <a:rPr lang="en-US" sz="3100" dirty="0" smtClean="0"/>
              <a:t> = 4.8</a:t>
            </a:r>
            <a:endParaRPr lang="en-US" sz="3100" dirty="0"/>
          </a:p>
        </p:txBody>
      </p:sp>
      <p:grpSp>
        <p:nvGrpSpPr>
          <p:cNvPr id="40" name="Group 39"/>
          <p:cNvGrpSpPr/>
          <p:nvPr/>
        </p:nvGrpSpPr>
        <p:grpSpPr>
          <a:xfrm>
            <a:off x="5180384" y="431414"/>
            <a:ext cx="3838187" cy="5785903"/>
            <a:chOff x="5180384" y="431414"/>
            <a:chExt cx="3838187" cy="5785903"/>
          </a:xfrm>
        </p:grpSpPr>
        <p:grpSp>
          <p:nvGrpSpPr>
            <p:cNvPr id="39" name="Group 38"/>
            <p:cNvGrpSpPr/>
            <p:nvPr/>
          </p:nvGrpSpPr>
          <p:grpSpPr>
            <a:xfrm>
              <a:off x="5180384" y="3132220"/>
              <a:ext cx="2747211" cy="3085097"/>
              <a:chOff x="5181600" y="2477503"/>
              <a:chExt cx="2747211" cy="3085097"/>
            </a:xfrm>
          </p:grpSpPr>
          <p:sp>
            <p:nvSpPr>
              <p:cNvPr id="7" name="Rectangle 6"/>
              <p:cNvSpPr/>
              <p:nvPr/>
            </p:nvSpPr>
            <p:spPr>
              <a:xfrm>
                <a:off x="5181600" y="3181350"/>
                <a:ext cx="2743200" cy="224890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5181600" y="5295900"/>
                <a:ext cx="2743200" cy="2667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181600" y="2610853"/>
                <a:ext cx="2743200" cy="57049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5185611" y="2477503"/>
                <a:ext cx="2743200" cy="2667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5181600" y="3048000"/>
                <a:ext cx="2743200" cy="2667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8" name="Group 37"/>
            <p:cNvGrpSpPr/>
            <p:nvPr/>
          </p:nvGrpSpPr>
          <p:grpSpPr>
            <a:xfrm>
              <a:off x="7054897" y="431414"/>
              <a:ext cx="1963674" cy="2930899"/>
              <a:chOff x="3408149" y="2667009"/>
              <a:chExt cx="1963674" cy="2930899"/>
            </a:xfrm>
          </p:grpSpPr>
          <p:sp>
            <p:nvSpPr>
              <p:cNvPr id="11" name="Flowchart: Off-page Connector 10"/>
              <p:cNvSpPr/>
              <p:nvPr/>
            </p:nvSpPr>
            <p:spPr>
              <a:xfrm>
                <a:off x="3408149" y="2733684"/>
                <a:ext cx="457200" cy="2828916"/>
              </a:xfrm>
              <a:prstGeom prst="flowChartOffpageConnector">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408149" y="2733683"/>
                <a:ext cx="457200" cy="76383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3408149" y="3430847"/>
                <a:ext cx="457200" cy="133350"/>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3408149" y="2667009"/>
                <a:ext cx="457200" cy="13335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3536738" y="5470562"/>
                <a:ext cx="190500" cy="1273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3598649" y="5435987"/>
                <a:ext cx="76200" cy="45719"/>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Connector 19"/>
              <p:cNvCxnSpPr/>
              <p:nvPr/>
            </p:nvCxnSpPr>
            <p:spPr>
              <a:xfrm>
                <a:off x="3777117" y="3027948"/>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3777117" y="32766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3777117" y="35052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3777117" y="37338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3777117" y="39624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3777117" y="41910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3777117" y="44196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777117" y="46482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3777117" y="48768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3712949" y="5133473"/>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3865349" y="2874059"/>
                <a:ext cx="415498" cy="307777"/>
              </a:xfrm>
              <a:prstGeom prst="rect">
                <a:avLst/>
              </a:prstGeom>
              <a:noFill/>
            </p:spPr>
            <p:txBody>
              <a:bodyPr wrap="none" rtlCol="0">
                <a:spAutoFit/>
              </a:bodyPr>
              <a:lstStyle/>
              <a:p>
                <a:r>
                  <a:rPr lang="en-US" sz="1400" b="1" dirty="0" smtClean="0">
                    <a:solidFill>
                      <a:schemeClr val="tx2"/>
                    </a:solidFill>
                  </a:rPr>
                  <a:t>1.0</a:t>
                </a:r>
                <a:endParaRPr lang="en-US" sz="1400" b="1" dirty="0">
                  <a:solidFill>
                    <a:schemeClr val="tx2"/>
                  </a:solidFill>
                </a:endParaRPr>
              </a:p>
            </p:txBody>
          </p:sp>
          <p:sp>
            <p:nvSpPr>
              <p:cNvPr id="33" name="TextBox 32"/>
              <p:cNvSpPr txBox="1"/>
              <p:nvPr/>
            </p:nvSpPr>
            <p:spPr>
              <a:xfrm>
                <a:off x="3865349" y="3351312"/>
                <a:ext cx="415498" cy="307777"/>
              </a:xfrm>
              <a:prstGeom prst="rect">
                <a:avLst/>
              </a:prstGeom>
              <a:noFill/>
            </p:spPr>
            <p:txBody>
              <a:bodyPr wrap="none" rtlCol="0">
                <a:spAutoFit/>
              </a:bodyPr>
              <a:lstStyle/>
              <a:p>
                <a:r>
                  <a:rPr lang="en-US" sz="1400" b="1" dirty="0" smtClean="0">
                    <a:solidFill>
                      <a:schemeClr val="tx2"/>
                    </a:solidFill>
                  </a:rPr>
                  <a:t>0.8</a:t>
                </a:r>
                <a:endParaRPr lang="en-US" sz="1400" b="1" dirty="0">
                  <a:solidFill>
                    <a:schemeClr val="tx2"/>
                  </a:solidFill>
                </a:endParaRPr>
              </a:p>
            </p:txBody>
          </p:sp>
          <p:sp>
            <p:nvSpPr>
              <p:cNvPr id="34" name="TextBox 33"/>
              <p:cNvSpPr txBox="1"/>
              <p:nvPr/>
            </p:nvSpPr>
            <p:spPr>
              <a:xfrm>
                <a:off x="3865349" y="3808512"/>
                <a:ext cx="415498" cy="307777"/>
              </a:xfrm>
              <a:prstGeom prst="rect">
                <a:avLst/>
              </a:prstGeom>
              <a:noFill/>
            </p:spPr>
            <p:txBody>
              <a:bodyPr wrap="none" rtlCol="0">
                <a:spAutoFit/>
              </a:bodyPr>
              <a:lstStyle/>
              <a:p>
                <a:r>
                  <a:rPr lang="en-US" sz="1400" b="1" dirty="0" smtClean="0">
                    <a:solidFill>
                      <a:schemeClr val="tx2"/>
                    </a:solidFill>
                  </a:rPr>
                  <a:t>0.6</a:t>
                </a:r>
              </a:p>
            </p:txBody>
          </p:sp>
          <p:sp>
            <p:nvSpPr>
              <p:cNvPr id="35" name="TextBox 34"/>
              <p:cNvSpPr txBox="1"/>
              <p:nvPr/>
            </p:nvSpPr>
            <p:spPr>
              <a:xfrm>
                <a:off x="3865349" y="4722912"/>
                <a:ext cx="415498" cy="307777"/>
              </a:xfrm>
              <a:prstGeom prst="rect">
                <a:avLst/>
              </a:prstGeom>
              <a:noFill/>
            </p:spPr>
            <p:txBody>
              <a:bodyPr wrap="none" rtlCol="0">
                <a:spAutoFit/>
              </a:bodyPr>
              <a:lstStyle/>
              <a:p>
                <a:r>
                  <a:rPr lang="en-US" sz="1400" b="1" dirty="0" smtClean="0">
                    <a:solidFill>
                      <a:schemeClr val="tx2"/>
                    </a:solidFill>
                  </a:rPr>
                  <a:t>0.2</a:t>
                </a:r>
              </a:p>
            </p:txBody>
          </p:sp>
          <p:sp>
            <p:nvSpPr>
              <p:cNvPr id="36" name="TextBox 35"/>
              <p:cNvSpPr txBox="1"/>
              <p:nvPr/>
            </p:nvSpPr>
            <p:spPr>
              <a:xfrm>
                <a:off x="3865349" y="4265712"/>
                <a:ext cx="415498" cy="307777"/>
              </a:xfrm>
              <a:prstGeom prst="rect">
                <a:avLst/>
              </a:prstGeom>
              <a:noFill/>
            </p:spPr>
            <p:txBody>
              <a:bodyPr wrap="none" rtlCol="0">
                <a:spAutoFit/>
              </a:bodyPr>
              <a:lstStyle/>
              <a:p>
                <a:r>
                  <a:rPr lang="en-US" sz="1400" b="1" dirty="0" smtClean="0">
                    <a:solidFill>
                      <a:schemeClr val="tx2"/>
                    </a:solidFill>
                  </a:rPr>
                  <a:t>0.4</a:t>
                </a:r>
                <a:endParaRPr lang="en-US" sz="1400" b="1" dirty="0">
                  <a:solidFill>
                    <a:schemeClr val="tx2"/>
                  </a:solidFill>
                </a:endParaRPr>
              </a:p>
            </p:txBody>
          </p:sp>
          <p:sp>
            <p:nvSpPr>
              <p:cNvPr id="37" name="TextBox 36"/>
              <p:cNvSpPr txBox="1"/>
              <p:nvPr/>
            </p:nvSpPr>
            <p:spPr>
              <a:xfrm>
                <a:off x="4204644" y="3670012"/>
                <a:ext cx="1167179" cy="625812"/>
              </a:xfrm>
              <a:prstGeom prst="rect">
                <a:avLst/>
              </a:prstGeom>
              <a:noFill/>
            </p:spPr>
            <p:txBody>
              <a:bodyPr wrap="none" rtlCol="0">
                <a:spAutoFit/>
              </a:bodyPr>
              <a:lstStyle/>
              <a:p>
                <a:r>
                  <a:rPr lang="en-US" sz="1600" b="1" dirty="0" smtClean="0">
                    <a:solidFill>
                      <a:schemeClr val="tx2"/>
                    </a:solidFill>
                  </a:rPr>
                  <a:t>OH</a:t>
                </a:r>
                <a:r>
                  <a:rPr lang="en-US" sz="2800" b="1" baseline="16000" dirty="0" smtClean="0">
                    <a:solidFill>
                      <a:schemeClr val="tx2"/>
                    </a:solidFill>
                  </a:rPr>
                  <a:t>-</a:t>
                </a:r>
                <a:endParaRPr lang="en-US" sz="2800" b="1" baseline="16000" dirty="0">
                  <a:solidFill>
                    <a:schemeClr val="tx2"/>
                  </a:solidFill>
                </a:endParaRPr>
              </a:p>
              <a:p>
                <a:r>
                  <a:rPr lang="en-US" sz="1600" b="1" dirty="0" smtClean="0">
                    <a:solidFill>
                      <a:schemeClr val="tx2"/>
                    </a:solidFill>
                  </a:rPr>
                  <a:t>equivalents</a:t>
                </a:r>
                <a:endParaRPr lang="en-US" sz="1600" b="1" dirty="0">
                  <a:solidFill>
                    <a:schemeClr val="tx2"/>
                  </a:solidFill>
                </a:endParaRPr>
              </a:p>
            </p:txBody>
          </p:sp>
        </p:grpSp>
      </p:grpSp>
      <p:sp>
        <p:nvSpPr>
          <p:cNvPr id="41" name="Rounded Rectangle 40"/>
          <p:cNvSpPr/>
          <p:nvPr/>
        </p:nvSpPr>
        <p:spPr>
          <a:xfrm>
            <a:off x="5534526" y="2641206"/>
            <a:ext cx="168442" cy="182251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4103729" y="1726804"/>
            <a:ext cx="1238292" cy="91440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p:cNvSpPr/>
          <p:nvPr/>
        </p:nvSpPr>
        <p:spPr>
          <a:xfrm>
            <a:off x="5342021" y="2211460"/>
            <a:ext cx="264695" cy="423456"/>
          </a:xfrm>
          <a:custGeom>
            <a:avLst/>
            <a:gdLst>
              <a:gd name="connsiteX0" fmla="*/ 264695 w 264695"/>
              <a:gd name="connsiteY0" fmla="*/ 423456 h 423456"/>
              <a:gd name="connsiteX1" fmla="*/ 228600 w 264695"/>
              <a:gd name="connsiteY1" fmla="*/ 146729 h 423456"/>
              <a:gd name="connsiteX2" fmla="*/ 204537 w 264695"/>
              <a:gd name="connsiteY2" fmla="*/ 98603 h 423456"/>
              <a:gd name="connsiteX3" fmla="*/ 168442 w 264695"/>
              <a:gd name="connsiteY3" fmla="*/ 74540 h 423456"/>
              <a:gd name="connsiteX4" fmla="*/ 156411 w 264695"/>
              <a:gd name="connsiteY4" fmla="*/ 38445 h 423456"/>
              <a:gd name="connsiteX5" fmla="*/ 0 w 264695"/>
              <a:gd name="connsiteY5" fmla="*/ 2351 h 423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4695" h="423456">
                <a:moveTo>
                  <a:pt x="264695" y="423456"/>
                </a:moveTo>
                <a:cubicBezTo>
                  <a:pt x="259370" y="332940"/>
                  <a:pt x="271216" y="231961"/>
                  <a:pt x="228600" y="146729"/>
                </a:cubicBezTo>
                <a:cubicBezTo>
                  <a:pt x="220579" y="130687"/>
                  <a:pt x="216019" y="112381"/>
                  <a:pt x="204537" y="98603"/>
                </a:cubicBezTo>
                <a:cubicBezTo>
                  <a:pt x="195280" y="87494"/>
                  <a:pt x="180474" y="82561"/>
                  <a:pt x="168442" y="74540"/>
                </a:cubicBezTo>
                <a:cubicBezTo>
                  <a:pt x="164432" y="62508"/>
                  <a:pt x="162936" y="49320"/>
                  <a:pt x="156411" y="38445"/>
                </a:cubicBezTo>
                <a:cubicBezTo>
                  <a:pt x="125077" y="-13777"/>
                  <a:pt x="46137" y="2351"/>
                  <a:pt x="0" y="2351"/>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TextBox 46"/>
          <p:cNvSpPr txBox="1"/>
          <p:nvPr/>
        </p:nvSpPr>
        <p:spPr>
          <a:xfrm>
            <a:off x="4127247" y="1753559"/>
            <a:ext cx="1188082" cy="846386"/>
          </a:xfrm>
          <a:prstGeom prst="rect">
            <a:avLst/>
          </a:prstGeom>
          <a:noFill/>
        </p:spPr>
        <p:txBody>
          <a:bodyPr wrap="none" rtlCol="0">
            <a:spAutoFit/>
          </a:bodyPr>
          <a:lstStyle/>
          <a:p>
            <a:pPr>
              <a:spcAft>
                <a:spcPts val="600"/>
              </a:spcAft>
            </a:pPr>
            <a:r>
              <a:rPr lang="en-US" sz="2400" b="1" dirty="0" smtClean="0">
                <a:solidFill>
                  <a:schemeClr val="tx2"/>
                </a:solidFill>
              </a:rPr>
              <a:t>pH:  </a:t>
            </a:r>
            <a:r>
              <a:rPr lang="en-US" sz="2400" b="1" dirty="0" smtClean="0">
                <a:solidFill>
                  <a:srgbClr val="FF0000"/>
                </a:solidFill>
              </a:rPr>
              <a:t>4.2</a:t>
            </a:r>
          </a:p>
          <a:p>
            <a:pPr>
              <a:spcAft>
                <a:spcPts val="600"/>
              </a:spcAft>
            </a:pPr>
            <a:r>
              <a:rPr lang="en-US" sz="2000" b="1" dirty="0" smtClean="0">
                <a:solidFill>
                  <a:schemeClr val="tx2"/>
                </a:solidFill>
              </a:rPr>
              <a:t>= </a:t>
            </a:r>
            <a:r>
              <a:rPr lang="en-US" sz="2000" b="1" dirty="0" err="1" smtClean="0">
                <a:solidFill>
                  <a:schemeClr val="tx2"/>
                </a:solidFill>
              </a:rPr>
              <a:t>pK</a:t>
            </a:r>
            <a:r>
              <a:rPr lang="en-US" sz="2000" b="1" baseline="-25000" dirty="0" err="1" smtClean="0">
                <a:solidFill>
                  <a:schemeClr val="tx2"/>
                </a:solidFill>
              </a:rPr>
              <a:t>a</a:t>
            </a:r>
            <a:r>
              <a:rPr lang="en-US" sz="2000" b="1" dirty="0" smtClean="0">
                <a:solidFill>
                  <a:schemeClr val="tx2"/>
                </a:solidFill>
              </a:rPr>
              <a:t>–0.6</a:t>
            </a:r>
            <a:endParaRPr lang="en-US" sz="2000" b="1" dirty="0">
              <a:solidFill>
                <a:schemeClr val="tx2"/>
              </a:solidFill>
            </a:endParaRPr>
          </a:p>
        </p:txBody>
      </p:sp>
      <p:sp>
        <p:nvSpPr>
          <p:cNvPr id="48" name="Teardrop 47"/>
          <p:cNvSpPr/>
          <p:nvPr/>
        </p:nvSpPr>
        <p:spPr>
          <a:xfrm rot="18914653">
            <a:off x="7153625" y="3530829"/>
            <a:ext cx="228600" cy="228600"/>
          </a:xfrm>
          <a:prstGeom prst="teardrop">
            <a:avLst>
              <a:gd name="adj" fmla="val 142105"/>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1" name="Group 100"/>
          <p:cNvGrpSpPr/>
          <p:nvPr/>
        </p:nvGrpSpPr>
        <p:grpSpPr>
          <a:xfrm>
            <a:off x="5851299" y="4460496"/>
            <a:ext cx="278824" cy="229623"/>
            <a:chOff x="1584159" y="3521073"/>
            <a:chExt cx="729465" cy="600744"/>
          </a:xfrm>
        </p:grpSpPr>
        <p:sp>
          <p:nvSpPr>
            <p:cNvPr id="99" name="Oval 98"/>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Oval 99"/>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101"/>
          <p:cNvGrpSpPr/>
          <p:nvPr/>
        </p:nvGrpSpPr>
        <p:grpSpPr>
          <a:xfrm rot="5400000">
            <a:off x="5342021" y="4992169"/>
            <a:ext cx="278824" cy="229623"/>
            <a:chOff x="1584159" y="3521073"/>
            <a:chExt cx="729465" cy="600744"/>
          </a:xfrm>
        </p:grpSpPr>
        <p:sp>
          <p:nvSpPr>
            <p:cNvPr id="103" name="Oval 102"/>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5" name="Group 104"/>
          <p:cNvGrpSpPr/>
          <p:nvPr/>
        </p:nvGrpSpPr>
        <p:grpSpPr>
          <a:xfrm rot="16200000">
            <a:off x="5941510" y="4968202"/>
            <a:ext cx="278824" cy="229623"/>
            <a:chOff x="1584159" y="3521073"/>
            <a:chExt cx="729465" cy="600744"/>
          </a:xfrm>
        </p:grpSpPr>
        <p:sp>
          <p:nvSpPr>
            <p:cNvPr id="106" name="Oval 105"/>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Oval 106"/>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8" name="Group 107"/>
          <p:cNvGrpSpPr/>
          <p:nvPr/>
        </p:nvGrpSpPr>
        <p:grpSpPr>
          <a:xfrm>
            <a:off x="6508896" y="4208956"/>
            <a:ext cx="278824" cy="229623"/>
            <a:chOff x="1584159" y="3521073"/>
            <a:chExt cx="729465" cy="600744"/>
          </a:xfrm>
        </p:grpSpPr>
        <p:sp>
          <p:nvSpPr>
            <p:cNvPr id="109" name="Oval 108"/>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Oval 109"/>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2" name="Oval 111"/>
          <p:cNvSpPr/>
          <p:nvPr/>
        </p:nvSpPr>
        <p:spPr>
          <a:xfrm rot="16200000">
            <a:off x="7269998" y="4582146"/>
            <a:ext cx="229623" cy="229623"/>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4" name="Group 113"/>
          <p:cNvGrpSpPr/>
          <p:nvPr/>
        </p:nvGrpSpPr>
        <p:grpSpPr>
          <a:xfrm rot="10800000">
            <a:off x="6626287" y="5035677"/>
            <a:ext cx="278824" cy="229623"/>
            <a:chOff x="1584159" y="3521073"/>
            <a:chExt cx="729465" cy="600744"/>
          </a:xfrm>
        </p:grpSpPr>
        <p:sp>
          <p:nvSpPr>
            <p:cNvPr id="115" name="Oval 114"/>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Oval 115"/>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8" name="Oval 117"/>
          <p:cNvSpPr/>
          <p:nvPr/>
        </p:nvSpPr>
        <p:spPr>
          <a:xfrm>
            <a:off x="6024917" y="5531489"/>
            <a:ext cx="229623" cy="229623"/>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0" name="Group 119"/>
          <p:cNvGrpSpPr/>
          <p:nvPr/>
        </p:nvGrpSpPr>
        <p:grpSpPr>
          <a:xfrm rot="5400000">
            <a:off x="7098846" y="5265300"/>
            <a:ext cx="278824" cy="229623"/>
            <a:chOff x="1584159" y="3521073"/>
            <a:chExt cx="729465" cy="600744"/>
          </a:xfrm>
        </p:grpSpPr>
        <p:sp>
          <p:nvSpPr>
            <p:cNvPr id="121" name="Oval 120"/>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Oval 121"/>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3" name="Group 122"/>
          <p:cNvGrpSpPr/>
          <p:nvPr/>
        </p:nvGrpSpPr>
        <p:grpSpPr>
          <a:xfrm rot="5400000">
            <a:off x="6855910" y="5761112"/>
            <a:ext cx="278824" cy="229623"/>
            <a:chOff x="1584159" y="3521073"/>
            <a:chExt cx="729465" cy="600744"/>
          </a:xfrm>
        </p:grpSpPr>
        <p:sp>
          <p:nvSpPr>
            <p:cNvPr id="124" name="Oval 123"/>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Oval 124"/>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6" name="Group 125"/>
          <p:cNvGrpSpPr/>
          <p:nvPr/>
        </p:nvGrpSpPr>
        <p:grpSpPr>
          <a:xfrm rot="10800000">
            <a:off x="7580970" y="5531489"/>
            <a:ext cx="278824" cy="229623"/>
            <a:chOff x="1584159" y="3521073"/>
            <a:chExt cx="729465" cy="600744"/>
          </a:xfrm>
        </p:grpSpPr>
        <p:sp>
          <p:nvSpPr>
            <p:cNvPr id="127" name="Oval 126"/>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Oval 127"/>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2" name="Group 131"/>
          <p:cNvGrpSpPr/>
          <p:nvPr/>
        </p:nvGrpSpPr>
        <p:grpSpPr>
          <a:xfrm>
            <a:off x="4103729" y="3932500"/>
            <a:ext cx="771942" cy="645788"/>
            <a:chOff x="1260561" y="3368673"/>
            <a:chExt cx="771942" cy="645788"/>
          </a:xfrm>
        </p:grpSpPr>
        <p:sp>
          <p:nvSpPr>
            <p:cNvPr id="50" name="Oval 49"/>
            <p:cNvSpPr/>
            <p:nvPr/>
          </p:nvSpPr>
          <p:spPr>
            <a:xfrm>
              <a:off x="1431759" y="33686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TextBox 128"/>
            <p:cNvSpPr txBox="1"/>
            <p:nvPr/>
          </p:nvSpPr>
          <p:spPr>
            <a:xfrm>
              <a:off x="1558856" y="3426328"/>
              <a:ext cx="370614" cy="461665"/>
            </a:xfrm>
            <a:prstGeom prst="rect">
              <a:avLst/>
            </a:prstGeom>
            <a:noFill/>
          </p:spPr>
          <p:txBody>
            <a:bodyPr wrap="none" rtlCol="0">
              <a:spAutoFit/>
            </a:bodyPr>
            <a:lstStyle/>
            <a:p>
              <a:r>
                <a:rPr lang="en-US" sz="2400" b="1" dirty="0" smtClean="0">
                  <a:solidFill>
                    <a:schemeClr val="bg1"/>
                  </a:solidFill>
                </a:rPr>
                <a:t>A</a:t>
              </a:r>
              <a:endParaRPr lang="en-US" sz="2400" b="1" dirty="0">
                <a:solidFill>
                  <a:schemeClr val="bg1"/>
                </a:solidFill>
              </a:endParaRPr>
            </a:p>
          </p:txBody>
        </p:sp>
        <p:grpSp>
          <p:nvGrpSpPr>
            <p:cNvPr id="131" name="Group 130"/>
            <p:cNvGrpSpPr/>
            <p:nvPr/>
          </p:nvGrpSpPr>
          <p:grpSpPr>
            <a:xfrm>
              <a:off x="1260561" y="3645129"/>
              <a:ext cx="336468" cy="369332"/>
              <a:chOff x="1824756" y="3608884"/>
              <a:chExt cx="336468" cy="369332"/>
            </a:xfrm>
          </p:grpSpPr>
          <p:sp>
            <p:nvSpPr>
              <p:cNvPr id="62" name="Oval 61"/>
              <p:cNvSpPr/>
              <p:nvPr/>
            </p:nvSpPr>
            <p:spPr>
              <a:xfrm>
                <a:off x="1824756" y="3625316"/>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TextBox 129"/>
              <p:cNvSpPr txBox="1"/>
              <p:nvPr/>
            </p:nvSpPr>
            <p:spPr>
              <a:xfrm>
                <a:off x="1827720" y="3608884"/>
                <a:ext cx="330540" cy="369332"/>
              </a:xfrm>
              <a:prstGeom prst="rect">
                <a:avLst/>
              </a:prstGeom>
              <a:noFill/>
            </p:spPr>
            <p:txBody>
              <a:bodyPr wrap="none" rtlCol="0">
                <a:spAutoFit/>
              </a:bodyPr>
              <a:lstStyle/>
              <a:p>
                <a:r>
                  <a:rPr lang="en-US" b="1" dirty="0" smtClean="0"/>
                  <a:t>H</a:t>
                </a:r>
                <a:endParaRPr lang="en-US" b="1" dirty="0"/>
              </a:p>
            </p:txBody>
          </p:sp>
        </p:grpSp>
      </p:grpSp>
      <p:grpSp>
        <p:nvGrpSpPr>
          <p:cNvPr id="139" name="Group 138"/>
          <p:cNvGrpSpPr/>
          <p:nvPr/>
        </p:nvGrpSpPr>
        <p:grpSpPr>
          <a:xfrm>
            <a:off x="4387461" y="4722864"/>
            <a:ext cx="600744" cy="600744"/>
            <a:chOff x="4387461" y="4722864"/>
            <a:chExt cx="600744" cy="600744"/>
          </a:xfrm>
        </p:grpSpPr>
        <p:sp>
          <p:nvSpPr>
            <p:cNvPr id="134" name="Oval 133"/>
            <p:cNvSpPr/>
            <p:nvPr/>
          </p:nvSpPr>
          <p:spPr>
            <a:xfrm>
              <a:off x="4387461" y="4722864"/>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TextBox 134"/>
            <p:cNvSpPr txBox="1"/>
            <p:nvPr/>
          </p:nvSpPr>
          <p:spPr>
            <a:xfrm>
              <a:off x="4478462" y="4768487"/>
              <a:ext cx="474810" cy="502702"/>
            </a:xfrm>
            <a:prstGeom prst="rect">
              <a:avLst/>
            </a:prstGeom>
            <a:noFill/>
          </p:spPr>
          <p:txBody>
            <a:bodyPr wrap="none" rtlCol="0">
              <a:spAutoFit/>
            </a:bodyPr>
            <a:lstStyle/>
            <a:p>
              <a:r>
                <a:rPr lang="en-US" sz="2400" b="1" dirty="0" smtClean="0">
                  <a:solidFill>
                    <a:schemeClr val="bg1"/>
                  </a:solidFill>
                </a:rPr>
                <a:t>A</a:t>
              </a:r>
              <a:r>
                <a:rPr lang="en-US" sz="4000" b="1" baseline="16000" dirty="0" smtClean="0">
                  <a:solidFill>
                    <a:schemeClr val="bg1"/>
                  </a:solidFill>
                </a:rPr>
                <a:t>-</a:t>
              </a:r>
              <a:endParaRPr lang="en-US" sz="4000" b="1" baseline="16000" dirty="0">
                <a:solidFill>
                  <a:schemeClr val="bg1"/>
                </a:solidFill>
              </a:endParaRPr>
            </a:p>
          </p:txBody>
        </p:sp>
      </p:grpSp>
      <p:grpSp>
        <p:nvGrpSpPr>
          <p:cNvPr id="136" name="Group 135"/>
          <p:cNvGrpSpPr/>
          <p:nvPr/>
        </p:nvGrpSpPr>
        <p:grpSpPr>
          <a:xfrm>
            <a:off x="4045330" y="5245952"/>
            <a:ext cx="433132" cy="369332"/>
            <a:chOff x="1791624" y="3608884"/>
            <a:chExt cx="433132" cy="369332"/>
          </a:xfrm>
        </p:grpSpPr>
        <p:sp>
          <p:nvSpPr>
            <p:cNvPr id="137" name="Oval 136"/>
            <p:cNvSpPr/>
            <p:nvPr/>
          </p:nvSpPr>
          <p:spPr>
            <a:xfrm>
              <a:off x="1824756" y="3625316"/>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TextBox 137"/>
            <p:cNvSpPr txBox="1"/>
            <p:nvPr/>
          </p:nvSpPr>
          <p:spPr>
            <a:xfrm>
              <a:off x="1791624" y="3608884"/>
              <a:ext cx="433132" cy="369332"/>
            </a:xfrm>
            <a:prstGeom prst="rect">
              <a:avLst/>
            </a:prstGeom>
            <a:noFill/>
          </p:spPr>
          <p:txBody>
            <a:bodyPr wrap="none" rtlCol="0">
              <a:spAutoFit/>
            </a:bodyPr>
            <a:lstStyle/>
            <a:p>
              <a:r>
                <a:rPr lang="en-US" b="1" dirty="0" smtClean="0"/>
                <a:t>H</a:t>
              </a:r>
              <a:r>
                <a:rPr lang="en-US" sz="2400" b="1" baseline="16000" dirty="0" smtClean="0"/>
                <a:t>+</a:t>
              </a:r>
              <a:endParaRPr lang="en-US" sz="2400" b="1" baseline="16000" dirty="0"/>
            </a:p>
          </p:txBody>
        </p:sp>
      </p:grpSp>
      <p:sp>
        <p:nvSpPr>
          <p:cNvPr id="142" name="Oval 141"/>
          <p:cNvSpPr/>
          <p:nvPr/>
        </p:nvSpPr>
        <p:spPr>
          <a:xfrm>
            <a:off x="7048708" y="4090282"/>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Oval 142"/>
          <p:cNvSpPr/>
          <p:nvPr/>
        </p:nvSpPr>
        <p:spPr>
          <a:xfrm>
            <a:off x="6923303" y="4817088"/>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Oval 143"/>
          <p:cNvSpPr/>
          <p:nvPr/>
        </p:nvSpPr>
        <p:spPr>
          <a:xfrm>
            <a:off x="5341614" y="5787017"/>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Oval 145"/>
          <p:cNvSpPr/>
          <p:nvPr/>
        </p:nvSpPr>
        <p:spPr>
          <a:xfrm>
            <a:off x="6155568" y="4156682"/>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Oval 146"/>
          <p:cNvSpPr/>
          <p:nvPr/>
        </p:nvSpPr>
        <p:spPr>
          <a:xfrm>
            <a:off x="5487345" y="4617764"/>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Oval 148"/>
          <p:cNvSpPr/>
          <p:nvPr/>
        </p:nvSpPr>
        <p:spPr>
          <a:xfrm>
            <a:off x="5788036" y="5259723"/>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Oval 150"/>
          <p:cNvSpPr/>
          <p:nvPr/>
        </p:nvSpPr>
        <p:spPr>
          <a:xfrm>
            <a:off x="6444961" y="5272299"/>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Oval 152"/>
          <p:cNvSpPr/>
          <p:nvPr/>
        </p:nvSpPr>
        <p:spPr>
          <a:xfrm>
            <a:off x="7342184" y="5828321"/>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Oval 154"/>
          <p:cNvSpPr/>
          <p:nvPr/>
        </p:nvSpPr>
        <p:spPr>
          <a:xfrm>
            <a:off x="5345760" y="4104263"/>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Oval 155"/>
          <p:cNvSpPr/>
          <p:nvPr/>
        </p:nvSpPr>
        <p:spPr>
          <a:xfrm>
            <a:off x="6519700" y="5607902"/>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Oval 156"/>
          <p:cNvSpPr/>
          <p:nvPr/>
        </p:nvSpPr>
        <p:spPr>
          <a:xfrm>
            <a:off x="7357418" y="4220986"/>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Oval 157"/>
          <p:cNvSpPr/>
          <p:nvPr/>
        </p:nvSpPr>
        <p:spPr>
          <a:xfrm>
            <a:off x="6391092" y="4561856"/>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Oval 160"/>
          <p:cNvSpPr/>
          <p:nvPr/>
        </p:nvSpPr>
        <p:spPr>
          <a:xfrm>
            <a:off x="6110829" y="5892625"/>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Oval 165"/>
          <p:cNvSpPr/>
          <p:nvPr/>
        </p:nvSpPr>
        <p:spPr>
          <a:xfrm>
            <a:off x="7207920" y="5019838"/>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TextBox 166"/>
          <p:cNvSpPr txBox="1"/>
          <p:nvPr/>
        </p:nvSpPr>
        <p:spPr>
          <a:xfrm>
            <a:off x="5472495" y="6327776"/>
            <a:ext cx="1949573" cy="420628"/>
          </a:xfrm>
          <a:prstGeom prst="rect">
            <a:avLst/>
          </a:prstGeom>
          <a:noFill/>
        </p:spPr>
        <p:txBody>
          <a:bodyPr wrap="none" rtlCol="0">
            <a:spAutoFit/>
          </a:bodyPr>
          <a:lstStyle/>
          <a:p>
            <a:pPr>
              <a:spcAft>
                <a:spcPts val="600"/>
              </a:spcAft>
            </a:pPr>
            <a:r>
              <a:rPr lang="en-US" sz="2000" b="1" dirty="0" smtClean="0">
                <a:solidFill>
                  <a:schemeClr val="tx2"/>
                </a:solidFill>
              </a:rPr>
              <a:t>[A</a:t>
            </a:r>
            <a:r>
              <a:rPr lang="en-US" sz="3200" b="1" baseline="18000" dirty="0" smtClean="0">
                <a:solidFill>
                  <a:schemeClr val="tx2"/>
                </a:solidFill>
              </a:rPr>
              <a:t>-</a:t>
            </a:r>
            <a:r>
              <a:rPr lang="en-US" sz="2000" b="1" dirty="0" smtClean="0">
                <a:solidFill>
                  <a:schemeClr val="tx2"/>
                </a:solidFill>
              </a:rPr>
              <a:t>] : [HA] = 1 : 4</a:t>
            </a:r>
            <a:endParaRPr lang="en-US" sz="2000" b="1" dirty="0">
              <a:solidFill>
                <a:schemeClr val="tx2"/>
              </a:solidFill>
            </a:endParaRPr>
          </a:p>
        </p:txBody>
      </p:sp>
      <p:grpSp>
        <p:nvGrpSpPr>
          <p:cNvPr id="169" name="Group 168"/>
          <p:cNvGrpSpPr/>
          <p:nvPr/>
        </p:nvGrpSpPr>
        <p:grpSpPr>
          <a:xfrm>
            <a:off x="287648" y="1746884"/>
            <a:ext cx="3442141" cy="4397061"/>
            <a:chOff x="287648" y="1746884"/>
            <a:chExt cx="3442141" cy="4397061"/>
          </a:xfrm>
        </p:grpSpPr>
        <p:sp>
          <p:nvSpPr>
            <p:cNvPr id="170" name="Rectangle 169"/>
            <p:cNvSpPr/>
            <p:nvPr/>
          </p:nvSpPr>
          <p:spPr>
            <a:xfrm>
              <a:off x="974558" y="2983831"/>
              <a:ext cx="2370221" cy="961522"/>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1" name="Group 170"/>
            <p:cNvGrpSpPr/>
            <p:nvPr/>
          </p:nvGrpSpPr>
          <p:grpSpPr>
            <a:xfrm>
              <a:off x="287648" y="1746884"/>
              <a:ext cx="3442141" cy="4397061"/>
              <a:chOff x="287648" y="1746884"/>
              <a:chExt cx="3442141" cy="4397061"/>
            </a:xfrm>
          </p:grpSpPr>
          <p:pic>
            <p:nvPicPr>
              <p:cNvPr id="187" name="Picture 2" descr="figure 2-16"/>
              <p:cNvPicPr>
                <a:picLocks noChangeAspect="1" noChangeArrowheads="1"/>
              </p:cNvPicPr>
              <p:nvPr/>
            </p:nvPicPr>
            <p:blipFill rotWithShape="1">
              <a:blip r:embed="rId2">
                <a:clrChange>
                  <a:clrFrom>
                    <a:srgbClr val="AEDCFE"/>
                  </a:clrFrom>
                  <a:clrTo>
                    <a:srgbClr val="AEDCFE">
                      <a:alpha val="0"/>
                    </a:srgbClr>
                  </a:clrTo>
                </a:clrChange>
                <a:extLst>
                  <a:ext uri="{28A0092B-C50C-407E-A947-70E740481C1C}">
                    <a14:useLocalDpi xmlns:a14="http://schemas.microsoft.com/office/drawing/2010/main" val="0"/>
                  </a:ext>
                </a:extLst>
              </a:blip>
              <a:srcRect r="17864" b="7700"/>
              <a:stretch/>
            </p:blipFill>
            <p:spPr bwMode="auto">
              <a:xfrm>
                <a:off x="287648" y="1746884"/>
                <a:ext cx="3442141" cy="43970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8" name="Rectangle 187"/>
              <p:cNvSpPr/>
              <p:nvPr/>
            </p:nvSpPr>
            <p:spPr>
              <a:xfrm>
                <a:off x="3561347" y="3007895"/>
                <a:ext cx="168442" cy="8281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2" name="Rectangle 171"/>
            <p:cNvSpPr/>
            <p:nvPr/>
          </p:nvSpPr>
          <p:spPr>
            <a:xfrm>
              <a:off x="1219200" y="3702717"/>
              <a:ext cx="2047875" cy="522671"/>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Rectangle 172"/>
            <p:cNvSpPr/>
            <p:nvPr/>
          </p:nvSpPr>
          <p:spPr>
            <a:xfrm>
              <a:off x="871538" y="2412606"/>
              <a:ext cx="2319337" cy="640157"/>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Rectangle 173"/>
            <p:cNvSpPr/>
            <p:nvPr/>
          </p:nvSpPr>
          <p:spPr>
            <a:xfrm>
              <a:off x="800100" y="3327005"/>
              <a:ext cx="1208618" cy="71915"/>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Rectangle 174"/>
            <p:cNvSpPr/>
            <p:nvPr/>
          </p:nvSpPr>
          <p:spPr>
            <a:xfrm>
              <a:off x="2008718" y="3052763"/>
              <a:ext cx="186795" cy="309550"/>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Rectangle 175"/>
            <p:cNvSpPr/>
            <p:nvPr/>
          </p:nvSpPr>
          <p:spPr>
            <a:xfrm>
              <a:off x="2111291" y="3454356"/>
              <a:ext cx="186795" cy="309550"/>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Rectangle 176"/>
            <p:cNvSpPr/>
            <p:nvPr/>
          </p:nvSpPr>
          <p:spPr>
            <a:xfrm>
              <a:off x="3267075" y="3132220"/>
              <a:ext cx="147638" cy="1076736"/>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Rectangle 177"/>
            <p:cNvSpPr/>
            <p:nvPr/>
          </p:nvSpPr>
          <p:spPr>
            <a:xfrm>
              <a:off x="871538" y="3007895"/>
              <a:ext cx="200025" cy="662693"/>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Rectangle 178"/>
            <p:cNvSpPr/>
            <p:nvPr/>
          </p:nvSpPr>
          <p:spPr>
            <a:xfrm>
              <a:off x="871538" y="4208956"/>
              <a:ext cx="2543175" cy="792250"/>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0" name="Rectangle 179"/>
            <p:cNvSpPr/>
            <p:nvPr/>
          </p:nvSpPr>
          <p:spPr>
            <a:xfrm>
              <a:off x="871538" y="1880694"/>
              <a:ext cx="2543175" cy="719251"/>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Rectangle 180"/>
            <p:cNvSpPr/>
            <p:nvPr/>
          </p:nvSpPr>
          <p:spPr>
            <a:xfrm>
              <a:off x="3381375" y="2295526"/>
              <a:ext cx="90489" cy="117080"/>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Rectangle 181"/>
            <p:cNvSpPr/>
            <p:nvPr/>
          </p:nvSpPr>
          <p:spPr>
            <a:xfrm>
              <a:off x="2008718" y="3352787"/>
              <a:ext cx="117738" cy="45719"/>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Rectangle 182"/>
            <p:cNvSpPr/>
            <p:nvPr/>
          </p:nvSpPr>
          <p:spPr>
            <a:xfrm>
              <a:off x="974558" y="3876675"/>
              <a:ext cx="311317" cy="348713"/>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Rectangle 183"/>
            <p:cNvSpPr/>
            <p:nvPr/>
          </p:nvSpPr>
          <p:spPr>
            <a:xfrm>
              <a:off x="3190875" y="2599945"/>
              <a:ext cx="150019" cy="297933"/>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Rectangle 184"/>
            <p:cNvSpPr/>
            <p:nvPr/>
          </p:nvSpPr>
          <p:spPr>
            <a:xfrm>
              <a:off x="1071563" y="3763906"/>
              <a:ext cx="147637" cy="112769"/>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6" name="Rectangle 185"/>
            <p:cNvSpPr/>
            <p:nvPr/>
          </p:nvSpPr>
          <p:spPr>
            <a:xfrm>
              <a:off x="3190875" y="2897878"/>
              <a:ext cx="75009" cy="110017"/>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9" name="Oval 188"/>
          <p:cNvSpPr/>
          <p:nvPr/>
        </p:nvSpPr>
        <p:spPr>
          <a:xfrm>
            <a:off x="1283503" y="3550931"/>
            <a:ext cx="128608" cy="128609"/>
          </a:xfrm>
          <a:prstGeom prst="ellipse">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800099" y="5679150"/>
            <a:ext cx="547707" cy="81963"/>
          </a:xfrm>
          <a:prstGeom prst="rect">
            <a:avLst/>
          </a:prstGeom>
          <a:solidFill>
            <a:srgbClr val="FF00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3046326" y="6373249"/>
            <a:ext cx="2351927" cy="400110"/>
          </a:xfrm>
          <a:prstGeom prst="rect">
            <a:avLst/>
          </a:prstGeom>
          <a:noFill/>
          <a:ln w="19050">
            <a:noFill/>
          </a:ln>
        </p:spPr>
        <p:txBody>
          <a:bodyPr wrap="none" rtlCol="0">
            <a:spAutoFit/>
          </a:bodyPr>
          <a:lstStyle/>
          <a:p>
            <a:pPr algn="ctr"/>
            <a:r>
              <a:rPr lang="en-US" sz="2000" dirty="0" smtClean="0"/>
              <a:t>OH</a:t>
            </a:r>
            <a:r>
              <a:rPr lang="en-US" sz="2000" baseline="30000" dirty="0" smtClean="0"/>
              <a:t>-</a:t>
            </a:r>
            <a:r>
              <a:rPr lang="en-US" sz="2000" dirty="0" smtClean="0"/>
              <a:t> + HA </a:t>
            </a:r>
            <a:r>
              <a:rPr lang="en-US" sz="2000" dirty="0" smtClean="0">
                <a:sym typeface="Symbol"/>
              </a:rPr>
              <a:t></a:t>
            </a:r>
            <a:r>
              <a:rPr lang="en-US" sz="2000" dirty="0" smtClean="0">
                <a:sym typeface="Wingdings" pitchFamily="2" charset="2"/>
              </a:rPr>
              <a:t> H</a:t>
            </a:r>
            <a:r>
              <a:rPr lang="en-US" sz="2000" baseline="-25000" dirty="0" smtClean="0">
                <a:sym typeface="Wingdings" pitchFamily="2" charset="2"/>
              </a:rPr>
              <a:t>2</a:t>
            </a:r>
            <a:r>
              <a:rPr lang="en-US" sz="2000" dirty="0" smtClean="0">
                <a:sym typeface="Wingdings" pitchFamily="2" charset="2"/>
              </a:rPr>
              <a:t>O + A</a:t>
            </a:r>
            <a:r>
              <a:rPr lang="en-US" sz="2000" baseline="30000" dirty="0" smtClean="0">
                <a:sym typeface="Wingdings" pitchFamily="2" charset="2"/>
              </a:rPr>
              <a:t>-</a:t>
            </a:r>
            <a:endParaRPr lang="en-US" sz="2000" baseline="30000" dirty="0" smtClean="0"/>
          </a:p>
        </p:txBody>
      </p:sp>
      <p:sp>
        <p:nvSpPr>
          <p:cNvPr id="190" name="TextBox 189"/>
          <p:cNvSpPr txBox="1"/>
          <p:nvPr/>
        </p:nvSpPr>
        <p:spPr>
          <a:xfrm>
            <a:off x="3103492" y="6071610"/>
            <a:ext cx="1842171" cy="400110"/>
          </a:xfrm>
          <a:prstGeom prst="rect">
            <a:avLst/>
          </a:prstGeom>
          <a:noFill/>
          <a:ln w="19050">
            <a:noFill/>
          </a:ln>
        </p:spPr>
        <p:txBody>
          <a:bodyPr wrap="none" rtlCol="0">
            <a:spAutoFit/>
          </a:bodyPr>
          <a:lstStyle/>
          <a:p>
            <a:pPr algn="ctr"/>
            <a:r>
              <a:rPr lang="en-US" sz="2000" dirty="0" smtClean="0"/>
              <a:t>OH</a:t>
            </a:r>
            <a:r>
              <a:rPr lang="en-US" sz="2000" baseline="30000" dirty="0" smtClean="0"/>
              <a:t>-</a:t>
            </a:r>
            <a:r>
              <a:rPr lang="en-US" sz="2000" dirty="0" smtClean="0"/>
              <a:t> + H</a:t>
            </a:r>
            <a:r>
              <a:rPr lang="en-US" sz="2000" baseline="30000" dirty="0" smtClean="0"/>
              <a:t>+</a:t>
            </a:r>
            <a:r>
              <a:rPr lang="en-US" sz="2000" dirty="0" smtClean="0"/>
              <a:t> </a:t>
            </a:r>
            <a:r>
              <a:rPr lang="en-US" sz="2000" dirty="0" smtClean="0">
                <a:sym typeface="Symbol"/>
              </a:rPr>
              <a:t></a:t>
            </a:r>
            <a:r>
              <a:rPr lang="en-US" sz="2000" dirty="0" smtClean="0">
                <a:sym typeface="Wingdings" pitchFamily="2" charset="2"/>
              </a:rPr>
              <a:t> H</a:t>
            </a:r>
            <a:r>
              <a:rPr lang="en-US" sz="2000" baseline="-25000" dirty="0" smtClean="0">
                <a:sym typeface="Wingdings" pitchFamily="2" charset="2"/>
              </a:rPr>
              <a:t>2</a:t>
            </a:r>
            <a:r>
              <a:rPr lang="en-US" sz="2000" dirty="0" smtClean="0">
                <a:sym typeface="Wingdings" pitchFamily="2" charset="2"/>
              </a:rPr>
              <a:t>O</a:t>
            </a:r>
          </a:p>
        </p:txBody>
      </p:sp>
    </p:spTree>
    <p:extLst>
      <p:ext uri="{BB962C8B-B14F-4D97-AF65-F5344CB8AC3E}">
        <p14:creationId xmlns:p14="http://schemas.microsoft.com/office/powerpoint/2010/main" val="1918280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grpId="0" nodeType="clickEffect">
                                  <p:stCondLst>
                                    <p:cond delay="0"/>
                                  </p:stCondLst>
                                  <p:iterate type="lt">
                                    <p:tmPct val="4000"/>
                                  </p:iterate>
                                  <p:childTnLst>
                                    <p:set>
                                      <p:cBhvr override="childStyle">
                                        <p:cTn id="6" dur="500" fill="hold"/>
                                        <p:tgtEl>
                                          <p:spTgt spid="190"/>
                                        </p:tgtEl>
                                        <p:attrNameLst>
                                          <p:attrName>style.textDecorationUnderline</p:attrName>
                                        </p:attrNameLst>
                                      </p:cBhvr>
                                      <p:to>
                                        <p:strVal val="true"/>
                                      </p:to>
                                    </p:set>
                                  </p:childTnLst>
                                </p:cTn>
                              </p:par>
                              <p:par>
                                <p:cTn id="7" presetID="18" presetClass="emph" presetSubtype="0" fill="hold" grpId="2" nodeType="withEffect">
                                  <p:stCondLst>
                                    <p:cond delay="0"/>
                                  </p:stCondLst>
                                  <p:iterate type="lt">
                                    <p:tmPct val="4000"/>
                                  </p:iterate>
                                  <p:childTnLst>
                                    <p:set>
                                      <p:cBhvr override="childStyle">
                                        <p:cTn id="8" dur="500" fill="hold"/>
                                        <p:tgtEl>
                                          <p:spTgt spid="2"/>
                                        </p:tgtEl>
                                        <p:attrNameLst>
                                          <p:attrName>style.textDecorationUnderline</p:attrName>
                                        </p:attrNameLst>
                                      </p:cBhvr>
                                      <p:to>
                                        <p:strVal val="tru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48"/>
                                        </p:tgtEl>
                                        <p:attrNameLst>
                                          <p:attrName>style.visibility</p:attrName>
                                        </p:attrNameLst>
                                      </p:cBhvr>
                                      <p:to>
                                        <p:strVal val="visible"/>
                                      </p:to>
                                    </p:set>
                                  </p:childTnLst>
                                </p:cTn>
                              </p:par>
                            </p:childTnLst>
                          </p:cTn>
                        </p:par>
                        <p:par>
                          <p:cTn id="13" fill="hold">
                            <p:stCondLst>
                              <p:cond delay="0"/>
                            </p:stCondLst>
                            <p:childTnLst>
                              <p:par>
                                <p:cTn id="14" presetID="42" presetClass="exit" presetSubtype="0" fill="hold" grpId="0" nodeType="afterEffect">
                                  <p:stCondLst>
                                    <p:cond delay="0"/>
                                  </p:stCondLst>
                                  <p:childTnLst>
                                    <p:animEffect transition="out" filter="fade">
                                      <p:cBhvr>
                                        <p:cTn id="15" dur="500"/>
                                        <p:tgtEl>
                                          <p:spTgt spid="48"/>
                                        </p:tgtEl>
                                      </p:cBhvr>
                                    </p:animEffect>
                                    <p:anim calcmode="lin" valueType="num">
                                      <p:cBhvr>
                                        <p:cTn id="16" dur="500"/>
                                        <p:tgtEl>
                                          <p:spTgt spid="48"/>
                                        </p:tgtEl>
                                        <p:attrNameLst>
                                          <p:attrName>ppt_x</p:attrName>
                                        </p:attrNameLst>
                                      </p:cBhvr>
                                      <p:tavLst>
                                        <p:tav tm="0">
                                          <p:val>
                                            <p:strVal val="ppt_x"/>
                                          </p:val>
                                        </p:tav>
                                        <p:tav tm="100000">
                                          <p:val>
                                            <p:strVal val="ppt_x"/>
                                          </p:val>
                                        </p:tav>
                                      </p:tavLst>
                                    </p:anim>
                                    <p:anim calcmode="lin" valueType="num">
                                      <p:cBhvr>
                                        <p:cTn id="17" dur="500"/>
                                        <p:tgtEl>
                                          <p:spTgt spid="48"/>
                                        </p:tgtEl>
                                        <p:attrNameLst>
                                          <p:attrName>ppt_y</p:attrName>
                                        </p:attrNameLst>
                                      </p:cBhvr>
                                      <p:tavLst>
                                        <p:tav tm="0">
                                          <p:val>
                                            <p:strVal val="ppt_y"/>
                                          </p:val>
                                        </p:tav>
                                        <p:tav tm="100000">
                                          <p:val>
                                            <p:strVal val="ppt_y+.1"/>
                                          </p:val>
                                        </p:tav>
                                      </p:tavLst>
                                    </p:anim>
                                    <p:set>
                                      <p:cBhvr>
                                        <p:cTn id="18" dur="1" fill="hold">
                                          <p:stCondLst>
                                            <p:cond delay="499"/>
                                          </p:stCondLst>
                                        </p:cTn>
                                        <p:tgtEl>
                                          <p:spTgt spid="4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48" grpId="1" animBg="1"/>
      <p:bldP spid="2" grpId="2"/>
      <p:bldP spid="19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l"/>
            <a:r>
              <a:rPr lang="en-US" dirty="0" smtClean="0"/>
              <a:t>Titration of a weak acid</a:t>
            </a:r>
            <a:br>
              <a:rPr lang="en-US" dirty="0" smtClean="0"/>
            </a:br>
            <a:r>
              <a:rPr lang="en-US" sz="3100" dirty="0" smtClean="0"/>
              <a:t>acetic acid, CH</a:t>
            </a:r>
            <a:r>
              <a:rPr lang="en-US" sz="3100" baseline="-25000" dirty="0" smtClean="0"/>
              <a:t>3</a:t>
            </a:r>
            <a:r>
              <a:rPr lang="en-US" sz="3100" dirty="0" smtClean="0"/>
              <a:t>COOH, </a:t>
            </a:r>
            <a:r>
              <a:rPr lang="en-US" sz="3100" dirty="0" err="1" smtClean="0"/>
              <a:t>pKa</a:t>
            </a:r>
            <a:r>
              <a:rPr lang="en-US" sz="3100" dirty="0" smtClean="0"/>
              <a:t> = 4.8</a:t>
            </a:r>
            <a:endParaRPr lang="en-US" sz="3100" dirty="0"/>
          </a:p>
        </p:txBody>
      </p:sp>
      <p:grpSp>
        <p:nvGrpSpPr>
          <p:cNvPr id="40" name="Group 39"/>
          <p:cNvGrpSpPr/>
          <p:nvPr/>
        </p:nvGrpSpPr>
        <p:grpSpPr>
          <a:xfrm>
            <a:off x="5180384" y="431414"/>
            <a:ext cx="3838187" cy="5785903"/>
            <a:chOff x="5180384" y="431414"/>
            <a:chExt cx="3838187" cy="5785903"/>
          </a:xfrm>
        </p:grpSpPr>
        <p:grpSp>
          <p:nvGrpSpPr>
            <p:cNvPr id="39" name="Group 38"/>
            <p:cNvGrpSpPr/>
            <p:nvPr/>
          </p:nvGrpSpPr>
          <p:grpSpPr>
            <a:xfrm>
              <a:off x="5180384" y="3132220"/>
              <a:ext cx="2747211" cy="3085097"/>
              <a:chOff x="5181600" y="2477503"/>
              <a:chExt cx="2747211" cy="3085097"/>
            </a:xfrm>
          </p:grpSpPr>
          <p:sp>
            <p:nvSpPr>
              <p:cNvPr id="7" name="Rectangle 6"/>
              <p:cNvSpPr/>
              <p:nvPr/>
            </p:nvSpPr>
            <p:spPr>
              <a:xfrm>
                <a:off x="5181600" y="3181350"/>
                <a:ext cx="2743200" cy="224890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5181600" y="5295900"/>
                <a:ext cx="2743200" cy="2667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181600" y="2610853"/>
                <a:ext cx="2743200" cy="57049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5185611" y="2477503"/>
                <a:ext cx="2743200" cy="2667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5181600" y="3048000"/>
                <a:ext cx="2743200" cy="2667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8" name="Group 37"/>
            <p:cNvGrpSpPr/>
            <p:nvPr/>
          </p:nvGrpSpPr>
          <p:grpSpPr>
            <a:xfrm>
              <a:off x="7054897" y="431414"/>
              <a:ext cx="1963674" cy="2930899"/>
              <a:chOff x="3408149" y="2667009"/>
              <a:chExt cx="1963674" cy="2930899"/>
            </a:xfrm>
          </p:grpSpPr>
          <p:sp>
            <p:nvSpPr>
              <p:cNvPr id="11" name="Flowchart: Off-page Connector 10"/>
              <p:cNvSpPr/>
              <p:nvPr/>
            </p:nvSpPr>
            <p:spPr>
              <a:xfrm>
                <a:off x="3408149" y="2733684"/>
                <a:ext cx="457200" cy="2828916"/>
              </a:xfrm>
              <a:prstGeom prst="flowChartOffpageConnector">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408149" y="2733683"/>
                <a:ext cx="457200" cy="98626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3408149" y="3653273"/>
                <a:ext cx="457200" cy="133350"/>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3408149" y="2667009"/>
                <a:ext cx="457200" cy="13335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3536738" y="5470562"/>
                <a:ext cx="190500" cy="1273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3598649" y="5435987"/>
                <a:ext cx="76200" cy="45719"/>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Connector 19"/>
              <p:cNvCxnSpPr/>
              <p:nvPr/>
            </p:nvCxnSpPr>
            <p:spPr>
              <a:xfrm>
                <a:off x="3777117" y="3027948"/>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3777117" y="32766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3777117" y="35052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3777117" y="37338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3777117" y="39624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3777117" y="41910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3777117" y="44196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777117" y="46482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3777117" y="48768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3712949" y="5133473"/>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3865349" y="2874059"/>
                <a:ext cx="415498" cy="307777"/>
              </a:xfrm>
              <a:prstGeom prst="rect">
                <a:avLst/>
              </a:prstGeom>
              <a:noFill/>
            </p:spPr>
            <p:txBody>
              <a:bodyPr wrap="none" rtlCol="0">
                <a:spAutoFit/>
              </a:bodyPr>
              <a:lstStyle/>
              <a:p>
                <a:r>
                  <a:rPr lang="en-US" sz="1400" b="1" dirty="0" smtClean="0">
                    <a:solidFill>
                      <a:schemeClr val="tx2"/>
                    </a:solidFill>
                  </a:rPr>
                  <a:t>1.0</a:t>
                </a:r>
                <a:endParaRPr lang="en-US" sz="1400" b="1" dirty="0">
                  <a:solidFill>
                    <a:schemeClr val="tx2"/>
                  </a:solidFill>
                </a:endParaRPr>
              </a:p>
            </p:txBody>
          </p:sp>
          <p:sp>
            <p:nvSpPr>
              <p:cNvPr id="33" name="TextBox 32"/>
              <p:cNvSpPr txBox="1"/>
              <p:nvPr/>
            </p:nvSpPr>
            <p:spPr>
              <a:xfrm>
                <a:off x="3865349" y="3351312"/>
                <a:ext cx="415498" cy="307777"/>
              </a:xfrm>
              <a:prstGeom prst="rect">
                <a:avLst/>
              </a:prstGeom>
              <a:noFill/>
            </p:spPr>
            <p:txBody>
              <a:bodyPr wrap="none" rtlCol="0">
                <a:spAutoFit/>
              </a:bodyPr>
              <a:lstStyle/>
              <a:p>
                <a:r>
                  <a:rPr lang="en-US" sz="1400" b="1" dirty="0" smtClean="0">
                    <a:solidFill>
                      <a:schemeClr val="tx2"/>
                    </a:solidFill>
                  </a:rPr>
                  <a:t>0.8</a:t>
                </a:r>
                <a:endParaRPr lang="en-US" sz="1400" b="1" dirty="0">
                  <a:solidFill>
                    <a:schemeClr val="tx2"/>
                  </a:solidFill>
                </a:endParaRPr>
              </a:p>
            </p:txBody>
          </p:sp>
          <p:sp>
            <p:nvSpPr>
              <p:cNvPr id="34" name="TextBox 33"/>
              <p:cNvSpPr txBox="1"/>
              <p:nvPr/>
            </p:nvSpPr>
            <p:spPr>
              <a:xfrm>
                <a:off x="3865349" y="3808512"/>
                <a:ext cx="415498" cy="307777"/>
              </a:xfrm>
              <a:prstGeom prst="rect">
                <a:avLst/>
              </a:prstGeom>
              <a:noFill/>
            </p:spPr>
            <p:txBody>
              <a:bodyPr wrap="none" rtlCol="0">
                <a:spAutoFit/>
              </a:bodyPr>
              <a:lstStyle/>
              <a:p>
                <a:r>
                  <a:rPr lang="en-US" sz="1400" b="1" dirty="0" smtClean="0">
                    <a:solidFill>
                      <a:schemeClr val="tx2"/>
                    </a:solidFill>
                  </a:rPr>
                  <a:t>0.6</a:t>
                </a:r>
              </a:p>
            </p:txBody>
          </p:sp>
          <p:sp>
            <p:nvSpPr>
              <p:cNvPr id="35" name="TextBox 34"/>
              <p:cNvSpPr txBox="1"/>
              <p:nvPr/>
            </p:nvSpPr>
            <p:spPr>
              <a:xfrm>
                <a:off x="3865349" y="4722912"/>
                <a:ext cx="415498" cy="307777"/>
              </a:xfrm>
              <a:prstGeom prst="rect">
                <a:avLst/>
              </a:prstGeom>
              <a:noFill/>
            </p:spPr>
            <p:txBody>
              <a:bodyPr wrap="none" rtlCol="0">
                <a:spAutoFit/>
              </a:bodyPr>
              <a:lstStyle/>
              <a:p>
                <a:r>
                  <a:rPr lang="en-US" sz="1400" b="1" dirty="0" smtClean="0">
                    <a:solidFill>
                      <a:schemeClr val="tx2"/>
                    </a:solidFill>
                  </a:rPr>
                  <a:t>0.2</a:t>
                </a:r>
              </a:p>
            </p:txBody>
          </p:sp>
          <p:sp>
            <p:nvSpPr>
              <p:cNvPr id="36" name="TextBox 35"/>
              <p:cNvSpPr txBox="1"/>
              <p:nvPr/>
            </p:nvSpPr>
            <p:spPr>
              <a:xfrm>
                <a:off x="3865349" y="4265712"/>
                <a:ext cx="415498" cy="307777"/>
              </a:xfrm>
              <a:prstGeom prst="rect">
                <a:avLst/>
              </a:prstGeom>
              <a:noFill/>
            </p:spPr>
            <p:txBody>
              <a:bodyPr wrap="none" rtlCol="0">
                <a:spAutoFit/>
              </a:bodyPr>
              <a:lstStyle/>
              <a:p>
                <a:r>
                  <a:rPr lang="en-US" sz="1400" b="1" dirty="0" smtClean="0">
                    <a:solidFill>
                      <a:schemeClr val="tx2"/>
                    </a:solidFill>
                  </a:rPr>
                  <a:t>0.4</a:t>
                </a:r>
                <a:endParaRPr lang="en-US" sz="1400" b="1" dirty="0">
                  <a:solidFill>
                    <a:schemeClr val="tx2"/>
                  </a:solidFill>
                </a:endParaRPr>
              </a:p>
            </p:txBody>
          </p:sp>
          <p:sp>
            <p:nvSpPr>
              <p:cNvPr id="37" name="TextBox 36"/>
              <p:cNvSpPr txBox="1"/>
              <p:nvPr/>
            </p:nvSpPr>
            <p:spPr>
              <a:xfrm>
                <a:off x="4204644" y="3670012"/>
                <a:ext cx="1167179" cy="625812"/>
              </a:xfrm>
              <a:prstGeom prst="rect">
                <a:avLst/>
              </a:prstGeom>
              <a:noFill/>
            </p:spPr>
            <p:txBody>
              <a:bodyPr wrap="none" rtlCol="0">
                <a:spAutoFit/>
              </a:bodyPr>
              <a:lstStyle/>
              <a:p>
                <a:r>
                  <a:rPr lang="en-US" sz="1600" b="1" dirty="0" smtClean="0">
                    <a:solidFill>
                      <a:schemeClr val="tx2"/>
                    </a:solidFill>
                  </a:rPr>
                  <a:t>OH</a:t>
                </a:r>
                <a:r>
                  <a:rPr lang="en-US" sz="2800" b="1" baseline="16000" dirty="0" smtClean="0">
                    <a:solidFill>
                      <a:schemeClr val="tx2"/>
                    </a:solidFill>
                  </a:rPr>
                  <a:t>-</a:t>
                </a:r>
                <a:endParaRPr lang="en-US" sz="2800" b="1" baseline="16000" dirty="0">
                  <a:solidFill>
                    <a:schemeClr val="tx2"/>
                  </a:solidFill>
                </a:endParaRPr>
              </a:p>
              <a:p>
                <a:r>
                  <a:rPr lang="en-US" sz="1600" b="1" dirty="0" smtClean="0">
                    <a:solidFill>
                      <a:schemeClr val="tx2"/>
                    </a:solidFill>
                  </a:rPr>
                  <a:t>equivalents</a:t>
                </a:r>
                <a:endParaRPr lang="en-US" sz="1600" b="1" dirty="0">
                  <a:solidFill>
                    <a:schemeClr val="tx2"/>
                  </a:solidFill>
                </a:endParaRPr>
              </a:p>
            </p:txBody>
          </p:sp>
        </p:grpSp>
      </p:grpSp>
      <p:sp>
        <p:nvSpPr>
          <p:cNvPr id="41" name="Rounded Rectangle 40"/>
          <p:cNvSpPr/>
          <p:nvPr/>
        </p:nvSpPr>
        <p:spPr>
          <a:xfrm>
            <a:off x="5534526" y="2641206"/>
            <a:ext cx="168442" cy="182251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4103729" y="1726804"/>
            <a:ext cx="1238292" cy="91440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p:cNvSpPr/>
          <p:nvPr/>
        </p:nvSpPr>
        <p:spPr>
          <a:xfrm>
            <a:off x="5342021" y="2211460"/>
            <a:ext cx="264695" cy="423456"/>
          </a:xfrm>
          <a:custGeom>
            <a:avLst/>
            <a:gdLst>
              <a:gd name="connsiteX0" fmla="*/ 264695 w 264695"/>
              <a:gd name="connsiteY0" fmla="*/ 423456 h 423456"/>
              <a:gd name="connsiteX1" fmla="*/ 228600 w 264695"/>
              <a:gd name="connsiteY1" fmla="*/ 146729 h 423456"/>
              <a:gd name="connsiteX2" fmla="*/ 204537 w 264695"/>
              <a:gd name="connsiteY2" fmla="*/ 98603 h 423456"/>
              <a:gd name="connsiteX3" fmla="*/ 168442 w 264695"/>
              <a:gd name="connsiteY3" fmla="*/ 74540 h 423456"/>
              <a:gd name="connsiteX4" fmla="*/ 156411 w 264695"/>
              <a:gd name="connsiteY4" fmla="*/ 38445 h 423456"/>
              <a:gd name="connsiteX5" fmla="*/ 0 w 264695"/>
              <a:gd name="connsiteY5" fmla="*/ 2351 h 423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4695" h="423456">
                <a:moveTo>
                  <a:pt x="264695" y="423456"/>
                </a:moveTo>
                <a:cubicBezTo>
                  <a:pt x="259370" y="332940"/>
                  <a:pt x="271216" y="231961"/>
                  <a:pt x="228600" y="146729"/>
                </a:cubicBezTo>
                <a:cubicBezTo>
                  <a:pt x="220579" y="130687"/>
                  <a:pt x="216019" y="112381"/>
                  <a:pt x="204537" y="98603"/>
                </a:cubicBezTo>
                <a:cubicBezTo>
                  <a:pt x="195280" y="87494"/>
                  <a:pt x="180474" y="82561"/>
                  <a:pt x="168442" y="74540"/>
                </a:cubicBezTo>
                <a:cubicBezTo>
                  <a:pt x="164432" y="62508"/>
                  <a:pt x="162936" y="49320"/>
                  <a:pt x="156411" y="38445"/>
                </a:cubicBezTo>
                <a:cubicBezTo>
                  <a:pt x="125077" y="-13777"/>
                  <a:pt x="46137" y="2351"/>
                  <a:pt x="0" y="2351"/>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TextBox 46"/>
          <p:cNvSpPr txBox="1"/>
          <p:nvPr/>
        </p:nvSpPr>
        <p:spPr>
          <a:xfrm>
            <a:off x="4127247" y="1753559"/>
            <a:ext cx="1188082" cy="846386"/>
          </a:xfrm>
          <a:prstGeom prst="rect">
            <a:avLst/>
          </a:prstGeom>
          <a:noFill/>
        </p:spPr>
        <p:txBody>
          <a:bodyPr wrap="none" rtlCol="0">
            <a:spAutoFit/>
          </a:bodyPr>
          <a:lstStyle/>
          <a:p>
            <a:pPr>
              <a:spcAft>
                <a:spcPts val="600"/>
              </a:spcAft>
            </a:pPr>
            <a:r>
              <a:rPr lang="en-US" sz="2400" b="1" dirty="0" smtClean="0">
                <a:solidFill>
                  <a:schemeClr val="tx2"/>
                </a:solidFill>
              </a:rPr>
              <a:t>pH:  </a:t>
            </a:r>
            <a:r>
              <a:rPr lang="en-US" sz="2400" b="1" dirty="0" smtClean="0">
                <a:solidFill>
                  <a:srgbClr val="FF0000"/>
                </a:solidFill>
              </a:rPr>
              <a:t>4.4</a:t>
            </a:r>
          </a:p>
          <a:p>
            <a:pPr>
              <a:spcAft>
                <a:spcPts val="600"/>
              </a:spcAft>
            </a:pPr>
            <a:r>
              <a:rPr lang="en-US" sz="2000" b="1" dirty="0" smtClean="0">
                <a:solidFill>
                  <a:schemeClr val="tx2"/>
                </a:solidFill>
              </a:rPr>
              <a:t>= </a:t>
            </a:r>
            <a:r>
              <a:rPr lang="en-US" sz="2000" b="1" dirty="0" err="1" smtClean="0">
                <a:solidFill>
                  <a:schemeClr val="tx2"/>
                </a:solidFill>
              </a:rPr>
              <a:t>pK</a:t>
            </a:r>
            <a:r>
              <a:rPr lang="en-US" sz="2000" b="1" baseline="-25000" dirty="0" err="1" smtClean="0">
                <a:solidFill>
                  <a:schemeClr val="tx2"/>
                </a:solidFill>
              </a:rPr>
              <a:t>a</a:t>
            </a:r>
            <a:r>
              <a:rPr lang="en-US" sz="2000" b="1" dirty="0" smtClean="0">
                <a:solidFill>
                  <a:schemeClr val="tx2"/>
                </a:solidFill>
              </a:rPr>
              <a:t>–0.4</a:t>
            </a:r>
            <a:endParaRPr lang="en-US" sz="2000" b="1" dirty="0">
              <a:solidFill>
                <a:schemeClr val="tx2"/>
              </a:solidFill>
            </a:endParaRPr>
          </a:p>
        </p:txBody>
      </p:sp>
      <p:sp>
        <p:nvSpPr>
          <p:cNvPr id="48" name="Teardrop 47"/>
          <p:cNvSpPr/>
          <p:nvPr/>
        </p:nvSpPr>
        <p:spPr>
          <a:xfrm rot="18914653">
            <a:off x="7153625" y="3530829"/>
            <a:ext cx="228600" cy="228600"/>
          </a:xfrm>
          <a:prstGeom prst="teardrop">
            <a:avLst>
              <a:gd name="adj" fmla="val 142105"/>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p:cNvSpPr/>
          <p:nvPr/>
        </p:nvSpPr>
        <p:spPr>
          <a:xfrm>
            <a:off x="5851299" y="4460496"/>
            <a:ext cx="229623" cy="229623"/>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2" name="Group 101"/>
          <p:cNvGrpSpPr/>
          <p:nvPr/>
        </p:nvGrpSpPr>
        <p:grpSpPr>
          <a:xfrm rot="5400000">
            <a:off x="5342021" y="4992169"/>
            <a:ext cx="278824" cy="229623"/>
            <a:chOff x="1584159" y="3521073"/>
            <a:chExt cx="729465" cy="600744"/>
          </a:xfrm>
        </p:grpSpPr>
        <p:sp>
          <p:nvSpPr>
            <p:cNvPr id="103" name="Oval 102"/>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5" name="Group 104"/>
          <p:cNvGrpSpPr/>
          <p:nvPr/>
        </p:nvGrpSpPr>
        <p:grpSpPr>
          <a:xfrm rot="16200000">
            <a:off x="5941510" y="4968202"/>
            <a:ext cx="278824" cy="229623"/>
            <a:chOff x="1584159" y="3521073"/>
            <a:chExt cx="729465" cy="600744"/>
          </a:xfrm>
        </p:grpSpPr>
        <p:sp>
          <p:nvSpPr>
            <p:cNvPr id="106" name="Oval 105"/>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Oval 106"/>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8" name="Group 107"/>
          <p:cNvGrpSpPr/>
          <p:nvPr/>
        </p:nvGrpSpPr>
        <p:grpSpPr>
          <a:xfrm>
            <a:off x="6508896" y="4208956"/>
            <a:ext cx="278824" cy="229623"/>
            <a:chOff x="1584159" y="3521073"/>
            <a:chExt cx="729465" cy="600744"/>
          </a:xfrm>
        </p:grpSpPr>
        <p:sp>
          <p:nvSpPr>
            <p:cNvPr id="109" name="Oval 108"/>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Oval 109"/>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2" name="Oval 111"/>
          <p:cNvSpPr/>
          <p:nvPr/>
        </p:nvSpPr>
        <p:spPr>
          <a:xfrm rot="16200000">
            <a:off x="7269998" y="4582146"/>
            <a:ext cx="229623" cy="229623"/>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4" name="Group 113"/>
          <p:cNvGrpSpPr/>
          <p:nvPr/>
        </p:nvGrpSpPr>
        <p:grpSpPr>
          <a:xfrm rot="10800000">
            <a:off x="6626287" y="5035677"/>
            <a:ext cx="278824" cy="229623"/>
            <a:chOff x="1584159" y="3521073"/>
            <a:chExt cx="729465" cy="600744"/>
          </a:xfrm>
        </p:grpSpPr>
        <p:sp>
          <p:nvSpPr>
            <p:cNvPr id="115" name="Oval 114"/>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Oval 115"/>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8" name="Oval 117"/>
          <p:cNvSpPr/>
          <p:nvPr/>
        </p:nvSpPr>
        <p:spPr>
          <a:xfrm>
            <a:off x="6024917" y="5531489"/>
            <a:ext cx="229623" cy="229623"/>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0" name="Group 119"/>
          <p:cNvGrpSpPr/>
          <p:nvPr/>
        </p:nvGrpSpPr>
        <p:grpSpPr>
          <a:xfrm rot="5400000">
            <a:off x="7098846" y="5265300"/>
            <a:ext cx="278824" cy="229623"/>
            <a:chOff x="1584159" y="3521073"/>
            <a:chExt cx="729465" cy="600744"/>
          </a:xfrm>
        </p:grpSpPr>
        <p:sp>
          <p:nvSpPr>
            <p:cNvPr id="121" name="Oval 120"/>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Oval 121"/>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3" name="Group 122"/>
          <p:cNvGrpSpPr/>
          <p:nvPr/>
        </p:nvGrpSpPr>
        <p:grpSpPr>
          <a:xfrm rot="5400000">
            <a:off x="6855910" y="5761112"/>
            <a:ext cx="278824" cy="229623"/>
            <a:chOff x="1584159" y="3521073"/>
            <a:chExt cx="729465" cy="600744"/>
          </a:xfrm>
        </p:grpSpPr>
        <p:sp>
          <p:nvSpPr>
            <p:cNvPr id="124" name="Oval 123"/>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Oval 124"/>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6" name="Group 125"/>
          <p:cNvGrpSpPr/>
          <p:nvPr/>
        </p:nvGrpSpPr>
        <p:grpSpPr>
          <a:xfrm rot="10800000">
            <a:off x="7580970" y="5531489"/>
            <a:ext cx="278824" cy="229623"/>
            <a:chOff x="1584159" y="3521073"/>
            <a:chExt cx="729465" cy="600744"/>
          </a:xfrm>
        </p:grpSpPr>
        <p:sp>
          <p:nvSpPr>
            <p:cNvPr id="127" name="Oval 126"/>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Oval 127"/>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2" name="Group 131"/>
          <p:cNvGrpSpPr/>
          <p:nvPr/>
        </p:nvGrpSpPr>
        <p:grpSpPr>
          <a:xfrm>
            <a:off x="4103729" y="3932500"/>
            <a:ext cx="771942" cy="645788"/>
            <a:chOff x="1260561" y="3368673"/>
            <a:chExt cx="771942" cy="645788"/>
          </a:xfrm>
        </p:grpSpPr>
        <p:sp>
          <p:nvSpPr>
            <p:cNvPr id="50" name="Oval 49"/>
            <p:cNvSpPr/>
            <p:nvPr/>
          </p:nvSpPr>
          <p:spPr>
            <a:xfrm>
              <a:off x="1431759" y="33686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TextBox 128"/>
            <p:cNvSpPr txBox="1"/>
            <p:nvPr/>
          </p:nvSpPr>
          <p:spPr>
            <a:xfrm>
              <a:off x="1558856" y="3426328"/>
              <a:ext cx="370614" cy="461665"/>
            </a:xfrm>
            <a:prstGeom prst="rect">
              <a:avLst/>
            </a:prstGeom>
            <a:noFill/>
          </p:spPr>
          <p:txBody>
            <a:bodyPr wrap="none" rtlCol="0">
              <a:spAutoFit/>
            </a:bodyPr>
            <a:lstStyle/>
            <a:p>
              <a:r>
                <a:rPr lang="en-US" sz="2400" b="1" dirty="0" smtClean="0">
                  <a:solidFill>
                    <a:schemeClr val="bg1"/>
                  </a:solidFill>
                </a:rPr>
                <a:t>A</a:t>
              </a:r>
              <a:endParaRPr lang="en-US" sz="2400" b="1" dirty="0">
                <a:solidFill>
                  <a:schemeClr val="bg1"/>
                </a:solidFill>
              </a:endParaRPr>
            </a:p>
          </p:txBody>
        </p:sp>
        <p:grpSp>
          <p:nvGrpSpPr>
            <p:cNvPr id="131" name="Group 130"/>
            <p:cNvGrpSpPr/>
            <p:nvPr/>
          </p:nvGrpSpPr>
          <p:grpSpPr>
            <a:xfrm>
              <a:off x="1260561" y="3645129"/>
              <a:ext cx="336468" cy="369332"/>
              <a:chOff x="1824756" y="3608884"/>
              <a:chExt cx="336468" cy="369332"/>
            </a:xfrm>
          </p:grpSpPr>
          <p:sp>
            <p:nvSpPr>
              <p:cNvPr id="62" name="Oval 61"/>
              <p:cNvSpPr/>
              <p:nvPr/>
            </p:nvSpPr>
            <p:spPr>
              <a:xfrm>
                <a:off x="1824756" y="3625316"/>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TextBox 129"/>
              <p:cNvSpPr txBox="1"/>
              <p:nvPr/>
            </p:nvSpPr>
            <p:spPr>
              <a:xfrm>
                <a:off x="1827720" y="3608884"/>
                <a:ext cx="330540" cy="369332"/>
              </a:xfrm>
              <a:prstGeom prst="rect">
                <a:avLst/>
              </a:prstGeom>
              <a:noFill/>
            </p:spPr>
            <p:txBody>
              <a:bodyPr wrap="none" rtlCol="0">
                <a:spAutoFit/>
              </a:bodyPr>
              <a:lstStyle/>
              <a:p>
                <a:r>
                  <a:rPr lang="en-US" b="1" dirty="0" smtClean="0"/>
                  <a:t>H</a:t>
                </a:r>
                <a:endParaRPr lang="en-US" b="1" dirty="0"/>
              </a:p>
            </p:txBody>
          </p:sp>
        </p:grpSp>
      </p:grpSp>
      <p:grpSp>
        <p:nvGrpSpPr>
          <p:cNvPr id="139" name="Group 138"/>
          <p:cNvGrpSpPr/>
          <p:nvPr/>
        </p:nvGrpSpPr>
        <p:grpSpPr>
          <a:xfrm>
            <a:off x="4387461" y="4722864"/>
            <a:ext cx="600744" cy="600744"/>
            <a:chOff x="4387461" y="4722864"/>
            <a:chExt cx="600744" cy="600744"/>
          </a:xfrm>
        </p:grpSpPr>
        <p:sp>
          <p:nvSpPr>
            <p:cNvPr id="134" name="Oval 133"/>
            <p:cNvSpPr/>
            <p:nvPr/>
          </p:nvSpPr>
          <p:spPr>
            <a:xfrm>
              <a:off x="4387461" y="4722864"/>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TextBox 134"/>
            <p:cNvSpPr txBox="1"/>
            <p:nvPr/>
          </p:nvSpPr>
          <p:spPr>
            <a:xfrm>
              <a:off x="4478462" y="4768487"/>
              <a:ext cx="474810" cy="502702"/>
            </a:xfrm>
            <a:prstGeom prst="rect">
              <a:avLst/>
            </a:prstGeom>
            <a:noFill/>
          </p:spPr>
          <p:txBody>
            <a:bodyPr wrap="none" rtlCol="0">
              <a:spAutoFit/>
            </a:bodyPr>
            <a:lstStyle/>
            <a:p>
              <a:r>
                <a:rPr lang="en-US" sz="2400" b="1" dirty="0" smtClean="0">
                  <a:solidFill>
                    <a:schemeClr val="bg1"/>
                  </a:solidFill>
                </a:rPr>
                <a:t>A</a:t>
              </a:r>
              <a:r>
                <a:rPr lang="en-US" sz="4000" b="1" baseline="16000" dirty="0" smtClean="0">
                  <a:solidFill>
                    <a:schemeClr val="bg1"/>
                  </a:solidFill>
                </a:rPr>
                <a:t>-</a:t>
              </a:r>
              <a:endParaRPr lang="en-US" sz="4000" b="1" baseline="16000" dirty="0">
                <a:solidFill>
                  <a:schemeClr val="bg1"/>
                </a:solidFill>
              </a:endParaRPr>
            </a:p>
          </p:txBody>
        </p:sp>
      </p:grpSp>
      <p:grpSp>
        <p:nvGrpSpPr>
          <p:cNvPr id="136" name="Group 135"/>
          <p:cNvGrpSpPr/>
          <p:nvPr/>
        </p:nvGrpSpPr>
        <p:grpSpPr>
          <a:xfrm>
            <a:off x="4045330" y="5245952"/>
            <a:ext cx="433132" cy="369332"/>
            <a:chOff x="1791624" y="3608884"/>
            <a:chExt cx="433132" cy="369332"/>
          </a:xfrm>
        </p:grpSpPr>
        <p:sp>
          <p:nvSpPr>
            <p:cNvPr id="137" name="Oval 136"/>
            <p:cNvSpPr/>
            <p:nvPr/>
          </p:nvSpPr>
          <p:spPr>
            <a:xfrm>
              <a:off x="1824756" y="3625316"/>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TextBox 137"/>
            <p:cNvSpPr txBox="1"/>
            <p:nvPr/>
          </p:nvSpPr>
          <p:spPr>
            <a:xfrm>
              <a:off x="1791624" y="3608884"/>
              <a:ext cx="433132" cy="369332"/>
            </a:xfrm>
            <a:prstGeom prst="rect">
              <a:avLst/>
            </a:prstGeom>
            <a:noFill/>
          </p:spPr>
          <p:txBody>
            <a:bodyPr wrap="none" rtlCol="0">
              <a:spAutoFit/>
            </a:bodyPr>
            <a:lstStyle/>
            <a:p>
              <a:r>
                <a:rPr lang="en-US" b="1" dirty="0" smtClean="0"/>
                <a:t>H</a:t>
              </a:r>
              <a:r>
                <a:rPr lang="en-US" sz="2400" b="1" baseline="16000" dirty="0" smtClean="0"/>
                <a:t>+</a:t>
              </a:r>
              <a:endParaRPr lang="en-US" sz="2400" b="1" baseline="16000" dirty="0"/>
            </a:p>
          </p:txBody>
        </p:sp>
      </p:grpSp>
      <p:sp>
        <p:nvSpPr>
          <p:cNvPr id="142" name="Oval 141"/>
          <p:cNvSpPr/>
          <p:nvPr/>
        </p:nvSpPr>
        <p:spPr>
          <a:xfrm>
            <a:off x="7048708" y="4090282"/>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Oval 142"/>
          <p:cNvSpPr/>
          <p:nvPr/>
        </p:nvSpPr>
        <p:spPr>
          <a:xfrm>
            <a:off x="6923303" y="4817088"/>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Oval 143"/>
          <p:cNvSpPr/>
          <p:nvPr/>
        </p:nvSpPr>
        <p:spPr>
          <a:xfrm>
            <a:off x="5341614" y="5787017"/>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Oval 145"/>
          <p:cNvSpPr/>
          <p:nvPr/>
        </p:nvSpPr>
        <p:spPr>
          <a:xfrm>
            <a:off x="6155568" y="4156682"/>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Oval 148"/>
          <p:cNvSpPr/>
          <p:nvPr/>
        </p:nvSpPr>
        <p:spPr>
          <a:xfrm>
            <a:off x="5788036" y="5259723"/>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Oval 150"/>
          <p:cNvSpPr/>
          <p:nvPr/>
        </p:nvSpPr>
        <p:spPr>
          <a:xfrm>
            <a:off x="6444961" y="5272299"/>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Oval 152"/>
          <p:cNvSpPr/>
          <p:nvPr/>
        </p:nvSpPr>
        <p:spPr>
          <a:xfrm>
            <a:off x="7342184" y="5828321"/>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Oval 154"/>
          <p:cNvSpPr/>
          <p:nvPr/>
        </p:nvSpPr>
        <p:spPr>
          <a:xfrm>
            <a:off x="5345760" y="4104263"/>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Oval 155"/>
          <p:cNvSpPr/>
          <p:nvPr/>
        </p:nvSpPr>
        <p:spPr>
          <a:xfrm>
            <a:off x="6519700" y="5607902"/>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Oval 157"/>
          <p:cNvSpPr/>
          <p:nvPr/>
        </p:nvSpPr>
        <p:spPr>
          <a:xfrm>
            <a:off x="6391092" y="4561856"/>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Oval 160"/>
          <p:cNvSpPr/>
          <p:nvPr/>
        </p:nvSpPr>
        <p:spPr>
          <a:xfrm>
            <a:off x="6110829" y="5892625"/>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Oval 165"/>
          <p:cNvSpPr/>
          <p:nvPr/>
        </p:nvSpPr>
        <p:spPr>
          <a:xfrm>
            <a:off x="7207920" y="5019838"/>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TextBox 166"/>
          <p:cNvSpPr txBox="1"/>
          <p:nvPr/>
        </p:nvSpPr>
        <p:spPr>
          <a:xfrm>
            <a:off x="5472495" y="6327776"/>
            <a:ext cx="2148345" cy="420628"/>
          </a:xfrm>
          <a:prstGeom prst="rect">
            <a:avLst/>
          </a:prstGeom>
          <a:noFill/>
        </p:spPr>
        <p:txBody>
          <a:bodyPr wrap="none" rtlCol="0">
            <a:spAutoFit/>
          </a:bodyPr>
          <a:lstStyle/>
          <a:p>
            <a:pPr>
              <a:spcAft>
                <a:spcPts val="600"/>
              </a:spcAft>
            </a:pPr>
            <a:r>
              <a:rPr lang="en-US" sz="2000" b="1" dirty="0" smtClean="0">
                <a:solidFill>
                  <a:schemeClr val="tx2"/>
                </a:solidFill>
              </a:rPr>
              <a:t>[A</a:t>
            </a:r>
            <a:r>
              <a:rPr lang="en-US" sz="3200" b="1" baseline="18000" dirty="0" smtClean="0">
                <a:solidFill>
                  <a:schemeClr val="tx2"/>
                </a:solidFill>
              </a:rPr>
              <a:t>-</a:t>
            </a:r>
            <a:r>
              <a:rPr lang="en-US" sz="2000" b="1" dirty="0" smtClean="0">
                <a:solidFill>
                  <a:schemeClr val="tx2"/>
                </a:solidFill>
              </a:rPr>
              <a:t>] : [HA] = 1 : 2.3</a:t>
            </a:r>
            <a:endParaRPr lang="en-US" sz="2000" b="1" dirty="0">
              <a:solidFill>
                <a:schemeClr val="tx2"/>
              </a:solidFill>
            </a:endParaRPr>
          </a:p>
        </p:txBody>
      </p:sp>
      <p:grpSp>
        <p:nvGrpSpPr>
          <p:cNvPr id="169" name="Group 168"/>
          <p:cNvGrpSpPr/>
          <p:nvPr/>
        </p:nvGrpSpPr>
        <p:grpSpPr>
          <a:xfrm>
            <a:off x="287648" y="1746884"/>
            <a:ext cx="3442141" cy="4397061"/>
            <a:chOff x="287648" y="1746884"/>
            <a:chExt cx="3442141" cy="4397061"/>
          </a:xfrm>
        </p:grpSpPr>
        <p:sp>
          <p:nvSpPr>
            <p:cNvPr id="170" name="Rectangle 169"/>
            <p:cNvSpPr/>
            <p:nvPr/>
          </p:nvSpPr>
          <p:spPr>
            <a:xfrm>
              <a:off x="974558" y="2983831"/>
              <a:ext cx="2370221" cy="961522"/>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1" name="Group 170"/>
            <p:cNvGrpSpPr/>
            <p:nvPr/>
          </p:nvGrpSpPr>
          <p:grpSpPr>
            <a:xfrm>
              <a:off x="287648" y="1746884"/>
              <a:ext cx="3442141" cy="4397061"/>
              <a:chOff x="287648" y="1746884"/>
              <a:chExt cx="3442141" cy="4397061"/>
            </a:xfrm>
          </p:grpSpPr>
          <p:pic>
            <p:nvPicPr>
              <p:cNvPr id="187" name="Picture 2" descr="figure 2-16"/>
              <p:cNvPicPr>
                <a:picLocks noChangeAspect="1" noChangeArrowheads="1"/>
              </p:cNvPicPr>
              <p:nvPr/>
            </p:nvPicPr>
            <p:blipFill rotWithShape="1">
              <a:blip r:embed="rId2">
                <a:clrChange>
                  <a:clrFrom>
                    <a:srgbClr val="AEDCFE"/>
                  </a:clrFrom>
                  <a:clrTo>
                    <a:srgbClr val="AEDCFE">
                      <a:alpha val="0"/>
                    </a:srgbClr>
                  </a:clrTo>
                </a:clrChange>
                <a:extLst>
                  <a:ext uri="{28A0092B-C50C-407E-A947-70E740481C1C}">
                    <a14:useLocalDpi xmlns:a14="http://schemas.microsoft.com/office/drawing/2010/main" val="0"/>
                  </a:ext>
                </a:extLst>
              </a:blip>
              <a:srcRect r="17864" b="7700"/>
              <a:stretch/>
            </p:blipFill>
            <p:spPr bwMode="auto">
              <a:xfrm>
                <a:off x="287648" y="1746884"/>
                <a:ext cx="3442141" cy="43970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8" name="Rectangle 187"/>
              <p:cNvSpPr/>
              <p:nvPr/>
            </p:nvSpPr>
            <p:spPr>
              <a:xfrm>
                <a:off x="3561347" y="3007895"/>
                <a:ext cx="168442" cy="8281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2" name="Rectangle 171"/>
            <p:cNvSpPr/>
            <p:nvPr/>
          </p:nvSpPr>
          <p:spPr>
            <a:xfrm>
              <a:off x="1219200" y="3702717"/>
              <a:ext cx="2047875" cy="522671"/>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Rectangle 172"/>
            <p:cNvSpPr/>
            <p:nvPr/>
          </p:nvSpPr>
          <p:spPr>
            <a:xfrm>
              <a:off x="871538" y="2412606"/>
              <a:ext cx="2319337" cy="640157"/>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Rectangle 173"/>
            <p:cNvSpPr/>
            <p:nvPr/>
          </p:nvSpPr>
          <p:spPr>
            <a:xfrm>
              <a:off x="800100" y="3327005"/>
              <a:ext cx="1208618" cy="71915"/>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Rectangle 174"/>
            <p:cNvSpPr/>
            <p:nvPr/>
          </p:nvSpPr>
          <p:spPr>
            <a:xfrm>
              <a:off x="2008718" y="3052763"/>
              <a:ext cx="186795" cy="309550"/>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Rectangle 175"/>
            <p:cNvSpPr/>
            <p:nvPr/>
          </p:nvSpPr>
          <p:spPr>
            <a:xfrm>
              <a:off x="2111291" y="3454356"/>
              <a:ext cx="186795" cy="309550"/>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Rectangle 176"/>
            <p:cNvSpPr/>
            <p:nvPr/>
          </p:nvSpPr>
          <p:spPr>
            <a:xfrm>
              <a:off x="3267075" y="3132220"/>
              <a:ext cx="147638" cy="1076736"/>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Rectangle 177"/>
            <p:cNvSpPr/>
            <p:nvPr/>
          </p:nvSpPr>
          <p:spPr>
            <a:xfrm>
              <a:off x="871538" y="3007895"/>
              <a:ext cx="200025" cy="662693"/>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Rectangle 178"/>
            <p:cNvSpPr/>
            <p:nvPr/>
          </p:nvSpPr>
          <p:spPr>
            <a:xfrm>
              <a:off x="871538" y="4208956"/>
              <a:ext cx="2543175" cy="792250"/>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0" name="Rectangle 179"/>
            <p:cNvSpPr/>
            <p:nvPr/>
          </p:nvSpPr>
          <p:spPr>
            <a:xfrm>
              <a:off x="871538" y="1880694"/>
              <a:ext cx="2543175" cy="719251"/>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Rectangle 180"/>
            <p:cNvSpPr/>
            <p:nvPr/>
          </p:nvSpPr>
          <p:spPr>
            <a:xfrm>
              <a:off x="3381375" y="2295526"/>
              <a:ext cx="90489" cy="117080"/>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Rectangle 181"/>
            <p:cNvSpPr/>
            <p:nvPr/>
          </p:nvSpPr>
          <p:spPr>
            <a:xfrm>
              <a:off x="2008718" y="3352787"/>
              <a:ext cx="117738" cy="45719"/>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Rectangle 182"/>
            <p:cNvSpPr/>
            <p:nvPr/>
          </p:nvSpPr>
          <p:spPr>
            <a:xfrm>
              <a:off x="974558" y="3876675"/>
              <a:ext cx="311317" cy="348713"/>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Rectangle 183"/>
            <p:cNvSpPr/>
            <p:nvPr/>
          </p:nvSpPr>
          <p:spPr>
            <a:xfrm>
              <a:off x="3190875" y="2599945"/>
              <a:ext cx="150019" cy="297933"/>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Rectangle 184"/>
            <p:cNvSpPr/>
            <p:nvPr/>
          </p:nvSpPr>
          <p:spPr>
            <a:xfrm>
              <a:off x="1071563" y="3763906"/>
              <a:ext cx="147637" cy="112769"/>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6" name="Rectangle 185"/>
            <p:cNvSpPr/>
            <p:nvPr/>
          </p:nvSpPr>
          <p:spPr>
            <a:xfrm>
              <a:off x="3190875" y="2897878"/>
              <a:ext cx="75009" cy="110017"/>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9" name="Oval 188"/>
          <p:cNvSpPr/>
          <p:nvPr/>
        </p:nvSpPr>
        <p:spPr>
          <a:xfrm>
            <a:off x="1569262" y="3470996"/>
            <a:ext cx="128608" cy="128609"/>
          </a:xfrm>
          <a:prstGeom prst="ellipse">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800099" y="5679150"/>
            <a:ext cx="766785" cy="81963"/>
          </a:xfrm>
          <a:prstGeom prst="rect">
            <a:avLst/>
          </a:prstGeom>
          <a:solidFill>
            <a:srgbClr val="FF00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3046326" y="6373249"/>
            <a:ext cx="2351927" cy="400110"/>
          </a:xfrm>
          <a:prstGeom prst="rect">
            <a:avLst/>
          </a:prstGeom>
          <a:noFill/>
          <a:ln w="19050">
            <a:noFill/>
          </a:ln>
        </p:spPr>
        <p:txBody>
          <a:bodyPr wrap="none" rtlCol="0">
            <a:spAutoFit/>
          </a:bodyPr>
          <a:lstStyle/>
          <a:p>
            <a:pPr algn="ctr"/>
            <a:r>
              <a:rPr lang="en-US" sz="2000" dirty="0" smtClean="0"/>
              <a:t>OH</a:t>
            </a:r>
            <a:r>
              <a:rPr lang="en-US" sz="2000" baseline="30000" dirty="0" smtClean="0"/>
              <a:t>-</a:t>
            </a:r>
            <a:r>
              <a:rPr lang="en-US" sz="2000" dirty="0" smtClean="0"/>
              <a:t> + HA </a:t>
            </a:r>
            <a:r>
              <a:rPr lang="en-US" sz="2000" dirty="0" smtClean="0">
                <a:sym typeface="Symbol"/>
              </a:rPr>
              <a:t></a:t>
            </a:r>
            <a:r>
              <a:rPr lang="en-US" sz="2000" dirty="0" smtClean="0">
                <a:sym typeface="Wingdings" pitchFamily="2" charset="2"/>
              </a:rPr>
              <a:t> H</a:t>
            </a:r>
            <a:r>
              <a:rPr lang="en-US" sz="2000" baseline="-25000" dirty="0" smtClean="0">
                <a:sym typeface="Wingdings" pitchFamily="2" charset="2"/>
              </a:rPr>
              <a:t>2</a:t>
            </a:r>
            <a:r>
              <a:rPr lang="en-US" sz="2000" dirty="0" smtClean="0">
                <a:sym typeface="Wingdings" pitchFamily="2" charset="2"/>
              </a:rPr>
              <a:t>O + A</a:t>
            </a:r>
            <a:r>
              <a:rPr lang="en-US" sz="2000" baseline="30000" dirty="0" smtClean="0">
                <a:sym typeface="Wingdings" pitchFamily="2" charset="2"/>
              </a:rPr>
              <a:t>-</a:t>
            </a:r>
            <a:endParaRPr lang="en-US" sz="2000" baseline="30000" dirty="0" smtClean="0"/>
          </a:p>
        </p:txBody>
      </p:sp>
      <p:sp>
        <p:nvSpPr>
          <p:cNvPr id="190" name="TextBox 189"/>
          <p:cNvSpPr txBox="1"/>
          <p:nvPr/>
        </p:nvSpPr>
        <p:spPr>
          <a:xfrm>
            <a:off x="3103492" y="6071610"/>
            <a:ext cx="1842171" cy="400110"/>
          </a:xfrm>
          <a:prstGeom prst="rect">
            <a:avLst/>
          </a:prstGeom>
          <a:noFill/>
          <a:ln w="19050">
            <a:noFill/>
          </a:ln>
        </p:spPr>
        <p:txBody>
          <a:bodyPr wrap="none" rtlCol="0">
            <a:spAutoFit/>
          </a:bodyPr>
          <a:lstStyle/>
          <a:p>
            <a:pPr algn="ctr"/>
            <a:r>
              <a:rPr lang="en-US" sz="2000" dirty="0" smtClean="0"/>
              <a:t>OH</a:t>
            </a:r>
            <a:r>
              <a:rPr lang="en-US" sz="2000" baseline="30000" dirty="0" smtClean="0"/>
              <a:t>-</a:t>
            </a:r>
            <a:r>
              <a:rPr lang="en-US" sz="2000" dirty="0" smtClean="0"/>
              <a:t> + H</a:t>
            </a:r>
            <a:r>
              <a:rPr lang="en-US" sz="2000" baseline="30000" dirty="0" smtClean="0"/>
              <a:t>+</a:t>
            </a:r>
            <a:r>
              <a:rPr lang="en-US" sz="2000" dirty="0" smtClean="0"/>
              <a:t> </a:t>
            </a:r>
            <a:r>
              <a:rPr lang="en-US" sz="2000" dirty="0" smtClean="0">
                <a:sym typeface="Symbol"/>
              </a:rPr>
              <a:t></a:t>
            </a:r>
            <a:r>
              <a:rPr lang="en-US" sz="2000" dirty="0" smtClean="0">
                <a:sym typeface="Wingdings" pitchFamily="2" charset="2"/>
              </a:rPr>
              <a:t> H</a:t>
            </a:r>
            <a:r>
              <a:rPr lang="en-US" sz="2000" baseline="-25000" dirty="0" smtClean="0">
                <a:sym typeface="Wingdings" pitchFamily="2" charset="2"/>
              </a:rPr>
              <a:t>2</a:t>
            </a:r>
            <a:r>
              <a:rPr lang="en-US" sz="2000" dirty="0" smtClean="0">
                <a:sym typeface="Wingdings" pitchFamily="2" charset="2"/>
              </a:rPr>
              <a:t>O</a:t>
            </a:r>
          </a:p>
        </p:txBody>
      </p:sp>
    </p:spTree>
    <p:extLst>
      <p:ext uri="{BB962C8B-B14F-4D97-AF65-F5344CB8AC3E}">
        <p14:creationId xmlns:p14="http://schemas.microsoft.com/office/powerpoint/2010/main" val="2802812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grpId="0" nodeType="clickEffect">
                                  <p:stCondLst>
                                    <p:cond delay="0"/>
                                  </p:stCondLst>
                                  <p:iterate type="lt">
                                    <p:tmAbs val="25"/>
                                  </p:iterate>
                                  <p:childTnLst>
                                    <p:set>
                                      <p:cBhvr override="childStyle">
                                        <p:cTn id="6" dur="indefinite"/>
                                        <p:tgtEl>
                                          <p:spTgt spid="2"/>
                                        </p:tgtEl>
                                        <p:attrNameLst>
                                          <p:attrName>style.fontWeight</p:attrName>
                                        </p:attrNameLst>
                                      </p:cBhvr>
                                      <p:to>
                                        <p:strVal val="bold"/>
                                      </p:to>
                                    </p:set>
                                  </p:childTnLst>
                                </p:cTn>
                              </p:par>
                              <p:par>
                                <p:cTn id="7" presetID="18" presetClass="emph" presetSubtype="0" fill="hold" grpId="1" nodeType="withEffect">
                                  <p:stCondLst>
                                    <p:cond delay="0"/>
                                  </p:stCondLst>
                                  <p:iterate type="lt">
                                    <p:tmPct val="4000"/>
                                  </p:iterate>
                                  <p:childTnLst>
                                    <p:set>
                                      <p:cBhvr override="childStyle">
                                        <p:cTn id="8" dur="500" fill="hold"/>
                                        <p:tgtEl>
                                          <p:spTgt spid="2"/>
                                        </p:tgtEl>
                                        <p:attrNameLst>
                                          <p:attrName>style.textDecorationUnderline</p:attrName>
                                        </p:attrNameLst>
                                      </p:cBhvr>
                                      <p:to>
                                        <p:strVal val="tru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48"/>
                                        </p:tgtEl>
                                        <p:attrNameLst>
                                          <p:attrName>style.visibility</p:attrName>
                                        </p:attrNameLst>
                                      </p:cBhvr>
                                      <p:to>
                                        <p:strVal val="visible"/>
                                      </p:to>
                                    </p:set>
                                  </p:childTnLst>
                                </p:cTn>
                              </p:par>
                            </p:childTnLst>
                          </p:cTn>
                        </p:par>
                        <p:par>
                          <p:cTn id="13" fill="hold">
                            <p:stCondLst>
                              <p:cond delay="0"/>
                            </p:stCondLst>
                            <p:childTnLst>
                              <p:par>
                                <p:cTn id="14" presetID="42" presetClass="exit" presetSubtype="0" fill="hold" grpId="0" nodeType="afterEffect">
                                  <p:stCondLst>
                                    <p:cond delay="0"/>
                                  </p:stCondLst>
                                  <p:childTnLst>
                                    <p:animEffect transition="out" filter="fade">
                                      <p:cBhvr>
                                        <p:cTn id="15" dur="500"/>
                                        <p:tgtEl>
                                          <p:spTgt spid="48"/>
                                        </p:tgtEl>
                                      </p:cBhvr>
                                    </p:animEffect>
                                    <p:anim calcmode="lin" valueType="num">
                                      <p:cBhvr>
                                        <p:cTn id="16" dur="500"/>
                                        <p:tgtEl>
                                          <p:spTgt spid="48"/>
                                        </p:tgtEl>
                                        <p:attrNameLst>
                                          <p:attrName>ppt_x</p:attrName>
                                        </p:attrNameLst>
                                      </p:cBhvr>
                                      <p:tavLst>
                                        <p:tav tm="0">
                                          <p:val>
                                            <p:strVal val="ppt_x"/>
                                          </p:val>
                                        </p:tav>
                                        <p:tav tm="100000">
                                          <p:val>
                                            <p:strVal val="ppt_x"/>
                                          </p:val>
                                        </p:tav>
                                      </p:tavLst>
                                    </p:anim>
                                    <p:anim calcmode="lin" valueType="num">
                                      <p:cBhvr>
                                        <p:cTn id="17" dur="500"/>
                                        <p:tgtEl>
                                          <p:spTgt spid="48"/>
                                        </p:tgtEl>
                                        <p:attrNameLst>
                                          <p:attrName>ppt_y</p:attrName>
                                        </p:attrNameLst>
                                      </p:cBhvr>
                                      <p:tavLst>
                                        <p:tav tm="0">
                                          <p:val>
                                            <p:strVal val="ppt_y"/>
                                          </p:val>
                                        </p:tav>
                                        <p:tav tm="100000">
                                          <p:val>
                                            <p:strVal val="ppt_y+.1"/>
                                          </p:val>
                                        </p:tav>
                                      </p:tavLst>
                                    </p:anim>
                                    <p:set>
                                      <p:cBhvr>
                                        <p:cTn id="18" dur="1" fill="hold">
                                          <p:stCondLst>
                                            <p:cond delay="499"/>
                                          </p:stCondLst>
                                        </p:cTn>
                                        <p:tgtEl>
                                          <p:spTgt spid="4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48" grpId="1" animBg="1"/>
      <p:bldP spid="2" grpId="0"/>
      <p:bldP spid="2"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l"/>
            <a:r>
              <a:rPr lang="en-US" dirty="0" smtClean="0"/>
              <a:t>Titration of a weak acid</a:t>
            </a:r>
            <a:br>
              <a:rPr lang="en-US" dirty="0" smtClean="0"/>
            </a:br>
            <a:r>
              <a:rPr lang="en-US" sz="3100" dirty="0" smtClean="0"/>
              <a:t>acetic acid, CH</a:t>
            </a:r>
            <a:r>
              <a:rPr lang="en-US" sz="3100" baseline="-25000" dirty="0" smtClean="0"/>
              <a:t>3</a:t>
            </a:r>
            <a:r>
              <a:rPr lang="en-US" sz="3100" dirty="0" smtClean="0"/>
              <a:t>COOH, </a:t>
            </a:r>
            <a:r>
              <a:rPr lang="en-US" sz="3100" dirty="0" err="1" smtClean="0"/>
              <a:t>pKa</a:t>
            </a:r>
            <a:r>
              <a:rPr lang="en-US" sz="3100" dirty="0" smtClean="0"/>
              <a:t> = 4.8</a:t>
            </a:r>
            <a:endParaRPr lang="en-US" sz="3100" dirty="0"/>
          </a:p>
        </p:txBody>
      </p:sp>
      <p:grpSp>
        <p:nvGrpSpPr>
          <p:cNvPr id="40" name="Group 39"/>
          <p:cNvGrpSpPr/>
          <p:nvPr/>
        </p:nvGrpSpPr>
        <p:grpSpPr>
          <a:xfrm>
            <a:off x="5180384" y="431414"/>
            <a:ext cx="3838187" cy="5785903"/>
            <a:chOff x="5180384" y="431414"/>
            <a:chExt cx="3838187" cy="5785903"/>
          </a:xfrm>
        </p:grpSpPr>
        <p:grpSp>
          <p:nvGrpSpPr>
            <p:cNvPr id="39" name="Group 38"/>
            <p:cNvGrpSpPr/>
            <p:nvPr/>
          </p:nvGrpSpPr>
          <p:grpSpPr>
            <a:xfrm>
              <a:off x="5180384" y="3132220"/>
              <a:ext cx="2747211" cy="3085097"/>
              <a:chOff x="5181600" y="2477503"/>
              <a:chExt cx="2747211" cy="3085097"/>
            </a:xfrm>
          </p:grpSpPr>
          <p:sp>
            <p:nvSpPr>
              <p:cNvPr id="7" name="Rectangle 6"/>
              <p:cNvSpPr/>
              <p:nvPr/>
            </p:nvSpPr>
            <p:spPr>
              <a:xfrm>
                <a:off x="5181600" y="3181350"/>
                <a:ext cx="2743200" cy="224890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5181600" y="5295900"/>
                <a:ext cx="2743200" cy="2667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181600" y="2610853"/>
                <a:ext cx="2743200" cy="57049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5185611" y="2477503"/>
                <a:ext cx="2743200" cy="2667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5181600" y="3048000"/>
                <a:ext cx="2743200" cy="2667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8" name="Group 37"/>
            <p:cNvGrpSpPr/>
            <p:nvPr/>
          </p:nvGrpSpPr>
          <p:grpSpPr>
            <a:xfrm>
              <a:off x="7054897" y="431414"/>
              <a:ext cx="1963674" cy="2930899"/>
              <a:chOff x="3408149" y="2667009"/>
              <a:chExt cx="1963674" cy="2930899"/>
            </a:xfrm>
          </p:grpSpPr>
          <p:sp>
            <p:nvSpPr>
              <p:cNvPr id="11" name="Flowchart: Off-page Connector 10"/>
              <p:cNvSpPr/>
              <p:nvPr/>
            </p:nvSpPr>
            <p:spPr>
              <a:xfrm>
                <a:off x="3408149" y="2733684"/>
                <a:ext cx="457200" cy="2828916"/>
              </a:xfrm>
              <a:prstGeom prst="flowChartOffpageConnector">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408149" y="2733683"/>
                <a:ext cx="457200" cy="122104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3408149" y="3888056"/>
                <a:ext cx="457200" cy="133350"/>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3408149" y="2667009"/>
                <a:ext cx="457200" cy="13335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3536738" y="5470562"/>
                <a:ext cx="190500" cy="1273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3598649" y="5435987"/>
                <a:ext cx="76200" cy="45719"/>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Connector 19"/>
              <p:cNvCxnSpPr/>
              <p:nvPr/>
            </p:nvCxnSpPr>
            <p:spPr>
              <a:xfrm>
                <a:off x="3777117" y="3027948"/>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3777117" y="32766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3777117" y="35052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3777117" y="37338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3777117" y="39624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3777117" y="41910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3777117" y="44196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777117" y="46482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3777117" y="48768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3712949" y="5133473"/>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3865349" y="2874059"/>
                <a:ext cx="415498" cy="307777"/>
              </a:xfrm>
              <a:prstGeom prst="rect">
                <a:avLst/>
              </a:prstGeom>
              <a:noFill/>
            </p:spPr>
            <p:txBody>
              <a:bodyPr wrap="none" rtlCol="0">
                <a:spAutoFit/>
              </a:bodyPr>
              <a:lstStyle/>
              <a:p>
                <a:r>
                  <a:rPr lang="en-US" sz="1400" b="1" dirty="0" smtClean="0">
                    <a:solidFill>
                      <a:schemeClr val="tx2"/>
                    </a:solidFill>
                  </a:rPr>
                  <a:t>1.0</a:t>
                </a:r>
                <a:endParaRPr lang="en-US" sz="1400" b="1" dirty="0">
                  <a:solidFill>
                    <a:schemeClr val="tx2"/>
                  </a:solidFill>
                </a:endParaRPr>
              </a:p>
            </p:txBody>
          </p:sp>
          <p:sp>
            <p:nvSpPr>
              <p:cNvPr id="33" name="TextBox 32"/>
              <p:cNvSpPr txBox="1"/>
              <p:nvPr/>
            </p:nvSpPr>
            <p:spPr>
              <a:xfrm>
                <a:off x="3865349" y="3351312"/>
                <a:ext cx="415498" cy="307777"/>
              </a:xfrm>
              <a:prstGeom prst="rect">
                <a:avLst/>
              </a:prstGeom>
              <a:noFill/>
            </p:spPr>
            <p:txBody>
              <a:bodyPr wrap="none" rtlCol="0">
                <a:spAutoFit/>
              </a:bodyPr>
              <a:lstStyle/>
              <a:p>
                <a:r>
                  <a:rPr lang="en-US" sz="1400" b="1" dirty="0" smtClean="0">
                    <a:solidFill>
                      <a:schemeClr val="tx2"/>
                    </a:solidFill>
                  </a:rPr>
                  <a:t>0.8</a:t>
                </a:r>
                <a:endParaRPr lang="en-US" sz="1400" b="1" dirty="0">
                  <a:solidFill>
                    <a:schemeClr val="tx2"/>
                  </a:solidFill>
                </a:endParaRPr>
              </a:p>
            </p:txBody>
          </p:sp>
          <p:sp>
            <p:nvSpPr>
              <p:cNvPr id="34" name="TextBox 33"/>
              <p:cNvSpPr txBox="1"/>
              <p:nvPr/>
            </p:nvSpPr>
            <p:spPr>
              <a:xfrm>
                <a:off x="3865349" y="3808512"/>
                <a:ext cx="415498" cy="307777"/>
              </a:xfrm>
              <a:prstGeom prst="rect">
                <a:avLst/>
              </a:prstGeom>
              <a:noFill/>
            </p:spPr>
            <p:txBody>
              <a:bodyPr wrap="none" rtlCol="0">
                <a:spAutoFit/>
              </a:bodyPr>
              <a:lstStyle/>
              <a:p>
                <a:r>
                  <a:rPr lang="en-US" sz="1400" b="1" dirty="0" smtClean="0">
                    <a:solidFill>
                      <a:schemeClr val="tx2"/>
                    </a:solidFill>
                  </a:rPr>
                  <a:t>0.6</a:t>
                </a:r>
              </a:p>
            </p:txBody>
          </p:sp>
          <p:sp>
            <p:nvSpPr>
              <p:cNvPr id="35" name="TextBox 34"/>
              <p:cNvSpPr txBox="1"/>
              <p:nvPr/>
            </p:nvSpPr>
            <p:spPr>
              <a:xfrm>
                <a:off x="3865349" y="4722912"/>
                <a:ext cx="415498" cy="307777"/>
              </a:xfrm>
              <a:prstGeom prst="rect">
                <a:avLst/>
              </a:prstGeom>
              <a:noFill/>
            </p:spPr>
            <p:txBody>
              <a:bodyPr wrap="none" rtlCol="0">
                <a:spAutoFit/>
              </a:bodyPr>
              <a:lstStyle/>
              <a:p>
                <a:r>
                  <a:rPr lang="en-US" sz="1400" b="1" dirty="0" smtClean="0">
                    <a:solidFill>
                      <a:schemeClr val="tx2"/>
                    </a:solidFill>
                  </a:rPr>
                  <a:t>0.2</a:t>
                </a:r>
              </a:p>
            </p:txBody>
          </p:sp>
          <p:sp>
            <p:nvSpPr>
              <p:cNvPr id="36" name="TextBox 35"/>
              <p:cNvSpPr txBox="1"/>
              <p:nvPr/>
            </p:nvSpPr>
            <p:spPr>
              <a:xfrm>
                <a:off x="3865349" y="4265712"/>
                <a:ext cx="415498" cy="307777"/>
              </a:xfrm>
              <a:prstGeom prst="rect">
                <a:avLst/>
              </a:prstGeom>
              <a:noFill/>
            </p:spPr>
            <p:txBody>
              <a:bodyPr wrap="none" rtlCol="0">
                <a:spAutoFit/>
              </a:bodyPr>
              <a:lstStyle/>
              <a:p>
                <a:r>
                  <a:rPr lang="en-US" sz="1400" b="1" dirty="0" smtClean="0">
                    <a:solidFill>
                      <a:schemeClr val="tx2"/>
                    </a:solidFill>
                  </a:rPr>
                  <a:t>0.4</a:t>
                </a:r>
                <a:endParaRPr lang="en-US" sz="1400" b="1" dirty="0">
                  <a:solidFill>
                    <a:schemeClr val="tx2"/>
                  </a:solidFill>
                </a:endParaRPr>
              </a:p>
            </p:txBody>
          </p:sp>
          <p:sp>
            <p:nvSpPr>
              <p:cNvPr id="37" name="TextBox 36"/>
              <p:cNvSpPr txBox="1"/>
              <p:nvPr/>
            </p:nvSpPr>
            <p:spPr>
              <a:xfrm>
                <a:off x="4204644" y="3670012"/>
                <a:ext cx="1167179" cy="625812"/>
              </a:xfrm>
              <a:prstGeom prst="rect">
                <a:avLst/>
              </a:prstGeom>
              <a:noFill/>
            </p:spPr>
            <p:txBody>
              <a:bodyPr wrap="none" rtlCol="0">
                <a:spAutoFit/>
              </a:bodyPr>
              <a:lstStyle/>
              <a:p>
                <a:r>
                  <a:rPr lang="en-US" sz="1600" b="1" dirty="0" smtClean="0">
                    <a:solidFill>
                      <a:schemeClr val="tx2"/>
                    </a:solidFill>
                  </a:rPr>
                  <a:t>OH</a:t>
                </a:r>
                <a:r>
                  <a:rPr lang="en-US" sz="2800" b="1" baseline="16000" dirty="0" smtClean="0">
                    <a:solidFill>
                      <a:schemeClr val="tx2"/>
                    </a:solidFill>
                  </a:rPr>
                  <a:t>-</a:t>
                </a:r>
                <a:endParaRPr lang="en-US" sz="2800" b="1" baseline="16000" dirty="0">
                  <a:solidFill>
                    <a:schemeClr val="tx2"/>
                  </a:solidFill>
                </a:endParaRPr>
              </a:p>
              <a:p>
                <a:r>
                  <a:rPr lang="en-US" sz="1600" b="1" dirty="0" smtClean="0">
                    <a:solidFill>
                      <a:schemeClr val="tx2"/>
                    </a:solidFill>
                  </a:rPr>
                  <a:t>equivalents</a:t>
                </a:r>
                <a:endParaRPr lang="en-US" sz="1600" b="1" dirty="0">
                  <a:solidFill>
                    <a:schemeClr val="tx2"/>
                  </a:solidFill>
                </a:endParaRPr>
              </a:p>
            </p:txBody>
          </p:sp>
        </p:grpSp>
      </p:grpSp>
      <p:sp>
        <p:nvSpPr>
          <p:cNvPr id="41" name="Rounded Rectangle 40"/>
          <p:cNvSpPr/>
          <p:nvPr/>
        </p:nvSpPr>
        <p:spPr>
          <a:xfrm>
            <a:off x="5534526" y="2641206"/>
            <a:ext cx="168442" cy="182251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4103729" y="1726804"/>
            <a:ext cx="1238292" cy="91440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p:cNvSpPr/>
          <p:nvPr/>
        </p:nvSpPr>
        <p:spPr>
          <a:xfrm>
            <a:off x="5342021" y="2211460"/>
            <a:ext cx="264695" cy="423456"/>
          </a:xfrm>
          <a:custGeom>
            <a:avLst/>
            <a:gdLst>
              <a:gd name="connsiteX0" fmla="*/ 264695 w 264695"/>
              <a:gd name="connsiteY0" fmla="*/ 423456 h 423456"/>
              <a:gd name="connsiteX1" fmla="*/ 228600 w 264695"/>
              <a:gd name="connsiteY1" fmla="*/ 146729 h 423456"/>
              <a:gd name="connsiteX2" fmla="*/ 204537 w 264695"/>
              <a:gd name="connsiteY2" fmla="*/ 98603 h 423456"/>
              <a:gd name="connsiteX3" fmla="*/ 168442 w 264695"/>
              <a:gd name="connsiteY3" fmla="*/ 74540 h 423456"/>
              <a:gd name="connsiteX4" fmla="*/ 156411 w 264695"/>
              <a:gd name="connsiteY4" fmla="*/ 38445 h 423456"/>
              <a:gd name="connsiteX5" fmla="*/ 0 w 264695"/>
              <a:gd name="connsiteY5" fmla="*/ 2351 h 423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4695" h="423456">
                <a:moveTo>
                  <a:pt x="264695" y="423456"/>
                </a:moveTo>
                <a:cubicBezTo>
                  <a:pt x="259370" y="332940"/>
                  <a:pt x="271216" y="231961"/>
                  <a:pt x="228600" y="146729"/>
                </a:cubicBezTo>
                <a:cubicBezTo>
                  <a:pt x="220579" y="130687"/>
                  <a:pt x="216019" y="112381"/>
                  <a:pt x="204537" y="98603"/>
                </a:cubicBezTo>
                <a:cubicBezTo>
                  <a:pt x="195280" y="87494"/>
                  <a:pt x="180474" y="82561"/>
                  <a:pt x="168442" y="74540"/>
                </a:cubicBezTo>
                <a:cubicBezTo>
                  <a:pt x="164432" y="62508"/>
                  <a:pt x="162936" y="49320"/>
                  <a:pt x="156411" y="38445"/>
                </a:cubicBezTo>
                <a:cubicBezTo>
                  <a:pt x="125077" y="-13777"/>
                  <a:pt x="46137" y="2351"/>
                  <a:pt x="0" y="2351"/>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TextBox 46"/>
          <p:cNvSpPr txBox="1"/>
          <p:nvPr/>
        </p:nvSpPr>
        <p:spPr>
          <a:xfrm>
            <a:off x="4127247" y="1753559"/>
            <a:ext cx="1188082" cy="846386"/>
          </a:xfrm>
          <a:prstGeom prst="rect">
            <a:avLst/>
          </a:prstGeom>
          <a:noFill/>
        </p:spPr>
        <p:txBody>
          <a:bodyPr wrap="none" rtlCol="0">
            <a:spAutoFit/>
          </a:bodyPr>
          <a:lstStyle/>
          <a:p>
            <a:pPr>
              <a:spcAft>
                <a:spcPts val="600"/>
              </a:spcAft>
            </a:pPr>
            <a:r>
              <a:rPr lang="en-US" sz="2400" b="1" dirty="0" smtClean="0">
                <a:solidFill>
                  <a:schemeClr val="tx2"/>
                </a:solidFill>
              </a:rPr>
              <a:t>pH:  </a:t>
            </a:r>
            <a:r>
              <a:rPr lang="en-US" sz="2400" b="1" dirty="0" smtClean="0">
                <a:solidFill>
                  <a:srgbClr val="FF0000"/>
                </a:solidFill>
              </a:rPr>
              <a:t>4.6</a:t>
            </a:r>
          </a:p>
          <a:p>
            <a:pPr>
              <a:spcAft>
                <a:spcPts val="600"/>
              </a:spcAft>
            </a:pPr>
            <a:r>
              <a:rPr lang="en-US" sz="2000" b="1" dirty="0" smtClean="0">
                <a:solidFill>
                  <a:schemeClr val="tx2"/>
                </a:solidFill>
              </a:rPr>
              <a:t>= </a:t>
            </a:r>
            <a:r>
              <a:rPr lang="en-US" sz="2000" b="1" dirty="0" err="1" smtClean="0">
                <a:solidFill>
                  <a:schemeClr val="tx2"/>
                </a:solidFill>
              </a:rPr>
              <a:t>pK</a:t>
            </a:r>
            <a:r>
              <a:rPr lang="en-US" sz="2000" b="1" baseline="-25000" dirty="0" err="1" smtClean="0">
                <a:solidFill>
                  <a:schemeClr val="tx2"/>
                </a:solidFill>
              </a:rPr>
              <a:t>a</a:t>
            </a:r>
            <a:r>
              <a:rPr lang="en-US" sz="2000" b="1" dirty="0" smtClean="0">
                <a:solidFill>
                  <a:schemeClr val="tx2"/>
                </a:solidFill>
              </a:rPr>
              <a:t>–0.2</a:t>
            </a:r>
            <a:endParaRPr lang="en-US" sz="2000" b="1" dirty="0">
              <a:solidFill>
                <a:schemeClr val="tx2"/>
              </a:solidFill>
            </a:endParaRPr>
          </a:p>
        </p:txBody>
      </p:sp>
      <p:sp>
        <p:nvSpPr>
          <p:cNvPr id="48" name="Teardrop 47"/>
          <p:cNvSpPr/>
          <p:nvPr/>
        </p:nvSpPr>
        <p:spPr>
          <a:xfrm rot="18914653">
            <a:off x="7153625" y="3530829"/>
            <a:ext cx="228600" cy="228600"/>
          </a:xfrm>
          <a:prstGeom prst="teardrop">
            <a:avLst>
              <a:gd name="adj" fmla="val 142105"/>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p:cNvSpPr/>
          <p:nvPr/>
        </p:nvSpPr>
        <p:spPr>
          <a:xfrm>
            <a:off x="5851299" y="4460496"/>
            <a:ext cx="229623" cy="229623"/>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2" name="Group 101"/>
          <p:cNvGrpSpPr/>
          <p:nvPr/>
        </p:nvGrpSpPr>
        <p:grpSpPr>
          <a:xfrm rot="5400000">
            <a:off x="5342021" y="4992169"/>
            <a:ext cx="278824" cy="229623"/>
            <a:chOff x="1584159" y="3521073"/>
            <a:chExt cx="729465" cy="600744"/>
          </a:xfrm>
        </p:grpSpPr>
        <p:sp>
          <p:nvSpPr>
            <p:cNvPr id="103" name="Oval 102"/>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5" name="Group 104"/>
          <p:cNvGrpSpPr/>
          <p:nvPr/>
        </p:nvGrpSpPr>
        <p:grpSpPr>
          <a:xfrm rot="16200000">
            <a:off x="5941510" y="4968202"/>
            <a:ext cx="278824" cy="229623"/>
            <a:chOff x="1584159" y="3521073"/>
            <a:chExt cx="729465" cy="600744"/>
          </a:xfrm>
        </p:grpSpPr>
        <p:sp>
          <p:nvSpPr>
            <p:cNvPr id="106" name="Oval 105"/>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Oval 106"/>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8" name="Group 107"/>
          <p:cNvGrpSpPr/>
          <p:nvPr/>
        </p:nvGrpSpPr>
        <p:grpSpPr>
          <a:xfrm>
            <a:off x="6508896" y="4208956"/>
            <a:ext cx="278824" cy="229623"/>
            <a:chOff x="1584159" y="3521073"/>
            <a:chExt cx="729465" cy="600744"/>
          </a:xfrm>
        </p:grpSpPr>
        <p:sp>
          <p:nvSpPr>
            <p:cNvPr id="109" name="Oval 108"/>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Oval 109"/>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2" name="Oval 111"/>
          <p:cNvSpPr/>
          <p:nvPr/>
        </p:nvSpPr>
        <p:spPr>
          <a:xfrm rot="16200000">
            <a:off x="7269998" y="4582146"/>
            <a:ext cx="229623" cy="229623"/>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4" name="Group 113"/>
          <p:cNvGrpSpPr/>
          <p:nvPr/>
        </p:nvGrpSpPr>
        <p:grpSpPr>
          <a:xfrm rot="10800000">
            <a:off x="6626287" y="5035677"/>
            <a:ext cx="278824" cy="229623"/>
            <a:chOff x="1584159" y="3521073"/>
            <a:chExt cx="729465" cy="600744"/>
          </a:xfrm>
        </p:grpSpPr>
        <p:sp>
          <p:nvSpPr>
            <p:cNvPr id="115" name="Oval 114"/>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Oval 115"/>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8" name="Oval 117"/>
          <p:cNvSpPr/>
          <p:nvPr/>
        </p:nvSpPr>
        <p:spPr>
          <a:xfrm>
            <a:off x="6024917" y="5531489"/>
            <a:ext cx="229623" cy="229623"/>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0" name="Group 119"/>
          <p:cNvGrpSpPr/>
          <p:nvPr/>
        </p:nvGrpSpPr>
        <p:grpSpPr>
          <a:xfrm rot="5400000">
            <a:off x="7098846" y="5265300"/>
            <a:ext cx="278824" cy="229623"/>
            <a:chOff x="1584159" y="3521073"/>
            <a:chExt cx="729465" cy="600744"/>
          </a:xfrm>
        </p:grpSpPr>
        <p:sp>
          <p:nvSpPr>
            <p:cNvPr id="121" name="Oval 120"/>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Oval 121"/>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3" name="Group 122"/>
          <p:cNvGrpSpPr/>
          <p:nvPr/>
        </p:nvGrpSpPr>
        <p:grpSpPr>
          <a:xfrm rot="5400000">
            <a:off x="6855910" y="5761112"/>
            <a:ext cx="278824" cy="229623"/>
            <a:chOff x="1584159" y="3521073"/>
            <a:chExt cx="729465" cy="600744"/>
          </a:xfrm>
        </p:grpSpPr>
        <p:sp>
          <p:nvSpPr>
            <p:cNvPr id="124" name="Oval 123"/>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Oval 124"/>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7" name="Oval 126"/>
          <p:cNvSpPr/>
          <p:nvPr/>
        </p:nvSpPr>
        <p:spPr>
          <a:xfrm rot="10800000">
            <a:off x="7630171" y="5531489"/>
            <a:ext cx="229623" cy="229623"/>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2" name="Group 131"/>
          <p:cNvGrpSpPr/>
          <p:nvPr/>
        </p:nvGrpSpPr>
        <p:grpSpPr>
          <a:xfrm>
            <a:off x="4103729" y="3932500"/>
            <a:ext cx="771942" cy="645788"/>
            <a:chOff x="1260561" y="3368673"/>
            <a:chExt cx="771942" cy="645788"/>
          </a:xfrm>
        </p:grpSpPr>
        <p:sp>
          <p:nvSpPr>
            <p:cNvPr id="50" name="Oval 49"/>
            <p:cNvSpPr/>
            <p:nvPr/>
          </p:nvSpPr>
          <p:spPr>
            <a:xfrm>
              <a:off x="1431759" y="33686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TextBox 128"/>
            <p:cNvSpPr txBox="1"/>
            <p:nvPr/>
          </p:nvSpPr>
          <p:spPr>
            <a:xfrm>
              <a:off x="1558856" y="3426328"/>
              <a:ext cx="370614" cy="461665"/>
            </a:xfrm>
            <a:prstGeom prst="rect">
              <a:avLst/>
            </a:prstGeom>
            <a:noFill/>
          </p:spPr>
          <p:txBody>
            <a:bodyPr wrap="none" rtlCol="0">
              <a:spAutoFit/>
            </a:bodyPr>
            <a:lstStyle/>
            <a:p>
              <a:r>
                <a:rPr lang="en-US" sz="2400" b="1" dirty="0" smtClean="0">
                  <a:solidFill>
                    <a:schemeClr val="bg1"/>
                  </a:solidFill>
                </a:rPr>
                <a:t>A</a:t>
              </a:r>
              <a:endParaRPr lang="en-US" sz="2400" b="1" dirty="0">
                <a:solidFill>
                  <a:schemeClr val="bg1"/>
                </a:solidFill>
              </a:endParaRPr>
            </a:p>
          </p:txBody>
        </p:sp>
        <p:grpSp>
          <p:nvGrpSpPr>
            <p:cNvPr id="131" name="Group 130"/>
            <p:cNvGrpSpPr/>
            <p:nvPr/>
          </p:nvGrpSpPr>
          <p:grpSpPr>
            <a:xfrm>
              <a:off x="1260561" y="3645129"/>
              <a:ext cx="336468" cy="369332"/>
              <a:chOff x="1824756" y="3608884"/>
              <a:chExt cx="336468" cy="369332"/>
            </a:xfrm>
          </p:grpSpPr>
          <p:sp>
            <p:nvSpPr>
              <p:cNvPr id="62" name="Oval 61"/>
              <p:cNvSpPr/>
              <p:nvPr/>
            </p:nvSpPr>
            <p:spPr>
              <a:xfrm>
                <a:off x="1824756" y="3625316"/>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TextBox 129"/>
              <p:cNvSpPr txBox="1"/>
              <p:nvPr/>
            </p:nvSpPr>
            <p:spPr>
              <a:xfrm>
                <a:off x="1827720" y="3608884"/>
                <a:ext cx="330540" cy="369332"/>
              </a:xfrm>
              <a:prstGeom prst="rect">
                <a:avLst/>
              </a:prstGeom>
              <a:noFill/>
            </p:spPr>
            <p:txBody>
              <a:bodyPr wrap="none" rtlCol="0">
                <a:spAutoFit/>
              </a:bodyPr>
              <a:lstStyle/>
              <a:p>
                <a:r>
                  <a:rPr lang="en-US" b="1" dirty="0" smtClean="0"/>
                  <a:t>H</a:t>
                </a:r>
                <a:endParaRPr lang="en-US" b="1" dirty="0"/>
              </a:p>
            </p:txBody>
          </p:sp>
        </p:grpSp>
      </p:grpSp>
      <p:grpSp>
        <p:nvGrpSpPr>
          <p:cNvPr id="139" name="Group 138"/>
          <p:cNvGrpSpPr/>
          <p:nvPr/>
        </p:nvGrpSpPr>
        <p:grpSpPr>
          <a:xfrm>
            <a:off x="4387461" y="4722864"/>
            <a:ext cx="600744" cy="600744"/>
            <a:chOff x="4387461" y="4722864"/>
            <a:chExt cx="600744" cy="600744"/>
          </a:xfrm>
        </p:grpSpPr>
        <p:sp>
          <p:nvSpPr>
            <p:cNvPr id="134" name="Oval 133"/>
            <p:cNvSpPr/>
            <p:nvPr/>
          </p:nvSpPr>
          <p:spPr>
            <a:xfrm>
              <a:off x="4387461" y="4722864"/>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TextBox 134"/>
            <p:cNvSpPr txBox="1"/>
            <p:nvPr/>
          </p:nvSpPr>
          <p:spPr>
            <a:xfrm>
              <a:off x="4478462" y="4768487"/>
              <a:ext cx="474810" cy="502702"/>
            </a:xfrm>
            <a:prstGeom prst="rect">
              <a:avLst/>
            </a:prstGeom>
            <a:noFill/>
          </p:spPr>
          <p:txBody>
            <a:bodyPr wrap="none" rtlCol="0">
              <a:spAutoFit/>
            </a:bodyPr>
            <a:lstStyle/>
            <a:p>
              <a:r>
                <a:rPr lang="en-US" sz="2400" b="1" dirty="0" smtClean="0">
                  <a:solidFill>
                    <a:schemeClr val="bg1"/>
                  </a:solidFill>
                </a:rPr>
                <a:t>A</a:t>
              </a:r>
              <a:r>
                <a:rPr lang="en-US" sz="4000" b="1" baseline="16000" dirty="0" smtClean="0">
                  <a:solidFill>
                    <a:schemeClr val="bg1"/>
                  </a:solidFill>
                </a:rPr>
                <a:t>-</a:t>
              </a:r>
              <a:endParaRPr lang="en-US" sz="4000" b="1" baseline="16000" dirty="0">
                <a:solidFill>
                  <a:schemeClr val="bg1"/>
                </a:solidFill>
              </a:endParaRPr>
            </a:p>
          </p:txBody>
        </p:sp>
      </p:grpSp>
      <p:grpSp>
        <p:nvGrpSpPr>
          <p:cNvPr id="136" name="Group 135"/>
          <p:cNvGrpSpPr/>
          <p:nvPr/>
        </p:nvGrpSpPr>
        <p:grpSpPr>
          <a:xfrm>
            <a:off x="4045330" y="5245952"/>
            <a:ext cx="433132" cy="369332"/>
            <a:chOff x="1791624" y="3608884"/>
            <a:chExt cx="433132" cy="369332"/>
          </a:xfrm>
        </p:grpSpPr>
        <p:sp>
          <p:nvSpPr>
            <p:cNvPr id="137" name="Oval 136"/>
            <p:cNvSpPr/>
            <p:nvPr/>
          </p:nvSpPr>
          <p:spPr>
            <a:xfrm>
              <a:off x="1824756" y="3625316"/>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TextBox 137"/>
            <p:cNvSpPr txBox="1"/>
            <p:nvPr/>
          </p:nvSpPr>
          <p:spPr>
            <a:xfrm>
              <a:off x="1791624" y="3608884"/>
              <a:ext cx="433132" cy="369332"/>
            </a:xfrm>
            <a:prstGeom prst="rect">
              <a:avLst/>
            </a:prstGeom>
            <a:noFill/>
          </p:spPr>
          <p:txBody>
            <a:bodyPr wrap="none" rtlCol="0">
              <a:spAutoFit/>
            </a:bodyPr>
            <a:lstStyle/>
            <a:p>
              <a:r>
                <a:rPr lang="en-US" b="1" dirty="0" smtClean="0"/>
                <a:t>H</a:t>
              </a:r>
              <a:r>
                <a:rPr lang="en-US" sz="2400" b="1" baseline="16000" dirty="0" smtClean="0"/>
                <a:t>+</a:t>
              </a:r>
              <a:endParaRPr lang="en-US" sz="2400" b="1" baseline="16000" dirty="0"/>
            </a:p>
          </p:txBody>
        </p:sp>
      </p:grpSp>
      <p:sp>
        <p:nvSpPr>
          <p:cNvPr id="142" name="Oval 141"/>
          <p:cNvSpPr/>
          <p:nvPr/>
        </p:nvSpPr>
        <p:spPr>
          <a:xfrm>
            <a:off x="7048708" y="4090282"/>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Oval 143"/>
          <p:cNvSpPr/>
          <p:nvPr/>
        </p:nvSpPr>
        <p:spPr>
          <a:xfrm>
            <a:off x="5341614" y="5787017"/>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Oval 145"/>
          <p:cNvSpPr/>
          <p:nvPr/>
        </p:nvSpPr>
        <p:spPr>
          <a:xfrm>
            <a:off x="6155568" y="4156682"/>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Oval 150"/>
          <p:cNvSpPr/>
          <p:nvPr/>
        </p:nvSpPr>
        <p:spPr>
          <a:xfrm>
            <a:off x="6444961" y="5272299"/>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Oval 152"/>
          <p:cNvSpPr/>
          <p:nvPr/>
        </p:nvSpPr>
        <p:spPr>
          <a:xfrm>
            <a:off x="7342184" y="5828321"/>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Oval 154"/>
          <p:cNvSpPr/>
          <p:nvPr/>
        </p:nvSpPr>
        <p:spPr>
          <a:xfrm>
            <a:off x="5345760" y="4104263"/>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Oval 155"/>
          <p:cNvSpPr/>
          <p:nvPr/>
        </p:nvSpPr>
        <p:spPr>
          <a:xfrm>
            <a:off x="6519700" y="5607902"/>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Oval 157"/>
          <p:cNvSpPr/>
          <p:nvPr/>
        </p:nvSpPr>
        <p:spPr>
          <a:xfrm>
            <a:off x="6391092" y="4561856"/>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Oval 160"/>
          <p:cNvSpPr/>
          <p:nvPr/>
        </p:nvSpPr>
        <p:spPr>
          <a:xfrm>
            <a:off x="6110829" y="5892625"/>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Oval 165"/>
          <p:cNvSpPr/>
          <p:nvPr/>
        </p:nvSpPr>
        <p:spPr>
          <a:xfrm>
            <a:off x="7207920" y="5019838"/>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TextBox 166"/>
          <p:cNvSpPr txBox="1"/>
          <p:nvPr/>
        </p:nvSpPr>
        <p:spPr>
          <a:xfrm>
            <a:off x="5472495" y="6327776"/>
            <a:ext cx="2148345" cy="420628"/>
          </a:xfrm>
          <a:prstGeom prst="rect">
            <a:avLst/>
          </a:prstGeom>
          <a:noFill/>
        </p:spPr>
        <p:txBody>
          <a:bodyPr wrap="none" rtlCol="0">
            <a:spAutoFit/>
          </a:bodyPr>
          <a:lstStyle/>
          <a:p>
            <a:pPr>
              <a:spcAft>
                <a:spcPts val="600"/>
              </a:spcAft>
            </a:pPr>
            <a:r>
              <a:rPr lang="en-US" sz="2000" b="1" dirty="0" smtClean="0">
                <a:solidFill>
                  <a:schemeClr val="tx2"/>
                </a:solidFill>
              </a:rPr>
              <a:t>[A</a:t>
            </a:r>
            <a:r>
              <a:rPr lang="en-US" sz="3200" b="1" baseline="18000" dirty="0" smtClean="0">
                <a:solidFill>
                  <a:schemeClr val="tx2"/>
                </a:solidFill>
              </a:rPr>
              <a:t>-</a:t>
            </a:r>
            <a:r>
              <a:rPr lang="en-US" sz="2000" b="1" dirty="0" smtClean="0">
                <a:solidFill>
                  <a:schemeClr val="tx2"/>
                </a:solidFill>
              </a:rPr>
              <a:t>] : [HA] = 1 : 1.5</a:t>
            </a:r>
            <a:endParaRPr lang="en-US" sz="2000" b="1" dirty="0">
              <a:solidFill>
                <a:schemeClr val="tx2"/>
              </a:solidFill>
            </a:endParaRPr>
          </a:p>
        </p:txBody>
      </p:sp>
      <p:grpSp>
        <p:nvGrpSpPr>
          <p:cNvPr id="169" name="Group 168"/>
          <p:cNvGrpSpPr/>
          <p:nvPr/>
        </p:nvGrpSpPr>
        <p:grpSpPr>
          <a:xfrm>
            <a:off x="287648" y="1746884"/>
            <a:ext cx="3442141" cy="4397061"/>
            <a:chOff x="287648" y="1746884"/>
            <a:chExt cx="3442141" cy="4397061"/>
          </a:xfrm>
        </p:grpSpPr>
        <p:sp>
          <p:nvSpPr>
            <p:cNvPr id="170" name="Rectangle 169"/>
            <p:cNvSpPr/>
            <p:nvPr/>
          </p:nvSpPr>
          <p:spPr>
            <a:xfrm>
              <a:off x="974558" y="2983831"/>
              <a:ext cx="2370221" cy="961522"/>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1" name="Group 170"/>
            <p:cNvGrpSpPr/>
            <p:nvPr/>
          </p:nvGrpSpPr>
          <p:grpSpPr>
            <a:xfrm>
              <a:off x="287648" y="1746884"/>
              <a:ext cx="3442141" cy="4397061"/>
              <a:chOff x="287648" y="1746884"/>
              <a:chExt cx="3442141" cy="4397061"/>
            </a:xfrm>
          </p:grpSpPr>
          <p:pic>
            <p:nvPicPr>
              <p:cNvPr id="187" name="Picture 2" descr="figure 2-16"/>
              <p:cNvPicPr>
                <a:picLocks noChangeAspect="1" noChangeArrowheads="1"/>
              </p:cNvPicPr>
              <p:nvPr/>
            </p:nvPicPr>
            <p:blipFill rotWithShape="1">
              <a:blip r:embed="rId2">
                <a:clrChange>
                  <a:clrFrom>
                    <a:srgbClr val="AEDCFE"/>
                  </a:clrFrom>
                  <a:clrTo>
                    <a:srgbClr val="AEDCFE">
                      <a:alpha val="0"/>
                    </a:srgbClr>
                  </a:clrTo>
                </a:clrChange>
                <a:extLst>
                  <a:ext uri="{28A0092B-C50C-407E-A947-70E740481C1C}">
                    <a14:useLocalDpi xmlns:a14="http://schemas.microsoft.com/office/drawing/2010/main" val="0"/>
                  </a:ext>
                </a:extLst>
              </a:blip>
              <a:srcRect r="17864" b="7700"/>
              <a:stretch/>
            </p:blipFill>
            <p:spPr bwMode="auto">
              <a:xfrm>
                <a:off x="287648" y="1746884"/>
                <a:ext cx="3442141" cy="43970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8" name="Rectangle 187"/>
              <p:cNvSpPr/>
              <p:nvPr/>
            </p:nvSpPr>
            <p:spPr>
              <a:xfrm>
                <a:off x="3561347" y="3007895"/>
                <a:ext cx="168442" cy="8281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2" name="Rectangle 171"/>
            <p:cNvSpPr/>
            <p:nvPr/>
          </p:nvSpPr>
          <p:spPr>
            <a:xfrm>
              <a:off x="1219200" y="3702717"/>
              <a:ext cx="2047875" cy="522671"/>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Rectangle 172"/>
            <p:cNvSpPr/>
            <p:nvPr/>
          </p:nvSpPr>
          <p:spPr>
            <a:xfrm>
              <a:off x="871538" y="2412606"/>
              <a:ext cx="2319337" cy="640157"/>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Rectangle 173"/>
            <p:cNvSpPr/>
            <p:nvPr/>
          </p:nvSpPr>
          <p:spPr>
            <a:xfrm>
              <a:off x="800100" y="3327005"/>
              <a:ext cx="1208618" cy="71915"/>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Rectangle 174"/>
            <p:cNvSpPr/>
            <p:nvPr/>
          </p:nvSpPr>
          <p:spPr>
            <a:xfrm>
              <a:off x="2008718" y="3052763"/>
              <a:ext cx="186795" cy="309550"/>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Rectangle 175"/>
            <p:cNvSpPr/>
            <p:nvPr/>
          </p:nvSpPr>
          <p:spPr>
            <a:xfrm>
              <a:off x="2111291" y="3454356"/>
              <a:ext cx="186795" cy="309550"/>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Rectangle 176"/>
            <p:cNvSpPr/>
            <p:nvPr/>
          </p:nvSpPr>
          <p:spPr>
            <a:xfrm>
              <a:off x="3267075" y="3132220"/>
              <a:ext cx="147638" cy="1076736"/>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Rectangle 177"/>
            <p:cNvSpPr/>
            <p:nvPr/>
          </p:nvSpPr>
          <p:spPr>
            <a:xfrm>
              <a:off x="871538" y="3007895"/>
              <a:ext cx="200025" cy="662693"/>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Rectangle 178"/>
            <p:cNvSpPr/>
            <p:nvPr/>
          </p:nvSpPr>
          <p:spPr>
            <a:xfrm>
              <a:off x="871538" y="4208956"/>
              <a:ext cx="2543175" cy="792250"/>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0" name="Rectangle 179"/>
            <p:cNvSpPr/>
            <p:nvPr/>
          </p:nvSpPr>
          <p:spPr>
            <a:xfrm>
              <a:off x="871538" y="1880694"/>
              <a:ext cx="2543175" cy="719251"/>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Rectangle 180"/>
            <p:cNvSpPr/>
            <p:nvPr/>
          </p:nvSpPr>
          <p:spPr>
            <a:xfrm>
              <a:off x="3381375" y="2295526"/>
              <a:ext cx="90489" cy="117080"/>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Rectangle 181"/>
            <p:cNvSpPr/>
            <p:nvPr/>
          </p:nvSpPr>
          <p:spPr>
            <a:xfrm>
              <a:off x="2008718" y="3352787"/>
              <a:ext cx="117738" cy="45719"/>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Rectangle 182"/>
            <p:cNvSpPr/>
            <p:nvPr/>
          </p:nvSpPr>
          <p:spPr>
            <a:xfrm>
              <a:off x="974558" y="3876675"/>
              <a:ext cx="311317" cy="348713"/>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Rectangle 183"/>
            <p:cNvSpPr/>
            <p:nvPr/>
          </p:nvSpPr>
          <p:spPr>
            <a:xfrm>
              <a:off x="3190875" y="2599945"/>
              <a:ext cx="150019" cy="297933"/>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Rectangle 184"/>
            <p:cNvSpPr/>
            <p:nvPr/>
          </p:nvSpPr>
          <p:spPr>
            <a:xfrm>
              <a:off x="1071563" y="3763906"/>
              <a:ext cx="147637" cy="112769"/>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6" name="Rectangle 185"/>
            <p:cNvSpPr/>
            <p:nvPr/>
          </p:nvSpPr>
          <p:spPr>
            <a:xfrm>
              <a:off x="3190875" y="2897878"/>
              <a:ext cx="75009" cy="110017"/>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9" name="Oval 188"/>
          <p:cNvSpPr/>
          <p:nvPr/>
        </p:nvSpPr>
        <p:spPr>
          <a:xfrm>
            <a:off x="1863462" y="3400287"/>
            <a:ext cx="128608" cy="128609"/>
          </a:xfrm>
          <a:prstGeom prst="ellipse">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800099" y="5679151"/>
            <a:ext cx="1045392" cy="81961"/>
          </a:xfrm>
          <a:prstGeom prst="rect">
            <a:avLst/>
          </a:prstGeom>
          <a:solidFill>
            <a:srgbClr val="FF00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3046326" y="6373249"/>
            <a:ext cx="2351927" cy="400110"/>
          </a:xfrm>
          <a:prstGeom prst="rect">
            <a:avLst/>
          </a:prstGeom>
          <a:noFill/>
          <a:ln w="19050">
            <a:noFill/>
          </a:ln>
        </p:spPr>
        <p:txBody>
          <a:bodyPr wrap="none" rtlCol="0">
            <a:spAutoFit/>
          </a:bodyPr>
          <a:lstStyle/>
          <a:p>
            <a:pPr algn="ctr"/>
            <a:r>
              <a:rPr lang="en-US" sz="2000" dirty="0" smtClean="0"/>
              <a:t>OH</a:t>
            </a:r>
            <a:r>
              <a:rPr lang="en-US" sz="2000" baseline="30000" dirty="0" smtClean="0"/>
              <a:t>-</a:t>
            </a:r>
            <a:r>
              <a:rPr lang="en-US" sz="2000" dirty="0" smtClean="0"/>
              <a:t> + HA </a:t>
            </a:r>
            <a:r>
              <a:rPr lang="en-US" sz="2000" dirty="0" smtClean="0">
                <a:sym typeface="Symbol"/>
              </a:rPr>
              <a:t></a:t>
            </a:r>
            <a:r>
              <a:rPr lang="en-US" sz="2000" dirty="0" smtClean="0">
                <a:sym typeface="Wingdings" pitchFamily="2" charset="2"/>
              </a:rPr>
              <a:t> H</a:t>
            </a:r>
            <a:r>
              <a:rPr lang="en-US" sz="2000" baseline="-25000" dirty="0" smtClean="0">
                <a:sym typeface="Wingdings" pitchFamily="2" charset="2"/>
              </a:rPr>
              <a:t>2</a:t>
            </a:r>
            <a:r>
              <a:rPr lang="en-US" sz="2000" dirty="0" smtClean="0">
                <a:sym typeface="Wingdings" pitchFamily="2" charset="2"/>
              </a:rPr>
              <a:t>O + A</a:t>
            </a:r>
            <a:r>
              <a:rPr lang="en-US" sz="2000" baseline="30000" dirty="0" smtClean="0">
                <a:sym typeface="Wingdings" pitchFamily="2" charset="2"/>
              </a:rPr>
              <a:t>-</a:t>
            </a:r>
            <a:endParaRPr lang="en-US" sz="2000" baseline="30000" dirty="0" smtClean="0"/>
          </a:p>
        </p:txBody>
      </p:sp>
      <p:sp>
        <p:nvSpPr>
          <p:cNvPr id="190" name="TextBox 189"/>
          <p:cNvSpPr txBox="1"/>
          <p:nvPr/>
        </p:nvSpPr>
        <p:spPr>
          <a:xfrm>
            <a:off x="3103492" y="6071610"/>
            <a:ext cx="1842171" cy="400110"/>
          </a:xfrm>
          <a:prstGeom prst="rect">
            <a:avLst/>
          </a:prstGeom>
          <a:noFill/>
          <a:ln w="19050">
            <a:noFill/>
          </a:ln>
        </p:spPr>
        <p:txBody>
          <a:bodyPr wrap="none" rtlCol="0">
            <a:spAutoFit/>
          </a:bodyPr>
          <a:lstStyle/>
          <a:p>
            <a:pPr algn="ctr"/>
            <a:r>
              <a:rPr lang="en-US" sz="2000" dirty="0" smtClean="0"/>
              <a:t>OH</a:t>
            </a:r>
            <a:r>
              <a:rPr lang="en-US" sz="2000" baseline="30000" dirty="0" smtClean="0"/>
              <a:t>-</a:t>
            </a:r>
            <a:r>
              <a:rPr lang="en-US" sz="2000" dirty="0" smtClean="0"/>
              <a:t> + H</a:t>
            </a:r>
            <a:r>
              <a:rPr lang="en-US" sz="2000" baseline="30000" dirty="0" smtClean="0"/>
              <a:t>+</a:t>
            </a:r>
            <a:r>
              <a:rPr lang="en-US" sz="2000" dirty="0" smtClean="0"/>
              <a:t> </a:t>
            </a:r>
            <a:r>
              <a:rPr lang="en-US" sz="2000" dirty="0" smtClean="0">
                <a:sym typeface="Symbol"/>
              </a:rPr>
              <a:t></a:t>
            </a:r>
            <a:r>
              <a:rPr lang="en-US" sz="2000" dirty="0" smtClean="0">
                <a:sym typeface="Wingdings" pitchFamily="2" charset="2"/>
              </a:rPr>
              <a:t> H</a:t>
            </a:r>
            <a:r>
              <a:rPr lang="en-US" sz="2000" baseline="-25000" dirty="0" smtClean="0">
                <a:sym typeface="Wingdings" pitchFamily="2" charset="2"/>
              </a:rPr>
              <a:t>2</a:t>
            </a:r>
            <a:r>
              <a:rPr lang="en-US" sz="2000" dirty="0" smtClean="0">
                <a:sym typeface="Wingdings" pitchFamily="2" charset="2"/>
              </a:rPr>
              <a:t>O</a:t>
            </a:r>
          </a:p>
        </p:txBody>
      </p:sp>
      <p:sp>
        <p:nvSpPr>
          <p:cNvPr id="117" name="Oval 116"/>
          <p:cNvSpPr/>
          <p:nvPr/>
        </p:nvSpPr>
        <p:spPr>
          <a:xfrm>
            <a:off x="6923303" y="4817088"/>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29969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grpId="0" nodeType="clickEffect">
                                  <p:stCondLst>
                                    <p:cond delay="0"/>
                                  </p:stCondLst>
                                  <p:iterate type="lt">
                                    <p:tmAbs val="25"/>
                                  </p:iterate>
                                  <p:childTnLst>
                                    <p:set>
                                      <p:cBhvr override="childStyle">
                                        <p:cTn id="6" dur="indefinite"/>
                                        <p:tgtEl>
                                          <p:spTgt spid="2"/>
                                        </p:tgtEl>
                                        <p:attrNameLst>
                                          <p:attrName>style.fontWeight</p:attrName>
                                        </p:attrNameLst>
                                      </p:cBhvr>
                                      <p:to>
                                        <p:strVal val="bold"/>
                                      </p:to>
                                    </p:set>
                                  </p:childTnLst>
                                </p:cTn>
                              </p:par>
                              <p:par>
                                <p:cTn id="7" presetID="18" presetClass="emph" presetSubtype="0" fill="hold" grpId="1" nodeType="withEffect">
                                  <p:stCondLst>
                                    <p:cond delay="0"/>
                                  </p:stCondLst>
                                  <p:iterate type="lt">
                                    <p:tmPct val="4000"/>
                                  </p:iterate>
                                  <p:childTnLst>
                                    <p:set>
                                      <p:cBhvr override="childStyle">
                                        <p:cTn id="8" dur="500" fill="hold"/>
                                        <p:tgtEl>
                                          <p:spTgt spid="2"/>
                                        </p:tgtEl>
                                        <p:attrNameLst>
                                          <p:attrName>style.textDecorationUnderline</p:attrName>
                                        </p:attrNameLst>
                                      </p:cBhvr>
                                      <p:to>
                                        <p:strVal val="tru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48"/>
                                        </p:tgtEl>
                                        <p:attrNameLst>
                                          <p:attrName>style.visibility</p:attrName>
                                        </p:attrNameLst>
                                      </p:cBhvr>
                                      <p:to>
                                        <p:strVal val="visible"/>
                                      </p:to>
                                    </p:set>
                                  </p:childTnLst>
                                </p:cTn>
                              </p:par>
                            </p:childTnLst>
                          </p:cTn>
                        </p:par>
                        <p:par>
                          <p:cTn id="13" fill="hold">
                            <p:stCondLst>
                              <p:cond delay="0"/>
                            </p:stCondLst>
                            <p:childTnLst>
                              <p:par>
                                <p:cTn id="14" presetID="42" presetClass="exit" presetSubtype="0" fill="hold" grpId="0" nodeType="afterEffect">
                                  <p:stCondLst>
                                    <p:cond delay="0"/>
                                  </p:stCondLst>
                                  <p:childTnLst>
                                    <p:animEffect transition="out" filter="fade">
                                      <p:cBhvr>
                                        <p:cTn id="15" dur="500"/>
                                        <p:tgtEl>
                                          <p:spTgt spid="48"/>
                                        </p:tgtEl>
                                      </p:cBhvr>
                                    </p:animEffect>
                                    <p:anim calcmode="lin" valueType="num">
                                      <p:cBhvr>
                                        <p:cTn id="16" dur="500"/>
                                        <p:tgtEl>
                                          <p:spTgt spid="48"/>
                                        </p:tgtEl>
                                        <p:attrNameLst>
                                          <p:attrName>ppt_x</p:attrName>
                                        </p:attrNameLst>
                                      </p:cBhvr>
                                      <p:tavLst>
                                        <p:tav tm="0">
                                          <p:val>
                                            <p:strVal val="ppt_x"/>
                                          </p:val>
                                        </p:tav>
                                        <p:tav tm="100000">
                                          <p:val>
                                            <p:strVal val="ppt_x"/>
                                          </p:val>
                                        </p:tav>
                                      </p:tavLst>
                                    </p:anim>
                                    <p:anim calcmode="lin" valueType="num">
                                      <p:cBhvr>
                                        <p:cTn id="17" dur="500"/>
                                        <p:tgtEl>
                                          <p:spTgt spid="48"/>
                                        </p:tgtEl>
                                        <p:attrNameLst>
                                          <p:attrName>ppt_y</p:attrName>
                                        </p:attrNameLst>
                                      </p:cBhvr>
                                      <p:tavLst>
                                        <p:tav tm="0">
                                          <p:val>
                                            <p:strVal val="ppt_y"/>
                                          </p:val>
                                        </p:tav>
                                        <p:tav tm="100000">
                                          <p:val>
                                            <p:strVal val="ppt_y+.1"/>
                                          </p:val>
                                        </p:tav>
                                      </p:tavLst>
                                    </p:anim>
                                    <p:set>
                                      <p:cBhvr>
                                        <p:cTn id="18" dur="1" fill="hold">
                                          <p:stCondLst>
                                            <p:cond delay="499"/>
                                          </p:stCondLst>
                                        </p:cTn>
                                        <p:tgtEl>
                                          <p:spTgt spid="4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48" grpId="1" animBg="1"/>
      <p:bldP spid="2" grpId="0"/>
      <p:bldP spid="2"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l"/>
            <a:r>
              <a:rPr lang="en-US" dirty="0" smtClean="0"/>
              <a:t>Titration of a weak acid</a:t>
            </a:r>
            <a:br>
              <a:rPr lang="en-US" dirty="0" smtClean="0"/>
            </a:br>
            <a:r>
              <a:rPr lang="en-US" sz="3100" dirty="0" smtClean="0"/>
              <a:t>acetic acid, CH</a:t>
            </a:r>
            <a:r>
              <a:rPr lang="en-US" sz="3100" baseline="-25000" dirty="0" smtClean="0"/>
              <a:t>3</a:t>
            </a:r>
            <a:r>
              <a:rPr lang="en-US" sz="3100" dirty="0" smtClean="0"/>
              <a:t>COOH, </a:t>
            </a:r>
            <a:r>
              <a:rPr lang="en-US" sz="3100" dirty="0" err="1" smtClean="0"/>
              <a:t>pKa</a:t>
            </a:r>
            <a:r>
              <a:rPr lang="en-US" sz="3100" dirty="0" smtClean="0"/>
              <a:t> = 4.8</a:t>
            </a:r>
            <a:endParaRPr lang="en-US" sz="3100" dirty="0"/>
          </a:p>
        </p:txBody>
      </p:sp>
      <p:grpSp>
        <p:nvGrpSpPr>
          <p:cNvPr id="40" name="Group 39"/>
          <p:cNvGrpSpPr/>
          <p:nvPr/>
        </p:nvGrpSpPr>
        <p:grpSpPr>
          <a:xfrm>
            <a:off x="5180384" y="431414"/>
            <a:ext cx="3838187" cy="5785903"/>
            <a:chOff x="5180384" y="431414"/>
            <a:chExt cx="3838187" cy="5785903"/>
          </a:xfrm>
        </p:grpSpPr>
        <p:grpSp>
          <p:nvGrpSpPr>
            <p:cNvPr id="39" name="Group 38"/>
            <p:cNvGrpSpPr/>
            <p:nvPr/>
          </p:nvGrpSpPr>
          <p:grpSpPr>
            <a:xfrm>
              <a:off x="5180384" y="3132220"/>
              <a:ext cx="2747211" cy="3085097"/>
              <a:chOff x="5181600" y="2477503"/>
              <a:chExt cx="2747211" cy="3085097"/>
            </a:xfrm>
          </p:grpSpPr>
          <p:sp>
            <p:nvSpPr>
              <p:cNvPr id="7" name="Rectangle 6"/>
              <p:cNvSpPr/>
              <p:nvPr/>
            </p:nvSpPr>
            <p:spPr>
              <a:xfrm>
                <a:off x="5181600" y="3181350"/>
                <a:ext cx="2743200" cy="224890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5181600" y="5295900"/>
                <a:ext cx="2743200" cy="2667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181600" y="2610853"/>
                <a:ext cx="2743200" cy="57049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5185611" y="2477503"/>
                <a:ext cx="2743200" cy="2667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5181600" y="3048000"/>
                <a:ext cx="2743200" cy="2667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8" name="Group 37"/>
            <p:cNvGrpSpPr/>
            <p:nvPr/>
          </p:nvGrpSpPr>
          <p:grpSpPr>
            <a:xfrm>
              <a:off x="7054897" y="431414"/>
              <a:ext cx="1963674" cy="2930899"/>
              <a:chOff x="3408149" y="2667009"/>
              <a:chExt cx="1963674" cy="2930899"/>
            </a:xfrm>
          </p:grpSpPr>
          <p:sp>
            <p:nvSpPr>
              <p:cNvPr id="11" name="Flowchart: Off-page Connector 10"/>
              <p:cNvSpPr/>
              <p:nvPr/>
            </p:nvSpPr>
            <p:spPr>
              <a:xfrm>
                <a:off x="3408149" y="2733684"/>
                <a:ext cx="457200" cy="2828916"/>
              </a:xfrm>
              <a:prstGeom prst="flowChartOffpageConnector">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408149" y="2733683"/>
                <a:ext cx="457200" cy="144347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3408149" y="4110482"/>
                <a:ext cx="457200" cy="133350"/>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3408149" y="2667009"/>
                <a:ext cx="457200" cy="13335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3536738" y="5470562"/>
                <a:ext cx="190500" cy="1273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3598649" y="5435987"/>
                <a:ext cx="76200" cy="45719"/>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Connector 19"/>
              <p:cNvCxnSpPr/>
              <p:nvPr/>
            </p:nvCxnSpPr>
            <p:spPr>
              <a:xfrm>
                <a:off x="3777117" y="3027948"/>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3777117" y="32766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3777117" y="35052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3777117" y="37338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3777117" y="39624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3777117" y="41910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3777117" y="44196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777117" y="46482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3777117" y="48768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3712949" y="5133473"/>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3865349" y="2874059"/>
                <a:ext cx="415498" cy="307777"/>
              </a:xfrm>
              <a:prstGeom prst="rect">
                <a:avLst/>
              </a:prstGeom>
              <a:noFill/>
            </p:spPr>
            <p:txBody>
              <a:bodyPr wrap="none" rtlCol="0">
                <a:spAutoFit/>
              </a:bodyPr>
              <a:lstStyle/>
              <a:p>
                <a:r>
                  <a:rPr lang="en-US" sz="1400" b="1" dirty="0" smtClean="0">
                    <a:solidFill>
                      <a:schemeClr val="tx2"/>
                    </a:solidFill>
                  </a:rPr>
                  <a:t>1.0</a:t>
                </a:r>
                <a:endParaRPr lang="en-US" sz="1400" b="1" dirty="0">
                  <a:solidFill>
                    <a:schemeClr val="tx2"/>
                  </a:solidFill>
                </a:endParaRPr>
              </a:p>
            </p:txBody>
          </p:sp>
          <p:sp>
            <p:nvSpPr>
              <p:cNvPr id="33" name="TextBox 32"/>
              <p:cNvSpPr txBox="1"/>
              <p:nvPr/>
            </p:nvSpPr>
            <p:spPr>
              <a:xfrm>
                <a:off x="3865349" y="3351312"/>
                <a:ext cx="415498" cy="307777"/>
              </a:xfrm>
              <a:prstGeom prst="rect">
                <a:avLst/>
              </a:prstGeom>
              <a:noFill/>
            </p:spPr>
            <p:txBody>
              <a:bodyPr wrap="none" rtlCol="0">
                <a:spAutoFit/>
              </a:bodyPr>
              <a:lstStyle/>
              <a:p>
                <a:r>
                  <a:rPr lang="en-US" sz="1400" b="1" dirty="0" smtClean="0">
                    <a:solidFill>
                      <a:schemeClr val="tx2"/>
                    </a:solidFill>
                  </a:rPr>
                  <a:t>0.8</a:t>
                </a:r>
                <a:endParaRPr lang="en-US" sz="1400" b="1" dirty="0">
                  <a:solidFill>
                    <a:schemeClr val="tx2"/>
                  </a:solidFill>
                </a:endParaRPr>
              </a:p>
            </p:txBody>
          </p:sp>
          <p:sp>
            <p:nvSpPr>
              <p:cNvPr id="34" name="TextBox 33"/>
              <p:cNvSpPr txBox="1"/>
              <p:nvPr/>
            </p:nvSpPr>
            <p:spPr>
              <a:xfrm>
                <a:off x="3865349" y="3808512"/>
                <a:ext cx="415498" cy="307777"/>
              </a:xfrm>
              <a:prstGeom prst="rect">
                <a:avLst/>
              </a:prstGeom>
              <a:noFill/>
            </p:spPr>
            <p:txBody>
              <a:bodyPr wrap="none" rtlCol="0">
                <a:spAutoFit/>
              </a:bodyPr>
              <a:lstStyle/>
              <a:p>
                <a:r>
                  <a:rPr lang="en-US" sz="1400" b="1" dirty="0" smtClean="0">
                    <a:solidFill>
                      <a:schemeClr val="tx2"/>
                    </a:solidFill>
                  </a:rPr>
                  <a:t>0.6</a:t>
                </a:r>
              </a:p>
            </p:txBody>
          </p:sp>
          <p:sp>
            <p:nvSpPr>
              <p:cNvPr id="35" name="TextBox 34"/>
              <p:cNvSpPr txBox="1"/>
              <p:nvPr/>
            </p:nvSpPr>
            <p:spPr>
              <a:xfrm>
                <a:off x="3865349" y="4722912"/>
                <a:ext cx="415498" cy="307777"/>
              </a:xfrm>
              <a:prstGeom prst="rect">
                <a:avLst/>
              </a:prstGeom>
              <a:noFill/>
            </p:spPr>
            <p:txBody>
              <a:bodyPr wrap="none" rtlCol="0">
                <a:spAutoFit/>
              </a:bodyPr>
              <a:lstStyle/>
              <a:p>
                <a:r>
                  <a:rPr lang="en-US" sz="1400" b="1" dirty="0" smtClean="0">
                    <a:solidFill>
                      <a:schemeClr val="tx2"/>
                    </a:solidFill>
                  </a:rPr>
                  <a:t>0.2</a:t>
                </a:r>
              </a:p>
            </p:txBody>
          </p:sp>
          <p:sp>
            <p:nvSpPr>
              <p:cNvPr id="36" name="TextBox 35"/>
              <p:cNvSpPr txBox="1"/>
              <p:nvPr/>
            </p:nvSpPr>
            <p:spPr>
              <a:xfrm>
                <a:off x="3865349" y="4265712"/>
                <a:ext cx="415498" cy="307777"/>
              </a:xfrm>
              <a:prstGeom prst="rect">
                <a:avLst/>
              </a:prstGeom>
              <a:noFill/>
            </p:spPr>
            <p:txBody>
              <a:bodyPr wrap="none" rtlCol="0">
                <a:spAutoFit/>
              </a:bodyPr>
              <a:lstStyle/>
              <a:p>
                <a:r>
                  <a:rPr lang="en-US" sz="1400" b="1" dirty="0" smtClean="0">
                    <a:solidFill>
                      <a:schemeClr val="tx2"/>
                    </a:solidFill>
                  </a:rPr>
                  <a:t>0.4</a:t>
                </a:r>
                <a:endParaRPr lang="en-US" sz="1400" b="1" dirty="0">
                  <a:solidFill>
                    <a:schemeClr val="tx2"/>
                  </a:solidFill>
                </a:endParaRPr>
              </a:p>
            </p:txBody>
          </p:sp>
          <p:sp>
            <p:nvSpPr>
              <p:cNvPr id="37" name="TextBox 36"/>
              <p:cNvSpPr txBox="1"/>
              <p:nvPr/>
            </p:nvSpPr>
            <p:spPr>
              <a:xfrm>
                <a:off x="4204644" y="3670012"/>
                <a:ext cx="1167179" cy="625812"/>
              </a:xfrm>
              <a:prstGeom prst="rect">
                <a:avLst/>
              </a:prstGeom>
              <a:noFill/>
            </p:spPr>
            <p:txBody>
              <a:bodyPr wrap="none" rtlCol="0">
                <a:spAutoFit/>
              </a:bodyPr>
              <a:lstStyle/>
              <a:p>
                <a:r>
                  <a:rPr lang="en-US" sz="1600" b="1" dirty="0" smtClean="0">
                    <a:solidFill>
                      <a:schemeClr val="tx2"/>
                    </a:solidFill>
                  </a:rPr>
                  <a:t>OH</a:t>
                </a:r>
                <a:r>
                  <a:rPr lang="en-US" sz="2800" b="1" baseline="16000" dirty="0" smtClean="0">
                    <a:solidFill>
                      <a:schemeClr val="tx2"/>
                    </a:solidFill>
                  </a:rPr>
                  <a:t>-</a:t>
                </a:r>
                <a:endParaRPr lang="en-US" sz="2800" b="1" baseline="16000" dirty="0">
                  <a:solidFill>
                    <a:schemeClr val="tx2"/>
                  </a:solidFill>
                </a:endParaRPr>
              </a:p>
              <a:p>
                <a:r>
                  <a:rPr lang="en-US" sz="1600" b="1" dirty="0" smtClean="0">
                    <a:solidFill>
                      <a:schemeClr val="tx2"/>
                    </a:solidFill>
                  </a:rPr>
                  <a:t>equivalents</a:t>
                </a:r>
                <a:endParaRPr lang="en-US" sz="1600" b="1" dirty="0">
                  <a:solidFill>
                    <a:schemeClr val="tx2"/>
                  </a:solidFill>
                </a:endParaRPr>
              </a:p>
            </p:txBody>
          </p:sp>
        </p:grpSp>
      </p:grpSp>
      <p:sp>
        <p:nvSpPr>
          <p:cNvPr id="41" name="Rounded Rectangle 40"/>
          <p:cNvSpPr/>
          <p:nvPr/>
        </p:nvSpPr>
        <p:spPr>
          <a:xfrm>
            <a:off x="5534526" y="2641206"/>
            <a:ext cx="168442" cy="182251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4103729" y="1726804"/>
            <a:ext cx="1238292" cy="91440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p:cNvSpPr/>
          <p:nvPr/>
        </p:nvSpPr>
        <p:spPr>
          <a:xfrm>
            <a:off x="5342021" y="2211460"/>
            <a:ext cx="264695" cy="423456"/>
          </a:xfrm>
          <a:custGeom>
            <a:avLst/>
            <a:gdLst>
              <a:gd name="connsiteX0" fmla="*/ 264695 w 264695"/>
              <a:gd name="connsiteY0" fmla="*/ 423456 h 423456"/>
              <a:gd name="connsiteX1" fmla="*/ 228600 w 264695"/>
              <a:gd name="connsiteY1" fmla="*/ 146729 h 423456"/>
              <a:gd name="connsiteX2" fmla="*/ 204537 w 264695"/>
              <a:gd name="connsiteY2" fmla="*/ 98603 h 423456"/>
              <a:gd name="connsiteX3" fmla="*/ 168442 w 264695"/>
              <a:gd name="connsiteY3" fmla="*/ 74540 h 423456"/>
              <a:gd name="connsiteX4" fmla="*/ 156411 w 264695"/>
              <a:gd name="connsiteY4" fmla="*/ 38445 h 423456"/>
              <a:gd name="connsiteX5" fmla="*/ 0 w 264695"/>
              <a:gd name="connsiteY5" fmla="*/ 2351 h 423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4695" h="423456">
                <a:moveTo>
                  <a:pt x="264695" y="423456"/>
                </a:moveTo>
                <a:cubicBezTo>
                  <a:pt x="259370" y="332940"/>
                  <a:pt x="271216" y="231961"/>
                  <a:pt x="228600" y="146729"/>
                </a:cubicBezTo>
                <a:cubicBezTo>
                  <a:pt x="220579" y="130687"/>
                  <a:pt x="216019" y="112381"/>
                  <a:pt x="204537" y="98603"/>
                </a:cubicBezTo>
                <a:cubicBezTo>
                  <a:pt x="195280" y="87494"/>
                  <a:pt x="180474" y="82561"/>
                  <a:pt x="168442" y="74540"/>
                </a:cubicBezTo>
                <a:cubicBezTo>
                  <a:pt x="164432" y="62508"/>
                  <a:pt x="162936" y="49320"/>
                  <a:pt x="156411" y="38445"/>
                </a:cubicBezTo>
                <a:cubicBezTo>
                  <a:pt x="125077" y="-13777"/>
                  <a:pt x="46137" y="2351"/>
                  <a:pt x="0" y="2351"/>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TextBox 46"/>
          <p:cNvSpPr txBox="1"/>
          <p:nvPr/>
        </p:nvSpPr>
        <p:spPr>
          <a:xfrm>
            <a:off x="4127247" y="1753559"/>
            <a:ext cx="1188082" cy="846386"/>
          </a:xfrm>
          <a:prstGeom prst="rect">
            <a:avLst/>
          </a:prstGeom>
          <a:noFill/>
        </p:spPr>
        <p:txBody>
          <a:bodyPr wrap="none" rtlCol="0">
            <a:spAutoFit/>
          </a:bodyPr>
          <a:lstStyle/>
          <a:p>
            <a:pPr>
              <a:spcAft>
                <a:spcPts val="600"/>
              </a:spcAft>
            </a:pPr>
            <a:r>
              <a:rPr lang="en-US" sz="2400" b="1" dirty="0" smtClean="0">
                <a:solidFill>
                  <a:schemeClr val="tx2"/>
                </a:solidFill>
              </a:rPr>
              <a:t>pH:  </a:t>
            </a:r>
            <a:r>
              <a:rPr lang="en-US" sz="2400" b="1" dirty="0" smtClean="0">
                <a:solidFill>
                  <a:srgbClr val="FF0000"/>
                </a:solidFill>
              </a:rPr>
              <a:t>4.8</a:t>
            </a:r>
          </a:p>
          <a:p>
            <a:pPr>
              <a:spcAft>
                <a:spcPts val="600"/>
              </a:spcAft>
            </a:pPr>
            <a:r>
              <a:rPr lang="en-US" sz="2000" b="1" dirty="0" smtClean="0">
                <a:solidFill>
                  <a:schemeClr val="tx2"/>
                </a:solidFill>
              </a:rPr>
              <a:t>= </a:t>
            </a:r>
            <a:r>
              <a:rPr lang="en-US" sz="2000" b="1" dirty="0" err="1" smtClean="0">
                <a:solidFill>
                  <a:schemeClr val="tx2"/>
                </a:solidFill>
              </a:rPr>
              <a:t>pK</a:t>
            </a:r>
            <a:r>
              <a:rPr lang="en-US" sz="2000" b="1" baseline="-25000" dirty="0" err="1" smtClean="0">
                <a:solidFill>
                  <a:schemeClr val="tx2"/>
                </a:solidFill>
              </a:rPr>
              <a:t>a</a:t>
            </a:r>
            <a:endParaRPr lang="en-US" sz="2000" b="1" dirty="0">
              <a:solidFill>
                <a:schemeClr val="tx2"/>
              </a:solidFill>
            </a:endParaRPr>
          </a:p>
        </p:txBody>
      </p:sp>
      <p:sp>
        <p:nvSpPr>
          <p:cNvPr id="99" name="Oval 98"/>
          <p:cNvSpPr/>
          <p:nvPr/>
        </p:nvSpPr>
        <p:spPr>
          <a:xfrm>
            <a:off x="5851299" y="4460496"/>
            <a:ext cx="229623" cy="229623"/>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2" name="Group 101"/>
          <p:cNvGrpSpPr/>
          <p:nvPr/>
        </p:nvGrpSpPr>
        <p:grpSpPr>
          <a:xfrm rot="5400000">
            <a:off x="5342021" y="4992169"/>
            <a:ext cx="278824" cy="229623"/>
            <a:chOff x="1584159" y="3521073"/>
            <a:chExt cx="729465" cy="600744"/>
          </a:xfrm>
        </p:grpSpPr>
        <p:sp>
          <p:nvSpPr>
            <p:cNvPr id="103" name="Oval 102"/>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5" name="Group 104"/>
          <p:cNvGrpSpPr/>
          <p:nvPr/>
        </p:nvGrpSpPr>
        <p:grpSpPr>
          <a:xfrm rot="16200000">
            <a:off x="5941510" y="4968202"/>
            <a:ext cx="278824" cy="229623"/>
            <a:chOff x="1584159" y="3521073"/>
            <a:chExt cx="729465" cy="600744"/>
          </a:xfrm>
        </p:grpSpPr>
        <p:sp>
          <p:nvSpPr>
            <p:cNvPr id="106" name="Oval 105"/>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Oval 106"/>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8" name="Group 107"/>
          <p:cNvGrpSpPr/>
          <p:nvPr/>
        </p:nvGrpSpPr>
        <p:grpSpPr>
          <a:xfrm>
            <a:off x="6508896" y="4208956"/>
            <a:ext cx="278824" cy="229623"/>
            <a:chOff x="1584159" y="3521073"/>
            <a:chExt cx="729465" cy="600744"/>
          </a:xfrm>
        </p:grpSpPr>
        <p:sp>
          <p:nvSpPr>
            <p:cNvPr id="109" name="Oval 108"/>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Oval 109"/>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2" name="Oval 111"/>
          <p:cNvSpPr/>
          <p:nvPr/>
        </p:nvSpPr>
        <p:spPr>
          <a:xfrm rot="16200000">
            <a:off x="7269998" y="4582146"/>
            <a:ext cx="229623" cy="229623"/>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Oval 114"/>
          <p:cNvSpPr/>
          <p:nvPr/>
        </p:nvSpPr>
        <p:spPr>
          <a:xfrm rot="10800000">
            <a:off x="6675488" y="5035677"/>
            <a:ext cx="229623" cy="229623"/>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Oval 117"/>
          <p:cNvSpPr/>
          <p:nvPr/>
        </p:nvSpPr>
        <p:spPr>
          <a:xfrm>
            <a:off x="6024917" y="5531489"/>
            <a:ext cx="229623" cy="229623"/>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0" name="Group 119"/>
          <p:cNvGrpSpPr/>
          <p:nvPr/>
        </p:nvGrpSpPr>
        <p:grpSpPr>
          <a:xfrm rot="5400000">
            <a:off x="7098846" y="5265300"/>
            <a:ext cx="278824" cy="229623"/>
            <a:chOff x="1584159" y="3521073"/>
            <a:chExt cx="729465" cy="600744"/>
          </a:xfrm>
        </p:grpSpPr>
        <p:sp>
          <p:nvSpPr>
            <p:cNvPr id="121" name="Oval 120"/>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Oval 121"/>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3" name="Group 122"/>
          <p:cNvGrpSpPr/>
          <p:nvPr/>
        </p:nvGrpSpPr>
        <p:grpSpPr>
          <a:xfrm rot="5400000">
            <a:off x="6855910" y="5761112"/>
            <a:ext cx="278824" cy="229623"/>
            <a:chOff x="1584159" y="3521073"/>
            <a:chExt cx="729465" cy="600744"/>
          </a:xfrm>
        </p:grpSpPr>
        <p:sp>
          <p:nvSpPr>
            <p:cNvPr id="124" name="Oval 123"/>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Oval 124"/>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7" name="Oval 126"/>
          <p:cNvSpPr/>
          <p:nvPr/>
        </p:nvSpPr>
        <p:spPr>
          <a:xfrm rot="10800000">
            <a:off x="7630171" y="5531489"/>
            <a:ext cx="229623" cy="229623"/>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2" name="Group 131"/>
          <p:cNvGrpSpPr/>
          <p:nvPr/>
        </p:nvGrpSpPr>
        <p:grpSpPr>
          <a:xfrm>
            <a:off x="4103729" y="3932500"/>
            <a:ext cx="771942" cy="645788"/>
            <a:chOff x="1260561" y="3368673"/>
            <a:chExt cx="771942" cy="645788"/>
          </a:xfrm>
        </p:grpSpPr>
        <p:sp>
          <p:nvSpPr>
            <p:cNvPr id="50" name="Oval 49"/>
            <p:cNvSpPr/>
            <p:nvPr/>
          </p:nvSpPr>
          <p:spPr>
            <a:xfrm>
              <a:off x="1431759" y="33686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TextBox 128"/>
            <p:cNvSpPr txBox="1"/>
            <p:nvPr/>
          </p:nvSpPr>
          <p:spPr>
            <a:xfrm>
              <a:off x="1558856" y="3426328"/>
              <a:ext cx="370614" cy="461665"/>
            </a:xfrm>
            <a:prstGeom prst="rect">
              <a:avLst/>
            </a:prstGeom>
            <a:noFill/>
          </p:spPr>
          <p:txBody>
            <a:bodyPr wrap="none" rtlCol="0">
              <a:spAutoFit/>
            </a:bodyPr>
            <a:lstStyle/>
            <a:p>
              <a:r>
                <a:rPr lang="en-US" sz="2400" b="1" dirty="0" smtClean="0">
                  <a:solidFill>
                    <a:schemeClr val="bg1"/>
                  </a:solidFill>
                </a:rPr>
                <a:t>A</a:t>
              </a:r>
              <a:endParaRPr lang="en-US" sz="2400" b="1" dirty="0">
                <a:solidFill>
                  <a:schemeClr val="bg1"/>
                </a:solidFill>
              </a:endParaRPr>
            </a:p>
          </p:txBody>
        </p:sp>
        <p:grpSp>
          <p:nvGrpSpPr>
            <p:cNvPr id="131" name="Group 130"/>
            <p:cNvGrpSpPr/>
            <p:nvPr/>
          </p:nvGrpSpPr>
          <p:grpSpPr>
            <a:xfrm>
              <a:off x="1260561" y="3645129"/>
              <a:ext cx="336468" cy="369332"/>
              <a:chOff x="1824756" y="3608884"/>
              <a:chExt cx="336468" cy="369332"/>
            </a:xfrm>
          </p:grpSpPr>
          <p:sp>
            <p:nvSpPr>
              <p:cNvPr id="62" name="Oval 61"/>
              <p:cNvSpPr/>
              <p:nvPr/>
            </p:nvSpPr>
            <p:spPr>
              <a:xfrm>
                <a:off x="1824756" y="3625316"/>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TextBox 129"/>
              <p:cNvSpPr txBox="1"/>
              <p:nvPr/>
            </p:nvSpPr>
            <p:spPr>
              <a:xfrm>
                <a:off x="1827720" y="3608884"/>
                <a:ext cx="330540" cy="369332"/>
              </a:xfrm>
              <a:prstGeom prst="rect">
                <a:avLst/>
              </a:prstGeom>
              <a:noFill/>
            </p:spPr>
            <p:txBody>
              <a:bodyPr wrap="none" rtlCol="0">
                <a:spAutoFit/>
              </a:bodyPr>
              <a:lstStyle/>
              <a:p>
                <a:r>
                  <a:rPr lang="en-US" b="1" dirty="0" smtClean="0"/>
                  <a:t>H</a:t>
                </a:r>
                <a:endParaRPr lang="en-US" b="1" dirty="0"/>
              </a:p>
            </p:txBody>
          </p:sp>
        </p:grpSp>
      </p:grpSp>
      <p:grpSp>
        <p:nvGrpSpPr>
          <p:cNvPr id="139" name="Group 138"/>
          <p:cNvGrpSpPr/>
          <p:nvPr/>
        </p:nvGrpSpPr>
        <p:grpSpPr>
          <a:xfrm>
            <a:off x="4387461" y="4722864"/>
            <a:ext cx="600744" cy="600744"/>
            <a:chOff x="4387461" y="4722864"/>
            <a:chExt cx="600744" cy="600744"/>
          </a:xfrm>
        </p:grpSpPr>
        <p:sp>
          <p:nvSpPr>
            <p:cNvPr id="134" name="Oval 133"/>
            <p:cNvSpPr/>
            <p:nvPr/>
          </p:nvSpPr>
          <p:spPr>
            <a:xfrm>
              <a:off x="4387461" y="4722864"/>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TextBox 134"/>
            <p:cNvSpPr txBox="1"/>
            <p:nvPr/>
          </p:nvSpPr>
          <p:spPr>
            <a:xfrm>
              <a:off x="4478462" y="4768487"/>
              <a:ext cx="474810" cy="502702"/>
            </a:xfrm>
            <a:prstGeom prst="rect">
              <a:avLst/>
            </a:prstGeom>
            <a:noFill/>
          </p:spPr>
          <p:txBody>
            <a:bodyPr wrap="none" rtlCol="0">
              <a:spAutoFit/>
            </a:bodyPr>
            <a:lstStyle/>
            <a:p>
              <a:r>
                <a:rPr lang="en-US" sz="2400" b="1" dirty="0" smtClean="0">
                  <a:solidFill>
                    <a:schemeClr val="bg1"/>
                  </a:solidFill>
                </a:rPr>
                <a:t>A</a:t>
              </a:r>
              <a:r>
                <a:rPr lang="en-US" sz="4000" b="1" baseline="16000" dirty="0" smtClean="0">
                  <a:solidFill>
                    <a:schemeClr val="bg1"/>
                  </a:solidFill>
                </a:rPr>
                <a:t>-</a:t>
              </a:r>
              <a:endParaRPr lang="en-US" sz="4000" b="1" baseline="16000" dirty="0">
                <a:solidFill>
                  <a:schemeClr val="bg1"/>
                </a:solidFill>
              </a:endParaRPr>
            </a:p>
          </p:txBody>
        </p:sp>
      </p:grpSp>
      <p:grpSp>
        <p:nvGrpSpPr>
          <p:cNvPr id="136" name="Group 135"/>
          <p:cNvGrpSpPr/>
          <p:nvPr/>
        </p:nvGrpSpPr>
        <p:grpSpPr>
          <a:xfrm>
            <a:off x="4045330" y="5245952"/>
            <a:ext cx="433132" cy="369332"/>
            <a:chOff x="1791624" y="3608884"/>
            <a:chExt cx="433132" cy="369332"/>
          </a:xfrm>
        </p:grpSpPr>
        <p:sp>
          <p:nvSpPr>
            <p:cNvPr id="137" name="Oval 136"/>
            <p:cNvSpPr/>
            <p:nvPr/>
          </p:nvSpPr>
          <p:spPr>
            <a:xfrm>
              <a:off x="1824756" y="3625316"/>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TextBox 137"/>
            <p:cNvSpPr txBox="1"/>
            <p:nvPr/>
          </p:nvSpPr>
          <p:spPr>
            <a:xfrm>
              <a:off x="1791624" y="3608884"/>
              <a:ext cx="433132" cy="369332"/>
            </a:xfrm>
            <a:prstGeom prst="rect">
              <a:avLst/>
            </a:prstGeom>
            <a:noFill/>
          </p:spPr>
          <p:txBody>
            <a:bodyPr wrap="none" rtlCol="0">
              <a:spAutoFit/>
            </a:bodyPr>
            <a:lstStyle/>
            <a:p>
              <a:r>
                <a:rPr lang="en-US" b="1" dirty="0" smtClean="0"/>
                <a:t>H</a:t>
              </a:r>
              <a:r>
                <a:rPr lang="en-US" sz="2400" b="1" baseline="16000" dirty="0" smtClean="0"/>
                <a:t>+</a:t>
              </a:r>
              <a:endParaRPr lang="en-US" sz="2400" b="1" baseline="16000" dirty="0"/>
            </a:p>
          </p:txBody>
        </p:sp>
      </p:grpSp>
      <p:sp>
        <p:nvSpPr>
          <p:cNvPr id="142" name="Oval 141"/>
          <p:cNvSpPr/>
          <p:nvPr/>
        </p:nvSpPr>
        <p:spPr>
          <a:xfrm>
            <a:off x="7048708" y="4090282"/>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Oval 143"/>
          <p:cNvSpPr/>
          <p:nvPr/>
        </p:nvSpPr>
        <p:spPr>
          <a:xfrm>
            <a:off x="5341614" y="5787017"/>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Oval 145"/>
          <p:cNvSpPr/>
          <p:nvPr/>
        </p:nvSpPr>
        <p:spPr>
          <a:xfrm>
            <a:off x="6155568" y="4156682"/>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Oval 150"/>
          <p:cNvSpPr/>
          <p:nvPr/>
        </p:nvSpPr>
        <p:spPr>
          <a:xfrm>
            <a:off x="6444961" y="5272299"/>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Oval 152"/>
          <p:cNvSpPr/>
          <p:nvPr/>
        </p:nvSpPr>
        <p:spPr>
          <a:xfrm>
            <a:off x="7342184" y="5828321"/>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Oval 154"/>
          <p:cNvSpPr/>
          <p:nvPr/>
        </p:nvSpPr>
        <p:spPr>
          <a:xfrm>
            <a:off x="5345760" y="4104263"/>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Oval 155"/>
          <p:cNvSpPr/>
          <p:nvPr/>
        </p:nvSpPr>
        <p:spPr>
          <a:xfrm>
            <a:off x="6519700" y="5607902"/>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Oval 157"/>
          <p:cNvSpPr/>
          <p:nvPr/>
        </p:nvSpPr>
        <p:spPr>
          <a:xfrm>
            <a:off x="6391092" y="4561856"/>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Oval 160"/>
          <p:cNvSpPr/>
          <p:nvPr/>
        </p:nvSpPr>
        <p:spPr>
          <a:xfrm>
            <a:off x="6110829" y="5892625"/>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Oval 165"/>
          <p:cNvSpPr/>
          <p:nvPr/>
        </p:nvSpPr>
        <p:spPr>
          <a:xfrm>
            <a:off x="7207920" y="5019838"/>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TextBox 166"/>
          <p:cNvSpPr txBox="1"/>
          <p:nvPr/>
        </p:nvSpPr>
        <p:spPr>
          <a:xfrm>
            <a:off x="5472495" y="6327776"/>
            <a:ext cx="2018501" cy="420628"/>
          </a:xfrm>
          <a:prstGeom prst="rect">
            <a:avLst/>
          </a:prstGeom>
          <a:noFill/>
        </p:spPr>
        <p:txBody>
          <a:bodyPr wrap="none" rtlCol="0">
            <a:spAutoFit/>
          </a:bodyPr>
          <a:lstStyle/>
          <a:p>
            <a:pPr>
              <a:spcAft>
                <a:spcPts val="600"/>
              </a:spcAft>
            </a:pPr>
            <a:r>
              <a:rPr lang="en-US" sz="2000" b="1" dirty="0" smtClean="0">
                <a:solidFill>
                  <a:schemeClr val="tx2"/>
                </a:solidFill>
              </a:rPr>
              <a:t>[A</a:t>
            </a:r>
            <a:r>
              <a:rPr lang="en-US" sz="3200" b="1" baseline="18000" dirty="0" smtClean="0">
                <a:solidFill>
                  <a:schemeClr val="tx2"/>
                </a:solidFill>
              </a:rPr>
              <a:t>-</a:t>
            </a:r>
            <a:r>
              <a:rPr lang="en-US" sz="2000" b="1" dirty="0" smtClean="0">
                <a:solidFill>
                  <a:schemeClr val="tx2"/>
                </a:solidFill>
              </a:rPr>
              <a:t>] : [HA] = 1 : 1</a:t>
            </a:r>
            <a:endParaRPr lang="en-US" sz="2000" b="1" dirty="0">
              <a:solidFill>
                <a:schemeClr val="tx2"/>
              </a:solidFill>
            </a:endParaRPr>
          </a:p>
        </p:txBody>
      </p:sp>
      <p:grpSp>
        <p:nvGrpSpPr>
          <p:cNvPr id="169" name="Group 168"/>
          <p:cNvGrpSpPr/>
          <p:nvPr/>
        </p:nvGrpSpPr>
        <p:grpSpPr>
          <a:xfrm>
            <a:off x="287648" y="1746884"/>
            <a:ext cx="3442141" cy="4397061"/>
            <a:chOff x="287648" y="1746884"/>
            <a:chExt cx="3442141" cy="4397061"/>
          </a:xfrm>
        </p:grpSpPr>
        <p:sp>
          <p:nvSpPr>
            <p:cNvPr id="170" name="Rectangle 169"/>
            <p:cNvSpPr/>
            <p:nvPr/>
          </p:nvSpPr>
          <p:spPr>
            <a:xfrm>
              <a:off x="974558" y="2983831"/>
              <a:ext cx="2370221" cy="961522"/>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1" name="Group 170"/>
            <p:cNvGrpSpPr/>
            <p:nvPr/>
          </p:nvGrpSpPr>
          <p:grpSpPr>
            <a:xfrm>
              <a:off x="287648" y="1746884"/>
              <a:ext cx="3442141" cy="4397061"/>
              <a:chOff x="287648" y="1746884"/>
              <a:chExt cx="3442141" cy="4397061"/>
            </a:xfrm>
          </p:grpSpPr>
          <p:pic>
            <p:nvPicPr>
              <p:cNvPr id="187" name="Picture 2" descr="figure 2-16"/>
              <p:cNvPicPr>
                <a:picLocks noChangeAspect="1" noChangeArrowheads="1"/>
              </p:cNvPicPr>
              <p:nvPr/>
            </p:nvPicPr>
            <p:blipFill rotWithShape="1">
              <a:blip r:embed="rId2">
                <a:clrChange>
                  <a:clrFrom>
                    <a:srgbClr val="AEDCFE"/>
                  </a:clrFrom>
                  <a:clrTo>
                    <a:srgbClr val="AEDCFE">
                      <a:alpha val="0"/>
                    </a:srgbClr>
                  </a:clrTo>
                </a:clrChange>
                <a:extLst>
                  <a:ext uri="{28A0092B-C50C-407E-A947-70E740481C1C}">
                    <a14:useLocalDpi xmlns:a14="http://schemas.microsoft.com/office/drawing/2010/main" val="0"/>
                  </a:ext>
                </a:extLst>
              </a:blip>
              <a:srcRect r="17864" b="7700"/>
              <a:stretch/>
            </p:blipFill>
            <p:spPr bwMode="auto">
              <a:xfrm>
                <a:off x="287648" y="1746884"/>
                <a:ext cx="3442141" cy="43970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8" name="Rectangle 187"/>
              <p:cNvSpPr/>
              <p:nvPr/>
            </p:nvSpPr>
            <p:spPr>
              <a:xfrm>
                <a:off x="3561347" y="3007895"/>
                <a:ext cx="168442" cy="8281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2" name="Rectangle 171"/>
            <p:cNvSpPr/>
            <p:nvPr/>
          </p:nvSpPr>
          <p:spPr>
            <a:xfrm>
              <a:off x="1219200" y="3702717"/>
              <a:ext cx="2047875" cy="522671"/>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Rectangle 172"/>
            <p:cNvSpPr/>
            <p:nvPr/>
          </p:nvSpPr>
          <p:spPr>
            <a:xfrm>
              <a:off x="871538" y="2412606"/>
              <a:ext cx="2319337" cy="640157"/>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Rectangle 173"/>
            <p:cNvSpPr/>
            <p:nvPr/>
          </p:nvSpPr>
          <p:spPr>
            <a:xfrm>
              <a:off x="800100" y="3327005"/>
              <a:ext cx="1208618" cy="71915"/>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Rectangle 174"/>
            <p:cNvSpPr/>
            <p:nvPr/>
          </p:nvSpPr>
          <p:spPr>
            <a:xfrm>
              <a:off x="2008718" y="3052763"/>
              <a:ext cx="186795" cy="309550"/>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Rectangle 175"/>
            <p:cNvSpPr/>
            <p:nvPr/>
          </p:nvSpPr>
          <p:spPr>
            <a:xfrm>
              <a:off x="2111291" y="3454356"/>
              <a:ext cx="186795" cy="309550"/>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Rectangle 176"/>
            <p:cNvSpPr/>
            <p:nvPr/>
          </p:nvSpPr>
          <p:spPr>
            <a:xfrm>
              <a:off x="3267075" y="3132220"/>
              <a:ext cx="147638" cy="1076736"/>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Rectangle 177"/>
            <p:cNvSpPr/>
            <p:nvPr/>
          </p:nvSpPr>
          <p:spPr>
            <a:xfrm>
              <a:off x="871538" y="3007895"/>
              <a:ext cx="200025" cy="662693"/>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Rectangle 178"/>
            <p:cNvSpPr/>
            <p:nvPr/>
          </p:nvSpPr>
          <p:spPr>
            <a:xfrm>
              <a:off x="871538" y="4208956"/>
              <a:ext cx="2543175" cy="792250"/>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0" name="Rectangle 179"/>
            <p:cNvSpPr/>
            <p:nvPr/>
          </p:nvSpPr>
          <p:spPr>
            <a:xfrm>
              <a:off x="871538" y="1880694"/>
              <a:ext cx="2543175" cy="719251"/>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Rectangle 180"/>
            <p:cNvSpPr/>
            <p:nvPr/>
          </p:nvSpPr>
          <p:spPr>
            <a:xfrm>
              <a:off x="3381375" y="2295526"/>
              <a:ext cx="90489" cy="117080"/>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Rectangle 181"/>
            <p:cNvSpPr/>
            <p:nvPr/>
          </p:nvSpPr>
          <p:spPr>
            <a:xfrm>
              <a:off x="2008718" y="3352787"/>
              <a:ext cx="117738" cy="45719"/>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Rectangle 182"/>
            <p:cNvSpPr/>
            <p:nvPr/>
          </p:nvSpPr>
          <p:spPr>
            <a:xfrm>
              <a:off x="974558" y="3876675"/>
              <a:ext cx="311317" cy="348713"/>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Rectangle 183"/>
            <p:cNvSpPr/>
            <p:nvPr/>
          </p:nvSpPr>
          <p:spPr>
            <a:xfrm>
              <a:off x="3190875" y="2599945"/>
              <a:ext cx="150019" cy="297933"/>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Rectangle 184"/>
            <p:cNvSpPr/>
            <p:nvPr/>
          </p:nvSpPr>
          <p:spPr>
            <a:xfrm>
              <a:off x="1071563" y="3763906"/>
              <a:ext cx="147637" cy="112769"/>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6" name="Rectangle 185"/>
            <p:cNvSpPr/>
            <p:nvPr/>
          </p:nvSpPr>
          <p:spPr>
            <a:xfrm>
              <a:off x="3190875" y="2897878"/>
              <a:ext cx="75009" cy="110017"/>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9" name="Oval 188"/>
          <p:cNvSpPr/>
          <p:nvPr/>
        </p:nvSpPr>
        <p:spPr>
          <a:xfrm>
            <a:off x="2169478" y="3325747"/>
            <a:ext cx="128608" cy="128609"/>
          </a:xfrm>
          <a:prstGeom prst="ellipse">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800099" y="5679151"/>
            <a:ext cx="1343026" cy="81962"/>
          </a:xfrm>
          <a:prstGeom prst="rect">
            <a:avLst/>
          </a:prstGeom>
          <a:solidFill>
            <a:srgbClr val="FF00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3046326" y="6373249"/>
            <a:ext cx="2351927" cy="400110"/>
          </a:xfrm>
          <a:prstGeom prst="rect">
            <a:avLst/>
          </a:prstGeom>
          <a:noFill/>
          <a:ln w="19050">
            <a:noFill/>
          </a:ln>
        </p:spPr>
        <p:txBody>
          <a:bodyPr wrap="none" rtlCol="0">
            <a:spAutoFit/>
          </a:bodyPr>
          <a:lstStyle/>
          <a:p>
            <a:pPr algn="ctr"/>
            <a:r>
              <a:rPr lang="en-US" sz="2000" dirty="0" smtClean="0"/>
              <a:t>OH</a:t>
            </a:r>
            <a:r>
              <a:rPr lang="en-US" sz="2000" baseline="30000" dirty="0" smtClean="0"/>
              <a:t>-</a:t>
            </a:r>
            <a:r>
              <a:rPr lang="en-US" sz="2000" dirty="0" smtClean="0"/>
              <a:t> + HA </a:t>
            </a:r>
            <a:r>
              <a:rPr lang="en-US" sz="2000" dirty="0" smtClean="0">
                <a:sym typeface="Symbol"/>
              </a:rPr>
              <a:t></a:t>
            </a:r>
            <a:r>
              <a:rPr lang="en-US" sz="2000" dirty="0" smtClean="0">
                <a:sym typeface="Wingdings" pitchFamily="2" charset="2"/>
              </a:rPr>
              <a:t> H</a:t>
            </a:r>
            <a:r>
              <a:rPr lang="en-US" sz="2000" baseline="-25000" dirty="0" smtClean="0">
                <a:sym typeface="Wingdings" pitchFamily="2" charset="2"/>
              </a:rPr>
              <a:t>2</a:t>
            </a:r>
            <a:r>
              <a:rPr lang="en-US" sz="2000" dirty="0" smtClean="0">
                <a:sym typeface="Wingdings" pitchFamily="2" charset="2"/>
              </a:rPr>
              <a:t>O + A</a:t>
            </a:r>
            <a:r>
              <a:rPr lang="en-US" sz="2000" baseline="30000" dirty="0" smtClean="0">
                <a:sym typeface="Wingdings" pitchFamily="2" charset="2"/>
              </a:rPr>
              <a:t>-</a:t>
            </a:r>
            <a:endParaRPr lang="en-US" sz="2000" baseline="30000" dirty="0" smtClean="0"/>
          </a:p>
        </p:txBody>
      </p:sp>
      <p:sp>
        <p:nvSpPr>
          <p:cNvPr id="190" name="TextBox 189"/>
          <p:cNvSpPr txBox="1"/>
          <p:nvPr/>
        </p:nvSpPr>
        <p:spPr>
          <a:xfrm>
            <a:off x="3103492" y="6071610"/>
            <a:ext cx="1842171" cy="400110"/>
          </a:xfrm>
          <a:prstGeom prst="rect">
            <a:avLst/>
          </a:prstGeom>
          <a:noFill/>
          <a:ln w="19050">
            <a:noFill/>
          </a:ln>
        </p:spPr>
        <p:txBody>
          <a:bodyPr wrap="none" rtlCol="0">
            <a:spAutoFit/>
          </a:bodyPr>
          <a:lstStyle/>
          <a:p>
            <a:pPr algn="ctr"/>
            <a:r>
              <a:rPr lang="en-US" sz="2000" dirty="0" smtClean="0"/>
              <a:t>OH</a:t>
            </a:r>
            <a:r>
              <a:rPr lang="en-US" sz="2000" baseline="30000" dirty="0" smtClean="0"/>
              <a:t>-</a:t>
            </a:r>
            <a:r>
              <a:rPr lang="en-US" sz="2000" dirty="0" smtClean="0"/>
              <a:t> + H</a:t>
            </a:r>
            <a:r>
              <a:rPr lang="en-US" sz="2000" baseline="30000" dirty="0" smtClean="0"/>
              <a:t>+</a:t>
            </a:r>
            <a:r>
              <a:rPr lang="en-US" sz="2000" dirty="0" smtClean="0"/>
              <a:t> </a:t>
            </a:r>
            <a:r>
              <a:rPr lang="en-US" sz="2000" dirty="0" smtClean="0">
                <a:sym typeface="Symbol"/>
              </a:rPr>
              <a:t></a:t>
            </a:r>
            <a:r>
              <a:rPr lang="en-US" sz="2000" dirty="0" smtClean="0">
                <a:sym typeface="Wingdings" pitchFamily="2" charset="2"/>
              </a:rPr>
              <a:t> H</a:t>
            </a:r>
            <a:r>
              <a:rPr lang="en-US" sz="2000" baseline="-25000" dirty="0" smtClean="0">
                <a:sym typeface="Wingdings" pitchFamily="2" charset="2"/>
              </a:rPr>
              <a:t>2</a:t>
            </a:r>
            <a:r>
              <a:rPr lang="en-US" sz="2000" dirty="0" smtClean="0">
                <a:sym typeface="Wingdings" pitchFamily="2" charset="2"/>
              </a:rPr>
              <a:t>O</a:t>
            </a:r>
          </a:p>
        </p:txBody>
      </p:sp>
      <p:sp>
        <p:nvSpPr>
          <p:cNvPr id="117" name="Oval 116"/>
          <p:cNvSpPr/>
          <p:nvPr/>
        </p:nvSpPr>
        <p:spPr>
          <a:xfrm>
            <a:off x="6923303" y="4817088"/>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p:nvPr/>
        </p:nvGrpSpPr>
        <p:grpSpPr>
          <a:xfrm>
            <a:off x="7007553" y="3530829"/>
            <a:ext cx="513787" cy="572081"/>
            <a:chOff x="7007553" y="3530829"/>
            <a:chExt cx="513787" cy="572081"/>
          </a:xfrm>
        </p:grpSpPr>
        <p:sp>
          <p:nvSpPr>
            <p:cNvPr id="48" name="Teardrop 47"/>
            <p:cNvSpPr/>
            <p:nvPr/>
          </p:nvSpPr>
          <p:spPr>
            <a:xfrm rot="18914653">
              <a:off x="7153625" y="3530829"/>
              <a:ext cx="228600" cy="228600"/>
            </a:xfrm>
            <a:prstGeom prst="teardrop">
              <a:avLst>
                <a:gd name="adj" fmla="val 142105"/>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Teardrop 110"/>
            <p:cNvSpPr/>
            <p:nvPr/>
          </p:nvSpPr>
          <p:spPr>
            <a:xfrm rot="18914653">
              <a:off x="7292740" y="3750060"/>
              <a:ext cx="228600" cy="228600"/>
            </a:xfrm>
            <a:prstGeom prst="teardrop">
              <a:avLst>
                <a:gd name="adj" fmla="val 142105"/>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Teardrop 112"/>
            <p:cNvSpPr/>
            <p:nvPr/>
          </p:nvSpPr>
          <p:spPr>
            <a:xfrm rot="18914653">
              <a:off x="7007553" y="3874310"/>
              <a:ext cx="228600" cy="228600"/>
            </a:xfrm>
            <a:prstGeom prst="teardrop">
              <a:avLst>
                <a:gd name="adj" fmla="val 142105"/>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756939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grpId="0" nodeType="clickEffect">
                                  <p:stCondLst>
                                    <p:cond delay="0"/>
                                  </p:stCondLst>
                                  <p:iterate type="lt">
                                    <p:tmAbs val="25"/>
                                  </p:iterate>
                                  <p:childTnLst>
                                    <p:set>
                                      <p:cBhvr override="childStyle">
                                        <p:cTn id="6" dur="indefinite"/>
                                        <p:tgtEl>
                                          <p:spTgt spid="2"/>
                                        </p:tgtEl>
                                        <p:attrNameLst>
                                          <p:attrName>style.fontWeight</p:attrName>
                                        </p:attrNameLst>
                                      </p:cBhvr>
                                      <p:to>
                                        <p:strVal val="bold"/>
                                      </p:to>
                                    </p:set>
                                  </p:childTnLst>
                                </p:cTn>
                              </p:par>
                              <p:par>
                                <p:cTn id="7" presetID="18" presetClass="emph" presetSubtype="0" fill="hold" grpId="1" nodeType="withEffect">
                                  <p:stCondLst>
                                    <p:cond delay="0"/>
                                  </p:stCondLst>
                                  <p:iterate type="lt">
                                    <p:tmPct val="4000"/>
                                  </p:iterate>
                                  <p:childTnLst>
                                    <p:set>
                                      <p:cBhvr override="childStyle">
                                        <p:cTn id="8" dur="500" fill="hold"/>
                                        <p:tgtEl>
                                          <p:spTgt spid="2"/>
                                        </p:tgtEl>
                                        <p:attrNameLst>
                                          <p:attrName>style.textDecorationUnderline</p:attrName>
                                        </p:attrNameLst>
                                      </p:cBhvr>
                                      <p:to>
                                        <p:strVal val="tru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par>
                          <p:cTn id="13" fill="hold">
                            <p:stCondLst>
                              <p:cond delay="0"/>
                            </p:stCondLst>
                            <p:childTnLst>
                              <p:par>
                                <p:cTn id="14" presetID="42" presetClass="exit" presetSubtype="0" fill="hold" nodeType="afterEffect">
                                  <p:stCondLst>
                                    <p:cond delay="0"/>
                                  </p:stCondLst>
                                  <p:childTnLst>
                                    <p:animEffect transition="out" filter="fade">
                                      <p:cBhvr>
                                        <p:cTn id="15" dur="500"/>
                                        <p:tgtEl>
                                          <p:spTgt spid="9"/>
                                        </p:tgtEl>
                                      </p:cBhvr>
                                    </p:animEffect>
                                    <p:anim calcmode="lin" valueType="num">
                                      <p:cBhvr>
                                        <p:cTn id="16" dur="500"/>
                                        <p:tgtEl>
                                          <p:spTgt spid="9"/>
                                        </p:tgtEl>
                                        <p:attrNameLst>
                                          <p:attrName>ppt_x</p:attrName>
                                        </p:attrNameLst>
                                      </p:cBhvr>
                                      <p:tavLst>
                                        <p:tav tm="0">
                                          <p:val>
                                            <p:strVal val="ppt_x"/>
                                          </p:val>
                                        </p:tav>
                                        <p:tav tm="100000">
                                          <p:val>
                                            <p:strVal val="ppt_x"/>
                                          </p:val>
                                        </p:tav>
                                      </p:tavLst>
                                    </p:anim>
                                    <p:anim calcmode="lin" valueType="num">
                                      <p:cBhvr>
                                        <p:cTn id="17" dur="500"/>
                                        <p:tgtEl>
                                          <p:spTgt spid="9"/>
                                        </p:tgtEl>
                                        <p:attrNameLst>
                                          <p:attrName>ppt_y</p:attrName>
                                        </p:attrNameLst>
                                      </p:cBhvr>
                                      <p:tavLst>
                                        <p:tav tm="0">
                                          <p:val>
                                            <p:strVal val="ppt_y"/>
                                          </p:val>
                                        </p:tav>
                                        <p:tav tm="100000">
                                          <p:val>
                                            <p:strVal val="ppt_y+.1"/>
                                          </p:val>
                                        </p:tav>
                                      </p:tavLst>
                                    </p:anim>
                                    <p:set>
                                      <p:cBhvr>
                                        <p:cTn id="18"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l"/>
            <a:r>
              <a:rPr lang="en-US" dirty="0" smtClean="0"/>
              <a:t>Titration of a weak acid</a:t>
            </a:r>
            <a:br>
              <a:rPr lang="en-US" dirty="0" smtClean="0"/>
            </a:br>
            <a:r>
              <a:rPr lang="en-US" sz="3100" dirty="0" smtClean="0"/>
              <a:t>acetic acid, CH</a:t>
            </a:r>
            <a:r>
              <a:rPr lang="en-US" sz="3100" baseline="-25000" dirty="0" smtClean="0"/>
              <a:t>3</a:t>
            </a:r>
            <a:r>
              <a:rPr lang="en-US" sz="3100" dirty="0" smtClean="0"/>
              <a:t>COOH, </a:t>
            </a:r>
            <a:r>
              <a:rPr lang="en-US" sz="3100" dirty="0" err="1" smtClean="0"/>
              <a:t>pKa</a:t>
            </a:r>
            <a:r>
              <a:rPr lang="en-US" sz="3100" dirty="0" smtClean="0"/>
              <a:t> = 4.8</a:t>
            </a:r>
            <a:endParaRPr lang="en-US" sz="3100" dirty="0"/>
          </a:p>
        </p:txBody>
      </p:sp>
      <p:grpSp>
        <p:nvGrpSpPr>
          <p:cNvPr id="40" name="Group 39"/>
          <p:cNvGrpSpPr/>
          <p:nvPr/>
        </p:nvGrpSpPr>
        <p:grpSpPr>
          <a:xfrm>
            <a:off x="5180384" y="431414"/>
            <a:ext cx="3838187" cy="5785903"/>
            <a:chOff x="5180384" y="431414"/>
            <a:chExt cx="3838187" cy="5785903"/>
          </a:xfrm>
        </p:grpSpPr>
        <p:grpSp>
          <p:nvGrpSpPr>
            <p:cNvPr id="39" name="Group 38"/>
            <p:cNvGrpSpPr/>
            <p:nvPr/>
          </p:nvGrpSpPr>
          <p:grpSpPr>
            <a:xfrm>
              <a:off x="5180384" y="3132220"/>
              <a:ext cx="2747211" cy="3085097"/>
              <a:chOff x="5181600" y="2477503"/>
              <a:chExt cx="2747211" cy="3085097"/>
            </a:xfrm>
          </p:grpSpPr>
          <p:sp>
            <p:nvSpPr>
              <p:cNvPr id="7" name="Rectangle 6"/>
              <p:cNvSpPr/>
              <p:nvPr/>
            </p:nvSpPr>
            <p:spPr>
              <a:xfrm>
                <a:off x="5181600" y="3181350"/>
                <a:ext cx="2743200" cy="224890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5181600" y="5295900"/>
                <a:ext cx="2743200" cy="2667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181600" y="2610853"/>
                <a:ext cx="2743200" cy="57049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5185611" y="2477503"/>
                <a:ext cx="2743200" cy="2667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5181600" y="3048000"/>
                <a:ext cx="2743200" cy="2667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8" name="Group 37"/>
            <p:cNvGrpSpPr/>
            <p:nvPr/>
          </p:nvGrpSpPr>
          <p:grpSpPr>
            <a:xfrm>
              <a:off x="7054897" y="431414"/>
              <a:ext cx="1963674" cy="2930899"/>
              <a:chOff x="3408149" y="2667009"/>
              <a:chExt cx="1963674" cy="2930899"/>
            </a:xfrm>
          </p:grpSpPr>
          <p:sp>
            <p:nvSpPr>
              <p:cNvPr id="11" name="Flowchart: Off-page Connector 10"/>
              <p:cNvSpPr/>
              <p:nvPr/>
            </p:nvSpPr>
            <p:spPr>
              <a:xfrm>
                <a:off x="3408149" y="2733684"/>
                <a:ext cx="457200" cy="2828916"/>
              </a:xfrm>
              <a:prstGeom prst="flowChartOffpage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3408149" y="2667009"/>
                <a:ext cx="457200" cy="13335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3536738" y="5470562"/>
                <a:ext cx="190500" cy="1273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Connector 19"/>
              <p:cNvCxnSpPr/>
              <p:nvPr/>
            </p:nvCxnSpPr>
            <p:spPr>
              <a:xfrm>
                <a:off x="3777117" y="3027948"/>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3777117" y="32766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3777117" y="35052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3777117" y="37338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3777117" y="39624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3777117" y="41910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3777117" y="44196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777117" y="46482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3777117" y="48768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3712949" y="5133473"/>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3865349" y="2874059"/>
                <a:ext cx="415498" cy="307777"/>
              </a:xfrm>
              <a:prstGeom prst="rect">
                <a:avLst/>
              </a:prstGeom>
              <a:noFill/>
            </p:spPr>
            <p:txBody>
              <a:bodyPr wrap="none" rtlCol="0">
                <a:spAutoFit/>
              </a:bodyPr>
              <a:lstStyle/>
              <a:p>
                <a:r>
                  <a:rPr lang="en-US" sz="1400" b="1" dirty="0" smtClean="0">
                    <a:solidFill>
                      <a:schemeClr val="tx2"/>
                    </a:solidFill>
                  </a:rPr>
                  <a:t>1.0</a:t>
                </a:r>
                <a:endParaRPr lang="en-US" sz="1400" b="1" dirty="0">
                  <a:solidFill>
                    <a:schemeClr val="tx2"/>
                  </a:solidFill>
                </a:endParaRPr>
              </a:p>
            </p:txBody>
          </p:sp>
          <p:sp>
            <p:nvSpPr>
              <p:cNvPr id="33" name="TextBox 32"/>
              <p:cNvSpPr txBox="1"/>
              <p:nvPr/>
            </p:nvSpPr>
            <p:spPr>
              <a:xfrm>
                <a:off x="3865349" y="3351312"/>
                <a:ext cx="415498" cy="307777"/>
              </a:xfrm>
              <a:prstGeom prst="rect">
                <a:avLst/>
              </a:prstGeom>
              <a:noFill/>
            </p:spPr>
            <p:txBody>
              <a:bodyPr wrap="none" rtlCol="0">
                <a:spAutoFit/>
              </a:bodyPr>
              <a:lstStyle/>
              <a:p>
                <a:r>
                  <a:rPr lang="en-US" sz="1400" b="1" dirty="0" smtClean="0">
                    <a:solidFill>
                      <a:schemeClr val="tx2"/>
                    </a:solidFill>
                  </a:rPr>
                  <a:t>0.8</a:t>
                </a:r>
                <a:endParaRPr lang="en-US" sz="1400" b="1" dirty="0">
                  <a:solidFill>
                    <a:schemeClr val="tx2"/>
                  </a:solidFill>
                </a:endParaRPr>
              </a:p>
            </p:txBody>
          </p:sp>
          <p:sp>
            <p:nvSpPr>
              <p:cNvPr id="34" name="TextBox 33"/>
              <p:cNvSpPr txBox="1"/>
              <p:nvPr/>
            </p:nvSpPr>
            <p:spPr>
              <a:xfrm>
                <a:off x="3865349" y="3808512"/>
                <a:ext cx="415498" cy="307777"/>
              </a:xfrm>
              <a:prstGeom prst="rect">
                <a:avLst/>
              </a:prstGeom>
              <a:noFill/>
            </p:spPr>
            <p:txBody>
              <a:bodyPr wrap="none" rtlCol="0">
                <a:spAutoFit/>
              </a:bodyPr>
              <a:lstStyle/>
              <a:p>
                <a:r>
                  <a:rPr lang="en-US" sz="1400" b="1" dirty="0" smtClean="0">
                    <a:solidFill>
                      <a:schemeClr val="tx2"/>
                    </a:solidFill>
                  </a:rPr>
                  <a:t>0.6</a:t>
                </a:r>
              </a:p>
            </p:txBody>
          </p:sp>
          <p:sp>
            <p:nvSpPr>
              <p:cNvPr id="35" name="TextBox 34"/>
              <p:cNvSpPr txBox="1"/>
              <p:nvPr/>
            </p:nvSpPr>
            <p:spPr>
              <a:xfrm>
                <a:off x="3865349" y="4722912"/>
                <a:ext cx="415498" cy="307777"/>
              </a:xfrm>
              <a:prstGeom prst="rect">
                <a:avLst/>
              </a:prstGeom>
              <a:noFill/>
            </p:spPr>
            <p:txBody>
              <a:bodyPr wrap="none" rtlCol="0">
                <a:spAutoFit/>
              </a:bodyPr>
              <a:lstStyle/>
              <a:p>
                <a:r>
                  <a:rPr lang="en-US" sz="1400" b="1" dirty="0" smtClean="0">
                    <a:solidFill>
                      <a:schemeClr val="tx2"/>
                    </a:solidFill>
                  </a:rPr>
                  <a:t>0.2</a:t>
                </a:r>
              </a:p>
            </p:txBody>
          </p:sp>
          <p:sp>
            <p:nvSpPr>
              <p:cNvPr id="36" name="TextBox 35"/>
              <p:cNvSpPr txBox="1"/>
              <p:nvPr/>
            </p:nvSpPr>
            <p:spPr>
              <a:xfrm>
                <a:off x="3865349" y="4265712"/>
                <a:ext cx="415498" cy="307777"/>
              </a:xfrm>
              <a:prstGeom prst="rect">
                <a:avLst/>
              </a:prstGeom>
              <a:noFill/>
            </p:spPr>
            <p:txBody>
              <a:bodyPr wrap="none" rtlCol="0">
                <a:spAutoFit/>
              </a:bodyPr>
              <a:lstStyle/>
              <a:p>
                <a:r>
                  <a:rPr lang="en-US" sz="1400" b="1" dirty="0" smtClean="0">
                    <a:solidFill>
                      <a:schemeClr val="tx2"/>
                    </a:solidFill>
                  </a:rPr>
                  <a:t>0.4</a:t>
                </a:r>
                <a:endParaRPr lang="en-US" sz="1400" b="1" dirty="0">
                  <a:solidFill>
                    <a:schemeClr val="tx2"/>
                  </a:solidFill>
                </a:endParaRPr>
              </a:p>
            </p:txBody>
          </p:sp>
          <p:sp>
            <p:nvSpPr>
              <p:cNvPr id="37" name="TextBox 36"/>
              <p:cNvSpPr txBox="1"/>
              <p:nvPr/>
            </p:nvSpPr>
            <p:spPr>
              <a:xfrm>
                <a:off x="4204644" y="3670012"/>
                <a:ext cx="1167179" cy="625812"/>
              </a:xfrm>
              <a:prstGeom prst="rect">
                <a:avLst/>
              </a:prstGeom>
              <a:noFill/>
            </p:spPr>
            <p:txBody>
              <a:bodyPr wrap="none" rtlCol="0">
                <a:spAutoFit/>
              </a:bodyPr>
              <a:lstStyle/>
              <a:p>
                <a:r>
                  <a:rPr lang="en-US" sz="1600" b="1" dirty="0" smtClean="0">
                    <a:solidFill>
                      <a:schemeClr val="tx2"/>
                    </a:solidFill>
                  </a:rPr>
                  <a:t>OH</a:t>
                </a:r>
                <a:r>
                  <a:rPr lang="en-US" sz="2800" b="1" baseline="16000" dirty="0" smtClean="0">
                    <a:solidFill>
                      <a:schemeClr val="tx2"/>
                    </a:solidFill>
                  </a:rPr>
                  <a:t>-</a:t>
                </a:r>
                <a:endParaRPr lang="en-US" sz="2800" b="1" baseline="16000" dirty="0">
                  <a:solidFill>
                    <a:schemeClr val="tx2"/>
                  </a:solidFill>
                </a:endParaRPr>
              </a:p>
              <a:p>
                <a:r>
                  <a:rPr lang="en-US" sz="1600" b="1" dirty="0" smtClean="0">
                    <a:solidFill>
                      <a:schemeClr val="tx2"/>
                    </a:solidFill>
                  </a:rPr>
                  <a:t>equivalents</a:t>
                </a:r>
                <a:endParaRPr lang="en-US" sz="1600" b="1" dirty="0">
                  <a:solidFill>
                    <a:schemeClr val="tx2"/>
                  </a:solidFill>
                </a:endParaRPr>
              </a:p>
            </p:txBody>
          </p:sp>
        </p:grpSp>
      </p:grpSp>
      <p:sp>
        <p:nvSpPr>
          <p:cNvPr id="41" name="Rounded Rectangle 40"/>
          <p:cNvSpPr/>
          <p:nvPr/>
        </p:nvSpPr>
        <p:spPr>
          <a:xfrm>
            <a:off x="5534526" y="2641206"/>
            <a:ext cx="168442" cy="182251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4103729" y="1726804"/>
            <a:ext cx="1238292" cy="91440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p:cNvSpPr/>
          <p:nvPr/>
        </p:nvSpPr>
        <p:spPr>
          <a:xfrm>
            <a:off x="5342021" y="2211460"/>
            <a:ext cx="264695" cy="423456"/>
          </a:xfrm>
          <a:custGeom>
            <a:avLst/>
            <a:gdLst>
              <a:gd name="connsiteX0" fmla="*/ 264695 w 264695"/>
              <a:gd name="connsiteY0" fmla="*/ 423456 h 423456"/>
              <a:gd name="connsiteX1" fmla="*/ 228600 w 264695"/>
              <a:gd name="connsiteY1" fmla="*/ 146729 h 423456"/>
              <a:gd name="connsiteX2" fmla="*/ 204537 w 264695"/>
              <a:gd name="connsiteY2" fmla="*/ 98603 h 423456"/>
              <a:gd name="connsiteX3" fmla="*/ 168442 w 264695"/>
              <a:gd name="connsiteY3" fmla="*/ 74540 h 423456"/>
              <a:gd name="connsiteX4" fmla="*/ 156411 w 264695"/>
              <a:gd name="connsiteY4" fmla="*/ 38445 h 423456"/>
              <a:gd name="connsiteX5" fmla="*/ 0 w 264695"/>
              <a:gd name="connsiteY5" fmla="*/ 2351 h 423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4695" h="423456">
                <a:moveTo>
                  <a:pt x="264695" y="423456"/>
                </a:moveTo>
                <a:cubicBezTo>
                  <a:pt x="259370" y="332940"/>
                  <a:pt x="271216" y="231961"/>
                  <a:pt x="228600" y="146729"/>
                </a:cubicBezTo>
                <a:cubicBezTo>
                  <a:pt x="220579" y="130687"/>
                  <a:pt x="216019" y="112381"/>
                  <a:pt x="204537" y="98603"/>
                </a:cubicBezTo>
                <a:cubicBezTo>
                  <a:pt x="195280" y="87494"/>
                  <a:pt x="180474" y="82561"/>
                  <a:pt x="168442" y="74540"/>
                </a:cubicBezTo>
                <a:cubicBezTo>
                  <a:pt x="164432" y="62508"/>
                  <a:pt x="162936" y="49320"/>
                  <a:pt x="156411" y="38445"/>
                </a:cubicBezTo>
                <a:cubicBezTo>
                  <a:pt x="125077" y="-13777"/>
                  <a:pt x="46137" y="2351"/>
                  <a:pt x="0" y="2351"/>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TextBox 46"/>
          <p:cNvSpPr txBox="1"/>
          <p:nvPr/>
        </p:nvSpPr>
        <p:spPr>
          <a:xfrm>
            <a:off x="4127247" y="1753559"/>
            <a:ext cx="1188082" cy="846386"/>
          </a:xfrm>
          <a:prstGeom prst="rect">
            <a:avLst/>
          </a:prstGeom>
          <a:noFill/>
        </p:spPr>
        <p:txBody>
          <a:bodyPr wrap="none" rtlCol="0">
            <a:spAutoFit/>
          </a:bodyPr>
          <a:lstStyle/>
          <a:p>
            <a:pPr>
              <a:spcAft>
                <a:spcPts val="600"/>
              </a:spcAft>
            </a:pPr>
            <a:r>
              <a:rPr lang="en-US" sz="2400" b="1" dirty="0" smtClean="0">
                <a:solidFill>
                  <a:schemeClr val="tx2"/>
                </a:solidFill>
              </a:rPr>
              <a:t>pH:  </a:t>
            </a:r>
            <a:r>
              <a:rPr lang="en-US" sz="2400" b="1" dirty="0" smtClean="0">
                <a:solidFill>
                  <a:srgbClr val="FF0000"/>
                </a:solidFill>
              </a:rPr>
              <a:t>5.8</a:t>
            </a:r>
          </a:p>
          <a:p>
            <a:pPr>
              <a:spcAft>
                <a:spcPts val="600"/>
              </a:spcAft>
            </a:pPr>
            <a:r>
              <a:rPr lang="en-US" sz="2000" b="1" dirty="0" smtClean="0">
                <a:solidFill>
                  <a:schemeClr val="tx2"/>
                </a:solidFill>
              </a:rPr>
              <a:t>= pK</a:t>
            </a:r>
            <a:r>
              <a:rPr lang="en-US" sz="2000" b="1" baseline="-25000" dirty="0" smtClean="0">
                <a:solidFill>
                  <a:schemeClr val="tx2"/>
                </a:solidFill>
              </a:rPr>
              <a:t>a</a:t>
            </a:r>
            <a:r>
              <a:rPr lang="en-US" sz="2000" b="1" dirty="0" smtClean="0">
                <a:solidFill>
                  <a:schemeClr val="tx2"/>
                </a:solidFill>
              </a:rPr>
              <a:t>+1.0</a:t>
            </a:r>
            <a:endParaRPr lang="en-US" sz="2000" b="1" dirty="0">
              <a:solidFill>
                <a:schemeClr val="tx2"/>
              </a:solidFill>
            </a:endParaRPr>
          </a:p>
        </p:txBody>
      </p:sp>
      <p:sp>
        <p:nvSpPr>
          <p:cNvPr id="48" name="Teardrop 47"/>
          <p:cNvSpPr/>
          <p:nvPr/>
        </p:nvSpPr>
        <p:spPr>
          <a:xfrm rot="18914653">
            <a:off x="7153625" y="3530829"/>
            <a:ext cx="228600" cy="228600"/>
          </a:xfrm>
          <a:prstGeom prst="teardrop">
            <a:avLst>
              <a:gd name="adj" fmla="val 142105"/>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p:cNvSpPr/>
          <p:nvPr/>
        </p:nvSpPr>
        <p:spPr>
          <a:xfrm>
            <a:off x="5851299" y="4460496"/>
            <a:ext cx="229623" cy="229623"/>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p:cNvSpPr/>
          <p:nvPr/>
        </p:nvSpPr>
        <p:spPr>
          <a:xfrm rot="5400000">
            <a:off x="5366622" y="4967569"/>
            <a:ext cx="229623" cy="229623"/>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Oval 105"/>
          <p:cNvSpPr/>
          <p:nvPr/>
        </p:nvSpPr>
        <p:spPr>
          <a:xfrm rot="16200000">
            <a:off x="5966111" y="4992802"/>
            <a:ext cx="229623" cy="229623"/>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Oval 108"/>
          <p:cNvSpPr/>
          <p:nvPr/>
        </p:nvSpPr>
        <p:spPr>
          <a:xfrm>
            <a:off x="6508896" y="4208956"/>
            <a:ext cx="229623" cy="229623"/>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Oval 111"/>
          <p:cNvSpPr/>
          <p:nvPr/>
        </p:nvSpPr>
        <p:spPr>
          <a:xfrm rot="16200000">
            <a:off x="7269998" y="4582146"/>
            <a:ext cx="229623" cy="229623"/>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Oval 114"/>
          <p:cNvSpPr/>
          <p:nvPr/>
        </p:nvSpPr>
        <p:spPr>
          <a:xfrm rot="10800000">
            <a:off x="6675488" y="5035677"/>
            <a:ext cx="229623" cy="229623"/>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Oval 117"/>
          <p:cNvSpPr/>
          <p:nvPr/>
        </p:nvSpPr>
        <p:spPr>
          <a:xfrm>
            <a:off x="6024917" y="5531489"/>
            <a:ext cx="229623" cy="229623"/>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0" name="Group 119"/>
          <p:cNvGrpSpPr/>
          <p:nvPr/>
        </p:nvGrpSpPr>
        <p:grpSpPr>
          <a:xfrm rot="5400000">
            <a:off x="7098846" y="5265300"/>
            <a:ext cx="278824" cy="229623"/>
            <a:chOff x="1584159" y="3521073"/>
            <a:chExt cx="729465" cy="600744"/>
          </a:xfrm>
        </p:grpSpPr>
        <p:sp>
          <p:nvSpPr>
            <p:cNvPr id="121" name="Oval 120"/>
            <p:cNvSpPr/>
            <p:nvPr/>
          </p:nvSpPr>
          <p:spPr>
            <a:xfrm>
              <a:off x="1584159" y="35210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Oval 121"/>
            <p:cNvSpPr/>
            <p:nvPr/>
          </p:nvSpPr>
          <p:spPr>
            <a:xfrm>
              <a:off x="1977156" y="3785349"/>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4" name="Oval 123"/>
          <p:cNvSpPr/>
          <p:nvPr/>
        </p:nvSpPr>
        <p:spPr>
          <a:xfrm rot="5400000">
            <a:off x="6880511" y="5736512"/>
            <a:ext cx="229623" cy="229623"/>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Oval 126"/>
          <p:cNvSpPr/>
          <p:nvPr/>
        </p:nvSpPr>
        <p:spPr>
          <a:xfrm rot="10800000">
            <a:off x="7630171" y="5531489"/>
            <a:ext cx="229623" cy="229623"/>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2" name="Group 131"/>
          <p:cNvGrpSpPr/>
          <p:nvPr/>
        </p:nvGrpSpPr>
        <p:grpSpPr>
          <a:xfrm>
            <a:off x="4103729" y="3932500"/>
            <a:ext cx="771942" cy="645788"/>
            <a:chOff x="1260561" y="3368673"/>
            <a:chExt cx="771942" cy="645788"/>
          </a:xfrm>
        </p:grpSpPr>
        <p:sp>
          <p:nvSpPr>
            <p:cNvPr id="50" name="Oval 49"/>
            <p:cNvSpPr/>
            <p:nvPr/>
          </p:nvSpPr>
          <p:spPr>
            <a:xfrm>
              <a:off x="1431759" y="33686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TextBox 128"/>
            <p:cNvSpPr txBox="1"/>
            <p:nvPr/>
          </p:nvSpPr>
          <p:spPr>
            <a:xfrm>
              <a:off x="1558856" y="3426328"/>
              <a:ext cx="370614" cy="461665"/>
            </a:xfrm>
            <a:prstGeom prst="rect">
              <a:avLst/>
            </a:prstGeom>
            <a:noFill/>
          </p:spPr>
          <p:txBody>
            <a:bodyPr wrap="none" rtlCol="0">
              <a:spAutoFit/>
            </a:bodyPr>
            <a:lstStyle/>
            <a:p>
              <a:r>
                <a:rPr lang="en-US" sz="2400" b="1" dirty="0" smtClean="0">
                  <a:solidFill>
                    <a:schemeClr val="bg1"/>
                  </a:solidFill>
                </a:rPr>
                <a:t>A</a:t>
              </a:r>
              <a:endParaRPr lang="en-US" sz="2400" b="1" dirty="0">
                <a:solidFill>
                  <a:schemeClr val="bg1"/>
                </a:solidFill>
              </a:endParaRPr>
            </a:p>
          </p:txBody>
        </p:sp>
        <p:grpSp>
          <p:nvGrpSpPr>
            <p:cNvPr id="131" name="Group 130"/>
            <p:cNvGrpSpPr/>
            <p:nvPr/>
          </p:nvGrpSpPr>
          <p:grpSpPr>
            <a:xfrm>
              <a:off x="1260561" y="3645129"/>
              <a:ext cx="336468" cy="369332"/>
              <a:chOff x="1824756" y="3608884"/>
              <a:chExt cx="336468" cy="369332"/>
            </a:xfrm>
          </p:grpSpPr>
          <p:sp>
            <p:nvSpPr>
              <p:cNvPr id="62" name="Oval 61"/>
              <p:cNvSpPr/>
              <p:nvPr/>
            </p:nvSpPr>
            <p:spPr>
              <a:xfrm>
                <a:off x="1824756" y="3625316"/>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TextBox 129"/>
              <p:cNvSpPr txBox="1"/>
              <p:nvPr/>
            </p:nvSpPr>
            <p:spPr>
              <a:xfrm>
                <a:off x="1827720" y="3608884"/>
                <a:ext cx="330540" cy="369332"/>
              </a:xfrm>
              <a:prstGeom prst="rect">
                <a:avLst/>
              </a:prstGeom>
              <a:noFill/>
            </p:spPr>
            <p:txBody>
              <a:bodyPr wrap="none" rtlCol="0">
                <a:spAutoFit/>
              </a:bodyPr>
              <a:lstStyle/>
              <a:p>
                <a:r>
                  <a:rPr lang="en-US" b="1" dirty="0" smtClean="0"/>
                  <a:t>H</a:t>
                </a:r>
                <a:endParaRPr lang="en-US" b="1" dirty="0"/>
              </a:p>
            </p:txBody>
          </p:sp>
        </p:grpSp>
      </p:grpSp>
      <p:grpSp>
        <p:nvGrpSpPr>
          <p:cNvPr id="139" name="Group 138"/>
          <p:cNvGrpSpPr/>
          <p:nvPr/>
        </p:nvGrpSpPr>
        <p:grpSpPr>
          <a:xfrm>
            <a:off x="4387461" y="4722864"/>
            <a:ext cx="600744" cy="600744"/>
            <a:chOff x="4387461" y="4722864"/>
            <a:chExt cx="600744" cy="600744"/>
          </a:xfrm>
        </p:grpSpPr>
        <p:sp>
          <p:nvSpPr>
            <p:cNvPr id="134" name="Oval 133"/>
            <p:cNvSpPr/>
            <p:nvPr/>
          </p:nvSpPr>
          <p:spPr>
            <a:xfrm>
              <a:off x="4387461" y="4722864"/>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TextBox 134"/>
            <p:cNvSpPr txBox="1"/>
            <p:nvPr/>
          </p:nvSpPr>
          <p:spPr>
            <a:xfrm>
              <a:off x="4478462" y="4768487"/>
              <a:ext cx="474810" cy="502702"/>
            </a:xfrm>
            <a:prstGeom prst="rect">
              <a:avLst/>
            </a:prstGeom>
            <a:noFill/>
          </p:spPr>
          <p:txBody>
            <a:bodyPr wrap="none" rtlCol="0">
              <a:spAutoFit/>
            </a:bodyPr>
            <a:lstStyle/>
            <a:p>
              <a:r>
                <a:rPr lang="en-US" sz="2400" b="1" dirty="0" smtClean="0">
                  <a:solidFill>
                    <a:schemeClr val="bg1"/>
                  </a:solidFill>
                </a:rPr>
                <a:t>A</a:t>
              </a:r>
              <a:r>
                <a:rPr lang="en-US" sz="4000" b="1" baseline="16000" dirty="0" smtClean="0">
                  <a:solidFill>
                    <a:schemeClr val="bg1"/>
                  </a:solidFill>
                </a:rPr>
                <a:t>-</a:t>
              </a:r>
              <a:endParaRPr lang="en-US" sz="4000" b="1" baseline="16000" dirty="0">
                <a:solidFill>
                  <a:schemeClr val="bg1"/>
                </a:solidFill>
              </a:endParaRPr>
            </a:p>
          </p:txBody>
        </p:sp>
      </p:grpSp>
      <p:grpSp>
        <p:nvGrpSpPr>
          <p:cNvPr id="136" name="Group 135"/>
          <p:cNvGrpSpPr/>
          <p:nvPr/>
        </p:nvGrpSpPr>
        <p:grpSpPr>
          <a:xfrm>
            <a:off x="4045330" y="5245952"/>
            <a:ext cx="433132" cy="369332"/>
            <a:chOff x="1791624" y="3608884"/>
            <a:chExt cx="433132" cy="369332"/>
          </a:xfrm>
        </p:grpSpPr>
        <p:sp>
          <p:nvSpPr>
            <p:cNvPr id="137" name="Oval 136"/>
            <p:cNvSpPr/>
            <p:nvPr/>
          </p:nvSpPr>
          <p:spPr>
            <a:xfrm>
              <a:off x="1824756" y="3625316"/>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TextBox 137"/>
            <p:cNvSpPr txBox="1"/>
            <p:nvPr/>
          </p:nvSpPr>
          <p:spPr>
            <a:xfrm>
              <a:off x="1791624" y="3608884"/>
              <a:ext cx="433132" cy="369332"/>
            </a:xfrm>
            <a:prstGeom prst="rect">
              <a:avLst/>
            </a:prstGeom>
            <a:noFill/>
          </p:spPr>
          <p:txBody>
            <a:bodyPr wrap="none" rtlCol="0">
              <a:spAutoFit/>
            </a:bodyPr>
            <a:lstStyle/>
            <a:p>
              <a:r>
                <a:rPr lang="en-US" b="1" dirty="0" smtClean="0"/>
                <a:t>H</a:t>
              </a:r>
              <a:r>
                <a:rPr lang="en-US" sz="2400" b="1" baseline="16000" dirty="0" smtClean="0"/>
                <a:t>+</a:t>
              </a:r>
              <a:endParaRPr lang="en-US" sz="2400" b="1" baseline="16000" dirty="0"/>
            </a:p>
          </p:txBody>
        </p:sp>
      </p:grpSp>
      <p:sp>
        <p:nvSpPr>
          <p:cNvPr id="142" name="Oval 141"/>
          <p:cNvSpPr/>
          <p:nvPr/>
        </p:nvSpPr>
        <p:spPr>
          <a:xfrm>
            <a:off x="7048708" y="4090282"/>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Oval 143"/>
          <p:cNvSpPr/>
          <p:nvPr/>
        </p:nvSpPr>
        <p:spPr>
          <a:xfrm>
            <a:off x="5341614" y="5787017"/>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Oval 150"/>
          <p:cNvSpPr/>
          <p:nvPr/>
        </p:nvSpPr>
        <p:spPr>
          <a:xfrm>
            <a:off x="6444961" y="5272299"/>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Oval 152"/>
          <p:cNvSpPr/>
          <p:nvPr/>
        </p:nvSpPr>
        <p:spPr>
          <a:xfrm>
            <a:off x="7342184" y="5828321"/>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Oval 154"/>
          <p:cNvSpPr/>
          <p:nvPr/>
        </p:nvSpPr>
        <p:spPr>
          <a:xfrm>
            <a:off x="5345760" y="4104263"/>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Oval 157"/>
          <p:cNvSpPr/>
          <p:nvPr/>
        </p:nvSpPr>
        <p:spPr>
          <a:xfrm>
            <a:off x="6391092" y="4561856"/>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Oval 160"/>
          <p:cNvSpPr/>
          <p:nvPr/>
        </p:nvSpPr>
        <p:spPr>
          <a:xfrm>
            <a:off x="6110829" y="5892625"/>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Oval 165"/>
          <p:cNvSpPr/>
          <p:nvPr/>
        </p:nvSpPr>
        <p:spPr>
          <a:xfrm>
            <a:off x="7207920" y="5019838"/>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TextBox 166"/>
          <p:cNvSpPr txBox="1"/>
          <p:nvPr/>
        </p:nvSpPr>
        <p:spPr>
          <a:xfrm>
            <a:off x="5472495" y="6327776"/>
            <a:ext cx="2079415" cy="420628"/>
          </a:xfrm>
          <a:prstGeom prst="rect">
            <a:avLst/>
          </a:prstGeom>
          <a:noFill/>
        </p:spPr>
        <p:txBody>
          <a:bodyPr wrap="none" rtlCol="0">
            <a:spAutoFit/>
          </a:bodyPr>
          <a:lstStyle/>
          <a:p>
            <a:pPr>
              <a:spcAft>
                <a:spcPts val="600"/>
              </a:spcAft>
            </a:pPr>
            <a:r>
              <a:rPr lang="en-US" sz="2000" b="1" dirty="0" smtClean="0">
                <a:solidFill>
                  <a:schemeClr val="tx2"/>
                </a:solidFill>
              </a:rPr>
              <a:t>[A</a:t>
            </a:r>
            <a:r>
              <a:rPr lang="en-US" sz="3200" b="1" baseline="18000" dirty="0" smtClean="0">
                <a:solidFill>
                  <a:schemeClr val="tx2"/>
                </a:solidFill>
              </a:rPr>
              <a:t>-</a:t>
            </a:r>
            <a:r>
              <a:rPr lang="en-US" sz="2000" b="1" dirty="0" smtClean="0">
                <a:solidFill>
                  <a:schemeClr val="tx2"/>
                </a:solidFill>
              </a:rPr>
              <a:t>] : [HA] = 10: 1</a:t>
            </a:r>
            <a:endParaRPr lang="en-US" sz="2000" b="1" dirty="0">
              <a:solidFill>
                <a:schemeClr val="tx2"/>
              </a:solidFill>
            </a:endParaRPr>
          </a:p>
        </p:txBody>
      </p:sp>
      <p:grpSp>
        <p:nvGrpSpPr>
          <p:cNvPr id="169" name="Group 168"/>
          <p:cNvGrpSpPr/>
          <p:nvPr/>
        </p:nvGrpSpPr>
        <p:grpSpPr>
          <a:xfrm>
            <a:off x="287648" y="1746884"/>
            <a:ext cx="3442141" cy="4397061"/>
            <a:chOff x="287648" y="1746884"/>
            <a:chExt cx="3442141" cy="4397061"/>
          </a:xfrm>
        </p:grpSpPr>
        <p:sp>
          <p:nvSpPr>
            <p:cNvPr id="170" name="Rectangle 169"/>
            <p:cNvSpPr/>
            <p:nvPr/>
          </p:nvSpPr>
          <p:spPr>
            <a:xfrm>
              <a:off x="974558" y="2983831"/>
              <a:ext cx="2370221" cy="961522"/>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1" name="Group 170"/>
            <p:cNvGrpSpPr/>
            <p:nvPr/>
          </p:nvGrpSpPr>
          <p:grpSpPr>
            <a:xfrm>
              <a:off x="287648" y="1746884"/>
              <a:ext cx="3442141" cy="4397061"/>
              <a:chOff x="287648" y="1746884"/>
              <a:chExt cx="3442141" cy="4397061"/>
            </a:xfrm>
          </p:grpSpPr>
          <p:pic>
            <p:nvPicPr>
              <p:cNvPr id="187" name="Picture 2" descr="figure 2-16"/>
              <p:cNvPicPr>
                <a:picLocks noChangeAspect="1" noChangeArrowheads="1"/>
              </p:cNvPicPr>
              <p:nvPr/>
            </p:nvPicPr>
            <p:blipFill rotWithShape="1">
              <a:blip r:embed="rId2">
                <a:clrChange>
                  <a:clrFrom>
                    <a:srgbClr val="AEDCFE"/>
                  </a:clrFrom>
                  <a:clrTo>
                    <a:srgbClr val="AEDCFE">
                      <a:alpha val="0"/>
                    </a:srgbClr>
                  </a:clrTo>
                </a:clrChange>
                <a:extLst>
                  <a:ext uri="{28A0092B-C50C-407E-A947-70E740481C1C}">
                    <a14:useLocalDpi xmlns:a14="http://schemas.microsoft.com/office/drawing/2010/main" val="0"/>
                  </a:ext>
                </a:extLst>
              </a:blip>
              <a:srcRect r="17864" b="7700"/>
              <a:stretch/>
            </p:blipFill>
            <p:spPr bwMode="auto">
              <a:xfrm>
                <a:off x="287648" y="1746884"/>
                <a:ext cx="3442141" cy="43970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8" name="Rectangle 187"/>
              <p:cNvSpPr/>
              <p:nvPr/>
            </p:nvSpPr>
            <p:spPr>
              <a:xfrm>
                <a:off x="3561347" y="3007895"/>
                <a:ext cx="168442" cy="8281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2" name="Rectangle 171"/>
            <p:cNvSpPr/>
            <p:nvPr/>
          </p:nvSpPr>
          <p:spPr>
            <a:xfrm>
              <a:off x="1219200" y="3702717"/>
              <a:ext cx="2047875" cy="522671"/>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Rectangle 172"/>
            <p:cNvSpPr/>
            <p:nvPr/>
          </p:nvSpPr>
          <p:spPr>
            <a:xfrm>
              <a:off x="871538" y="2412606"/>
              <a:ext cx="2319337" cy="640157"/>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Rectangle 173"/>
            <p:cNvSpPr/>
            <p:nvPr/>
          </p:nvSpPr>
          <p:spPr>
            <a:xfrm>
              <a:off x="800100" y="3327005"/>
              <a:ext cx="1208618" cy="71915"/>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Rectangle 174"/>
            <p:cNvSpPr/>
            <p:nvPr/>
          </p:nvSpPr>
          <p:spPr>
            <a:xfrm>
              <a:off x="2008718" y="3052763"/>
              <a:ext cx="186795" cy="309550"/>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Rectangle 175"/>
            <p:cNvSpPr/>
            <p:nvPr/>
          </p:nvSpPr>
          <p:spPr>
            <a:xfrm>
              <a:off x="2111291" y="3454356"/>
              <a:ext cx="186795" cy="309550"/>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Rectangle 176"/>
            <p:cNvSpPr/>
            <p:nvPr/>
          </p:nvSpPr>
          <p:spPr>
            <a:xfrm>
              <a:off x="3267075" y="3132220"/>
              <a:ext cx="147638" cy="1076736"/>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Rectangle 177"/>
            <p:cNvSpPr/>
            <p:nvPr/>
          </p:nvSpPr>
          <p:spPr>
            <a:xfrm>
              <a:off x="871538" y="3007895"/>
              <a:ext cx="200025" cy="662693"/>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Rectangle 178"/>
            <p:cNvSpPr/>
            <p:nvPr/>
          </p:nvSpPr>
          <p:spPr>
            <a:xfrm>
              <a:off x="871538" y="4208956"/>
              <a:ext cx="2543175" cy="792250"/>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0" name="Rectangle 179"/>
            <p:cNvSpPr/>
            <p:nvPr/>
          </p:nvSpPr>
          <p:spPr>
            <a:xfrm>
              <a:off x="871538" y="1880694"/>
              <a:ext cx="2543175" cy="719251"/>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Rectangle 180"/>
            <p:cNvSpPr/>
            <p:nvPr/>
          </p:nvSpPr>
          <p:spPr>
            <a:xfrm>
              <a:off x="3381375" y="2295526"/>
              <a:ext cx="90489" cy="117080"/>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Rectangle 181"/>
            <p:cNvSpPr/>
            <p:nvPr/>
          </p:nvSpPr>
          <p:spPr>
            <a:xfrm>
              <a:off x="2008718" y="3352787"/>
              <a:ext cx="117738" cy="45719"/>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Rectangle 182"/>
            <p:cNvSpPr/>
            <p:nvPr/>
          </p:nvSpPr>
          <p:spPr>
            <a:xfrm>
              <a:off x="974558" y="3876675"/>
              <a:ext cx="311317" cy="348713"/>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Rectangle 183"/>
            <p:cNvSpPr/>
            <p:nvPr/>
          </p:nvSpPr>
          <p:spPr>
            <a:xfrm>
              <a:off x="3190875" y="2599945"/>
              <a:ext cx="150019" cy="297933"/>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Rectangle 184"/>
            <p:cNvSpPr/>
            <p:nvPr/>
          </p:nvSpPr>
          <p:spPr>
            <a:xfrm>
              <a:off x="1071563" y="3763906"/>
              <a:ext cx="147637" cy="112769"/>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6" name="Rectangle 185"/>
            <p:cNvSpPr/>
            <p:nvPr/>
          </p:nvSpPr>
          <p:spPr>
            <a:xfrm>
              <a:off x="3190875" y="2897878"/>
              <a:ext cx="75009" cy="110017"/>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9" name="Oval 188"/>
          <p:cNvSpPr/>
          <p:nvPr/>
        </p:nvSpPr>
        <p:spPr>
          <a:xfrm>
            <a:off x="3243623" y="2947031"/>
            <a:ext cx="128608" cy="128609"/>
          </a:xfrm>
          <a:prstGeom prst="ellipse">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800098" y="5679151"/>
            <a:ext cx="2465785" cy="81961"/>
          </a:xfrm>
          <a:prstGeom prst="rect">
            <a:avLst/>
          </a:prstGeom>
          <a:solidFill>
            <a:srgbClr val="FF00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3046326" y="6373249"/>
            <a:ext cx="2351927" cy="400110"/>
          </a:xfrm>
          <a:prstGeom prst="rect">
            <a:avLst/>
          </a:prstGeom>
          <a:noFill/>
          <a:ln w="19050">
            <a:noFill/>
          </a:ln>
        </p:spPr>
        <p:txBody>
          <a:bodyPr wrap="none" rtlCol="0">
            <a:spAutoFit/>
          </a:bodyPr>
          <a:lstStyle/>
          <a:p>
            <a:pPr algn="ctr"/>
            <a:r>
              <a:rPr lang="en-US" sz="2000" dirty="0" smtClean="0"/>
              <a:t>OH</a:t>
            </a:r>
            <a:r>
              <a:rPr lang="en-US" sz="2000" baseline="30000" dirty="0" smtClean="0"/>
              <a:t>-</a:t>
            </a:r>
            <a:r>
              <a:rPr lang="en-US" sz="2000" dirty="0" smtClean="0"/>
              <a:t> + HA </a:t>
            </a:r>
            <a:r>
              <a:rPr lang="en-US" sz="2000" dirty="0" smtClean="0">
                <a:sym typeface="Symbol"/>
              </a:rPr>
              <a:t></a:t>
            </a:r>
            <a:r>
              <a:rPr lang="en-US" sz="2000" dirty="0" smtClean="0">
                <a:sym typeface="Wingdings" pitchFamily="2" charset="2"/>
              </a:rPr>
              <a:t> H</a:t>
            </a:r>
            <a:r>
              <a:rPr lang="en-US" sz="2000" baseline="-25000" dirty="0" smtClean="0">
                <a:sym typeface="Wingdings" pitchFamily="2" charset="2"/>
              </a:rPr>
              <a:t>2</a:t>
            </a:r>
            <a:r>
              <a:rPr lang="en-US" sz="2000" dirty="0" smtClean="0">
                <a:sym typeface="Wingdings" pitchFamily="2" charset="2"/>
              </a:rPr>
              <a:t>O + A</a:t>
            </a:r>
            <a:r>
              <a:rPr lang="en-US" sz="2000" baseline="30000" dirty="0" smtClean="0">
                <a:sym typeface="Wingdings" pitchFamily="2" charset="2"/>
              </a:rPr>
              <a:t>-</a:t>
            </a:r>
            <a:endParaRPr lang="en-US" sz="2000" baseline="30000" dirty="0" smtClean="0"/>
          </a:p>
        </p:txBody>
      </p:sp>
      <p:sp>
        <p:nvSpPr>
          <p:cNvPr id="190" name="TextBox 189"/>
          <p:cNvSpPr txBox="1"/>
          <p:nvPr/>
        </p:nvSpPr>
        <p:spPr>
          <a:xfrm>
            <a:off x="3103492" y="6071610"/>
            <a:ext cx="1842171" cy="400110"/>
          </a:xfrm>
          <a:prstGeom prst="rect">
            <a:avLst/>
          </a:prstGeom>
          <a:noFill/>
          <a:ln w="19050">
            <a:noFill/>
          </a:ln>
        </p:spPr>
        <p:txBody>
          <a:bodyPr wrap="none" rtlCol="0">
            <a:spAutoFit/>
          </a:bodyPr>
          <a:lstStyle/>
          <a:p>
            <a:pPr algn="ctr"/>
            <a:r>
              <a:rPr lang="en-US" sz="2000" dirty="0" smtClean="0"/>
              <a:t>OH</a:t>
            </a:r>
            <a:r>
              <a:rPr lang="en-US" sz="2000" baseline="30000" dirty="0" smtClean="0"/>
              <a:t>-</a:t>
            </a:r>
            <a:r>
              <a:rPr lang="en-US" sz="2000" dirty="0" smtClean="0"/>
              <a:t> + H</a:t>
            </a:r>
            <a:r>
              <a:rPr lang="en-US" sz="2000" baseline="30000" dirty="0" smtClean="0"/>
              <a:t>+</a:t>
            </a:r>
            <a:r>
              <a:rPr lang="en-US" sz="2000" dirty="0" smtClean="0"/>
              <a:t> </a:t>
            </a:r>
            <a:r>
              <a:rPr lang="en-US" sz="2000" dirty="0" smtClean="0">
                <a:sym typeface="Symbol"/>
              </a:rPr>
              <a:t></a:t>
            </a:r>
            <a:r>
              <a:rPr lang="en-US" sz="2000" dirty="0" smtClean="0">
                <a:sym typeface="Wingdings" pitchFamily="2" charset="2"/>
              </a:rPr>
              <a:t> H</a:t>
            </a:r>
            <a:r>
              <a:rPr lang="en-US" sz="2000" baseline="-25000" dirty="0" smtClean="0">
                <a:sym typeface="Wingdings" pitchFamily="2" charset="2"/>
              </a:rPr>
              <a:t>2</a:t>
            </a:r>
            <a:r>
              <a:rPr lang="en-US" sz="2000" dirty="0" smtClean="0">
                <a:sym typeface="Wingdings" pitchFamily="2" charset="2"/>
              </a:rPr>
              <a:t>O</a:t>
            </a:r>
          </a:p>
        </p:txBody>
      </p:sp>
      <p:sp>
        <p:nvSpPr>
          <p:cNvPr id="9" name="Trapezoid 8"/>
          <p:cNvSpPr/>
          <p:nvPr/>
        </p:nvSpPr>
        <p:spPr>
          <a:xfrm flipV="1">
            <a:off x="7105652" y="2890834"/>
            <a:ext cx="352495" cy="342899"/>
          </a:xfrm>
          <a:prstGeom prst="trapezoid">
            <a:avLst>
              <a:gd name="adj" fmla="val 40981"/>
            </a:avLst>
          </a:prstGeom>
          <a:solidFill>
            <a:srgbClr val="9BBB5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Oval 110"/>
          <p:cNvSpPr/>
          <p:nvPr/>
        </p:nvSpPr>
        <p:spPr>
          <a:xfrm>
            <a:off x="7118684" y="2829631"/>
            <a:ext cx="334700" cy="126510"/>
          </a:xfrm>
          <a:prstGeom prst="ellipse">
            <a:avLst/>
          </a:prstGeom>
          <a:solidFill>
            <a:srgbClr val="9BBB5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Oval 112"/>
          <p:cNvSpPr/>
          <p:nvPr/>
        </p:nvSpPr>
        <p:spPr>
          <a:xfrm>
            <a:off x="7245396" y="3209917"/>
            <a:ext cx="76200" cy="45719"/>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4" name="Straight Connector 113"/>
          <p:cNvCxnSpPr/>
          <p:nvPr/>
        </p:nvCxnSpPr>
        <p:spPr>
          <a:xfrm>
            <a:off x="7350173" y="2897878"/>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4403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grpId="0" nodeType="clickEffect">
                                  <p:stCondLst>
                                    <p:cond delay="0"/>
                                  </p:stCondLst>
                                  <p:iterate type="lt">
                                    <p:tmAbs val="25"/>
                                  </p:iterate>
                                  <p:childTnLst>
                                    <p:set>
                                      <p:cBhvr override="childStyle">
                                        <p:cTn id="6" dur="indefinite"/>
                                        <p:tgtEl>
                                          <p:spTgt spid="2"/>
                                        </p:tgtEl>
                                        <p:attrNameLst>
                                          <p:attrName>style.fontWeight</p:attrName>
                                        </p:attrNameLst>
                                      </p:cBhvr>
                                      <p:to>
                                        <p:strVal val="bold"/>
                                      </p:to>
                                    </p:set>
                                  </p:childTnLst>
                                </p:cTn>
                              </p:par>
                              <p:par>
                                <p:cTn id="7" presetID="18" presetClass="emph" presetSubtype="0" fill="hold" grpId="1" nodeType="withEffect">
                                  <p:stCondLst>
                                    <p:cond delay="0"/>
                                  </p:stCondLst>
                                  <p:iterate type="lt">
                                    <p:tmPct val="4000"/>
                                  </p:iterate>
                                  <p:childTnLst>
                                    <p:set>
                                      <p:cBhvr override="childStyle">
                                        <p:cTn id="8" dur="500" fill="hold"/>
                                        <p:tgtEl>
                                          <p:spTgt spid="2"/>
                                        </p:tgtEl>
                                        <p:attrNameLst>
                                          <p:attrName>style.textDecorationUnderline</p:attrName>
                                        </p:attrNameLst>
                                      </p:cBhvr>
                                      <p:to>
                                        <p:strVal val="tru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48"/>
                                        </p:tgtEl>
                                        <p:attrNameLst>
                                          <p:attrName>style.visibility</p:attrName>
                                        </p:attrNameLst>
                                      </p:cBhvr>
                                      <p:to>
                                        <p:strVal val="visible"/>
                                      </p:to>
                                    </p:set>
                                  </p:childTnLst>
                                </p:cTn>
                              </p:par>
                            </p:childTnLst>
                          </p:cTn>
                        </p:par>
                        <p:par>
                          <p:cTn id="13" fill="hold">
                            <p:stCondLst>
                              <p:cond delay="0"/>
                            </p:stCondLst>
                            <p:childTnLst>
                              <p:par>
                                <p:cTn id="14" presetID="42" presetClass="exit" presetSubtype="0" fill="hold" grpId="0" nodeType="afterEffect">
                                  <p:stCondLst>
                                    <p:cond delay="0"/>
                                  </p:stCondLst>
                                  <p:childTnLst>
                                    <p:animEffect transition="out" filter="fade">
                                      <p:cBhvr>
                                        <p:cTn id="15" dur="500"/>
                                        <p:tgtEl>
                                          <p:spTgt spid="48"/>
                                        </p:tgtEl>
                                      </p:cBhvr>
                                    </p:animEffect>
                                    <p:anim calcmode="lin" valueType="num">
                                      <p:cBhvr>
                                        <p:cTn id="16" dur="500"/>
                                        <p:tgtEl>
                                          <p:spTgt spid="48"/>
                                        </p:tgtEl>
                                        <p:attrNameLst>
                                          <p:attrName>ppt_x</p:attrName>
                                        </p:attrNameLst>
                                      </p:cBhvr>
                                      <p:tavLst>
                                        <p:tav tm="0">
                                          <p:val>
                                            <p:strVal val="ppt_x"/>
                                          </p:val>
                                        </p:tav>
                                        <p:tav tm="100000">
                                          <p:val>
                                            <p:strVal val="ppt_x"/>
                                          </p:val>
                                        </p:tav>
                                      </p:tavLst>
                                    </p:anim>
                                    <p:anim calcmode="lin" valueType="num">
                                      <p:cBhvr>
                                        <p:cTn id="17" dur="500"/>
                                        <p:tgtEl>
                                          <p:spTgt spid="48"/>
                                        </p:tgtEl>
                                        <p:attrNameLst>
                                          <p:attrName>ppt_y</p:attrName>
                                        </p:attrNameLst>
                                      </p:cBhvr>
                                      <p:tavLst>
                                        <p:tav tm="0">
                                          <p:val>
                                            <p:strVal val="ppt_y"/>
                                          </p:val>
                                        </p:tav>
                                        <p:tav tm="100000">
                                          <p:val>
                                            <p:strVal val="ppt_y+.1"/>
                                          </p:val>
                                        </p:tav>
                                      </p:tavLst>
                                    </p:anim>
                                    <p:set>
                                      <p:cBhvr>
                                        <p:cTn id="18" dur="1" fill="hold">
                                          <p:stCondLst>
                                            <p:cond delay="499"/>
                                          </p:stCondLst>
                                        </p:cTn>
                                        <p:tgtEl>
                                          <p:spTgt spid="4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48" grpId="1" animBg="1"/>
      <p:bldP spid="2" grpId="0"/>
      <p:bldP spid="2"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l"/>
            <a:r>
              <a:rPr lang="en-US" dirty="0" smtClean="0"/>
              <a:t>Titration of a weak acid</a:t>
            </a:r>
            <a:br>
              <a:rPr lang="en-US" dirty="0" smtClean="0"/>
            </a:br>
            <a:r>
              <a:rPr lang="en-US" sz="3100" dirty="0" smtClean="0"/>
              <a:t>acetic acid, CH</a:t>
            </a:r>
            <a:r>
              <a:rPr lang="en-US" sz="3100" baseline="-25000" dirty="0" smtClean="0"/>
              <a:t>3</a:t>
            </a:r>
            <a:r>
              <a:rPr lang="en-US" sz="3100" dirty="0" smtClean="0"/>
              <a:t>COOH, </a:t>
            </a:r>
            <a:r>
              <a:rPr lang="en-US" sz="3100" dirty="0" err="1" smtClean="0"/>
              <a:t>pKa</a:t>
            </a:r>
            <a:r>
              <a:rPr lang="en-US" sz="3100" dirty="0" smtClean="0"/>
              <a:t> = 4.8</a:t>
            </a:r>
            <a:endParaRPr lang="en-US" sz="3100" dirty="0"/>
          </a:p>
        </p:txBody>
      </p:sp>
      <p:grpSp>
        <p:nvGrpSpPr>
          <p:cNvPr id="40" name="Group 39"/>
          <p:cNvGrpSpPr/>
          <p:nvPr/>
        </p:nvGrpSpPr>
        <p:grpSpPr>
          <a:xfrm>
            <a:off x="5180384" y="431414"/>
            <a:ext cx="3838187" cy="5785903"/>
            <a:chOff x="5180384" y="431414"/>
            <a:chExt cx="3838187" cy="5785903"/>
          </a:xfrm>
        </p:grpSpPr>
        <p:grpSp>
          <p:nvGrpSpPr>
            <p:cNvPr id="39" name="Group 38"/>
            <p:cNvGrpSpPr/>
            <p:nvPr/>
          </p:nvGrpSpPr>
          <p:grpSpPr>
            <a:xfrm>
              <a:off x="5180384" y="3132220"/>
              <a:ext cx="2747211" cy="3085097"/>
              <a:chOff x="5181600" y="2477503"/>
              <a:chExt cx="2747211" cy="3085097"/>
            </a:xfrm>
          </p:grpSpPr>
          <p:sp>
            <p:nvSpPr>
              <p:cNvPr id="7" name="Rectangle 6"/>
              <p:cNvSpPr/>
              <p:nvPr/>
            </p:nvSpPr>
            <p:spPr>
              <a:xfrm>
                <a:off x="5181600" y="3181350"/>
                <a:ext cx="2743200" cy="224890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5181600" y="5295900"/>
                <a:ext cx="2743200" cy="2667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181600" y="2610853"/>
                <a:ext cx="2743200" cy="57049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5185611" y="2477503"/>
                <a:ext cx="2743200" cy="2667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5181600" y="3048000"/>
                <a:ext cx="2743200" cy="2667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8" name="Group 37"/>
            <p:cNvGrpSpPr/>
            <p:nvPr/>
          </p:nvGrpSpPr>
          <p:grpSpPr>
            <a:xfrm>
              <a:off x="7054897" y="431414"/>
              <a:ext cx="1963674" cy="2930899"/>
              <a:chOff x="3408149" y="2667009"/>
              <a:chExt cx="1963674" cy="2930899"/>
            </a:xfrm>
          </p:grpSpPr>
          <p:sp>
            <p:nvSpPr>
              <p:cNvPr id="11" name="Flowchart: Off-page Connector 10"/>
              <p:cNvSpPr/>
              <p:nvPr/>
            </p:nvSpPr>
            <p:spPr>
              <a:xfrm>
                <a:off x="3408149" y="2733684"/>
                <a:ext cx="457200" cy="2828916"/>
              </a:xfrm>
              <a:prstGeom prst="flowChartOffpage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3408149" y="2667009"/>
                <a:ext cx="457200" cy="13335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3536738" y="5470562"/>
                <a:ext cx="190500" cy="1273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3598649" y="5435987"/>
                <a:ext cx="76200" cy="45719"/>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Connector 19"/>
              <p:cNvCxnSpPr/>
              <p:nvPr/>
            </p:nvCxnSpPr>
            <p:spPr>
              <a:xfrm>
                <a:off x="3777117" y="3027948"/>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3777117" y="32766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3777117" y="35052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3777117" y="37338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3777117" y="39624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3777117" y="41910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3777117" y="44196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777117" y="46482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3777117" y="4876801"/>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3712949" y="5133473"/>
                <a:ext cx="1143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3865349" y="2874059"/>
                <a:ext cx="415498" cy="307777"/>
              </a:xfrm>
              <a:prstGeom prst="rect">
                <a:avLst/>
              </a:prstGeom>
              <a:noFill/>
            </p:spPr>
            <p:txBody>
              <a:bodyPr wrap="none" rtlCol="0">
                <a:spAutoFit/>
              </a:bodyPr>
              <a:lstStyle/>
              <a:p>
                <a:r>
                  <a:rPr lang="en-US" sz="1400" b="1" dirty="0" smtClean="0">
                    <a:solidFill>
                      <a:schemeClr val="tx2"/>
                    </a:solidFill>
                  </a:rPr>
                  <a:t>1.0</a:t>
                </a:r>
                <a:endParaRPr lang="en-US" sz="1400" b="1" dirty="0">
                  <a:solidFill>
                    <a:schemeClr val="tx2"/>
                  </a:solidFill>
                </a:endParaRPr>
              </a:p>
            </p:txBody>
          </p:sp>
          <p:sp>
            <p:nvSpPr>
              <p:cNvPr id="33" name="TextBox 32"/>
              <p:cNvSpPr txBox="1"/>
              <p:nvPr/>
            </p:nvSpPr>
            <p:spPr>
              <a:xfrm>
                <a:off x="3865349" y="3351312"/>
                <a:ext cx="415498" cy="307777"/>
              </a:xfrm>
              <a:prstGeom prst="rect">
                <a:avLst/>
              </a:prstGeom>
              <a:noFill/>
            </p:spPr>
            <p:txBody>
              <a:bodyPr wrap="none" rtlCol="0">
                <a:spAutoFit/>
              </a:bodyPr>
              <a:lstStyle/>
              <a:p>
                <a:r>
                  <a:rPr lang="en-US" sz="1400" b="1" dirty="0" smtClean="0">
                    <a:solidFill>
                      <a:schemeClr val="tx2"/>
                    </a:solidFill>
                  </a:rPr>
                  <a:t>0.8</a:t>
                </a:r>
                <a:endParaRPr lang="en-US" sz="1400" b="1" dirty="0">
                  <a:solidFill>
                    <a:schemeClr val="tx2"/>
                  </a:solidFill>
                </a:endParaRPr>
              </a:p>
            </p:txBody>
          </p:sp>
          <p:sp>
            <p:nvSpPr>
              <p:cNvPr id="34" name="TextBox 33"/>
              <p:cNvSpPr txBox="1"/>
              <p:nvPr/>
            </p:nvSpPr>
            <p:spPr>
              <a:xfrm>
                <a:off x="3865349" y="3808512"/>
                <a:ext cx="415498" cy="307777"/>
              </a:xfrm>
              <a:prstGeom prst="rect">
                <a:avLst/>
              </a:prstGeom>
              <a:noFill/>
            </p:spPr>
            <p:txBody>
              <a:bodyPr wrap="none" rtlCol="0">
                <a:spAutoFit/>
              </a:bodyPr>
              <a:lstStyle/>
              <a:p>
                <a:r>
                  <a:rPr lang="en-US" sz="1400" b="1" dirty="0" smtClean="0">
                    <a:solidFill>
                      <a:schemeClr val="tx2"/>
                    </a:solidFill>
                  </a:rPr>
                  <a:t>0.6</a:t>
                </a:r>
              </a:p>
            </p:txBody>
          </p:sp>
          <p:sp>
            <p:nvSpPr>
              <p:cNvPr id="35" name="TextBox 34"/>
              <p:cNvSpPr txBox="1"/>
              <p:nvPr/>
            </p:nvSpPr>
            <p:spPr>
              <a:xfrm>
                <a:off x="3865349" y="4722912"/>
                <a:ext cx="415498" cy="307777"/>
              </a:xfrm>
              <a:prstGeom prst="rect">
                <a:avLst/>
              </a:prstGeom>
              <a:noFill/>
            </p:spPr>
            <p:txBody>
              <a:bodyPr wrap="none" rtlCol="0">
                <a:spAutoFit/>
              </a:bodyPr>
              <a:lstStyle/>
              <a:p>
                <a:r>
                  <a:rPr lang="en-US" sz="1400" b="1" dirty="0" smtClean="0">
                    <a:solidFill>
                      <a:schemeClr val="tx2"/>
                    </a:solidFill>
                  </a:rPr>
                  <a:t>0.2</a:t>
                </a:r>
              </a:p>
            </p:txBody>
          </p:sp>
          <p:sp>
            <p:nvSpPr>
              <p:cNvPr id="36" name="TextBox 35"/>
              <p:cNvSpPr txBox="1"/>
              <p:nvPr/>
            </p:nvSpPr>
            <p:spPr>
              <a:xfrm>
                <a:off x="3865349" y="4265712"/>
                <a:ext cx="415498" cy="307777"/>
              </a:xfrm>
              <a:prstGeom prst="rect">
                <a:avLst/>
              </a:prstGeom>
              <a:noFill/>
            </p:spPr>
            <p:txBody>
              <a:bodyPr wrap="none" rtlCol="0">
                <a:spAutoFit/>
              </a:bodyPr>
              <a:lstStyle/>
              <a:p>
                <a:r>
                  <a:rPr lang="en-US" sz="1400" b="1" dirty="0" smtClean="0">
                    <a:solidFill>
                      <a:schemeClr val="tx2"/>
                    </a:solidFill>
                  </a:rPr>
                  <a:t>0.4</a:t>
                </a:r>
                <a:endParaRPr lang="en-US" sz="1400" b="1" dirty="0">
                  <a:solidFill>
                    <a:schemeClr val="tx2"/>
                  </a:solidFill>
                </a:endParaRPr>
              </a:p>
            </p:txBody>
          </p:sp>
          <p:sp>
            <p:nvSpPr>
              <p:cNvPr id="37" name="TextBox 36"/>
              <p:cNvSpPr txBox="1"/>
              <p:nvPr/>
            </p:nvSpPr>
            <p:spPr>
              <a:xfrm>
                <a:off x="4204644" y="3670012"/>
                <a:ext cx="1167179" cy="625812"/>
              </a:xfrm>
              <a:prstGeom prst="rect">
                <a:avLst/>
              </a:prstGeom>
              <a:noFill/>
            </p:spPr>
            <p:txBody>
              <a:bodyPr wrap="none" rtlCol="0">
                <a:spAutoFit/>
              </a:bodyPr>
              <a:lstStyle/>
              <a:p>
                <a:r>
                  <a:rPr lang="en-US" sz="1600" b="1" dirty="0" smtClean="0">
                    <a:solidFill>
                      <a:schemeClr val="tx2"/>
                    </a:solidFill>
                  </a:rPr>
                  <a:t>OH</a:t>
                </a:r>
                <a:r>
                  <a:rPr lang="en-US" sz="2800" b="1" baseline="16000" dirty="0" smtClean="0">
                    <a:solidFill>
                      <a:schemeClr val="tx2"/>
                    </a:solidFill>
                  </a:rPr>
                  <a:t>-</a:t>
                </a:r>
                <a:endParaRPr lang="en-US" sz="2800" b="1" baseline="16000" dirty="0">
                  <a:solidFill>
                    <a:schemeClr val="tx2"/>
                  </a:solidFill>
                </a:endParaRPr>
              </a:p>
              <a:p>
                <a:r>
                  <a:rPr lang="en-US" sz="1600" b="1" dirty="0" smtClean="0">
                    <a:solidFill>
                      <a:schemeClr val="tx2"/>
                    </a:solidFill>
                  </a:rPr>
                  <a:t>equivalents</a:t>
                </a:r>
                <a:endParaRPr lang="en-US" sz="1600" b="1" dirty="0">
                  <a:solidFill>
                    <a:schemeClr val="tx2"/>
                  </a:solidFill>
                </a:endParaRPr>
              </a:p>
            </p:txBody>
          </p:sp>
        </p:grpSp>
      </p:grpSp>
      <p:sp>
        <p:nvSpPr>
          <p:cNvPr id="41" name="Rounded Rectangle 40"/>
          <p:cNvSpPr/>
          <p:nvPr/>
        </p:nvSpPr>
        <p:spPr>
          <a:xfrm>
            <a:off x="5534526" y="2641206"/>
            <a:ext cx="168442" cy="182251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4103729" y="1726804"/>
            <a:ext cx="1238292" cy="91440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p:cNvSpPr/>
          <p:nvPr/>
        </p:nvSpPr>
        <p:spPr>
          <a:xfrm>
            <a:off x="5342021" y="2211460"/>
            <a:ext cx="264695" cy="423456"/>
          </a:xfrm>
          <a:custGeom>
            <a:avLst/>
            <a:gdLst>
              <a:gd name="connsiteX0" fmla="*/ 264695 w 264695"/>
              <a:gd name="connsiteY0" fmla="*/ 423456 h 423456"/>
              <a:gd name="connsiteX1" fmla="*/ 228600 w 264695"/>
              <a:gd name="connsiteY1" fmla="*/ 146729 h 423456"/>
              <a:gd name="connsiteX2" fmla="*/ 204537 w 264695"/>
              <a:gd name="connsiteY2" fmla="*/ 98603 h 423456"/>
              <a:gd name="connsiteX3" fmla="*/ 168442 w 264695"/>
              <a:gd name="connsiteY3" fmla="*/ 74540 h 423456"/>
              <a:gd name="connsiteX4" fmla="*/ 156411 w 264695"/>
              <a:gd name="connsiteY4" fmla="*/ 38445 h 423456"/>
              <a:gd name="connsiteX5" fmla="*/ 0 w 264695"/>
              <a:gd name="connsiteY5" fmla="*/ 2351 h 423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4695" h="423456">
                <a:moveTo>
                  <a:pt x="264695" y="423456"/>
                </a:moveTo>
                <a:cubicBezTo>
                  <a:pt x="259370" y="332940"/>
                  <a:pt x="271216" y="231961"/>
                  <a:pt x="228600" y="146729"/>
                </a:cubicBezTo>
                <a:cubicBezTo>
                  <a:pt x="220579" y="130687"/>
                  <a:pt x="216019" y="112381"/>
                  <a:pt x="204537" y="98603"/>
                </a:cubicBezTo>
                <a:cubicBezTo>
                  <a:pt x="195280" y="87494"/>
                  <a:pt x="180474" y="82561"/>
                  <a:pt x="168442" y="74540"/>
                </a:cubicBezTo>
                <a:cubicBezTo>
                  <a:pt x="164432" y="62508"/>
                  <a:pt x="162936" y="49320"/>
                  <a:pt x="156411" y="38445"/>
                </a:cubicBezTo>
                <a:cubicBezTo>
                  <a:pt x="125077" y="-13777"/>
                  <a:pt x="46137" y="2351"/>
                  <a:pt x="0" y="2351"/>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TextBox 46"/>
          <p:cNvSpPr txBox="1"/>
          <p:nvPr/>
        </p:nvSpPr>
        <p:spPr>
          <a:xfrm>
            <a:off x="4127247" y="1753559"/>
            <a:ext cx="1188082" cy="846386"/>
          </a:xfrm>
          <a:prstGeom prst="rect">
            <a:avLst/>
          </a:prstGeom>
          <a:noFill/>
        </p:spPr>
        <p:txBody>
          <a:bodyPr wrap="none" rtlCol="0">
            <a:spAutoFit/>
          </a:bodyPr>
          <a:lstStyle/>
          <a:p>
            <a:pPr>
              <a:spcAft>
                <a:spcPts val="600"/>
              </a:spcAft>
            </a:pPr>
            <a:r>
              <a:rPr lang="en-US" sz="2400" b="1" dirty="0" smtClean="0">
                <a:solidFill>
                  <a:schemeClr val="tx2"/>
                </a:solidFill>
              </a:rPr>
              <a:t>pH:  </a:t>
            </a:r>
            <a:r>
              <a:rPr lang="en-US" sz="2400" b="1" dirty="0" smtClean="0">
                <a:solidFill>
                  <a:srgbClr val="FF0000"/>
                </a:solidFill>
              </a:rPr>
              <a:t>6.8</a:t>
            </a:r>
          </a:p>
          <a:p>
            <a:pPr>
              <a:spcAft>
                <a:spcPts val="600"/>
              </a:spcAft>
            </a:pPr>
            <a:r>
              <a:rPr lang="en-US" sz="2000" b="1" dirty="0" smtClean="0">
                <a:solidFill>
                  <a:schemeClr val="tx2"/>
                </a:solidFill>
              </a:rPr>
              <a:t>= pK</a:t>
            </a:r>
            <a:r>
              <a:rPr lang="en-US" sz="2000" b="1" baseline="-25000" dirty="0" smtClean="0">
                <a:solidFill>
                  <a:schemeClr val="tx2"/>
                </a:solidFill>
              </a:rPr>
              <a:t>a</a:t>
            </a:r>
            <a:r>
              <a:rPr lang="en-US" sz="2000" b="1" dirty="0" smtClean="0">
                <a:solidFill>
                  <a:schemeClr val="tx2"/>
                </a:solidFill>
              </a:rPr>
              <a:t>+2.0</a:t>
            </a:r>
            <a:endParaRPr lang="en-US" sz="2000" b="1" dirty="0">
              <a:solidFill>
                <a:schemeClr val="tx2"/>
              </a:solidFill>
            </a:endParaRPr>
          </a:p>
        </p:txBody>
      </p:sp>
      <p:sp>
        <p:nvSpPr>
          <p:cNvPr id="48" name="Teardrop 47"/>
          <p:cNvSpPr/>
          <p:nvPr/>
        </p:nvSpPr>
        <p:spPr>
          <a:xfrm rot="18914653">
            <a:off x="7153625" y="3530829"/>
            <a:ext cx="228600" cy="228600"/>
          </a:xfrm>
          <a:prstGeom prst="teardrop">
            <a:avLst>
              <a:gd name="adj" fmla="val 142105"/>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p:cNvSpPr/>
          <p:nvPr/>
        </p:nvSpPr>
        <p:spPr>
          <a:xfrm>
            <a:off x="5851299" y="4460496"/>
            <a:ext cx="229623" cy="229623"/>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p:cNvSpPr/>
          <p:nvPr/>
        </p:nvSpPr>
        <p:spPr>
          <a:xfrm rot="5400000">
            <a:off x="5366622" y="4967569"/>
            <a:ext cx="229623" cy="229623"/>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Oval 105"/>
          <p:cNvSpPr/>
          <p:nvPr/>
        </p:nvSpPr>
        <p:spPr>
          <a:xfrm rot="16200000">
            <a:off x="5966111" y="4992802"/>
            <a:ext cx="229623" cy="229623"/>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Oval 108"/>
          <p:cNvSpPr/>
          <p:nvPr/>
        </p:nvSpPr>
        <p:spPr>
          <a:xfrm>
            <a:off x="6508896" y="4208956"/>
            <a:ext cx="229623" cy="229623"/>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Oval 111"/>
          <p:cNvSpPr/>
          <p:nvPr/>
        </p:nvSpPr>
        <p:spPr>
          <a:xfrm rot="16200000">
            <a:off x="7269998" y="4582146"/>
            <a:ext cx="229623" cy="229623"/>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Oval 114"/>
          <p:cNvSpPr/>
          <p:nvPr/>
        </p:nvSpPr>
        <p:spPr>
          <a:xfrm rot="10800000">
            <a:off x="6675488" y="5035677"/>
            <a:ext cx="229623" cy="229623"/>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Oval 117"/>
          <p:cNvSpPr/>
          <p:nvPr/>
        </p:nvSpPr>
        <p:spPr>
          <a:xfrm>
            <a:off x="6024917" y="5531489"/>
            <a:ext cx="229623" cy="229623"/>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Oval 120"/>
          <p:cNvSpPr/>
          <p:nvPr/>
        </p:nvSpPr>
        <p:spPr>
          <a:xfrm rot="5400000">
            <a:off x="7123447" y="5240700"/>
            <a:ext cx="229623" cy="229623"/>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Oval 123"/>
          <p:cNvSpPr/>
          <p:nvPr/>
        </p:nvSpPr>
        <p:spPr>
          <a:xfrm rot="5400000">
            <a:off x="6880511" y="5736512"/>
            <a:ext cx="229623" cy="229623"/>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Oval 126"/>
          <p:cNvSpPr/>
          <p:nvPr/>
        </p:nvSpPr>
        <p:spPr>
          <a:xfrm rot="10800000">
            <a:off x="7630171" y="5531489"/>
            <a:ext cx="229623" cy="229623"/>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2" name="Group 131"/>
          <p:cNvGrpSpPr/>
          <p:nvPr/>
        </p:nvGrpSpPr>
        <p:grpSpPr>
          <a:xfrm>
            <a:off x="4103729" y="3932500"/>
            <a:ext cx="771942" cy="645788"/>
            <a:chOff x="1260561" y="3368673"/>
            <a:chExt cx="771942" cy="645788"/>
          </a:xfrm>
        </p:grpSpPr>
        <p:sp>
          <p:nvSpPr>
            <p:cNvPr id="50" name="Oval 49"/>
            <p:cNvSpPr/>
            <p:nvPr/>
          </p:nvSpPr>
          <p:spPr>
            <a:xfrm>
              <a:off x="1431759" y="3368673"/>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TextBox 128"/>
            <p:cNvSpPr txBox="1"/>
            <p:nvPr/>
          </p:nvSpPr>
          <p:spPr>
            <a:xfrm>
              <a:off x="1558856" y="3426328"/>
              <a:ext cx="370614" cy="461665"/>
            </a:xfrm>
            <a:prstGeom prst="rect">
              <a:avLst/>
            </a:prstGeom>
            <a:noFill/>
          </p:spPr>
          <p:txBody>
            <a:bodyPr wrap="none" rtlCol="0">
              <a:spAutoFit/>
            </a:bodyPr>
            <a:lstStyle/>
            <a:p>
              <a:r>
                <a:rPr lang="en-US" sz="2400" b="1" dirty="0" smtClean="0">
                  <a:solidFill>
                    <a:schemeClr val="bg1"/>
                  </a:solidFill>
                </a:rPr>
                <a:t>A</a:t>
              </a:r>
              <a:endParaRPr lang="en-US" sz="2400" b="1" dirty="0">
                <a:solidFill>
                  <a:schemeClr val="bg1"/>
                </a:solidFill>
              </a:endParaRPr>
            </a:p>
          </p:txBody>
        </p:sp>
        <p:grpSp>
          <p:nvGrpSpPr>
            <p:cNvPr id="131" name="Group 130"/>
            <p:cNvGrpSpPr/>
            <p:nvPr/>
          </p:nvGrpSpPr>
          <p:grpSpPr>
            <a:xfrm>
              <a:off x="1260561" y="3645129"/>
              <a:ext cx="336468" cy="369332"/>
              <a:chOff x="1824756" y="3608884"/>
              <a:chExt cx="336468" cy="369332"/>
            </a:xfrm>
          </p:grpSpPr>
          <p:sp>
            <p:nvSpPr>
              <p:cNvPr id="62" name="Oval 61"/>
              <p:cNvSpPr/>
              <p:nvPr/>
            </p:nvSpPr>
            <p:spPr>
              <a:xfrm>
                <a:off x="1824756" y="3625316"/>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TextBox 129"/>
              <p:cNvSpPr txBox="1"/>
              <p:nvPr/>
            </p:nvSpPr>
            <p:spPr>
              <a:xfrm>
                <a:off x="1827720" y="3608884"/>
                <a:ext cx="330540" cy="369332"/>
              </a:xfrm>
              <a:prstGeom prst="rect">
                <a:avLst/>
              </a:prstGeom>
              <a:noFill/>
            </p:spPr>
            <p:txBody>
              <a:bodyPr wrap="none" rtlCol="0">
                <a:spAutoFit/>
              </a:bodyPr>
              <a:lstStyle/>
              <a:p>
                <a:r>
                  <a:rPr lang="en-US" b="1" dirty="0" smtClean="0"/>
                  <a:t>H</a:t>
                </a:r>
                <a:endParaRPr lang="en-US" b="1" dirty="0"/>
              </a:p>
            </p:txBody>
          </p:sp>
        </p:grpSp>
      </p:grpSp>
      <p:grpSp>
        <p:nvGrpSpPr>
          <p:cNvPr id="139" name="Group 138"/>
          <p:cNvGrpSpPr/>
          <p:nvPr/>
        </p:nvGrpSpPr>
        <p:grpSpPr>
          <a:xfrm>
            <a:off x="4387461" y="4722864"/>
            <a:ext cx="600744" cy="600744"/>
            <a:chOff x="4387461" y="4722864"/>
            <a:chExt cx="600744" cy="600744"/>
          </a:xfrm>
        </p:grpSpPr>
        <p:sp>
          <p:nvSpPr>
            <p:cNvPr id="134" name="Oval 133"/>
            <p:cNvSpPr/>
            <p:nvPr/>
          </p:nvSpPr>
          <p:spPr>
            <a:xfrm>
              <a:off x="4387461" y="4722864"/>
              <a:ext cx="600744" cy="6007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TextBox 134"/>
            <p:cNvSpPr txBox="1"/>
            <p:nvPr/>
          </p:nvSpPr>
          <p:spPr>
            <a:xfrm>
              <a:off x="4478462" y="4768487"/>
              <a:ext cx="474810" cy="502702"/>
            </a:xfrm>
            <a:prstGeom prst="rect">
              <a:avLst/>
            </a:prstGeom>
            <a:noFill/>
          </p:spPr>
          <p:txBody>
            <a:bodyPr wrap="none" rtlCol="0">
              <a:spAutoFit/>
            </a:bodyPr>
            <a:lstStyle/>
            <a:p>
              <a:r>
                <a:rPr lang="en-US" sz="2400" b="1" dirty="0" smtClean="0">
                  <a:solidFill>
                    <a:schemeClr val="bg1"/>
                  </a:solidFill>
                </a:rPr>
                <a:t>A</a:t>
              </a:r>
              <a:r>
                <a:rPr lang="en-US" sz="4000" b="1" baseline="16000" dirty="0" smtClean="0">
                  <a:solidFill>
                    <a:schemeClr val="bg1"/>
                  </a:solidFill>
                </a:rPr>
                <a:t>-</a:t>
              </a:r>
              <a:endParaRPr lang="en-US" sz="4000" b="1" baseline="16000" dirty="0">
                <a:solidFill>
                  <a:schemeClr val="bg1"/>
                </a:solidFill>
              </a:endParaRPr>
            </a:p>
          </p:txBody>
        </p:sp>
      </p:grpSp>
      <p:grpSp>
        <p:nvGrpSpPr>
          <p:cNvPr id="136" name="Group 135"/>
          <p:cNvGrpSpPr/>
          <p:nvPr/>
        </p:nvGrpSpPr>
        <p:grpSpPr>
          <a:xfrm>
            <a:off x="4045330" y="5245952"/>
            <a:ext cx="433132" cy="369332"/>
            <a:chOff x="1791624" y="3608884"/>
            <a:chExt cx="433132" cy="369332"/>
          </a:xfrm>
        </p:grpSpPr>
        <p:sp>
          <p:nvSpPr>
            <p:cNvPr id="137" name="Oval 136"/>
            <p:cNvSpPr/>
            <p:nvPr/>
          </p:nvSpPr>
          <p:spPr>
            <a:xfrm>
              <a:off x="1824756" y="3625316"/>
              <a:ext cx="336468" cy="3364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TextBox 137"/>
            <p:cNvSpPr txBox="1"/>
            <p:nvPr/>
          </p:nvSpPr>
          <p:spPr>
            <a:xfrm>
              <a:off x="1791624" y="3608884"/>
              <a:ext cx="433132" cy="369332"/>
            </a:xfrm>
            <a:prstGeom prst="rect">
              <a:avLst/>
            </a:prstGeom>
            <a:noFill/>
          </p:spPr>
          <p:txBody>
            <a:bodyPr wrap="none" rtlCol="0">
              <a:spAutoFit/>
            </a:bodyPr>
            <a:lstStyle/>
            <a:p>
              <a:r>
                <a:rPr lang="en-US" b="1" dirty="0" smtClean="0"/>
                <a:t>H</a:t>
              </a:r>
              <a:r>
                <a:rPr lang="en-US" sz="2400" b="1" baseline="16000" dirty="0" smtClean="0"/>
                <a:t>+</a:t>
              </a:r>
              <a:endParaRPr lang="en-US" sz="2400" b="1" baseline="16000" dirty="0"/>
            </a:p>
          </p:txBody>
        </p:sp>
      </p:grpSp>
      <p:sp>
        <p:nvSpPr>
          <p:cNvPr id="142" name="Oval 141"/>
          <p:cNvSpPr/>
          <p:nvPr/>
        </p:nvSpPr>
        <p:spPr>
          <a:xfrm>
            <a:off x="7048708" y="4090282"/>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Oval 143"/>
          <p:cNvSpPr/>
          <p:nvPr/>
        </p:nvSpPr>
        <p:spPr>
          <a:xfrm>
            <a:off x="5341614" y="5787017"/>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Oval 165"/>
          <p:cNvSpPr/>
          <p:nvPr/>
        </p:nvSpPr>
        <p:spPr>
          <a:xfrm>
            <a:off x="7207920" y="5019838"/>
            <a:ext cx="128608" cy="128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TextBox 166"/>
          <p:cNvSpPr txBox="1"/>
          <p:nvPr/>
        </p:nvSpPr>
        <p:spPr>
          <a:xfrm>
            <a:off x="5472495" y="6327776"/>
            <a:ext cx="2151551" cy="420628"/>
          </a:xfrm>
          <a:prstGeom prst="rect">
            <a:avLst/>
          </a:prstGeom>
          <a:noFill/>
        </p:spPr>
        <p:txBody>
          <a:bodyPr wrap="none" rtlCol="0">
            <a:spAutoFit/>
          </a:bodyPr>
          <a:lstStyle/>
          <a:p>
            <a:pPr>
              <a:spcAft>
                <a:spcPts val="600"/>
              </a:spcAft>
            </a:pPr>
            <a:r>
              <a:rPr lang="en-US" sz="2000" b="1" dirty="0" smtClean="0">
                <a:solidFill>
                  <a:schemeClr val="tx2"/>
                </a:solidFill>
              </a:rPr>
              <a:t>[A</a:t>
            </a:r>
            <a:r>
              <a:rPr lang="en-US" sz="3200" b="1" baseline="18000" dirty="0" smtClean="0">
                <a:solidFill>
                  <a:schemeClr val="tx2"/>
                </a:solidFill>
              </a:rPr>
              <a:t>-</a:t>
            </a:r>
            <a:r>
              <a:rPr lang="en-US" sz="2000" b="1" dirty="0" smtClean="0">
                <a:solidFill>
                  <a:schemeClr val="tx2"/>
                </a:solidFill>
              </a:rPr>
              <a:t>] : [HA] = 100: 1</a:t>
            </a:r>
            <a:endParaRPr lang="en-US" sz="2000" b="1" dirty="0">
              <a:solidFill>
                <a:schemeClr val="tx2"/>
              </a:solidFill>
            </a:endParaRPr>
          </a:p>
        </p:txBody>
      </p:sp>
      <p:grpSp>
        <p:nvGrpSpPr>
          <p:cNvPr id="169" name="Group 168"/>
          <p:cNvGrpSpPr/>
          <p:nvPr/>
        </p:nvGrpSpPr>
        <p:grpSpPr>
          <a:xfrm>
            <a:off x="287648" y="1746884"/>
            <a:ext cx="3442141" cy="4397061"/>
            <a:chOff x="287648" y="1746884"/>
            <a:chExt cx="3442141" cy="4397061"/>
          </a:xfrm>
        </p:grpSpPr>
        <p:sp>
          <p:nvSpPr>
            <p:cNvPr id="170" name="Rectangle 169"/>
            <p:cNvSpPr/>
            <p:nvPr/>
          </p:nvSpPr>
          <p:spPr>
            <a:xfrm>
              <a:off x="974558" y="2983831"/>
              <a:ext cx="2370221" cy="961522"/>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1" name="Group 170"/>
            <p:cNvGrpSpPr/>
            <p:nvPr/>
          </p:nvGrpSpPr>
          <p:grpSpPr>
            <a:xfrm>
              <a:off x="287648" y="1746884"/>
              <a:ext cx="3442141" cy="4397061"/>
              <a:chOff x="287648" y="1746884"/>
              <a:chExt cx="3442141" cy="4397061"/>
            </a:xfrm>
          </p:grpSpPr>
          <p:pic>
            <p:nvPicPr>
              <p:cNvPr id="187" name="Picture 2" descr="figure 2-16"/>
              <p:cNvPicPr>
                <a:picLocks noChangeAspect="1" noChangeArrowheads="1"/>
              </p:cNvPicPr>
              <p:nvPr/>
            </p:nvPicPr>
            <p:blipFill rotWithShape="1">
              <a:blip r:embed="rId2">
                <a:clrChange>
                  <a:clrFrom>
                    <a:srgbClr val="AEDCFE"/>
                  </a:clrFrom>
                  <a:clrTo>
                    <a:srgbClr val="AEDCFE">
                      <a:alpha val="0"/>
                    </a:srgbClr>
                  </a:clrTo>
                </a:clrChange>
                <a:extLst>
                  <a:ext uri="{28A0092B-C50C-407E-A947-70E740481C1C}">
                    <a14:useLocalDpi xmlns:a14="http://schemas.microsoft.com/office/drawing/2010/main" val="0"/>
                  </a:ext>
                </a:extLst>
              </a:blip>
              <a:srcRect r="17864" b="7700"/>
              <a:stretch/>
            </p:blipFill>
            <p:spPr bwMode="auto">
              <a:xfrm>
                <a:off x="287648" y="1746884"/>
                <a:ext cx="3442141" cy="43970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8" name="Rectangle 187"/>
              <p:cNvSpPr/>
              <p:nvPr/>
            </p:nvSpPr>
            <p:spPr>
              <a:xfrm>
                <a:off x="3561347" y="3007895"/>
                <a:ext cx="168442" cy="8281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2" name="Rectangle 171"/>
            <p:cNvSpPr/>
            <p:nvPr/>
          </p:nvSpPr>
          <p:spPr>
            <a:xfrm>
              <a:off x="1219200" y="3702717"/>
              <a:ext cx="2047875" cy="522671"/>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Rectangle 172"/>
            <p:cNvSpPr/>
            <p:nvPr/>
          </p:nvSpPr>
          <p:spPr>
            <a:xfrm>
              <a:off x="871538" y="2412606"/>
              <a:ext cx="2319337" cy="640157"/>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Rectangle 173"/>
            <p:cNvSpPr/>
            <p:nvPr/>
          </p:nvSpPr>
          <p:spPr>
            <a:xfrm>
              <a:off x="800100" y="3327005"/>
              <a:ext cx="1208618" cy="71915"/>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Rectangle 174"/>
            <p:cNvSpPr/>
            <p:nvPr/>
          </p:nvSpPr>
          <p:spPr>
            <a:xfrm>
              <a:off x="2008718" y="3052763"/>
              <a:ext cx="186795" cy="309550"/>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Rectangle 175"/>
            <p:cNvSpPr/>
            <p:nvPr/>
          </p:nvSpPr>
          <p:spPr>
            <a:xfrm>
              <a:off x="2111291" y="3454356"/>
              <a:ext cx="186795" cy="309550"/>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Rectangle 176"/>
            <p:cNvSpPr/>
            <p:nvPr/>
          </p:nvSpPr>
          <p:spPr>
            <a:xfrm>
              <a:off x="3267075" y="3132220"/>
              <a:ext cx="147638" cy="1076736"/>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Rectangle 177"/>
            <p:cNvSpPr/>
            <p:nvPr/>
          </p:nvSpPr>
          <p:spPr>
            <a:xfrm>
              <a:off x="871538" y="3007895"/>
              <a:ext cx="200025" cy="662693"/>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Rectangle 178"/>
            <p:cNvSpPr/>
            <p:nvPr/>
          </p:nvSpPr>
          <p:spPr>
            <a:xfrm>
              <a:off x="871538" y="4208956"/>
              <a:ext cx="2543175" cy="792250"/>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0" name="Rectangle 179"/>
            <p:cNvSpPr/>
            <p:nvPr/>
          </p:nvSpPr>
          <p:spPr>
            <a:xfrm>
              <a:off x="871538" y="1880694"/>
              <a:ext cx="2543175" cy="719251"/>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Rectangle 180"/>
            <p:cNvSpPr/>
            <p:nvPr/>
          </p:nvSpPr>
          <p:spPr>
            <a:xfrm>
              <a:off x="3381375" y="2295526"/>
              <a:ext cx="90489" cy="117080"/>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Rectangle 181"/>
            <p:cNvSpPr/>
            <p:nvPr/>
          </p:nvSpPr>
          <p:spPr>
            <a:xfrm>
              <a:off x="2008718" y="3352787"/>
              <a:ext cx="117738" cy="45719"/>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Rectangle 182"/>
            <p:cNvSpPr/>
            <p:nvPr/>
          </p:nvSpPr>
          <p:spPr>
            <a:xfrm>
              <a:off x="974558" y="3876675"/>
              <a:ext cx="311317" cy="348713"/>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Rectangle 183"/>
            <p:cNvSpPr/>
            <p:nvPr/>
          </p:nvSpPr>
          <p:spPr>
            <a:xfrm>
              <a:off x="3190875" y="2599945"/>
              <a:ext cx="150019" cy="297933"/>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Rectangle 184"/>
            <p:cNvSpPr/>
            <p:nvPr/>
          </p:nvSpPr>
          <p:spPr>
            <a:xfrm>
              <a:off x="1071563" y="3763906"/>
              <a:ext cx="147637" cy="112769"/>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6" name="Rectangle 185"/>
            <p:cNvSpPr/>
            <p:nvPr/>
          </p:nvSpPr>
          <p:spPr>
            <a:xfrm>
              <a:off x="3190875" y="2897878"/>
              <a:ext cx="75009" cy="110017"/>
            </a:xfrm>
            <a:prstGeom prst="rect">
              <a:avLst/>
            </a:prstGeom>
            <a:solidFill>
              <a:srgbClr val="FAD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9" name="Oval 188"/>
          <p:cNvSpPr/>
          <p:nvPr/>
        </p:nvSpPr>
        <p:spPr>
          <a:xfrm>
            <a:off x="3414713" y="2604075"/>
            <a:ext cx="128608" cy="128609"/>
          </a:xfrm>
          <a:prstGeom prst="ellipse">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800098" y="5679151"/>
            <a:ext cx="2671766" cy="81962"/>
          </a:xfrm>
          <a:prstGeom prst="rect">
            <a:avLst/>
          </a:prstGeom>
          <a:solidFill>
            <a:srgbClr val="FF00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3046326" y="6373249"/>
            <a:ext cx="2351927" cy="400110"/>
          </a:xfrm>
          <a:prstGeom prst="rect">
            <a:avLst/>
          </a:prstGeom>
          <a:noFill/>
          <a:ln w="19050">
            <a:noFill/>
          </a:ln>
        </p:spPr>
        <p:txBody>
          <a:bodyPr wrap="none" rtlCol="0">
            <a:spAutoFit/>
          </a:bodyPr>
          <a:lstStyle/>
          <a:p>
            <a:pPr algn="ctr"/>
            <a:r>
              <a:rPr lang="en-US" sz="2000" dirty="0" smtClean="0"/>
              <a:t>OH</a:t>
            </a:r>
            <a:r>
              <a:rPr lang="en-US" sz="2000" baseline="30000" dirty="0" smtClean="0"/>
              <a:t>-</a:t>
            </a:r>
            <a:r>
              <a:rPr lang="en-US" sz="2000" dirty="0" smtClean="0"/>
              <a:t> + HA </a:t>
            </a:r>
            <a:r>
              <a:rPr lang="en-US" sz="2000" dirty="0" smtClean="0">
                <a:sym typeface="Symbol"/>
              </a:rPr>
              <a:t></a:t>
            </a:r>
            <a:r>
              <a:rPr lang="en-US" sz="2000" dirty="0" smtClean="0">
                <a:sym typeface="Wingdings" pitchFamily="2" charset="2"/>
              </a:rPr>
              <a:t> H</a:t>
            </a:r>
            <a:r>
              <a:rPr lang="en-US" sz="2000" baseline="-25000" dirty="0" smtClean="0">
                <a:sym typeface="Wingdings" pitchFamily="2" charset="2"/>
              </a:rPr>
              <a:t>2</a:t>
            </a:r>
            <a:r>
              <a:rPr lang="en-US" sz="2000" dirty="0" smtClean="0">
                <a:sym typeface="Wingdings" pitchFamily="2" charset="2"/>
              </a:rPr>
              <a:t>O + A</a:t>
            </a:r>
            <a:r>
              <a:rPr lang="en-US" sz="2000" baseline="30000" dirty="0" smtClean="0">
                <a:sym typeface="Wingdings" pitchFamily="2" charset="2"/>
              </a:rPr>
              <a:t>-</a:t>
            </a:r>
            <a:endParaRPr lang="en-US" sz="2000" baseline="30000" dirty="0" smtClean="0"/>
          </a:p>
        </p:txBody>
      </p:sp>
      <p:sp>
        <p:nvSpPr>
          <p:cNvPr id="190" name="TextBox 189"/>
          <p:cNvSpPr txBox="1"/>
          <p:nvPr/>
        </p:nvSpPr>
        <p:spPr>
          <a:xfrm>
            <a:off x="3103492" y="6071610"/>
            <a:ext cx="1842171" cy="400110"/>
          </a:xfrm>
          <a:prstGeom prst="rect">
            <a:avLst/>
          </a:prstGeom>
          <a:noFill/>
          <a:ln w="19050">
            <a:noFill/>
          </a:ln>
        </p:spPr>
        <p:txBody>
          <a:bodyPr wrap="none" rtlCol="0">
            <a:spAutoFit/>
          </a:bodyPr>
          <a:lstStyle/>
          <a:p>
            <a:pPr algn="ctr"/>
            <a:r>
              <a:rPr lang="en-US" sz="2000" dirty="0" smtClean="0"/>
              <a:t>OH</a:t>
            </a:r>
            <a:r>
              <a:rPr lang="en-US" sz="2000" baseline="30000" dirty="0" smtClean="0"/>
              <a:t>-</a:t>
            </a:r>
            <a:r>
              <a:rPr lang="en-US" sz="2000" dirty="0" smtClean="0"/>
              <a:t> + H</a:t>
            </a:r>
            <a:r>
              <a:rPr lang="en-US" sz="2000" baseline="30000" dirty="0" smtClean="0"/>
              <a:t>+</a:t>
            </a:r>
            <a:r>
              <a:rPr lang="en-US" sz="2000" dirty="0" smtClean="0"/>
              <a:t> </a:t>
            </a:r>
            <a:r>
              <a:rPr lang="en-US" sz="2000" dirty="0" smtClean="0">
                <a:sym typeface="Symbol"/>
              </a:rPr>
              <a:t></a:t>
            </a:r>
            <a:r>
              <a:rPr lang="en-US" sz="2000" dirty="0" smtClean="0">
                <a:sym typeface="Wingdings" pitchFamily="2" charset="2"/>
              </a:rPr>
              <a:t> H</a:t>
            </a:r>
            <a:r>
              <a:rPr lang="en-US" sz="2000" baseline="-25000" dirty="0" smtClean="0">
                <a:sym typeface="Wingdings" pitchFamily="2" charset="2"/>
              </a:rPr>
              <a:t>2</a:t>
            </a:r>
            <a:r>
              <a:rPr lang="en-US" sz="2000" dirty="0" smtClean="0">
                <a:sym typeface="Wingdings" pitchFamily="2" charset="2"/>
              </a:rPr>
              <a:t>O</a:t>
            </a:r>
          </a:p>
        </p:txBody>
      </p:sp>
    </p:spTree>
    <p:extLst>
      <p:ext uri="{BB962C8B-B14F-4D97-AF65-F5344CB8AC3E}">
        <p14:creationId xmlns:p14="http://schemas.microsoft.com/office/powerpoint/2010/main" val="2138712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grpId="0" nodeType="clickEffect">
                                  <p:stCondLst>
                                    <p:cond delay="0"/>
                                  </p:stCondLst>
                                  <p:iterate type="lt">
                                    <p:tmPct val="4000"/>
                                  </p:iterate>
                                  <p:childTnLst>
                                    <p:set>
                                      <p:cBhvr override="childStyle">
                                        <p:cTn id="6" dur="500" fill="hold"/>
                                        <p:tgtEl>
                                          <p:spTgt spid="190"/>
                                        </p:tgtEl>
                                        <p:attrNameLst>
                                          <p:attrName>style.textDecorationUnderline</p:attrName>
                                        </p:attrNameLst>
                                      </p:cBhvr>
                                      <p:to>
                                        <p:strVal val="true"/>
                                      </p:to>
                                    </p:set>
                                  </p:childTnLst>
                                </p:cTn>
                              </p:par>
                              <p:par>
                                <p:cTn id="7" presetID="15" presetClass="emph" presetSubtype="0" grpId="1" nodeType="withEffect">
                                  <p:stCondLst>
                                    <p:cond delay="0"/>
                                  </p:stCondLst>
                                  <p:iterate type="lt">
                                    <p:tmAbs val="25"/>
                                  </p:iterate>
                                  <p:childTnLst>
                                    <p:set>
                                      <p:cBhvr override="childStyle">
                                        <p:cTn id="8" dur="indefinite"/>
                                        <p:tgtEl>
                                          <p:spTgt spid="190"/>
                                        </p:tgtEl>
                                        <p:attrNameLst>
                                          <p:attrName>style.fontWeight</p:attrName>
                                        </p:attrNameLst>
                                      </p:cBhvr>
                                      <p:to>
                                        <p:strVal val="bold"/>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48"/>
                                        </p:tgtEl>
                                        <p:attrNameLst>
                                          <p:attrName>style.visibility</p:attrName>
                                        </p:attrNameLst>
                                      </p:cBhvr>
                                      <p:to>
                                        <p:strVal val="visible"/>
                                      </p:to>
                                    </p:set>
                                  </p:childTnLst>
                                </p:cTn>
                              </p:par>
                            </p:childTnLst>
                          </p:cTn>
                        </p:par>
                        <p:par>
                          <p:cTn id="13" fill="hold">
                            <p:stCondLst>
                              <p:cond delay="0"/>
                            </p:stCondLst>
                            <p:childTnLst>
                              <p:par>
                                <p:cTn id="14" presetID="42" presetClass="exit" presetSubtype="0" fill="hold" grpId="0" nodeType="afterEffect">
                                  <p:stCondLst>
                                    <p:cond delay="0"/>
                                  </p:stCondLst>
                                  <p:childTnLst>
                                    <p:animEffect transition="out" filter="fade">
                                      <p:cBhvr>
                                        <p:cTn id="15" dur="500"/>
                                        <p:tgtEl>
                                          <p:spTgt spid="48"/>
                                        </p:tgtEl>
                                      </p:cBhvr>
                                    </p:animEffect>
                                    <p:anim calcmode="lin" valueType="num">
                                      <p:cBhvr>
                                        <p:cTn id="16" dur="500"/>
                                        <p:tgtEl>
                                          <p:spTgt spid="48"/>
                                        </p:tgtEl>
                                        <p:attrNameLst>
                                          <p:attrName>ppt_x</p:attrName>
                                        </p:attrNameLst>
                                      </p:cBhvr>
                                      <p:tavLst>
                                        <p:tav tm="0">
                                          <p:val>
                                            <p:strVal val="ppt_x"/>
                                          </p:val>
                                        </p:tav>
                                        <p:tav tm="100000">
                                          <p:val>
                                            <p:strVal val="ppt_x"/>
                                          </p:val>
                                        </p:tav>
                                      </p:tavLst>
                                    </p:anim>
                                    <p:anim calcmode="lin" valueType="num">
                                      <p:cBhvr>
                                        <p:cTn id="17" dur="500"/>
                                        <p:tgtEl>
                                          <p:spTgt spid="48"/>
                                        </p:tgtEl>
                                        <p:attrNameLst>
                                          <p:attrName>ppt_y</p:attrName>
                                        </p:attrNameLst>
                                      </p:cBhvr>
                                      <p:tavLst>
                                        <p:tav tm="0">
                                          <p:val>
                                            <p:strVal val="ppt_y"/>
                                          </p:val>
                                        </p:tav>
                                        <p:tav tm="100000">
                                          <p:val>
                                            <p:strVal val="ppt_y+.1"/>
                                          </p:val>
                                        </p:tav>
                                      </p:tavLst>
                                    </p:anim>
                                    <p:set>
                                      <p:cBhvr>
                                        <p:cTn id="18" dur="1" fill="hold">
                                          <p:stCondLst>
                                            <p:cond delay="499"/>
                                          </p:stCondLst>
                                        </p:cTn>
                                        <p:tgtEl>
                                          <p:spTgt spid="4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48" grpId="1" animBg="1"/>
      <p:bldP spid="190" grpId="0"/>
      <p:bldP spid="190" grpId="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1238</TotalTime>
  <Words>1005</Words>
  <Application>Microsoft Office PowerPoint</Application>
  <PresentationFormat>On-screen Show (4:3)</PresentationFormat>
  <Paragraphs>252</Paragraphs>
  <Slides>15</Slides>
  <Notes>4</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Titration of a weak acid acetic acid, CH3COOH, pKa = 4.8</vt:lpstr>
      <vt:lpstr>Titration of a weak acid acetic acid, CH3COOH, pKa = 4.8</vt:lpstr>
      <vt:lpstr>Titration of a weak acid acetic acid, CH3COOH, pKa = 4.8</vt:lpstr>
      <vt:lpstr>Titration of a weak acid acetic acid, CH3COOH, pKa = 4.8</vt:lpstr>
      <vt:lpstr>Titration of a weak acid acetic acid, CH3COOH, pKa = 4.8</vt:lpstr>
      <vt:lpstr>Titration of a weak acid acetic acid, CH3COOH, pKa = 4.8</vt:lpstr>
      <vt:lpstr>Titration of a weak acid acetic acid, CH3COOH, pKa = 4.8</vt:lpstr>
      <vt:lpstr>Titration of a weak acid acetic acid, CH3COOH, pKa = 4.8</vt:lpstr>
      <vt:lpstr>Titration of a weak acid acetic acid, CH3COOH, pKa = 4.8</vt:lpstr>
      <vt:lpstr>Titration of a weak acid acetic acid, CH3COOH, pKa = 4.8</vt:lpstr>
      <vt:lpstr>~80% of acid dissociation occurs within 1 pH unit of pKa</vt:lpstr>
      <vt:lpstr>In this buffering region (±1 pH unit of pKa), dissociation of the weak acid slows the rise in pH</vt:lpstr>
      <vt:lpstr>Titration of other acids gives the same curve, just shifted along the pH axis (based on pKa)</vt:lpstr>
      <vt:lpstr>Some weak acids (like amino acids) are polyprotic and can buffer over multiple pH ranges</vt:lpstr>
      <vt:lpstr>The amino acid glutamate has an acidic R group</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Rebecca</dc:creator>
  <cp:lastModifiedBy>Rebecca</cp:lastModifiedBy>
  <cp:revision>35</cp:revision>
  <cp:lastPrinted>2011-01-05T21:50:08Z</cp:lastPrinted>
  <dcterms:created xsi:type="dcterms:W3CDTF">2011-01-05T01:18:58Z</dcterms:created>
  <dcterms:modified xsi:type="dcterms:W3CDTF">2011-01-05T21:57:18Z</dcterms:modified>
</cp:coreProperties>
</file>