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74" r:id="rId4"/>
    <p:sldId id="257" r:id="rId5"/>
    <p:sldId id="259" r:id="rId6"/>
    <p:sldId id="289" r:id="rId7"/>
    <p:sldId id="260" r:id="rId8"/>
    <p:sldId id="285" r:id="rId9"/>
    <p:sldId id="286" r:id="rId10"/>
    <p:sldId id="287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33"/>
    <a:srgbClr val="CC6600"/>
    <a:srgbClr val="996600"/>
    <a:srgbClr val="FFFFFF"/>
    <a:srgbClr val="FFFF00"/>
    <a:srgbClr val="00CC00"/>
    <a:srgbClr val="00FFFF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930" tIns="47965" rIns="95930" bIns="4796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930" tIns="47965" rIns="95930" bIns="47965" rtlCol="0"/>
          <a:lstStyle>
            <a:lvl1pPr algn="r">
              <a:defRPr sz="1300"/>
            </a:lvl1pPr>
          </a:lstStyle>
          <a:p>
            <a:fld id="{ECC4FD1B-D5F6-49A5-B42B-4F64C8440CA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0" tIns="47965" rIns="95930" bIns="479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930" tIns="47965" rIns="95930" bIns="479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930" tIns="47965" rIns="95930" bIns="4796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930" tIns="47965" rIns="95930" bIns="47965" rtlCol="0" anchor="b"/>
          <a:lstStyle>
            <a:lvl1pPr algn="r">
              <a:defRPr sz="1300"/>
            </a:lvl1pPr>
          </a:lstStyle>
          <a:p>
            <a:fld id="{43740EED-01FA-418F-8FE9-6AA73B2B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0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261" indent="-2835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4249" indent="-226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948" indent="-226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648" indent="-226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5347" indent="-22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047" indent="-22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746" indent="-22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6446" indent="-22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86EFF2-7038-4719-B804-53D61CDC85AC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5334000" cy="106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main point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1981200"/>
            <a:ext cx="2514600" cy="45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57600"/>
            <a:ext cx="5334000" cy="106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main point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410200"/>
            <a:ext cx="5334000" cy="106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main point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0" y="5791200"/>
            <a:ext cx="2514600" cy="45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3962400"/>
            <a:ext cx="2514600" cy="45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5D5-322D-4754-91C6-5ED98EAC7EC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8E6-D848-41C7-B845-D0BC3329B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1A65D5-322D-4754-91C6-5ED98EAC7EC3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BE5E8E6-D848-41C7-B845-D0BC3329B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5347" r="14453" b="9781"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3" cstate="print"/>
          <a:srcRect r="2260"/>
          <a:stretch>
            <a:fillRect/>
          </a:stretch>
        </p:blipFill>
        <p:spPr bwMode="auto">
          <a:xfrm>
            <a:off x="6534150" y="5029200"/>
            <a:ext cx="2609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8382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The solvent of life</a:t>
            </a:r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4" cstate="print"/>
          <a:srcRect t="7692" b="15385"/>
          <a:stretch>
            <a:fillRect/>
          </a:stretch>
        </p:blipFill>
        <p:spPr bwMode="auto">
          <a:xfrm>
            <a:off x="3009900" y="5029200"/>
            <a:ext cx="31654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29200"/>
            <a:ext cx="13700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6" cstate="print"/>
          <a:srcRect r="2271"/>
          <a:stretch>
            <a:fillRect/>
          </a:stretch>
        </p:blipFill>
        <p:spPr bwMode="auto">
          <a:xfrm>
            <a:off x="1370013" y="5029200"/>
            <a:ext cx="16398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7" cstate="print"/>
          <a:srcRect l="7448" r="2171"/>
          <a:stretch>
            <a:fillRect/>
          </a:stretch>
        </p:blipFill>
        <p:spPr bwMode="auto">
          <a:xfrm>
            <a:off x="5480050" y="-3175"/>
            <a:ext cx="1585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/>
          <p:cNvPicPr>
            <a:picLocks noChangeAspect="1" noChangeArrowheads="1"/>
          </p:cNvPicPr>
          <p:nvPr/>
        </p:nvPicPr>
        <p:blipFill>
          <a:blip r:embed="rId8" cstate="print"/>
          <a:srcRect t="4626" r="6485" b="34543"/>
          <a:stretch>
            <a:fillRect/>
          </a:stretch>
        </p:blipFill>
        <p:spPr bwMode="auto">
          <a:xfrm>
            <a:off x="0" y="0"/>
            <a:ext cx="35052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 r="13542"/>
          <a:stretch>
            <a:fillRect/>
          </a:stretch>
        </p:blipFill>
        <p:spPr bwMode="auto">
          <a:xfrm>
            <a:off x="3429000" y="-3175"/>
            <a:ext cx="210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5"/>
          <p:cNvPicPr>
            <a:picLocks noChangeAspect="1" noChangeArrowheads="1"/>
          </p:cNvPicPr>
          <p:nvPr/>
        </p:nvPicPr>
        <p:blipFill>
          <a:blip r:embed="rId10" cstate="print"/>
          <a:srcRect r="16328"/>
          <a:stretch>
            <a:fillRect/>
          </a:stretch>
        </p:blipFill>
        <p:spPr bwMode="auto">
          <a:xfrm>
            <a:off x="5689600" y="5027613"/>
            <a:ext cx="18446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/>
          <p:cNvPicPr>
            <a:picLocks noChangeAspect="1" noChangeArrowheads="1"/>
          </p:cNvPicPr>
          <p:nvPr/>
        </p:nvPicPr>
        <p:blipFill>
          <a:blip r:embed="rId11" cstate="print"/>
          <a:srcRect t="22673" r="5440" b="10898"/>
          <a:stretch>
            <a:fillRect/>
          </a:stretch>
        </p:blipFill>
        <p:spPr bwMode="auto">
          <a:xfrm>
            <a:off x="7065963" y="-3175"/>
            <a:ext cx="20780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Water also participates in biochemical reactions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 hydrolysis drives muscle contraction</a:t>
            </a:r>
          </a:p>
          <a:p>
            <a:pPr lvl="1"/>
            <a:r>
              <a:rPr lang="en-US" dirty="0" smtClean="0"/>
              <a:t>ATP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 ADP + HPO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baseline="30000" dirty="0" smtClean="0">
                <a:sym typeface="Wingdings" pitchFamily="2" charset="2"/>
              </a:rPr>
              <a:t>2-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Proteins and polysaccharides are hydrolyzed into component amino acids or sugars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Water adds to alkenes to form alcohols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Ex: </a:t>
            </a:r>
            <a:r>
              <a:rPr lang="en-US" dirty="0" err="1" smtClean="0">
                <a:sym typeface="Wingdings" pitchFamily="2" charset="2"/>
              </a:rPr>
              <a:t>fumarase</a:t>
            </a:r>
            <a:r>
              <a:rPr lang="en-US" dirty="0" smtClean="0">
                <a:sym typeface="Wingdings" pitchFamily="2" charset="2"/>
              </a:rPr>
              <a:t> reaction of citric acid cycle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2527" y="5511335"/>
            <a:ext cx="7239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OOC-CH=CH-COO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+ H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OOC-CHOH-CH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-COO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57200" y="1752600"/>
            <a:ext cx="8229600" cy="2667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Why is water essential for life</a:t>
            </a:r>
            <a:r>
              <a:rPr lang="en-US" sz="4800" b="1" dirty="0" smtClean="0">
                <a:ln w="19050">
                  <a:noFill/>
                </a:ln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does water influence life (at the molecular level)?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environment is best suited to the development of life?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18919"/>
            <a:ext cx="34768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512" b="7154"/>
          <a:stretch>
            <a:fillRect/>
          </a:stretch>
        </p:blipFill>
        <p:spPr bwMode="auto">
          <a:xfrm>
            <a:off x="914400" y="1518919"/>
            <a:ext cx="3124200" cy="22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" y="4281586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t="21622"/>
          <a:stretch>
            <a:fillRect/>
          </a:stretch>
        </p:blipFill>
        <p:spPr bwMode="auto">
          <a:xfrm>
            <a:off x="6096000" y="4281586"/>
            <a:ext cx="2114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281586"/>
            <a:ext cx="147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ross 24"/>
          <p:cNvSpPr/>
          <p:nvPr/>
        </p:nvSpPr>
        <p:spPr>
          <a:xfrm rot="2700000">
            <a:off x="907205" y="1059605"/>
            <a:ext cx="3276600" cy="3276600"/>
          </a:xfrm>
          <a:prstGeom prst="plus">
            <a:avLst>
              <a:gd name="adj" fmla="val 476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/>
          <p:cNvSpPr/>
          <p:nvPr/>
        </p:nvSpPr>
        <p:spPr>
          <a:xfrm rot="2700000">
            <a:off x="4564806" y="1059606"/>
            <a:ext cx="3276600" cy="3276600"/>
          </a:xfrm>
          <a:prstGeom prst="plus">
            <a:avLst>
              <a:gd name="adj" fmla="val 476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400800" y="1066800"/>
            <a:ext cx="239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Too unstable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ross 28"/>
          <p:cNvSpPr/>
          <p:nvPr/>
        </p:nvSpPr>
        <p:spPr>
          <a:xfrm rot="2700000">
            <a:off x="5550416" y="3827656"/>
            <a:ext cx="3103274" cy="3103274"/>
          </a:xfrm>
          <a:prstGeom prst="plus">
            <a:avLst>
              <a:gd name="adj" fmla="val 47371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77000" y="3810000"/>
            <a:ext cx="2073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Too limited</a:t>
            </a:r>
            <a:endParaRPr lang="en-US" sz="28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onut 31"/>
          <p:cNvSpPr/>
          <p:nvPr/>
        </p:nvSpPr>
        <p:spPr>
          <a:xfrm>
            <a:off x="3962400" y="4052986"/>
            <a:ext cx="1981200" cy="2667000"/>
          </a:xfrm>
          <a:prstGeom prst="donut">
            <a:avLst>
              <a:gd name="adj" fmla="val 6648"/>
            </a:avLst>
          </a:prstGeom>
          <a:solidFill>
            <a:srgbClr val="00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4891186"/>
            <a:ext cx="1103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Just</a:t>
            </a:r>
          </a:p>
          <a:p>
            <a:pPr algn="ctr"/>
            <a:r>
              <a:rPr lang="en-US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right!</a:t>
            </a:r>
            <a:endParaRPr lang="en-US" sz="2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ross 33"/>
          <p:cNvSpPr/>
          <p:nvPr/>
        </p:nvSpPr>
        <p:spPr>
          <a:xfrm rot="2700000">
            <a:off x="673616" y="3843110"/>
            <a:ext cx="3103274" cy="3103274"/>
          </a:xfrm>
          <a:prstGeom prst="plus">
            <a:avLst>
              <a:gd name="adj" fmla="val 47371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9" grpId="0" animBg="1"/>
      <p:bldP spid="30" grpId="0"/>
      <p:bldP spid="32" grpId="0" animBg="1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Liquid water is essential for life because it provides stability and richness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6556" y="1806484"/>
            <a:ext cx="2133600" cy="97556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Stability of temperature</a:t>
            </a:r>
            <a:endParaRPr lang="en-US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6556" y="3661059"/>
            <a:ext cx="2133600" cy="965035"/>
          </a:xfrm>
        </p:spPr>
        <p:txBody>
          <a:bodyPr/>
          <a:lstStyle/>
          <a:p>
            <a:r>
              <a:rPr lang="en-US" sz="2600" dirty="0" smtClean="0"/>
              <a:t>Stability of state (liquid)</a:t>
            </a:r>
            <a:endParaRPr lang="en-US" sz="2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262567" y="5334000"/>
            <a:ext cx="3745127" cy="98319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Richness of dissolved </a:t>
            </a:r>
            <a:r>
              <a:rPr lang="en-US" sz="2600" dirty="0" err="1" smtClean="0"/>
              <a:t>cpds</a:t>
            </a:r>
            <a:r>
              <a:rPr lang="en-US" sz="2600" dirty="0" smtClean="0"/>
              <a:t> and chemistry</a:t>
            </a:r>
            <a:endParaRPr lang="en-US" sz="2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477000" y="5474438"/>
            <a:ext cx="24384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Good solvent</a:t>
            </a:r>
          </a:p>
          <a:p>
            <a:r>
              <a:rPr lang="en-US" sz="2000" dirty="0" smtClean="0"/>
              <a:t>Protic, amphoteric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867400" y="3436770"/>
            <a:ext cx="2895600" cy="16686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Large liquid range</a:t>
            </a:r>
          </a:p>
          <a:p>
            <a:r>
              <a:rPr lang="en-US" sz="2000" dirty="0" smtClean="0"/>
              <a:t>Floating ice insulates water below; large bodies stay liquid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67400" y="1749333"/>
            <a:ext cx="3124200" cy="126732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High heat capacity</a:t>
            </a:r>
          </a:p>
          <a:p>
            <a:r>
              <a:rPr lang="en-US" sz="2000" dirty="0"/>
              <a:t>Large heat of fusion</a:t>
            </a:r>
          </a:p>
          <a:p>
            <a:r>
              <a:rPr lang="en-US" sz="2000" dirty="0"/>
              <a:t>Large heat of vaporization</a:t>
            </a:r>
          </a:p>
          <a:p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8"/>
          <a:stretch/>
        </p:blipFill>
        <p:spPr bwMode="auto">
          <a:xfrm>
            <a:off x="1022398" y="1556080"/>
            <a:ext cx="61220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685800" y="4038599"/>
            <a:ext cx="3733800" cy="942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5303" b="-1"/>
          <a:stretch/>
        </p:blipFill>
        <p:spPr bwMode="auto">
          <a:xfrm>
            <a:off x="485662" y="3581400"/>
            <a:ext cx="1685674" cy="107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42333" y="2307036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86037" y="4111352"/>
            <a:ext cx="11008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/>
          <a:stretch/>
        </p:blipFill>
        <p:spPr bwMode="auto">
          <a:xfrm>
            <a:off x="485662" y="5377193"/>
            <a:ext cx="1685674" cy="86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5686926" y="582873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791200" y="1544048"/>
            <a:ext cx="3200400" cy="350494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6826881" y="1296485"/>
            <a:ext cx="1129038" cy="49834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B0F0"/>
                </a:solidFill>
                <a:latin typeface="Arial Black" pitchFamily="34" charset="0"/>
              </a:rPr>
              <a:t>Why?</a:t>
            </a: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6266447" y="2971800"/>
            <a:ext cx="2249905" cy="5074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B0F0"/>
                </a:solidFill>
                <a:latin typeface="Arial Black" pitchFamily="34" charset="0"/>
              </a:rPr>
              <a:t>H-bonding!</a:t>
            </a:r>
            <a:endParaRPr lang="en-US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4542333" y="1532267"/>
            <a:ext cx="1020267" cy="525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How?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23" grpId="0" animBg="1"/>
      <p:bldP spid="30" grpId="0" animBg="1"/>
      <p:bldP spid="32" grpId="0" animBg="1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of water’s unique properties are due to the extent of its hydrogen bonding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7162800" cy="533400"/>
          </a:xfrm>
        </p:spPr>
        <p:txBody>
          <a:bodyPr/>
          <a:lstStyle/>
          <a:p>
            <a:r>
              <a:rPr lang="en-US" dirty="0" smtClean="0"/>
              <a:t>Water contains only H-bonding groups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2362200"/>
            <a:ext cx="68580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Compare with methanol, ethanol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3657600"/>
            <a:ext cx="8077200" cy="533400"/>
          </a:xfrm>
        </p:spPr>
        <p:txBody>
          <a:bodyPr/>
          <a:lstStyle/>
          <a:p>
            <a:r>
              <a:rPr lang="en-US" dirty="0" smtClean="0"/>
              <a:t>Water has 2 H-bond donors and 2 acceptors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14400" y="4191000"/>
            <a:ext cx="4114800" cy="457200"/>
          </a:xfrm>
        </p:spPr>
        <p:txBody>
          <a:bodyPr/>
          <a:lstStyle/>
          <a:p>
            <a:r>
              <a:rPr lang="en-US" dirty="0" smtClean="0"/>
              <a:t>Compare with ammonia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57200" y="1752600"/>
            <a:ext cx="8229600" cy="2667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Why is water essential for life</a:t>
            </a:r>
            <a:r>
              <a:rPr lang="en-US" sz="4800" b="1" dirty="0" smtClean="0">
                <a:ln w="19050">
                  <a:noFill/>
                </a:ln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does water influence life (at the molecular level)?</a:t>
            </a:r>
          </a:p>
        </p:txBody>
      </p:sp>
    </p:spTree>
    <p:extLst>
      <p:ext uri="{BB962C8B-B14F-4D97-AF65-F5344CB8AC3E}">
        <p14:creationId xmlns:p14="http://schemas.microsoft.com/office/powerpoint/2010/main" val="11869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interacts with biomolecules, influcencing their chemistry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817" y="1524000"/>
            <a:ext cx="4134477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Water dissolves polar and ionic compounds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3352800"/>
            <a:ext cx="4191000" cy="1462395"/>
          </a:xfrm>
        </p:spPr>
        <p:txBody>
          <a:bodyPr>
            <a:normAutofit/>
          </a:bodyPr>
          <a:lstStyle/>
          <a:p>
            <a:r>
              <a:rPr lang="en-US" dirty="0" smtClean="0"/>
              <a:t>Water forms electrostatic or H-bonding interactions with polar &amp; ionic groups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Water pushes nonpolar compounds together</a:t>
            </a:r>
            <a:endParaRPr lang="en-US" dirty="0"/>
          </a:p>
        </p:txBody>
      </p:sp>
      <p:pic>
        <p:nvPicPr>
          <p:cNvPr id="10" name="Picture 2" descr="fig_02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35" y="1400954"/>
            <a:ext cx="3352800" cy="16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ig_02_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35" b="70129"/>
          <a:stretch/>
        </p:blipFill>
        <p:spPr bwMode="auto">
          <a:xfrm>
            <a:off x="820743" y="2812417"/>
            <a:ext cx="1711313" cy="12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fig_02_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66" b="14480"/>
          <a:stretch/>
        </p:blipFill>
        <p:spPr bwMode="auto">
          <a:xfrm>
            <a:off x="4534640" y="5296742"/>
            <a:ext cx="1072190" cy="1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ig_02_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5" b="14480"/>
          <a:stretch/>
        </p:blipFill>
        <p:spPr bwMode="auto">
          <a:xfrm>
            <a:off x="6668240" y="5296742"/>
            <a:ext cx="1061309" cy="1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fig_02_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3" t="36955" b="12994"/>
          <a:stretch/>
        </p:blipFill>
        <p:spPr bwMode="auto">
          <a:xfrm>
            <a:off x="3125769" y="3027246"/>
            <a:ext cx="1327877" cy="20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ig_02_07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7" b="63045"/>
          <a:stretch/>
        </p:blipFill>
        <p:spPr bwMode="auto">
          <a:xfrm>
            <a:off x="1676400" y="3826042"/>
            <a:ext cx="134027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5776826" y="5880983"/>
            <a:ext cx="721417" cy="24231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0151" y="2438400"/>
            <a:ext cx="3508449" cy="374017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Adds richness, hinders access</a:t>
            </a:r>
            <a:endParaRPr lang="en-US" sz="1800" i="1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92160" y="4687267"/>
            <a:ext cx="4152160" cy="374017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May stabilize structure, link </a:t>
            </a:r>
            <a:r>
              <a:rPr lang="en-US" sz="1800" i="1" dirty="0" err="1" smtClean="0"/>
              <a:t>interactors</a:t>
            </a:r>
            <a:endParaRPr lang="en-US" sz="1800" i="1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262854" y="6329513"/>
            <a:ext cx="1753824" cy="374017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Creates ‘order’</a:t>
            </a:r>
            <a:endParaRPr lang="en-US" sz="1800" i="1" dirty="0"/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7198895" y="1411887"/>
            <a:ext cx="265326" cy="164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4221" y="1227221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Solvation shell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0" idx="3"/>
          </p:cNvCxnSpPr>
          <p:nvPr/>
        </p:nvCxnSpPr>
        <p:spPr>
          <a:xfrm flipH="1">
            <a:off x="7618735" y="1596553"/>
            <a:ext cx="442423" cy="6175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16" grpId="0" animBg="1"/>
      <p:bldP spid="18" grpId="0" build="p"/>
      <p:bldP spid="19" grpId="0" build="p"/>
      <p:bldP spid="20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1494" y="585537"/>
            <a:ext cx="5562600" cy="11636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hydrophobic effect is driven by changes in entropy</a:t>
            </a:r>
          </a:p>
        </p:txBody>
      </p:sp>
      <p:pic>
        <p:nvPicPr>
          <p:cNvPr id="11267" name="Picture 2" descr="tab_0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5312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ig_02_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5" b="14480"/>
          <a:stretch/>
        </p:blipFill>
        <p:spPr bwMode="auto">
          <a:xfrm>
            <a:off x="5816528" y="801198"/>
            <a:ext cx="1061309" cy="1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ig_02_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5" b="14480"/>
          <a:stretch/>
        </p:blipFill>
        <p:spPr bwMode="auto">
          <a:xfrm>
            <a:off x="7623581" y="837293"/>
            <a:ext cx="1061309" cy="14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Down Arrow 1"/>
          <p:cNvSpPr/>
          <p:nvPr/>
        </p:nvSpPr>
        <p:spPr>
          <a:xfrm>
            <a:off x="6347182" y="343999"/>
            <a:ext cx="1679146" cy="493294"/>
          </a:xfrm>
          <a:prstGeom prst="curvedDown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09493" y="1871105"/>
            <a:ext cx="889483" cy="324398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09493" y="1231196"/>
            <a:ext cx="889483" cy="802108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709493" y="1068997"/>
            <a:ext cx="889483" cy="324398"/>
          </a:xfrm>
          <a:prstGeom prst="ellipse">
            <a:avLst/>
          </a:prstGeom>
          <a:solidFill>
            <a:srgbClr val="CC99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_02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8950"/>
            <a:ext cx="433387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Figure 2-8</a:t>
            </a:r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84312"/>
          </a:xfrm>
        </p:spPr>
        <p:txBody>
          <a:bodyPr/>
          <a:lstStyle/>
          <a:p>
            <a:pPr algn="l"/>
            <a:r>
              <a:rPr lang="en-US" sz="3200" smtClean="0"/>
              <a:t>Water entropy is the major contributor to</a:t>
            </a:r>
            <a:br>
              <a:rPr lang="en-US" sz="3200" smtClean="0"/>
            </a:br>
            <a:r>
              <a:rPr lang="en-US" sz="3200" smtClean="0"/>
              <a:t>the hydrophobic effect </a:t>
            </a:r>
          </a:p>
        </p:txBody>
      </p:sp>
      <p:pic>
        <p:nvPicPr>
          <p:cNvPr id="12293" name="Picture 2" descr="fig_02_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511425"/>
            <a:ext cx="39004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6068" y="5367770"/>
            <a:ext cx="347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Reduction in nonpolar surface area</a:t>
            </a:r>
          </a:p>
          <a:p>
            <a:r>
              <a:rPr lang="en-US" dirty="0" smtClean="0"/>
              <a:t>= reduction in ordered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7511</TotalTime>
  <Words>283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Water</vt:lpstr>
      <vt:lpstr>PowerPoint Presentation</vt:lpstr>
      <vt:lpstr>Which environment is best suited to the development of life?</vt:lpstr>
      <vt:lpstr>Liquid water is essential for life because it provides stability and richness</vt:lpstr>
      <vt:lpstr>Many of water’s unique properties are due to the extent of its hydrogen bonding</vt:lpstr>
      <vt:lpstr>PowerPoint Presentation</vt:lpstr>
      <vt:lpstr>Water interacts with biomolecules, influcencing their chemistry</vt:lpstr>
      <vt:lpstr>The hydrophobic effect is driven by changes in entropy</vt:lpstr>
      <vt:lpstr>Water entropy is the major contributor to the hydrophobic effect </vt:lpstr>
      <vt:lpstr>Water also participates in biochemical reactions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 Acid-Base Chemistry   Buffers</dc:title>
  <dc:creator>Rebecca</dc:creator>
  <cp:lastModifiedBy>Rebecca</cp:lastModifiedBy>
  <cp:revision>22</cp:revision>
  <cp:lastPrinted>2011-01-05T22:20:39Z</cp:lastPrinted>
  <dcterms:created xsi:type="dcterms:W3CDTF">2010-09-29T19:24:52Z</dcterms:created>
  <dcterms:modified xsi:type="dcterms:W3CDTF">2011-01-05T22:30:51Z</dcterms:modified>
</cp:coreProperties>
</file>