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338" r:id="rId3"/>
    <p:sldId id="286" r:id="rId4"/>
    <p:sldId id="284" r:id="rId5"/>
    <p:sldId id="285" r:id="rId6"/>
    <p:sldId id="272" r:id="rId7"/>
    <p:sldId id="302" r:id="rId8"/>
    <p:sldId id="276" r:id="rId9"/>
    <p:sldId id="273" r:id="rId10"/>
    <p:sldId id="291" r:id="rId11"/>
    <p:sldId id="287" r:id="rId12"/>
    <p:sldId id="293" r:id="rId13"/>
    <p:sldId id="294" r:id="rId14"/>
    <p:sldId id="295" r:id="rId15"/>
    <p:sldId id="296" r:id="rId16"/>
    <p:sldId id="303" r:id="rId17"/>
    <p:sldId id="304" r:id="rId18"/>
    <p:sldId id="336" r:id="rId19"/>
    <p:sldId id="298" r:id="rId20"/>
    <p:sldId id="301" r:id="rId21"/>
    <p:sldId id="267" r:id="rId22"/>
    <p:sldId id="297" r:id="rId23"/>
    <p:sldId id="257" r:id="rId24"/>
    <p:sldId id="258" r:id="rId25"/>
    <p:sldId id="259" r:id="rId26"/>
    <p:sldId id="299" r:id="rId27"/>
    <p:sldId id="260" r:id="rId28"/>
    <p:sldId id="306" r:id="rId29"/>
    <p:sldId id="300" r:id="rId30"/>
    <p:sldId id="261" r:id="rId31"/>
    <p:sldId id="262" r:id="rId32"/>
    <p:sldId id="263" r:id="rId33"/>
    <p:sldId id="264" r:id="rId34"/>
    <p:sldId id="265" r:id="rId35"/>
    <p:sldId id="266" r:id="rId36"/>
    <p:sldId id="275" r:id="rId37"/>
    <p:sldId id="277" r:id="rId38"/>
    <p:sldId id="274" r:id="rId39"/>
    <p:sldId id="305" r:id="rId40"/>
    <p:sldId id="278" r:id="rId41"/>
    <p:sldId id="279" r:id="rId42"/>
    <p:sldId id="280" r:id="rId43"/>
    <p:sldId id="281"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8FE5"/>
    <a:srgbClr val="66FF66"/>
    <a:srgbClr val="B3B3B3"/>
    <a:srgbClr val="FF6FCF"/>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19" autoAdjust="0"/>
  </p:normalViewPr>
  <p:slideViewPr>
    <p:cSldViewPr snapToGrid="0" snapToObjects="1" showGuides="1">
      <p:cViewPr varScale="1">
        <p:scale>
          <a:sx n="95" d="100"/>
          <a:sy n="95" d="100"/>
        </p:scale>
        <p:origin x="-1536" y="-104"/>
      </p:cViewPr>
      <p:guideLst>
        <p:guide orient="horz" pos="2185"/>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A7630-2AEF-FA4B-A1D7-094CC5FD5BDE}" type="doc">
      <dgm:prSet loTypeId="urn:microsoft.com/office/officeart/2005/8/layout/hProcess9" loCatId="" qsTypeId="urn:microsoft.com/office/officeart/2005/8/quickstyle/simple4" qsCatId="simple" csTypeId="urn:microsoft.com/office/officeart/2005/8/colors/colorful4" csCatId="colorful" phldr="1"/>
      <dgm:spPr/>
    </dgm:pt>
    <dgm:pt modelId="{61A8A774-D208-D84E-A4F3-0D6BF324FC1D}">
      <dgm:prSet phldrT="[Text]"/>
      <dgm:spPr/>
      <dgm:t>
        <a:bodyPr/>
        <a:lstStyle/>
        <a:p>
          <a:r>
            <a:rPr lang="en-US" b="1" dirty="0" smtClean="0"/>
            <a:t>Catabolism</a:t>
          </a:r>
          <a:endParaRPr lang="en-US" b="1" dirty="0"/>
        </a:p>
      </dgm:t>
    </dgm:pt>
    <dgm:pt modelId="{0DDDCA41-AD11-5249-9F4F-5B44B957B031}" type="parTrans" cxnId="{12D9EC25-14D3-164C-BB5D-885D0782CB70}">
      <dgm:prSet/>
      <dgm:spPr/>
      <dgm:t>
        <a:bodyPr/>
        <a:lstStyle/>
        <a:p>
          <a:endParaRPr lang="en-US"/>
        </a:p>
      </dgm:t>
    </dgm:pt>
    <dgm:pt modelId="{5653134E-089E-7744-9FFA-FD62B4890D87}" type="sibTrans" cxnId="{12D9EC25-14D3-164C-BB5D-885D0782CB70}">
      <dgm:prSet/>
      <dgm:spPr/>
      <dgm:t>
        <a:bodyPr/>
        <a:lstStyle/>
        <a:p>
          <a:endParaRPr lang="en-US"/>
        </a:p>
      </dgm:t>
    </dgm:pt>
    <dgm:pt modelId="{47F00ED2-CD1B-744B-B98D-08B0387E5CC0}">
      <dgm:prSet phldrT="[Text]"/>
      <dgm:spPr/>
      <dgm:t>
        <a:bodyPr/>
        <a:lstStyle/>
        <a:p>
          <a:r>
            <a:rPr lang="en-US" dirty="0" smtClean="0"/>
            <a:t>Breakdown</a:t>
          </a:r>
          <a:endParaRPr lang="en-US" dirty="0"/>
        </a:p>
      </dgm:t>
    </dgm:pt>
    <dgm:pt modelId="{FDD2EDA6-5386-8B4E-9451-7D90DC270682}" type="parTrans" cxnId="{E549088E-1E09-0C4E-B5DC-C5E757C9A76D}">
      <dgm:prSet/>
      <dgm:spPr/>
      <dgm:t>
        <a:bodyPr/>
        <a:lstStyle/>
        <a:p>
          <a:endParaRPr lang="en-US"/>
        </a:p>
      </dgm:t>
    </dgm:pt>
    <dgm:pt modelId="{CE181EC9-EA0A-124E-9A48-DBCAAC938E99}" type="sibTrans" cxnId="{E549088E-1E09-0C4E-B5DC-C5E757C9A76D}">
      <dgm:prSet/>
      <dgm:spPr/>
      <dgm:t>
        <a:bodyPr/>
        <a:lstStyle/>
        <a:p>
          <a:endParaRPr lang="en-US"/>
        </a:p>
      </dgm:t>
    </dgm:pt>
    <dgm:pt modelId="{98105AEE-ECA3-324F-9C52-668359DC6010}">
      <dgm:prSet phldrT="[Text]"/>
      <dgm:spPr/>
      <dgm:t>
        <a:bodyPr/>
        <a:lstStyle/>
        <a:p>
          <a:r>
            <a:rPr lang="en-US" b="1" dirty="0" smtClean="0"/>
            <a:t>Oxidation</a:t>
          </a:r>
          <a:endParaRPr lang="en-US" b="1" dirty="0"/>
        </a:p>
      </dgm:t>
    </dgm:pt>
    <dgm:pt modelId="{64BD230F-A8F3-994F-9791-C72F28BFE517}" type="parTrans" cxnId="{420AB653-E2C6-2647-9885-181E47603D4C}">
      <dgm:prSet/>
      <dgm:spPr/>
      <dgm:t>
        <a:bodyPr/>
        <a:lstStyle/>
        <a:p>
          <a:endParaRPr lang="en-US"/>
        </a:p>
      </dgm:t>
    </dgm:pt>
    <dgm:pt modelId="{46DDA78F-9533-5F4D-A67D-A7503876444C}" type="sibTrans" cxnId="{420AB653-E2C6-2647-9885-181E47603D4C}">
      <dgm:prSet/>
      <dgm:spPr/>
      <dgm:t>
        <a:bodyPr/>
        <a:lstStyle/>
        <a:p>
          <a:endParaRPr lang="en-US"/>
        </a:p>
      </dgm:t>
    </dgm:pt>
    <dgm:pt modelId="{67386D44-F8CF-C94B-8A9F-332A2CF77F86}" type="pres">
      <dgm:prSet presAssocID="{F74A7630-2AEF-FA4B-A1D7-094CC5FD5BDE}" presName="CompostProcess" presStyleCnt="0">
        <dgm:presLayoutVars>
          <dgm:dir/>
          <dgm:resizeHandles val="exact"/>
        </dgm:presLayoutVars>
      </dgm:prSet>
      <dgm:spPr/>
    </dgm:pt>
    <dgm:pt modelId="{EDEED128-7619-7849-8929-E6E62413B52D}" type="pres">
      <dgm:prSet presAssocID="{F74A7630-2AEF-FA4B-A1D7-094CC5FD5BDE}" presName="arrow" presStyleLbl="bgShp" presStyleIdx="0" presStyleCnt="1" custAng="0" custLinFactNeighborX="6697" custLinFactNeighborY="-632"/>
      <dgm:spPr/>
    </dgm:pt>
    <dgm:pt modelId="{2AA7932D-2BE8-5B44-AB1E-449B89E450D9}" type="pres">
      <dgm:prSet presAssocID="{F74A7630-2AEF-FA4B-A1D7-094CC5FD5BDE}" presName="linearProcess" presStyleCnt="0"/>
      <dgm:spPr/>
    </dgm:pt>
    <dgm:pt modelId="{95D147B1-5D71-DD45-91F2-E95A66BE0467}" type="pres">
      <dgm:prSet presAssocID="{61A8A774-D208-D84E-A4F3-0D6BF324FC1D}" presName="textNode" presStyleLbl="node1" presStyleIdx="0" presStyleCnt="3" custScaleX="71095" custScaleY="83925" custLinFactX="7058" custLinFactNeighborX="100000" custLinFactNeighborY="-1580">
        <dgm:presLayoutVars>
          <dgm:bulletEnabled val="1"/>
        </dgm:presLayoutVars>
      </dgm:prSet>
      <dgm:spPr/>
      <dgm:t>
        <a:bodyPr/>
        <a:lstStyle/>
        <a:p>
          <a:endParaRPr lang="en-US"/>
        </a:p>
      </dgm:t>
    </dgm:pt>
    <dgm:pt modelId="{C631352A-6AB0-5947-B484-A64B2EE38EC6}" type="pres">
      <dgm:prSet presAssocID="{5653134E-089E-7744-9FFA-FD62B4890D87}" presName="sibTrans" presStyleCnt="0"/>
      <dgm:spPr/>
    </dgm:pt>
    <dgm:pt modelId="{7C45577B-1184-0549-AAA3-B5AF47073AE7}" type="pres">
      <dgm:prSet presAssocID="{47F00ED2-CD1B-744B-B98D-08B0387E5CC0}" presName="textNode" presStyleLbl="node1" presStyleIdx="1" presStyleCnt="3">
        <dgm:presLayoutVars>
          <dgm:bulletEnabled val="1"/>
        </dgm:presLayoutVars>
      </dgm:prSet>
      <dgm:spPr>
        <a:prstGeom prst="mathEqual">
          <a:avLst/>
        </a:prstGeom>
      </dgm:spPr>
      <dgm:t>
        <a:bodyPr/>
        <a:lstStyle/>
        <a:p>
          <a:endParaRPr lang="en-US"/>
        </a:p>
      </dgm:t>
    </dgm:pt>
    <dgm:pt modelId="{A0396742-37F8-2F41-AA02-75C3D1E70C85}" type="pres">
      <dgm:prSet presAssocID="{CE181EC9-EA0A-124E-9A48-DBCAAC938E99}" presName="sibTrans" presStyleCnt="0"/>
      <dgm:spPr/>
    </dgm:pt>
    <dgm:pt modelId="{39328B3E-7A79-C841-8CB1-164981D8306C}" type="pres">
      <dgm:prSet presAssocID="{98105AEE-ECA3-324F-9C52-668359DC6010}" presName="textNode" presStyleLbl="node1" presStyleIdx="2" presStyleCnt="3" custScaleX="79240" custScaleY="83925" custLinFactX="-7762" custLinFactNeighborX="-100000" custLinFactNeighborY="-1580">
        <dgm:presLayoutVars>
          <dgm:bulletEnabled val="1"/>
        </dgm:presLayoutVars>
      </dgm:prSet>
      <dgm:spPr/>
      <dgm:t>
        <a:bodyPr/>
        <a:lstStyle/>
        <a:p>
          <a:endParaRPr lang="en-US"/>
        </a:p>
      </dgm:t>
    </dgm:pt>
  </dgm:ptLst>
  <dgm:cxnLst>
    <dgm:cxn modelId="{420AB653-E2C6-2647-9885-181E47603D4C}" srcId="{F74A7630-2AEF-FA4B-A1D7-094CC5FD5BDE}" destId="{98105AEE-ECA3-324F-9C52-668359DC6010}" srcOrd="2" destOrd="0" parTransId="{64BD230F-A8F3-994F-9791-C72F28BFE517}" sibTransId="{46DDA78F-9533-5F4D-A67D-A7503876444C}"/>
    <dgm:cxn modelId="{99FC4956-1EA0-8E49-B50A-5B4347311FF8}" type="presOf" srcId="{98105AEE-ECA3-324F-9C52-668359DC6010}" destId="{39328B3E-7A79-C841-8CB1-164981D8306C}" srcOrd="0" destOrd="0" presId="urn:microsoft.com/office/officeart/2005/8/layout/hProcess9"/>
    <dgm:cxn modelId="{BA753505-74F9-904A-9BEB-1638592938D6}" type="presOf" srcId="{47F00ED2-CD1B-744B-B98D-08B0387E5CC0}" destId="{7C45577B-1184-0549-AAA3-B5AF47073AE7}" srcOrd="0" destOrd="0" presId="urn:microsoft.com/office/officeart/2005/8/layout/hProcess9"/>
    <dgm:cxn modelId="{92921411-13D8-5F42-9416-1F963094E76B}" type="presOf" srcId="{61A8A774-D208-D84E-A4F3-0D6BF324FC1D}" destId="{95D147B1-5D71-DD45-91F2-E95A66BE0467}" srcOrd="0" destOrd="0" presId="urn:microsoft.com/office/officeart/2005/8/layout/hProcess9"/>
    <dgm:cxn modelId="{E549088E-1E09-0C4E-B5DC-C5E757C9A76D}" srcId="{F74A7630-2AEF-FA4B-A1D7-094CC5FD5BDE}" destId="{47F00ED2-CD1B-744B-B98D-08B0387E5CC0}" srcOrd="1" destOrd="0" parTransId="{FDD2EDA6-5386-8B4E-9451-7D90DC270682}" sibTransId="{CE181EC9-EA0A-124E-9A48-DBCAAC938E99}"/>
    <dgm:cxn modelId="{D552170F-106C-D345-AE38-28510E258E39}" type="presOf" srcId="{F74A7630-2AEF-FA4B-A1D7-094CC5FD5BDE}" destId="{67386D44-F8CF-C94B-8A9F-332A2CF77F86}" srcOrd="0" destOrd="0" presId="urn:microsoft.com/office/officeart/2005/8/layout/hProcess9"/>
    <dgm:cxn modelId="{12D9EC25-14D3-164C-BB5D-885D0782CB70}" srcId="{F74A7630-2AEF-FA4B-A1D7-094CC5FD5BDE}" destId="{61A8A774-D208-D84E-A4F3-0D6BF324FC1D}" srcOrd="0" destOrd="0" parTransId="{0DDDCA41-AD11-5249-9F4F-5B44B957B031}" sibTransId="{5653134E-089E-7744-9FFA-FD62B4890D87}"/>
    <dgm:cxn modelId="{ED67ECF2-0167-CA41-82F0-34CEAB313B0D}" type="presParOf" srcId="{67386D44-F8CF-C94B-8A9F-332A2CF77F86}" destId="{EDEED128-7619-7849-8929-E6E62413B52D}" srcOrd="0" destOrd="0" presId="urn:microsoft.com/office/officeart/2005/8/layout/hProcess9"/>
    <dgm:cxn modelId="{6E3D8931-35E9-A643-84A1-78CBC18502B5}" type="presParOf" srcId="{67386D44-F8CF-C94B-8A9F-332A2CF77F86}" destId="{2AA7932D-2BE8-5B44-AB1E-449B89E450D9}" srcOrd="1" destOrd="0" presId="urn:microsoft.com/office/officeart/2005/8/layout/hProcess9"/>
    <dgm:cxn modelId="{8E26EAE9-4477-AE49-BBA5-2DCF758DBCE1}" type="presParOf" srcId="{2AA7932D-2BE8-5B44-AB1E-449B89E450D9}" destId="{95D147B1-5D71-DD45-91F2-E95A66BE0467}" srcOrd="0" destOrd="0" presId="urn:microsoft.com/office/officeart/2005/8/layout/hProcess9"/>
    <dgm:cxn modelId="{3510FB19-EC86-D04C-9BD2-C57626F5C875}" type="presParOf" srcId="{2AA7932D-2BE8-5B44-AB1E-449B89E450D9}" destId="{C631352A-6AB0-5947-B484-A64B2EE38EC6}" srcOrd="1" destOrd="0" presId="urn:microsoft.com/office/officeart/2005/8/layout/hProcess9"/>
    <dgm:cxn modelId="{FBD43090-FAE4-B246-9283-E929DDDAF84E}" type="presParOf" srcId="{2AA7932D-2BE8-5B44-AB1E-449B89E450D9}" destId="{7C45577B-1184-0549-AAA3-B5AF47073AE7}" srcOrd="2" destOrd="0" presId="urn:microsoft.com/office/officeart/2005/8/layout/hProcess9"/>
    <dgm:cxn modelId="{C9C52069-B9CC-A642-901E-21BE73736F35}" type="presParOf" srcId="{2AA7932D-2BE8-5B44-AB1E-449B89E450D9}" destId="{A0396742-37F8-2F41-AA02-75C3D1E70C85}" srcOrd="3" destOrd="0" presId="urn:microsoft.com/office/officeart/2005/8/layout/hProcess9"/>
    <dgm:cxn modelId="{5526058E-6547-8845-9BF5-CA86B2D57593}" type="presParOf" srcId="{2AA7932D-2BE8-5B44-AB1E-449B89E450D9}" destId="{39328B3E-7A79-C841-8CB1-164981D8306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ED128-7619-7849-8929-E6E62413B52D}">
      <dsp:nvSpPr>
        <dsp:cNvPr id="0" name=""/>
        <dsp:cNvSpPr/>
      </dsp:nvSpPr>
      <dsp:spPr>
        <a:xfrm>
          <a:off x="662125" y="0"/>
          <a:ext cx="4266125" cy="2297078"/>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D147B1-5D71-DD45-91F2-E95A66BE0467}">
      <dsp:nvSpPr>
        <dsp:cNvPr id="0" name=""/>
        <dsp:cNvSpPr/>
      </dsp:nvSpPr>
      <dsp:spPr>
        <a:xfrm>
          <a:off x="601448" y="748456"/>
          <a:ext cx="1148526" cy="771129"/>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Catabolism</a:t>
          </a:r>
          <a:endParaRPr lang="en-US" sz="1600" b="1" kern="1200" dirty="0"/>
        </a:p>
      </dsp:txBody>
      <dsp:txXfrm>
        <a:off x="639091" y="786099"/>
        <a:ext cx="1073240" cy="695843"/>
      </dsp:txXfrm>
    </dsp:sp>
    <dsp:sp modelId="{7C45577B-1184-0549-AAA3-B5AF47073AE7}">
      <dsp:nvSpPr>
        <dsp:cNvPr id="0" name=""/>
        <dsp:cNvSpPr/>
      </dsp:nvSpPr>
      <dsp:spPr>
        <a:xfrm>
          <a:off x="1635954" y="689123"/>
          <a:ext cx="1615481" cy="918831"/>
        </a:xfrm>
        <a:prstGeom prst="mathEqual">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Breakdown</a:t>
          </a:r>
          <a:endParaRPr lang="en-US" sz="1600" kern="1200" dirty="0"/>
        </a:p>
      </dsp:txBody>
      <dsp:txXfrm>
        <a:off x="1850086" y="878402"/>
        <a:ext cx="1187217" cy="540273"/>
      </dsp:txXfrm>
    </dsp:sp>
    <dsp:sp modelId="{39328B3E-7A79-C841-8CB1-164981D8306C}">
      <dsp:nvSpPr>
        <dsp:cNvPr id="0" name=""/>
        <dsp:cNvSpPr/>
      </dsp:nvSpPr>
      <dsp:spPr>
        <a:xfrm>
          <a:off x="3126042" y="748456"/>
          <a:ext cx="1280107" cy="771129"/>
        </a:xfrm>
        <a:prstGeom prst="roundRect">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Oxidation</a:t>
          </a:r>
          <a:endParaRPr lang="en-US" sz="1600" b="1" kern="1200" dirty="0"/>
        </a:p>
      </dsp:txBody>
      <dsp:txXfrm>
        <a:off x="3163685" y="786099"/>
        <a:ext cx="1204821" cy="6958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26F2C-380C-A54C-992D-75FA588A8BE6}" type="datetimeFigureOut">
              <a:rPr lang="en-US" smtClean="0"/>
              <a:t>3/9/11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0FB2-B152-A841-830E-DDD5CD33495B}" type="slidenum">
              <a:rPr lang="en-US" smtClean="0"/>
              <a:t>‹#›</a:t>
            </a:fld>
            <a:endParaRPr lang="en-US"/>
          </a:p>
        </p:txBody>
      </p:sp>
    </p:spTree>
    <p:extLst>
      <p:ext uri="{BB962C8B-B14F-4D97-AF65-F5344CB8AC3E}">
        <p14:creationId xmlns:p14="http://schemas.microsoft.com/office/powerpoint/2010/main" val="3790314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animations</a:t>
            </a:r>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a:t>
            </a:fld>
            <a:endParaRPr lang="en-US"/>
          </a:p>
        </p:txBody>
      </p:sp>
    </p:spTree>
    <p:extLst>
      <p:ext uri="{BB962C8B-B14F-4D97-AF65-F5344CB8AC3E}">
        <p14:creationId xmlns:p14="http://schemas.microsoft.com/office/powerpoint/2010/main" val="51998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90513">
              <a:buFont typeface="Arial" pitchFamily="34" charset="0"/>
              <a:buChar char="•"/>
            </a:pPr>
            <a:r>
              <a:rPr lang="en-US" sz="1200" dirty="0" smtClean="0"/>
              <a:t>This step provides for the net synthesis of ATP in glycolysis</a:t>
            </a:r>
          </a:p>
          <a:p>
            <a:pPr marL="290513" indent="-290513">
              <a:buFont typeface="Arial" pitchFamily="34" charset="0"/>
              <a:buChar char="•"/>
            </a:pPr>
            <a:r>
              <a:rPr lang="en-US" sz="1200" dirty="0" smtClean="0"/>
              <a:t>The oxidation yields NADH, which can be used to make more ATP via aerobic metabolism</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31</a:t>
            </a:fld>
            <a:endParaRPr lang="en-US"/>
          </a:p>
        </p:txBody>
      </p:sp>
    </p:spTree>
    <p:extLst>
      <p:ext uri="{BB962C8B-B14F-4D97-AF65-F5344CB8AC3E}">
        <p14:creationId xmlns:p14="http://schemas.microsoft.com/office/powerpoint/2010/main" val="347722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step replaces the two ATPs used in the preparatory phase</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32</a:t>
            </a:fld>
            <a:endParaRPr lang="en-US"/>
          </a:p>
        </p:txBody>
      </p:sp>
    </p:spTree>
    <p:extLst>
      <p:ext uri="{BB962C8B-B14F-4D97-AF65-F5344CB8AC3E}">
        <p14:creationId xmlns:p14="http://schemas.microsoft.com/office/powerpoint/2010/main" val="195325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35</a:t>
            </a:fld>
            <a:endParaRPr lang="en-US"/>
          </a:p>
        </p:txBody>
      </p:sp>
    </p:spTree>
    <p:extLst>
      <p:ext uri="{BB962C8B-B14F-4D97-AF65-F5344CB8AC3E}">
        <p14:creationId xmlns:p14="http://schemas.microsoft.com/office/powerpoint/2010/main" val="159840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Pyruvate carboxylase is activated by acetyl-CoA, and can generate more OAA to enhance flux</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37</a:t>
            </a:fld>
            <a:endParaRPr lang="en-US"/>
          </a:p>
        </p:txBody>
      </p:sp>
    </p:spTree>
    <p:extLst>
      <p:ext uri="{BB962C8B-B14F-4D97-AF65-F5344CB8AC3E}">
        <p14:creationId xmlns:p14="http://schemas.microsoft.com/office/powerpoint/2010/main" val="259402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66DC2-912D-40C2-AEE6-C1BADF1D959C}" type="slidenum">
              <a:rPr lang="en-US"/>
              <a:pPr/>
              <a:t>39</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dirty="0">
                <a:latin typeface="Arial" charset="0"/>
              </a:rPr>
              <a:t>FIGURE 15-11 Glycolysis and gluconeogenesis.</a:t>
            </a:r>
            <a:r>
              <a:rPr lang="en-US" dirty="0">
                <a:latin typeface="Arial" charset="0"/>
              </a:rPr>
              <a:t> Opposing pathways of glycolysis (pink) and gluconeogenesis (blue) in rat liver. Three steps are catalyzed by different enzymes in gluconeogenesis (the "bypass reactions") and glycolysis; seven steps are catalyzed by the same enzymes in the two pathways. Cofactors have been omitted for simplicity.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For L-Malate DH, which is not regulated since its reaction is essentially at equilibrium (think </a:t>
            </a:r>
            <a:r>
              <a:rPr lang="en-US" sz="1200" dirty="0" err="1" smtClean="0">
                <a:solidFill>
                  <a:srgbClr val="FF0000"/>
                </a:solidFill>
              </a:rPr>
              <a:t>subtrate</a:t>
            </a:r>
            <a:r>
              <a:rPr lang="en-US" sz="1200" dirty="0" smtClean="0">
                <a:solidFill>
                  <a:srgbClr val="FF0000"/>
                </a:solidFill>
              </a:rPr>
              <a:t>-limited), [OAA] is low when NADH/NAD</a:t>
            </a:r>
            <a:r>
              <a:rPr lang="en-US" sz="1200" baseline="30000" dirty="0" smtClean="0">
                <a:solidFill>
                  <a:srgbClr val="FF0000"/>
                </a:solidFill>
              </a:rPr>
              <a:t>+</a:t>
            </a:r>
            <a:r>
              <a:rPr lang="en-US" sz="1200" dirty="0" smtClean="0">
                <a:solidFill>
                  <a:srgbClr val="FF0000"/>
                </a:solidFill>
              </a:rPr>
              <a:t> is high, thus slowing the first step of the cycle, citrate synthase (which is regulated)</a:t>
            </a:r>
          </a:p>
          <a:p>
            <a:endParaRPr lang="en-US" dirty="0"/>
          </a:p>
        </p:txBody>
      </p:sp>
      <p:sp>
        <p:nvSpPr>
          <p:cNvPr id="4" name="Slide Number Placeholder 3"/>
          <p:cNvSpPr>
            <a:spLocks noGrp="1"/>
          </p:cNvSpPr>
          <p:nvPr>
            <p:ph type="sldNum" sz="quarter" idx="10"/>
          </p:nvPr>
        </p:nvSpPr>
        <p:spPr/>
        <p:txBody>
          <a:bodyPr/>
          <a:lstStyle/>
          <a:p>
            <a:fld id="{553B4018-FD38-491F-A7F3-0D14FEAF3DD4}" type="slidenum">
              <a:rPr lang="en-US" smtClean="0"/>
              <a:t>54</a:t>
            </a:fld>
            <a:endParaRPr lang="en-US"/>
          </a:p>
        </p:txBody>
      </p:sp>
    </p:spTree>
    <p:extLst>
      <p:ext uri="{BB962C8B-B14F-4D97-AF65-F5344CB8AC3E}">
        <p14:creationId xmlns:p14="http://schemas.microsoft.com/office/powerpoint/2010/main" val="241645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2C1274F3-DD6D-40DA-A4E5-9ECCB362A175}" type="slidenum">
              <a:rPr lang="en-US" smtClean="0"/>
              <a:pPr eaLnBrk="1" hangingPunct="1"/>
              <a:t>19</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2C1274F3-DD6D-40DA-A4E5-9ECCB362A175}" type="slidenum">
              <a:rPr lang="en-US" smtClean="0"/>
              <a:pPr eaLnBrk="1" hangingPunct="1"/>
              <a:t>21</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2C1274F3-DD6D-40DA-A4E5-9ECCB362A175}" type="slidenum">
              <a:rPr lang="en-US" smtClean="0"/>
              <a:pPr eaLnBrk="1" hangingPunct="1"/>
              <a:t>22</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Keeps [glucose] low in the cell, so glucose can always move </a:t>
            </a:r>
            <a:r>
              <a:rPr lang="en-US" sz="1200" i="1" dirty="0" smtClean="0"/>
              <a:t>down</a:t>
            </a:r>
            <a:r>
              <a:rPr lang="en-US" sz="1200" dirty="0" smtClean="0"/>
              <a:t> its gradient into the cell</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23</a:t>
            </a:fld>
            <a:endParaRPr lang="en-US"/>
          </a:p>
        </p:txBody>
      </p:sp>
    </p:spTree>
    <p:extLst>
      <p:ext uri="{BB962C8B-B14F-4D97-AF65-F5344CB8AC3E}">
        <p14:creationId xmlns:p14="http://schemas.microsoft.com/office/powerpoint/2010/main" val="135888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Moving the carbonyl to C2 prepares the molecule for cleavage in step 4</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24</a:t>
            </a:fld>
            <a:endParaRPr lang="en-US"/>
          </a:p>
        </p:txBody>
      </p:sp>
    </p:spTree>
    <p:extLst>
      <p:ext uri="{BB962C8B-B14F-4D97-AF65-F5344CB8AC3E}">
        <p14:creationId xmlns:p14="http://schemas.microsoft.com/office/powerpoint/2010/main" val="391562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Further ‘activates’ the sugar</a:t>
            </a:r>
          </a:p>
          <a:p>
            <a:pPr marL="290513" indent="-290513">
              <a:buFont typeface="Arial" pitchFamily="34" charset="0"/>
              <a:buChar char="•"/>
            </a:pPr>
            <a:r>
              <a:rPr lang="en-US" sz="1200" dirty="0" smtClean="0"/>
              <a:t>This step ‘commits’ the hexose to being broken down</a:t>
            </a:r>
          </a:p>
          <a:p>
            <a:pPr marL="290513" indent="-290513">
              <a:buFont typeface="Arial" pitchFamily="34" charset="0"/>
              <a:buChar char="•"/>
            </a:pPr>
            <a:r>
              <a:rPr lang="en-US" sz="1200" dirty="0" err="1" smtClean="0"/>
              <a:t>Phosphorylations</a:t>
            </a:r>
            <a:r>
              <a:rPr lang="en-US" sz="1200" dirty="0" smtClean="0"/>
              <a:t> become even: at both ends of the molecule</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25</a:t>
            </a:fld>
            <a:endParaRPr lang="en-US"/>
          </a:p>
        </p:txBody>
      </p:sp>
    </p:spTree>
    <p:extLst>
      <p:ext uri="{BB962C8B-B14F-4D97-AF65-F5344CB8AC3E}">
        <p14:creationId xmlns:p14="http://schemas.microsoft.com/office/powerpoint/2010/main" val="302435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Further ‘activates’ the sugar</a:t>
            </a:r>
          </a:p>
          <a:p>
            <a:pPr marL="290513" indent="-290513">
              <a:buFont typeface="Arial" pitchFamily="34" charset="0"/>
              <a:buChar char="•"/>
            </a:pPr>
            <a:r>
              <a:rPr lang="en-US" sz="1200" dirty="0" smtClean="0"/>
              <a:t>This step ‘commits’ the hexose to being broken down</a:t>
            </a:r>
          </a:p>
          <a:p>
            <a:pPr marL="290513" indent="-290513">
              <a:buFont typeface="Arial" pitchFamily="34" charset="0"/>
              <a:buChar char="•"/>
            </a:pPr>
            <a:r>
              <a:rPr lang="en-US" sz="1200" dirty="0" err="1" smtClean="0"/>
              <a:t>Phosphorylations</a:t>
            </a:r>
            <a:r>
              <a:rPr lang="en-US" sz="1200" dirty="0" smtClean="0"/>
              <a:t> become even: at both ends of the molecule</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26</a:t>
            </a:fld>
            <a:endParaRPr lang="en-US"/>
          </a:p>
        </p:txBody>
      </p:sp>
    </p:spTree>
    <p:extLst>
      <p:ext uri="{BB962C8B-B14F-4D97-AF65-F5344CB8AC3E}">
        <p14:creationId xmlns:p14="http://schemas.microsoft.com/office/powerpoint/2010/main" val="30243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Two of the same molecule can continue through glycolysis: more efficient than two different</a:t>
            </a:r>
          </a:p>
          <a:p>
            <a:endParaRPr lang="en-US" dirty="0"/>
          </a:p>
        </p:txBody>
      </p:sp>
      <p:sp>
        <p:nvSpPr>
          <p:cNvPr id="4" name="Slide Number Placeholder 3"/>
          <p:cNvSpPr>
            <a:spLocks noGrp="1"/>
          </p:cNvSpPr>
          <p:nvPr>
            <p:ph type="sldNum" sz="quarter" idx="10"/>
          </p:nvPr>
        </p:nvSpPr>
        <p:spPr/>
        <p:txBody>
          <a:bodyPr/>
          <a:lstStyle/>
          <a:p>
            <a:fld id="{26A20FB2-B152-A841-830E-DDD5CD33495B}" type="slidenum">
              <a:rPr lang="en-US" smtClean="0"/>
              <a:t>30</a:t>
            </a:fld>
            <a:endParaRPr lang="en-US"/>
          </a:p>
        </p:txBody>
      </p:sp>
    </p:spTree>
    <p:extLst>
      <p:ext uri="{BB962C8B-B14F-4D97-AF65-F5344CB8AC3E}">
        <p14:creationId xmlns:p14="http://schemas.microsoft.com/office/powerpoint/2010/main" val="147404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6F1C12-13F1-D74E-AE05-2EA395DC9111}"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4831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F1C12-13F1-D74E-AE05-2EA395DC9111}"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43209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F1C12-13F1-D74E-AE05-2EA395DC9111}"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310918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F1C12-13F1-D74E-AE05-2EA395DC9111}"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369666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6F1C12-13F1-D74E-AE05-2EA395DC9111}"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83638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6F1C12-13F1-D74E-AE05-2EA395DC9111}"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411628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6F1C12-13F1-D74E-AE05-2EA395DC9111}" type="datetimeFigureOut">
              <a:rPr lang="en-US" smtClean="0"/>
              <a:t>3/9/11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133214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F1C12-13F1-D74E-AE05-2EA395DC9111}" type="datetimeFigureOut">
              <a:rPr lang="en-US" smtClean="0"/>
              <a:t>3/9/11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92349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F1C12-13F1-D74E-AE05-2EA395DC9111}" type="datetimeFigureOut">
              <a:rPr lang="en-US" smtClean="0"/>
              <a:t>3/9/11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313242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F1C12-13F1-D74E-AE05-2EA395DC9111}"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274428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F1C12-13F1-D74E-AE05-2EA395DC9111}"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77C9-0CDF-2547-9925-E5336FFF4539}" type="slidenum">
              <a:rPr lang="en-US" smtClean="0"/>
              <a:t>‹#›</a:t>
            </a:fld>
            <a:endParaRPr lang="en-US"/>
          </a:p>
        </p:txBody>
      </p:sp>
    </p:spTree>
    <p:extLst>
      <p:ext uri="{BB962C8B-B14F-4D97-AF65-F5344CB8AC3E}">
        <p14:creationId xmlns:p14="http://schemas.microsoft.com/office/powerpoint/2010/main" val="3305177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F1C12-13F1-D74E-AE05-2EA395DC9111}" type="datetimeFigureOut">
              <a:rPr lang="en-US" smtClean="0"/>
              <a:t>3/9/11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77C9-0CDF-2547-9925-E5336FFF4539}" type="slidenum">
              <a:rPr lang="en-US" smtClean="0"/>
              <a:t>‹#›</a:t>
            </a:fld>
            <a:endParaRPr lang="en-US"/>
          </a:p>
        </p:txBody>
      </p:sp>
    </p:spTree>
    <p:extLst>
      <p:ext uri="{BB962C8B-B14F-4D97-AF65-F5344CB8AC3E}">
        <p14:creationId xmlns:p14="http://schemas.microsoft.com/office/powerpoint/2010/main" val="99721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hyperlink" Target="http://en.wikipedia.org/wiki/Lactic_acid%23Exercise_and_lactat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oleObject" Target="../embeddings/oleObject2.bin"/><Relationship Id="rId6"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microsoft.com/office/2007/relationships/hdphoto" Target="../media/hdphoto1.wd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6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69.xml.rels><?xml version="1.0" encoding="UTF-8" standalone="yes"?>
<Relationships xmlns="http://schemas.openxmlformats.org/package/2006/relationships"><Relationship Id="rId1" Type="http://schemas.openxmlformats.org/officeDocument/2006/relationships/video" Target="http://www.dnatube.com/nvlab/player/player.swf?config=http://www.dnatube.com/nvlab/econfig.php?key=f9fc8ea15d152add0729" TargetMode="External"/><Relationship Id="rId2" Type="http://schemas.openxmlformats.org/officeDocument/2006/relationships/slideLayout" Target="../slideLayouts/slideLayout2.xml"/><Relationship Id="rId3" Type="http://schemas.openxmlformats.org/officeDocument/2006/relationships/image" Target="../media/image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oleObject" Target="../embeddings/oleObject8.bin"/><Relationship Id="rId13"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oleObject3.bin"/><Relationship Id="rId4" Type="http://schemas.openxmlformats.org/officeDocument/2006/relationships/image" Target="../media/image8.wmf"/><Relationship Id="rId5" Type="http://schemas.openxmlformats.org/officeDocument/2006/relationships/oleObject" Target="../embeddings/oleObject4.bin"/><Relationship Id="rId6" Type="http://schemas.openxmlformats.org/officeDocument/2006/relationships/image" Target="../media/image9.wmf"/><Relationship Id="rId7" Type="http://schemas.openxmlformats.org/officeDocument/2006/relationships/oleObject" Target="../embeddings/oleObject5.bin"/><Relationship Id="rId8" Type="http://schemas.openxmlformats.org/officeDocument/2006/relationships/image" Target="../media/image10.wmf"/><Relationship Id="rId9" Type="http://schemas.openxmlformats.org/officeDocument/2006/relationships/oleObject" Target="../embeddings/oleObject6.bin"/><Relationship Id="rId10"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9571"/>
            <a:ext cx="7772400" cy="1470025"/>
          </a:xfrm>
        </p:spPr>
        <p:txBody>
          <a:bodyPr/>
          <a:lstStyle/>
          <a:p>
            <a:r>
              <a:rPr lang="en-US" dirty="0" smtClean="0"/>
              <a:t>153A Winter 2011 </a:t>
            </a:r>
            <a:br>
              <a:rPr lang="en-US" dirty="0" smtClean="0"/>
            </a:br>
            <a:r>
              <a:rPr lang="en-US" dirty="0" smtClean="0"/>
              <a:t>Review session for Final Exam</a:t>
            </a:r>
            <a:endParaRPr lang="en-US" dirty="0"/>
          </a:p>
        </p:txBody>
      </p:sp>
      <p:sp>
        <p:nvSpPr>
          <p:cNvPr id="3" name="Subtitle 2"/>
          <p:cNvSpPr>
            <a:spLocks noGrp="1"/>
          </p:cNvSpPr>
          <p:nvPr>
            <p:ph type="subTitle" idx="1"/>
          </p:nvPr>
        </p:nvSpPr>
        <p:spPr>
          <a:xfrm>
            <a:off x="1371600" y="3515346"/>
            <a:ext cx="6400800" cy="1752600"/>
          </a:xfrm>
        </p:spPr>
        <p:txBody>
          <a:bodyPr/>
          <a:lstStyle/>
          <a:p>
            <a:r>
              <a:rPr lang="en-US" dirty="0"/>
              <a:t>Thursday</a:t>
            </a:r>
            <a:r>
              <a:rPr lang="en-US" dirty="0" smtClean="0"/>
              <a:t>, March 10</a:t>
            </a:r>
          </a:p>
          <a:p>
            <a:r>
              <a:rPr lang="en-US" dirty="0" smtClean="0"/>
              <a:t> </a:t>
            </a:r>
            <a:r>
              <a:rPr lang="en-US" dirty="0"/>
              <a:t>5-</a:t>
            </a:r>
            <a:r>
              <a:rPr lang="en-US" dirty="0" smtClean="0"/>
              <a:t>7 pm </a:t>
            </a:r>
            <a:r>
              <a:rPr lang="en-US" dirty="0"/>
              <a:t>in Dodd </a:t>
            </a:r>
            <a:r>
              <a:rPr lang="en-US" dirty="0" smtClean="0"/>
              <a:t>147</a:t>
            </a:r>
          </a:p>
          <a:p>
            <a:r>
              <a:rPr lang="en-US" dirty="0" smtClean="0"/>
              <a:t>Theresa and Megan</a:t>
            </a:r>
            <a:endParaRPr lang="en-US" dirty="0"/>
          </a:p>
        </p:txBody>
      </p:sp>
    </p:spTree>
    <p:extLst>
      <p:ext uri="{BB962C8B-B14F-4D97-AF65-F5344CB8AC3E}">
        <p14:creationId xmlns:p14="http://schemas.microsoft.com/office/powerpoint/2010/main" val="3217375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5" name="Content Placeholder 4"/>
          <p:cNvSpPr>
            <a:spLocks noGrp="1"/>
          </p:cNvSpPr>
          <p:nvPr>
            <p:ph idx="1"/>
          </p:nvPr>
        </p:nvSpPr>
        <p:spPr>
          <a:xfrm>
            <a:off x="302953" y="2122321"/>
            <a:ext cx="8584698" cy="4525963"/>
          </a:xfrm>
        </p:spPr>
        <p:txBody>
          <a:bodyPr>
            <a:normAutofit/>
          </a:bodyPr>
          <a:lstStyle/>
          <a:p>
            <a:pPr marL="0" indent="0" algn="ctr">
              <a:buNone/>
            </a:pPr>
            <a:r>
              <a:rPr lang="en-US" sz="4000" b="1" dirty="0"/>
              <a:t>Example of allosteric enzyme </a:t>
            </a:r>
            <a:r>
              <a:rPr lang="en-US" sz="4000" b="1" dirty="0" smtClean="0"/>
              <a:t>regulation</a:t>
            </a:r>
          </a:p>
          <a:p>
            <a:pPr marL="0" indent="0" algn="ctr">
              <a:buNone/>
            </a:pPr>
            <a:r>
              <a:rPr lang="en-US" sz="4000" u="sng" dirty="0" smtClean="0"/>
              <a:t>PFK-1</a:t>
            </a:r>
            <a:r>
              <a:rPr lang="en-US" sz="4000" dirty="0" smtClean="0"/>
              <a:t> in glycolysis is regulated by multiple positive and negative effectors/modulators</a:t>
            </a:r>
            <a:endParaRPr lang="en-US" sz="4000" dirty="0"/>
          </a:p>
        </p:txBody>
      </p:sp>
    </p:spTree>
    <p:extLst>
      <p:ext uri="{BB962C8B-B14F-4D97-AF65-F5344CB8AC3E}">
        <p14:creationId xmlns:p14="http://schemas.microsoft.com/office/powerpoint/2010/main" val="3754750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985" y="1"/>
            <a:ext cx="6266037" cy="1143000"/>
          </a:xfrm>
        </p:spPr>
        <p:txBody>
          <a:bodyPr>
            <a:noAutofit/>
          </a:bodyPr>
          <a:lstStyle/>
          <a:p>
            <a:pPr algn="r"/>
            <a:r>
              <a:rPr lang="en-US" sz="3200" b="1" dirty="0" smtClean="0"/>
              <a:t>Allosteric effectors can regulate enzymes</a:t>
            </a:r>
            <a:endParaRPr lang="en-US" sz="3200" b="1" dirty="0"/>
          </a:p>
        </p:txBody>
      </p:sp>
      <p:sp>
        <p:nvSpPr>
          <p:cNvPr id="3" name="Content Placeholder 2"/>
          <p:cNvSpPr>
            <a:spLocks noGrp="1"/>
          </p:cNvSpPr>
          <p:nvPr>
            <p:ph idx="1"/>
          </p:nvPr>
        </p:nvSpPr>
        <p:spPr>
          <a:xfrm>
            <a:off x="457200" y="2126476"/>
            <a:ext cx="4266427" cy="4525963"/>
          </a:xfrm>
        </p:spPr>
        <p:txBody>
          <a:bodyPr>
            <a:noAutofit/>
          </a:bodyPr>
          <a:lstStyle/>
          <a:p>
            <a:pPr marL="457200" indent="-457200">
              <a:buFont typeface="+mj-lt"/>
              <a:buAutoNum type="arabicPeriod"/>
            </a:pPr>
            <a:r>
              <a:rPr lang="en-US" sz="2000" dirty="0" smtClean="0"/>
              <a:t>More than one binding site</a:t>
            </a:r>
          </a:p>
          <a:p>
            <a:pPr marL="457200" indent="-457200">
              <a:buFont typeface="+mj-lt"/>
              <a:buAutoNum type="arabicPeriod"/>
            </a:pPr>
            <a:r>
              <a:rPr lang="en-US" sz="2000" dirty="0" smtClean="0"/>
              <a:t>Binding induces conformational change (e.g. positive effector CO or negative effector </a:t>
            </a:r>
            <a:r>
              <a:rPr lang="en-US" sz="2000" dirty="0" err="1" smtClean="0"/>
              <a:t>Cl</a:t>
            </a:r>
            <a:r>
              <a:rPr lang="en-US" sz="2000" baseline="30000" dirty="0" smtClean="0"/>
              <a:t>-</a:t>
            </a:r>
            <a:r>
              <a:rPr lang="en-US" sz="2000" dirty="0" smtClean="0"/>
              <a:t>)</a:t>
            </a:r>
          </a:p>
          <a:p>
            <a:pPr marL="457200" indent="-457200">
              <a:buFont typeface="+mj-lt"/>
              <a:buAutoNum type="arabicPeriod"/>
            </a:pPr>
            <a:r>
              <a:rPr lang="en-US" sz="2000" dirty="0" smtClean="0"/>
              <a:t>T state = inactive, </a:t>
            </a:r>
            <a:r>
              <a:rPr lang="en-US" sz="2000" dirty="0" err="1" smtClean="0"/>
              <a:t>deoxy</a:t>
            </a:r>
            <a:r>
              <a:rPr lang="en-US" sz="2000" dirty="0" smtClean="0"/>
              <a:t> </a:t>
            </a:r>
          </a:p>
          <a:p>
            <a:pPr marL="0" indent="0">
              <a:buNone/>
            </a:pPr>
            <a:r>
              <a:rPr lang="en-US" sz="2000" dirty="0"/>
              <a:t>	</a:t>
            </a:r>
            <a:r>
              <a:rPr lang="en-US" sz="2000" dirty="0" smtClean="0"/>
              <a:t>R state = active, oxy</a:t>
            </a:r>
          </a:p>
          <a:p>
            <a:pPr marL="457200" indent="-457200">
              <a:buFont typeface="+mj-lt"/>
              <a:buAutoNum type="arabicPeriod" startAt="4"/>
            </a:pPr>
            <a:r>
              <a:rPr lang="en-US" sz="2000" dirty="0"/>
              <a:t>Binding curves are </a:t>
            </a:r>
            <a:r>
              <a:rPr lang="en-US" sz="2000" dirty="0" err="1"/>
              <a:t>sigmodial</a:t>
            </a:r>
            <a:r>
              <a:rPr lang="en-US" sz="2000" dirty="0"/>
              <a:t> </a:t>
            </a:r>
            <a:r>
              <a:rPr lang="en-US" sz="2000" dirty="0" smtClean="0"/>
              <a:t>(</a:t>
            </a:r>
            <a:r>
              <a:rPr lang="en-US" sz="2000" u="sng" dirty="0" smtClean="0"/>
              <a:t>not</a:t>
            </a:r>
            <a:r>
              <a:rPr lang="en-US" sz="2000" dirty="0" smtClean="0"/>
              <a:t> like myoglobin’s hyperbolic) to show that </a:t>
            </a:r>
            <a:r>
              <a:rPr lang="en-US" sz="2000" dirty="0" err="1" smtClean="0"/>
              <a:t>Hb</a:t>
            </a:r>
            <a:r>
              <a:rPr lang="en-US" sz="2000" dirty="0" smtClean="0"/>
              <a:t> is great at picking up and dropping off O</a:t>
            </a:r>
            <a:r>
              <a:rPr lang="en-US" sz="2000" baseline="-25000" dirty="0" smtClean="0"/>
              <a:t>2</a:t>
            </a:r>
            <a:endParaRPr lang="en-US" sz="2000" dirty="0"/>
          </a:p>
          <a:p>
            <a:pPr marL="457200" indent="-457200">
              <a:buFont typeface="+mj-lt"/>
              <a:buAutoNum type="arabicPeriod" startAt="4"/>
            </a:pPr>
            <a:endParaRPr lang="en-US" sz="2000" dirty="0" smtClean="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5" name="TextBox 4"/>
          <p:cNvSpPr txBox="1"/>
          <p:nvPr/>
        </p:nvSpPr>
        <p:spPr>
          <a:xfrm>
            <a:off x="235235" y="5492727"/>
            <a:ext cx="4971500" cy="1384995"/>
          </a:xfrm>
          <a:prstGeom prst="rect">
            <a:avLst/>
          </a:prstGeom>
          <a:noFill/>
        </p:spPr>
        <p:txBody>
          <a:bodyPr wrap="square" rtlCol="0">
            <a:spAutoFit/>
          </a:bodyPr>
          <a:lstStyle/>
          <a:p>
            <a:pPr algn="ctr"/>
            <a:r>
              <a:rPr lang="en-US" sz="2800" b="1" dirty="0" smtClean="0">
                <a:solidFill>
                  <a:srgbClr val="FF0000"/>
                </a:solidFill>
              </a:rPr>
              <a:t>Allosteric regulatory enzymes are analogous to allosteric proteins!</a:t>
            </a:r>
            <a:endParaRPr lang="en-US" sz="2800" b="1" dirty="0">
              <a:solidFill>
                <a:srgbClr val="FF0000"/>
              </a:solidFill>
            </a:endParaRPr>
          </a:p>
        </p:txBody>
      </p:sp>
      <p:sp>
        <p:nvSpPr>
          <p:cNvPr id="7" name="TextBox 6"/>
          <p:cNvSpPr txBox="1"/>
          <p:nvPr/>
        </p:nvSpPr>
        <p:spPr>
          <a:xfrm>
            <a:off x="5080933" y="2126476"/>
            <a:ext cx="3906089" cy="4708981"/>
          </a:xfrm>
          <a:prstGeom prst="rect">
            <a:avLst/>
          </a:prstGeom>
          <a:noFill/>
        </p:spPr>
        <p:txBody>
          <a:bodyPr wrap="square" rtlCol="0">
            <a:spAutoFit/>
          </a:bodyPr>
          <a:lstStyle/>
          <a:p>
            <a:pPr marL="342900" indent="-342900">
              <a:buFont typeface="+mj-lt"/>
              <a:buAutoNum type="arabicPeriod"/>
            </a:pPr>
            <a:r>
              <a:rPr lang="en-US" sz="2000" dirty="0" smtClean="0"/>
              <a:t>In addition to catalytic subunits, allosteric enzymes have additional </a:t>
            </a:r>
            <a:r>
              <a:rPr lang="en-US" sz="2000" b="1" u="sng" dirty="0" smtClean="0"/>
              <a:t>regulatory subunits </a:t>
            </a:r>
          </a:p>
          <a:p>
            <a:pPr marL="342900" indent="-342900">
              <a:buFont typeface="+mj-lt"/>
              <a:buAutoNum type="arabicPeriod"/>
            </a:pPr>
            <a:r>
              <a:rPr lang="en-US" sz="2000" dirty="0" smtClean="0"/>
              <a:t>Binding of </a:t>
            </a:r>
            <a:r>
              <a:rPr lang="en-US" sz="2000" b="1" u="sng" dirty="0" smtClean="0"/>
              <a:t>effectors</a:t>
            </a:r>
            <a:r>
              <a:rPr lang="en-US" sz="2000" dirty="0" smtClean="0"/>
              <a:t> to regulatory subunit changes conformation to promote or inhibit catalysis</a:t>
            </a:r>
          </a:p>
          <a:p>
            <a:pPr marL="457200" indent="-457200">
              <a:buFont typeface="+mj-lt"/>
              <a:buAutoNum type="arabicPeriod"/>
            </a:pPr>
            <a:r>
              <a:rPr lang="en-US" sz="2000" b="1" u="sng" dirty="0"/>
              <a:t>T state </a:t>
            </a:r>
            <a:r>
              <a:rPr lang="en-US" sz="2000" dirty="0"/>
              <a:t>= </a:t>
            </a:r>
            <a:r>
              <a:rPr lang="en-US" sz="2000" dirty="0" smtClean="0"/>
              <a:t>inactive</a:t>
            </a:r>
            <a:endParaRPr lang="en-US" sz="2000" dirty="0"/>
          </a:p>
          <a:p>
            <a:r>
              <a:rPr lang="en-US" sz="2000" dirty="0"/>
              <a:t>	</a:t>
            </a:r>
            <a:r>
              <a:rPr lang="en-US" sz="2000" b="1" u="sng" dirty="0"/>
              <a:t>R state </a:t>
            </a:r>
            <a:r>
              <a:rPr lang="en-US" sz="2000" dirty="0"/>
              <a:t>= </a:t>
            </a:r>
            <a:r>
              <a:rPr lang="en-US" sz="2000" dirty="0" smtClean="0"/>
              <a:t>active</a:t>
            </a:r>
            <a:endParaRPr lang="en-US" sz="2000" dirty="0"/>
          </a:p>
          <a:p>
            <a:pPr marL="457200" indent="-457200">
              <a:buFont typeface="+mj-lt"/>
              <a:buAutoNum type="arabicPeriod" startAt="4"/>
            </a:pPr>
            <a:r>
              <a:rPr lang="en-US" sz="2000" b="1" u="sng" dirty="0" smtClean="0"/>
              <a:t>Kinetic </a:t>
            </a:r>
            <a:r>
              <a:rPr lang="en-US" sz="2000" b="1" u="sng" dirty="0"/>
              <a:t>curves are </a:t>
            </a:r>
            <a:r>
              <a:rPr lang="en-US" sz="2000" b="1" u="sng" dirty="0" err="1"/>
              <a:t>sigmodial</a:t>
            </a:r>
            <a:r>
              <a:rPr lang="en-US" sz="2000" b="1" u="sng" dirty="0"/>
              <a:t> </a:t>
            </a:r>
            <a:r>
              <a:rPr lang="en-US" sz="2000" dirty="0"/>
              <a:t>(</a:t>
            </a:r>
            <a:r>
              <a:rPr lang="en-US" sz="2000" u="sng" dirty="0"/>
              <a:t>not</a:t>
            </a:r>
            <a:r>
              <a:rPr lang="en-US" sz="2000" dirty="0"/>
              <a:t> like </a:t>
            </a:r>
            <a:r>
              <a:rPr lang="en-US" sz="2000" dirty="0" err="1"/>
              <a:t>Michaelis-</a:t>
            </a:r>
            <a:r>
              <a:rPr lang="en-US" sz="2000" dirty="0" err="1" smtClean="0"/>
              <a:t>Menten’s</a:t>
            </a:r>
            <a:r>
              <a:rPr lang="en-US" sz="2000" dirty="0" smtClean="0"/>
              <a:t> </a:t>
            </a:r>
            <a:r>
              <a:rPr lang="en-US" sz="2000" dirty="0"/>
              <a:t>hyperbolic</a:t>
            </a:r>
            <a:r>
              <a:rPr lang="en-US" sz="2000" dirty="0" smtClean="0"/>
              <a:t>) </a:t>
            </a:r>
            <a:r>
              <a:rPr lang="en-US" sz="2000" dirty="0"/>
              <a:t>to show that enzyme can be activated and </a:t>
            </a:r>
            <a:r>
              <a:rPr lang="en-US" sz="2000" dirty="0" smtClean="0"/>
              <a:t>inactivated </a:t>
            </a:r>
            <a:endParaRPr lang="en-US" sz="2000" dirty="0"/>
          </a:p>
          <a:p>
            <a:pPr marL="342900" indent="-342900">
              <a:buFont typeface="+mj-lt"/>
              <a:buAutoNum type="arabicPeriod" startAt="4"/>
            </a:pPr>
            <a:endParaRPr lang="en-US" sz="2000" dirty="0"/>
          </a:p>
        </p:txBody>
      </p:sp>
      <p:sp>
        <p:nvSpPr>
          <p:cNvPr id="9" name="Rectangle 8"/>
          <p:cNvSpPr/>
          <p:nvPr/>
        </p:nvSpPr>
        <p:spPr>
          <a:xfrm>
            <a:off x="263777" y="1418590"/>
            <a:ext cx="4572000" cy="707886"/>
          </a:xfrm>
          <a:prstGeom prst="rect">
            <a:avLst/>
          </a:prstGeom>
        </p:spPr>
        <p:txBody>
          <a:bodyPr>
            <a:spAutoFit/>
          </a:bodyPr>
          <a:lstStyle/>
          <a:p>
            <a:r>
              <a:rPr lang="en-US" sz="2000" b="1" dirty="0"/>
              <a:t>Because we love hemoglobin, every time we hear “allosteric” we think of…</a:t>
            </a:r>
          </a:p>
        </p:txBody>
      </p:sp>
    </p:spTree>
    <p:extLst>
      <p:ext uri="{BB962C8B-B14F-4D97-AF65-F5344CB8AC3E}">
        <p14:creationId xmlns:p14="http://schemas.microsoft.com/office/powerpoint/2010/main" val="1557633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985" y="1"/>
            <a:ext cx="6266037" cy="1143000"/>
          </a:xfrm>
        </p:spPr>
        <p:txBody>
          <a:bodyPr>
            <a:noAutofit/>
          </a:bodyPr>
          <a:lstStyle/>
          <a:p>
            <a:pPr algn="r"/>
            <a:r>
              <a:rPr lang="en-US" sz="3200" b="1" dirty="0" smtClean="0"/>
              <a:t>Allosteric effectors can regulate enzymes</a:t>
            </a:r>
            <a:endParaRPr lang="en-US" sz="3200" b="1" dirty="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7" name="TextBox 6"/>
          <p:cNvSpPr txBox="1"/>
          <p:nvPr/>
        </p:nvSpPr>
        <p:spPr>
          <a:xfrm>
            <a:off x="5073980" y="1370223"/>
            <a:ext cx="3906089" cy="4708981"/>
          </a:xfrm>
          <a:prstGeom prst="rect">
            <a:avLst/>
          </a:prstGeom>
          <a:noFill/>
        </p:spPr>
        <p:txBody>
          <a:bodyPr wrap="square" rtlCol="0">
            <a:spAutoFit/>
          </a:bodyPr>
          <a:lstStyle/>
          <a:p>
            <a:pPr marL="342900" indent="-342900">
              <a:buFont typeface="+mj-lt"/>
              <a:buAutoNum type="arabicPeriod"/>
            </a:pPr>
            <a:r>
              <a:rPr lang="en-US" sz="2000" dirty="0" smtClean="0"/>
              <a:t>In addition to active sites, allosteric enzymes have additional </a:t>
            </a:r>
            <a:r>
              <a:rPr lang="en-US" sz="2000" b="1" u="sng" dirty="0" smtClean="0"/>
              <a:t>regulatory sites</a:t>
            </a:r>
          </a:p>
          <a:p>
            <a:pPr marL="342900" indent="-342900">
              <a:buFont typeface="+mj-lt"/>
              <a:buAutoNum type="arabicPeriod"/>
            </a:pPr>
            <a:r>
              <a:rPr lang="en-US" sz="2000" dirty="0" smtClean="0">
                <a:solidFill>
                  <a:schemeClr val="bg1">
                    <a:lumMod val="65000"/>
                  </a:schemeClr>
                </a:solidFill>
              </a:rPr>
              <a:t>Binding of </a:t>
            </a:r>
            <a:r>
              <a:rPr lang="en-US" sz="2000" b="1" u="sng" dirty="0" smtClean="0">
                <a:solidFill>
                  <a:schemeClr val="bg1">
                    <a:lumMod val="65000"/>
                  </a:schemeClr>
                </a:solidFill>
              </a:rPr>
              <a:t>effectors</a:t>
            </a:r>
            <a:r>
              <a:rPr lang="en-US" sz="2000" dirty="0" smtClean="0">
                <a:solidFill>
                  <a:schemeClr val="bg1">
                    <a:lumMod val="65000"/>
                  </a:schemeClr>
                </a:solidFill>
              </a:rPr>
              <a:t> to regulatory subunit changes conformation to promote or inhibit catalysis</a:t>
            </a:r>
          </a:p>
          <a:p>
            <a:pPr marL="457200" indent="-457200">
              <a:buFont typeface="+mj-lt"/>
              <a:buAutoNum type="arabicPeriod"/>
            </a:pPr>
            <a:r>
              <a:rPr lang="en-US" sz="2000" b="1" u="sng" dirty="0">
                <a:solidFill>
                  <a:schemeClr val="bg1">
                    <a:lumMod val="65000"/>
                  </a:schemeClr>
                </a:solidFill>
              </a:rPr>
              <a:t>T state </a:t>
            </a:r>
            <a:r>
              <a:rPr lang="en-US" sz="2000" dirty="0">
                <a:solidFill>
                  <a:schemeClr val="bg1">
                    <a:lumMod val="65000"/>
                  </a:schemeClr>
                </a:solidFill>
              </a:rPr>
              <a:t>= </a:t>
            </a:r>
            <a:r>
              <a:rPr lang="en-US" sz="2000" dirty="0" smtClean="0">
                <a:solidFill>
                  <a:schemeClr val="bg1">
                    <a:lumMod val="65000"/>
                  </a:schemeClr>
                </a:solidFill>
              </a:rPr>
              <a:t>inactive</a:t>
            </a:r>
            <a:endParaRPr lang="en-US" sz="2000" dirty="0">
              <a:solidFill>
                <a:schemeClr val="bg1">
                  <a:lumMod val="65000"/>
                </a:schemeClr>
              </a:solidFill>
            </a:endParaRPr>
          </a:p>
          <a:p>
            <a:r>
              <a:rPr lang="en-US" sz="2000" dirty="0">
                <a:solidFill>
                  <a:schemeClr val="bg1">
                    <a:lumMod val="65000"/>
                  </a:schemeClr>
                </a:solidFill>
              </a:rPr>
              <a:t>	</a:t>
            </a:r>
            <a:r>
              <a:rPr lang="en-US" sz="2000" b="1" u="sng" dirty="0">
                <a:solidFill>
                  <a:schemeClr val="bg1">
                    <a:lumMod val="65000"/>
                  </a:schemeClr>
                </a:solidFill>
              </a:rPr>
              <a:t>R state </a:t>
            </a:r>
            <a:r>
              <a:rPr lang="en-US" sz="2000" dirty="0">
                <a:solidFill>
                  <a:schemeClr val="bg1">
                    <a:lumMod val="65000"/>
                  </a:schemeClr>
                </a:solidFill>
              </a:rPr>
              <a:t>= </a:t>
            </a:r>
            <a:r>
              <a:rPr lang="en-US" sz="2000" dirty="0" smtClean="0">
                <a:solidFill>
                  <a:schemeClr val="bg1">
                    <a:lumMod val="65000"/>
                  </a:schemeClr>
                </a:solidFill>
              </a:rPr>
              <a:t>active</a:t>
            </a:r>
            <a:endParaRPr lang="en-US" sz="2000" dirty="0">
              <a:solidFill>
                <a:schemeClr val="bg1">
                  <a:lumMod val="65000"/>
                </a:schemeClr>
              </a:solidFill>
            </a:endParaRPr>
          </a:p>
          <a:p>
            <a:pPr marL="457200" indent="-457200">
              <a:buFont typeface="+mj-lt"/>
              <a:buAutoNum type="arabicPeriod" startAt="4"/>
            </a:pPr>
            <a:r>
              <a:rPr lang="en-US" sz="2000" b="1" u="sng" dirty="0" smtClean="0">
                <a:solidFill>
                  <a:schemeClr val="bg1">
                    <a:lumMod val="65000"/>
                  </a:schemeClr>
                </a:solidFill>
              </a:rPr>
              <a:t>Kinetic </a:t>
            </a:r>
            <a:r>
              <a:rPr lang="en-US" sz="2000" b="1" u="sng" dirty="0">
                <a:solidFill>
                  <a:schemeClr val="bg1">
                    <a:lumMod val="65000"/>
                  </a:schemeClr>
                </a:solidFill>
              </a:rPr>
              <a:t>curves are </a:t>
            </a:r>
            <a:r>
              <a:rPr lang="en-US" sz="2000" b="1" u="sng" dirty="0" err="1">
                <a:solidFill>
                  <a:schemeClr val="bg1">
                    <a:lumMod val="65000"/>
                  </a:schemeClr>
                </a:solidFill>
              </a:rPr>
              <a:t>sigmodial</a:t>
            </a:r>
            <a:r>
              <a:rPr lang="en-US" sz="2000" b="1" u="sng" dirty="0">
                <a:solidFill>
                  <a:schemeClr val="bg1">
                    <a:lumMod val="65000"/>
                  </a:schemeClr>
                </a:solidFill>
              </a:rPr>
              <a:t> </a:t>
            </a:r>
            <a:r>
              <a:rPr lang="en-US" sz="2000" dirty="0">
                <a:solidFill>
                  <a:schemeClr val="bg1">
                    <a:lumMod val="65000"/>
                  </a:schemeClr>
                </a:solidFill>
              </a:rPr>
              <a:t>(</a:t>
            </a:r>
            <a:r>
              <a:rPr lang="en-US" sz="2000" u="sng" dirty="0">
                <a:solidFill>
                  <a:schemeClr val="bg1">
                    <a:lumMod val="65000"/>
                  </a:schemeClr>
                </a:solidFill>
              </a:rPr>
              <a:t>not</a:t>
            </a:r>
            <a:r>
              <a:rPr lang="en-US" sz="2000" dirty="0">
                <a:solidFill>
                  <a:schemeClr val="bg1">
                    <a:lumMod val="65000"/>
                  </a:schemeClr>
                </a:solidFill>
              </a:rPr>
              <a:t> like </a:t>
            </a:r>
            <a:r>
              <a:rPr lang="en-US" sz="2000" dirty="0" err="1">
                <a:solidFill>
                  <a:schemeClr val="bg1">
                    <a:lumMod val="65000"/>
                  </a:schemeClr>
                </a:solidFill>
              </a:rPr>
              <a:t>Michaelis-</a:t>
            </a:r>
            <a:r>
              <a:rPr lang="en-US" sz="2000" dirty="0" err="1" smtClean="0">
                <a:solidFill>
                  <a:schemeClr val="bg1">
                    <a:lumMod val="65000"/>
                  </a:schemeClr>
                </a:solidFill>
              </a:rPr>
              <a:t>Menten’s</a:t>
            </a:r>
            <a:r>
              <a:rPr lang="en-US" sz="2000" dirty="0" smtClean="0">
                <a:solidFill>
                  <a:schemeClr val="bg1">
                    <a:lumMod val="65000"/>
                  </a:schemeClr>
                </a:solidFill>
              </a:rPr>
              <a:t> </a:t>
            </a:r>
            <a:r>
              <a:rPr lang="en-US" sz="2000" dirty="0">
                <a:solidFill>
                  <a:schemeClr val="bg1">
                    <a:lumMod val="65000"/>
                  </a:schemeClr>
                </a:solidFill>
              </a:rPr>
              <a:t>hyperbolic</a:t>
            </a:r>
            <a:r>
              <a:rPr lang="en-US" sz="2000" dirty="0" smtClean="0">
                <a:solidFill>
                  <a:schemeClr val="bg1">
                    <a:lumMod val="65000"/>
                  </a:schemeClr>
                </a:solidFill>
              </a:rPr>
              <a:t>) </a:t>
            </a:r>
            <a:r>
              <a:rPr lang="en-US" sz="2000" dirty="0">
                <a:solidFill>
                  <a:schemeClr val="bg1">
                    <a:lumMod val="65000"/>
                  </a:schemeClr>
                </a:solidFill>
              </a:rPr>
              <a:t>to show that enzyme can be activated and </a:t>
            </a:r>
            <a:r>
              <a:rPr lang="en-US" sz="2000" dirty="0" smtClean="0">
                <a:solidFill>
                  <a:schemeClr val="bg1">
                    <a:lumMod val="65000"/>
                  </a:schemeClr>
                </a:solidFill>
              </a:rPr>
              <a:t>inactivated </a:t>
            </a:r>
            <a:endParaRPr lang="en-US" sz="2000" dirty="0">
              <a:solidFill>
                <a:schemeClr val="bg1">
                  <a:lumMod val="65000"/>
                </a:schemeClr>
              </a:solidFill>
            </a:endParaRPr>
          </a:p>
          <a:p>
            <a:pPr marL="342900" indent="-342900">
              <a:buFont typeface="+mj-lt"/>
              <a:buAutoNum type="arabicPeriod" startAt="4"/>
            </a:pPr>
            <a:endParaRPr lang="en-US" sz="2000" dirty="0"/>
          </a:p>
        </p:txBody>
      </p:sp>
      <p:pic>
        <p:nvPicPr>
          <p:cNvPr id="10" name="Picture 2" descr="figure 15-14a"/>
          <p:cNvPicPr>
            <a:picLocks noChangeAspect="1" noChangeArrowheads="1"/>
          </p:cNvPicPr>
          <p:nvPr/>
        </p:nvPicPr>
        <p:blipFill rotWithShape="1">
          <a:blip r:embed="rId2">
            <a:extLst>
              <a:ext uri="{28A0092B-C50C-407E-A947-70E740481C1C}">
                <a14:useLocalDpi xmlns:a14="http://schemas.microsoft.com/office/drawing/2010/main" val="0"/>
              </a:ext>
            </a:extLst>
          </a:blip>
          <a:srcRect b="7606"/>
          <a:stretch/>
        </p:blipFill>
        <p:spPr bwMode="auto">
          <a:xfrm>
            <a:off x="202251" y="1514473"/>
            <a:ext cx="4871729"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33390" y="1686520"/>
            <a:ext cx="1375170" cy="954107"/>
            <a:chOff x="314327" y="1634133"/>
            <a:chExt cx="1375170" cy="954107"/>
          </a:xfrm>
        </p:grpSpPr>
        <p:cxnSp>
          <p:nvCxnSpPr>
            <p:cNvPr id="12" name="Straight Arrow Connector 11"/>
            <p:cNvCxnSpPr/>
            <p:nvPr/>
          </p:nvCxnSpPr>
          <p:spPr>
            <a:xfrm>
              <a:off x="1468040" y="2372797"/>
              <a:ext cx="221457" cy="200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327" y="1634133"/>
              <a:ext cx="1153713" cy="954107"/>
            </a:xfrm>
            <a:prstGeom prst="rect">
              <a:avLst/>
            </a:prstGeom>
            <a:noFill/>
            <a:ln>
              <a:solidFill>
                <a:schemeClr val="tx1"/>
              </a:solidFill>
            </a:ln>
          </p:spPr>
          <p:txBody>
            <a:bodyPr wrap="square" rtlCol="0">
              <a:spAutoFit/>
            </a:bodyPr>
            <a:lstStyle/>
            <a:p>
              <a:pPr algn="ctr"/>
              <a:r>
                <a:rPr lang="en-US" sz="1400" dirty="0" smtClean="0"/>
                <a:t>Catalytic active </a:t>
              </a:r>
              <a:r>
                <a:rPr lang="en-US" sz="1400" dirty="0" smtClean="0"/>
                <a:t>site:</a:t>
              </a:r>
            </a:p>
            <a:p>
              <a:pPr algn="ctr"/>
              <a:r>
                <a:rPr lang="en-US" sz="1400" dirty="0" smtClean="0"/>
                <a:t>F-1,6-BP &amp; ADP bound</a:t>
              </a:r>
              <a:endParaRPr lang="en-US" sz="1400" dirty="0"/>
            </a:p>
          </p:txBody>
        </p:sp>
      </p:grpSp>
      <p:cxnSp>
        <p:nvCxnSpPr>
          <p:cNvPr id="14" name="Straight Arrow Connector 13"/>
          <p:cNvCxnSpPr>
            <a:stCxn id="15" idx="0"/>
          </p:cNvCxnSpPr>
          <p:nvPr/>
        </p:nvCxnSpPr>
        <p:spPr>
          <a:xfrm flipV="1">
            <a:off x="871836" y="5343525"/>
            <a:ext cx="285452" cy="463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6568" y="5807153"/>
            <a:ext cx="1430535" cy="523220"/>
          </a:xfrm>
          <a:prstGeom prst="rect">
            <a:avLst/>
          </a:prstGeom>
          <a:noFill/>
          <a:ln>
            <a:solidFill>
              <a:schemeClr val="tx1"/>
            </a:solidFill>
          </a:ln>
        </p:spPr>
        <p:txBody>
          <a:bodyPr wrap="square" rtlCol="0">
            <a:spAutoFit/>
          </a:bodyPr>
          <a:lstStyle/>
          <a:p>
            <a:pPr algn="ctr"/>
            <a:r>
              <a:rPr lang="en-US" sz="1400" dirty="0" smtClean="0"/>
              <a:t>Regulatory site: ADP bound</a:t>
            </a:r>
            <a:endParaRPr lang="en-US" sz="1400" dirty="0"/>
          </a:p>
        </p:txBody>
      </p:sp>
    </p:spTree>
    <p:extLst>
      <p:ext uri="{BB962C8B-B14F-4D97-AF65-F5344CB8AC3E}">
        <p14:creationId xmlns:p14="http://schemas.microsoft.com/office/powerpoint/2010/main" val="3222029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985" y="1"/>
            <a:ext cx="6266037" cy="1143000"/>
          </a:xfrm>
        </p:spPr>
        <p:txBody>
          <a:bodyPr>
            <a:noAutofit/>
          </a:bodyPr>
          <a:lstStyle/>
          <a:p>
            <a:pPr algn="r"/>
            <a:r>
              <a:rPr lang="en-US" sz="3200" b="1" dirty="0" smtClean="0"/>
              <a:t>Allosteric effectors can regulate enzymes</a:t>
            </a:r>
            <a:endParaRPr lang="en-US" sz="3200" b="1" dirty="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7" name="TextBox 6"/>
          <p:cNvSpPr txBox="1"/>
          <p:nvPr/>
        </p:nvSpPr>
        <p:spPr>
          <a:xfrm>
            <a:off x="5068096" y="1157269"/>
            <a:ext cx="3906089" cy="4708981"/>
          </a:xfrm>
          <a:prstGeom prst="rect">
            <a:avLst/>
          </a:prstGeom>
          <a:noFill/>
        </p:spPr>
        <p:txBody>
          <a:bodyPr wrap="square" rtlCol="0">
            <a:spAutoFit/>
          </a:bodyPr>
          <a:lstStyle/>
          <a:p>
            <a:pPr marL="342900" indent="-342900">
              <a:buFont typeface="+mj-lt"/>
              <a:buAutoNum type="arabicPeriod"/>
            </a:pPr>
            <a:r>
              <a:rPr lang="en-US" sz="2000" dirty="0" smtClean="0">
                <a:solidFill>
                  <a:srgbClr val="A6A6A6"/>
                </a:solidFill>
              </a:rPr>
              <a:t>In addition to active sites, allosteric enzymes have additional </a:t>
            </a:r>
            <a:r>
              <a:rPr lang="en-US" sz="2000" b="1" u="sng" dirty="0" smtClean="0">
                <a:solidFill>
                  <a:srgbClr val="A6A6A6"/>
                </a:solidFill>
              </a:rPr>
              <a:t>regulatory sites</a:t>
            </a:r>
          </a:p>
          <a:p>
            <a:pPr marL="342900" indent="-342900">
              <a:buFont typeface="+mj-lt"/>
              <a:buAutoNum type="arabicPeriod"/>
            </a:pPr>
            <a:r>
              <a:rPr lang="en-US" sz="2000" dirty="0" smtClean="0"/>
              <a:t>Binding of </a:t>
            </a:r>
            <a:r>
              <a:rPr lang="en-US" sz="2000" b="1" u="sng" dirty="0" smtClean="0"/>
              <a:t>effectors</a:t>
            </a:r>
            <a:r>
              <a:rPr lang="en-US" sz="2000" dirty="0" smtClean="0"/>
              <a:t> to regulatory subunit changes conformation to promote or inhibit catalysis</a:t>
            </a:r>
          </a:p>
          <a:p>
            <a:pPr marL="457200" indent="-457200">
              <a:buFont typeface="+mj-lt"/>
              <a:buAutoNum type="arabicPeriod"/>
            </a:pPr>
            <a:r>
              <a:rPr lang="en-US" sz="2000" b="1" u="sng" dirty="0">
                <a:solidFill>
                  <a:schemeClr val="bg1">
                    <a:lumMod val="65000"/>
                  </a:schemeClr>
                </a:solidFill>
              </a:rPr>
              <a:t>T state </a:t>
            </a:r>
            <a:r>
              <a:rPr lang="en-US" sz="2000" dirty="0">
                <a:solidFill>
                  <a:schemeClr val="bg1">
                    <a:lumMod val="65000"/>
                  </a:schemeClr>
                </a:solidFill>
              </a:rPr>
              <a:t>= </a:t>
            </a:r>
            <a:r>
              <a:rPr lang="en-US" sz="2000" dirty="0" smtClean="0">
                <a:solidFill>
                  <a:schemeClr val="bg1">
                    <a:lumMod val="65000"/>
                  </a:schemeClr>
                </a:solidFill>
              </a:rPr>
              <a:t>inactive</a:t>
            </a:r>
            <a:endParaRPr lang="en-US" sz="2000" dirty="0">
              <a:solidFill>
                <a:schemeClr val="bg1">
                  <a:lumMod val="65000"/>
                </a:schemeClr>
              </a:solidFill>
            </a:endParaRPr>
          </a:p>
          <a:p>
            <a:r>
              <a:rPr lang="en-US" sz="2000" dirty="0">
                <a:solidFill>
                  <a:schemeClr val="bg1">
                    <a:lumMod val="65000"/>
                  </a:schemeClr>
                </a:solidFill>
              </a:rPr>
              <a:t>	</a:t>
            </a:r>
            <a:r>
              <a:rPr lang="en-US" sz="2000" b="1" u="sng" dirty="0">
                <a:solidFill>
                  <a:schemeClr val="bg1">
                    <a:lumMod val="65000"/>
                  </a:schemeClr>
                </a:solidFill>
              </a:rPr>
              <a:t>R state </a:t>
            </a:r>
            <a:r>
              <a:rPr lang="en-US" sz="2000" dirty="0">
                <a:solidFill>
                  <a:schemeClr val="bg1">
                    <a:lumMod val="65000"/>
                  </a:schemeClr>
                </a:solidFill>
              </a:rPr>
              <a:t>= </a:t>
            </a:r>
            <a:r>
              <a:rPr lang="en-US" sz="2000" dirty="0" smtClean="0">
                <a:solidFill>
                  <a:schemeClr val="bg1">
                    <a:lumMod val="65000"/>
                  </a:schemeClr>
                </a:solidFill>
              </a:rPr>
              <a:t>active</a:t>
            </a:r>
            <a:endParaRPr lang="en-US" sz="2000" dirty="0">
              <a:solidFill>
                <a:schemeClr val="bg1">
                  <a:lumMod val="65000"/>
                </a:schemeClr>
              </a:solidFill>
            </a:endParaRPr>
          </a:p>
          <a:p>
            <a:pPr marL="457200" indent="-457200">
              <a:buFont typeface="+mj-lt"/>
              <a:buAutoNum type="arabicPeriod" startAt="4"/>
            </a:pPr>
            <a:r>
              <a:rPr lang="en-US" sz="2000" b="1" u="sng" dirty="0" smtClean="0">
                <a:solidFill>
                  <a:schemeClr val="bg1">
                    <a:lumMod val="65000"/>
                  </a:schemeClr>
                </a:solidFill>
              </a:rPr>
              <a:t>Kinetic </a:t>
            </a:r>
            <a:r>
              <a:rPr lang="en-US" sz="2000" b="1" u="sng" dirty="0">
                <a:solidFill>
                  <a:schemeClr val="bg1">
                    <a:lumMod val="65000"/>
                  </a:schemeClr>
                </a:solidFill>
              </a:rPr>
              <a:t>curves are </a:t>
            </a:r>
            <a:r>
              <a:rPr lang="en-US" sz="2000" b="1" u="sng" dirty="0" err="1">
                <a:solidFill>
                  <a:schemeClr val="bg1">
                    <a:lumMod val="65000"/>
                  </a:schemeClr>
                </a:solidFill>
              </a:rPr>
              <a:t>sigmodial</a:t>
            </a:r>
            <a:r>
              <a:rPr lang="en-US" sz="2000" b="1" u="sng" dirty="0">
                <a:solidFill>
                  <a:schemeClr val="bg1">
                    <a:lumMod val="65000"/>
                  </a:schemeClr>
                </a:solidFill>
              </a:rPr>
              <a:t> </a:t>
            </a:r>
            <a:r>
              <a:rPr lang="en-US" sz="2000" dirty="0">
                <a:solidFill>
                  <a:schemeClr val="bg1">
                    <a:lumMod val="65000"/>
                  </a:schemeClr>
                </a:solidFill>
              </a:rPr>
              <a:t>(</a:t>
            </a:r>
            <a:r>
              <a:rPr lang="en-US" sz="2000" u="sng" dirty="0">
                <a:solidFill>
                  <a:schemeClr val="bg1">
                    <a:lumMod val="65000"/>
                  </a:schemeClr>
                </a:solidFill>
              </a:rPr>
              <a:t>not</a:t>
            </a:r>
            <a:r>
              <a:rPr lang="en-US" sz="2000" dirty="0">
                <a:solidFill>
                  <a:schemeClr val="bg1">
                    <a:lumMod val="65000"/>
                  </a:schemeClr>
                </a:solidFill>
              </a:rPr>
              <a:t> like </a:t>
            </a:r>
            <a:r>
              <a:rPr lang="en-US" sz="2000" dirty="0" err="1">
                <a:solidFill>
                  <a:schemeClr val="bg1">
                    <a:lumMod val="65000"/>
                  </a:schemeClr>
                </a:solidFill>
              </a:rPr>
              <a:t>Michaelis-</a:t>
            </a:r>
            <a:r>
              <a:rPr lang="en-US" sz="2000" dirty="0" err="1" smtClean="0">
                <a:solidFill>
                  <a:schemeClr val="bg1">
                    <a:lumMod val="65000"/>
                  </a:schemeClr>
                </a:solidFill>
              </a:rPr>
              <a:t>Menten’s</a:t>
            </a:r>
            <a:r>
              <a:rPr lang="en-US" sz="2000" dirty="0" smtClean="0">
                <a:solidFill>
                  <a:schemeClr val="bg1">
                    <a:lumMod val="65000"/>
                  </a:schemeClr>
                </a:solidFill>
              </a:rPr>
              <a:t> </a:t>
            </a:r>
            <a:r>
              <a:rPr lang="en-US" sz="2000" dirty="0">
                <a:solidFill>
                  <a:schemeClr val="bg1">
                    <a:lumMod val="65000"/>
                  </a:schemeClr>
                </a:solidFill>
              </a:rPr>
              <a:t>hyperbolic</a:t>
            </a:r>
            <a:r>
              <a:rPr lang="en-US" sz="2000" dirty="0" smtClean="0">
                <a:solidFill>
                  <a:schemeClr val="bg1">
                    <a:lumMod val="65000"/>
                  </a:schemeClr>
                </a:solidFill>
              </a:rPr>
              <a:t>) </a:t>
            </a:r>
            <a:r>
              <a:rPr lang="en-US" sz="2000" dirty="0">
                <a:solidFill>
                  <a:schemeClr val="bg1">
                    <a:lumMod val="65000"/>
                  </a:schemeClr>
                </a:solidFill>
              </a:rPr>
              <a:t>to show that enzyme can be activated and </a:t>
            </a:r>
            <a:r>
              <a:rPr lang="en-US" sz="2000" dirty="0" smtClean="0">
                <a:solidFill>
                  <a:schemeClr val="bg1">
                    <a:lumMod val="65000"/>
                  </a:schemeClr>
                </a:solidFill>
              </a:rPr>
              <a:t>inactivated </a:t>
            </a:r>
            <a:endParaRPr lang="en-US" sz="2000" dirty="0">
              <a:solidFill>
                <a:schemeClr val="bg1">
                  <a:lumMod val="65000"/>
                </a:schemeClr>
              </a:solidFill>
            </a:endParaRPr>
          </a:p>
          <a:p>
            <a:pPr marL="342900" indent="-342900">
              <a:buFont typeface="+mj-lt"/>
              <a:buAutoNum type="arabicPeriod" startAt="4"/>
            </a:pPr>
            <a:endParaRPr lang="en-US" sz="2000" dirty="0"/>
          </a:p>
        </p:txBody>
      </p:sp>
      <p:sp>
        <p:nvSpPr>
          <p:cNvPr id="3" name="Rectangle 2"/>
          <p:cNvSpPr/>
          <p:nvPr/>
        </p:nvSpPr>
        <p:spPr>
          <a:xfrm>
            <a:off x="822971" y="1157269"/>
            <a:ext cx="3596235" cy="310854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a:t>Positive </a:t>
            </a:r>
            <a:r>
              <a:rPr lang="en-US" sz="2400" b="1" dirty="0" smtClean="0"/>
              <a:t>effectors </a:t>
            </a:r>
            <a:r>
              <a:rPr lang="en-US" sz="2400" dirty="0" smtClean="0"/>
              <a:t>increase enzyme activity:</a:t>
            </a:r>
            <a:endParaRPr lang="en-US" sz="2400" b="1" dirty="0"/>
          </a:p>
          <a:p>
            <a:pPr lvl="1"/>
            <a:r>
              <a:rPr lang="en-US" sz="2000" dirty="0"/>
              <a:t>F6P (substrate)</a:t>
            </a:r>
          </a:p>
          <a:p>
            <a:pPr lvl="1"/>
            <a:r>
              <a:rPr lang="en-US" sz="2000" dirty="0"/>
              <a:t>ADP, AMP</a:t>
            </a:r>
          </a:p>
          <a:p>
            <a:pPr lvl="1"/>
            <a:r>
              <a:rPr lang="en-US" sz="2000" dirty="0"/>
              <a:t>F-2,6-BP</a:t>
            </a:r>
          </a:p>
          <a:p>
            <a:r>
              <a:rPr lang="en-US" sz="2400" b="1" dirty="0"/>
              <a:t>Negative </a:t>
            </a:r>
            <a:r>
              <a:rPr lang="en-US" sz="2400" b="1" dirty="0" smtClean="0"/>
              <a:t>effectors </a:t>
            </a:r>
            <a:r>
              <a:rPr lang="en-US" sz="2400" dirty="0" smtClean="0"/>
              <a:t>decrease enzyme activity</a:t>
            </a:r>
            <a:r>
              <a:rPr lang="en-US" sz="2400" b="1" dirty="0" smtClean="0"/>
              <a:t>:</a:t>
            </a:r>
            <a:endParaRPr lang="en-US" sz="2400" b="1" dirty="0"/>
          </a:p>
          <a:p>
            <a:pPr lvl="1"/>
            <a:r>
              <a:rPr lang="en-US" sz="2000" dirty="0" smtClean="0"/>
              <a:t>ATP (feedback inhibition)</a:t>
            </a:r>
            <a:endParaRPr lang="en-US" sz="2000" dirty="0"/>
          </a:p>
          <a:p>
            <a:pPr lvl="1"/>
            <a:r>
              <a:rPr lang="en-US" sz="2000" dirty="0" smtClean="0"/>
              <a:t>Citrate (feedback inhibition)</a:t>
            </a:r>
            <a:endParaRPr lang="en-US" sz="2000" dirty="0"/>
          </a:p>
        </p:txBody>
      </p:sp>
      <p:sp>
        <p:nvSpPr>
          <p:cNvPr id="28" name="TextBox 27"/>
          <p:cNvSpPr txBox="1"/>
          <p:nvPr/>
        </p:nvSpPr>
        <p:spPr>
          <a:xfrm>
            <a:off x="283867" y="5479265"/>
            <a:ext cx="4456218" cy="400110"/>
          </a:xfrm>
          <a:prstGeom prst="rect">
            <a:avLst/>
          </a:prstGeom>
          <a:noFill/>
        </p:spPr>
        <p:txBody>
          <a:bodyPr wrap="none" rtlCol="0">
            <a:spAutoFit/>
          </a:bodyPr>
          <a:lstStyle/>
          <a:p>
            <a:r>
              <a:rPr lang="en-US" sz="2000" b="1" dirty="0" smtClean="0"/>
              <a:t>A                B                C               D              E</a:t>
            </a:r>
            <a:endParaRPr lang="en-US" sz="2000" b="1" dirty="0"/>
          </a:p>
        </p:txBody>
      </p:sp>
      <p:cxnSp>
        <p:nvCxnSpPr>
          <p:cNvPr id="29" name="Straight Arrow Connector 28"/>
          <p:cNvCxnSpPr/>
          <p:nvPr/>
        </p:nvCxnSpPr>
        <p:spPr>
          <a:xfrm>
            <a:off x="650173" y="5736105"/>
            <a:ext cx="7325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677739" y="5731546"/>
            <a:ext cx="7325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57669" y="5717278"/>
            <a:ext cx="7325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3933" y="5409501"/>
            <a:ext cx="881597" cy="307777"/>
          </a:xfrm>
          <a:prstGeom prst="rect">
            <a:avLst/>
          </a:prstGeom>
          <a:noFill/>
        </p:spPr>
        <p:txBody>
          <a:bodyPr wrap="none" rtlCol="0">
            <a:spAutoFit/>
          </a:bodyPr>
          <a:lstStyle/>
          <a:p>
            <a:r>
              <a:rPr lang="en-US" sz="1400" dirty="0" smtClean="0"/>
              <a:t>Enzyme 1</a:t>
            </a:r>
            <a:endParaRPr lang="en-US" sz="1400" dirty="0"/>
          </a:p>
        </p:txBody>
      </p:sp>
      <p:sp>
        <p:nvSpPr>
          <p:cNvPr id="33" name="TextBox 32"/>
          <p:cNvSpPr txBox="1"/>
          <p:nvPr/>
        </p:nvSpPr>
        <p:spPr>
          <a:xfrm>
            <a:off x="1580965" y="5392254"/>
            <a:ext cx="881597" cy="307777"/>
          </a:xfrm>
          <a:prstGeom prst="rect">
            <a:avLst/>
          </a:prstGeom>
          <a:noFill/>
        </p:spPr>
        <p:txBody>
          <a:bodyPr wrap="none" rtlCol="0">
            <a:spAutoFit/>
          </a:bodyPr>
          <a:lstStyle/>
          <a:p>
            <a:r>
              <a:rPr lang="en-US" sz="1400" dirty="0" smtClean="0"/>
              <a:t>Enzyme 2</a:t>
            </a:r>
            <a:endParaRPr lang="en-US" sz="1400" dirty="0"/>
          </a:p>
        </p:txBody>
      </p:sp>
      <p:sp>
        <p:nvSpPr>
          <p:cNvPr id="34" name="TextBox 33"/>
          <p:cNvSpPr txBox="1"/>
          <p:nvPr/>
        </p:nvSpPr>
        <p:spPr>
          <a:xfrm>
            <a:off x="2657772" y="5380963"/>
            <a:ext cx="881597" cy="307777"/>
          </a:xfrm>
          <a:prstGeom prst="rect">
            <a:avLst/>
          </a:prstGeom>
          <a:noFill/>
        </p:spPr>
        <p:txBody>
          <a:bodyPr wrap="none" rtlCol="0">
            <a:spAutoFit/>
          </a:bodyPr>
          <a:lstStyle/>
          <a:p>
            <a:r>
              <a:rPr lang="en-US" sz="1400" dirty="0" smtClean="0"/>
              <a:t>Enzyme 3</a:t>
            </a:r>
            <a:endParaRPr lang="en-US" sz="1400" dirty="0"/>
          </a:p>
        </p:txBody>
      </p:sp>
      <p:sp>
        <p:nvSpPr>
          <p:cNvPr id="35" name="TextBox 34"/>
          <p:cNvSpPr txBox="1"/>
          <p:nvPr/>
        </p:nvSpPr>
        <p:spPr>
          <a:xfrm>
            <a:off x="3663227" y="5366693"/>
            <a:ext cx="881597" cy="307777"/>
          </a:xfrm>
          <a:prstGeom prst="rect">
            <a:avLst/>
          </a:prstGeom>
          <a:noFill/>
        </p:spPr>
        <p:txBody>
          <a:bodyPr wrap="none" rtlCol="0">
            <a:spAutoFit/>
          </a:bodyPr>
          <a:lstStyle/>
          <a:p>
            <a:r>
              <a:rPr lang="en-US" sz="1400" dirty="0" smtClean="0"/>
              <a:t>Enzyme 4</a:t>
            </a:r>
            <a:endParaRPr lang="en-US" sz="1400" dirty="0"/>
          </a:p>
        </p:txBody>
      </p:sp>
      <p:cxnSp>
        <p:nvCxnSpPr>
          <p:cNvPr id="36" name="Straight Arrow Connector 35"/>
          <p:cNvCxnSpPr/>
          <p:nvPr/>
        </p:nvCxnSpPr>
        <p:spPr>
          <a:xfrm>
            <a:off x="3727929" y="5714300"/>
            <a:ext cx="7325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1355" y="4369013"/>
            <a:ext cx="4996741" cy="369332"/>
          </a:xfrm>
          <a:prstGeom prst="rect">
            <a:avLst/>
          </a:prstGeom>
          <a:noFill/>
        </p:spPr>
        <p:txBody>
          <a:bodyPr wrap="square" rtlCol="0">
            <a:spAutoFit/>
          </a:bodyPr>
          <a:lstStyle/>
          <a:p>
            <a:r>
              <a:rPr lang="en-US" b="1" dirty="0" smtClean="0"/>
              <a:t>What are possible negative effectors of Enzyme 1?</a:t>
            </a:r>
            <a:endParaRPr lang="en-US" b="1" dirty="0"/>
          </a:p>
        </p:txBody>
      </p:sp>
      <p:cxnSp>
        <p:nvCxnSpPr>
          <p:cNvPr id="39" name="Straight Connector 38"/>
          <p:cNvCxnSpPr/>
          <p:nvPr/>
        </p:nvCxnSpPr>
        <p:spPr>
          <a:xfrm>
            <a:off x="1496885" y="5879375"/>
            <a:ext cx="0" cy="356145"/>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35746" y="5879375"/>
            <a:ext cx="0" cy="356145"/>
          </a:xfrm>
          <a:prstGeom prst="line">
            <a:avLst/>
          </a:prstGeom>
          <a:ln>
            <a:solidFill>
              <a:srgbClr val="FF0000"/>
            </a:solidFill>
            <a:prstDash val="sysDash"/>
            <a:head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935747" y="6217271"/>
            <a:ext cx="561138"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40694" y="6188733"/>
            <a:ext cx="952952" cy="523220"/>
          </a:xfrm>
          <a:prstGeom prst="rect">
            <a:avLst/>
          </a:prstGeom>
          <a:noFill/>
        </p:spPr>
        <p:txBody>
          <a:bodyPr wrap="square" rtlCol="0">
            <a:spAutoFit/>
          </a:bodyPr>
          <a:lstStyle/>
          <a:p>
            <a:pPr algn="ctr"/>
            <a:r>
              <a:rPr lang="en-US" sz="1400" dirty="0" smtClean="0">
                <a:solidFill>
                  <a:srgbClr val="FF0000"/>
                </a:solidFill>
              </a:rPr>
              <a:t>Product inhibition</a:t>
            </a:r>
            <a:endParaRPr lang="en-US" sz="1400" dirty="0">
              <a:solidFill>
                <a:srgbClr val="FF0000"/>
              </a:solidFill>
            </a:endParaRPr>
          </a:p>
        </p:txBody>
      </p:sp>
      <p:sp>
        <p:nvSpPr>
          <p:cNvPr id="45" name="TextBox 44"/>
          <p:cNvSpPr txBox="1"/>
          <p:nvPr/>
        </p:nvSpPr>
        <p:spPr>
          <a:xfrm>
            <a:off x="783507" y="5617394"/>
            <a:ext cx="304478"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cxnSp>
        <p:nvCxnSpPr>
          <p:cNvPr id="46" name="Straight Connector 45"/>
          <p:cNvCxnSpPr/>
          <p:nvPr/>
        </p:nvCxnSpPr>
        <p:spPr>
          <a:xfrm>
            <a:off x="4539973" y="5075758"/>
            <a:ext cx="4851" cy="49816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935746" y="5075758"/>
            <a:ext cx="3609078"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935746" y="5075758"/>
            <a:ext cx="0" cy="322416"/>
          </a:xfrm>
          <a:prstGeom prst="line">
            <a:avLst/>
          </a:prstGeom>
          <a:ln>
            <a:solidFill>
              <a:srgbClr val="FF0000"/>
            </a:solidFill>
            <a:prstDash val="sysDash"/>
            <a:head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83508" y="5248063"/>
            <a:ext cx="304478"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56" name="TextBox 55"/>
          <p:cNvSpPr txBox="1"/>
          <p:nvPr/>
        </p:nvSpPr>
        <p:spPr>
          <a:xfrm>
            <a:off x="1804717" y="4766884"/>
            <a:ext cx="1734652" cy="307777"/>
          </a:xfrm>
          <a:prstGeom prst="rect">
            <a:avLst/>
          </a:prstGeom>
          <a:noFill/>
        </p:spPr>
        <p:txBody>
          <a:bodyPr wrap="square" rtlCol="0">
            <a:spAutoFit/>
          </a:bodyPr>
          <a:lstStyle/>
          <a:p>
            <a:pPr algn="ctr"/>
            <a:r>
              <a:rPr lang="en-US" sz="1400" dirty="0" smtClean="0">
                <a:solidFill>
                  <a:srgbClr val="FF0000"/>
                </a:solidFill>
              </a:rPr>
              <a:t>Feedback inhibition</a:t>
            </a:r>
            <a:endParaRPr lang="en-US" sz="1400" dirty="0">
              <a:solidFill>
                <a:srgbClr val="FF0000"/>
              </a:solidFill>
            </a:endParaRPr>
          </a:p>
        </p:txBody>
      </p:sp>
      <p:sp>
        <p:nvSpPr>
          <p:cNvPr id="60" name="TextBox 59"/>
          <p:cNvSpPr txBox="1"/>
          <p:nvPr/>
        </p:nvSpPr>
        <p:spPr>
          <a:xfrm>
            <a:off x="2457829" y="6217271"/>
            <a:ext cx="5290706" cy="369332"/>
          </a:xfrm>
          <a:prstGeom prst="rect">
            <a:avLst/>
          </a:prstGeom>
          <a:noFill/>
        </p:spPr>
        <p:txBody>
          <a:bodyPr wrap="none" rtlCol="0">
            <a:spAutoFit/>
          </a:bodyPr>
          <a:lstStyle/>
          <a:p>
            <a:r>
              <a:rPr lang="en-US" b="1" dirty="0" smtClean="0"/>
              <a:t>Is product inhibition necessarily allosteric regulation?</a:t>
            </a:r>
            <a:endParaRPr lang="en-US" b="1" dirty="0"/>
          </a:p>
        </p:txBody>
      </p:sp>
    </p:spTree>
    <p:extLst>
      <p:ext uri="{BB962C8B-B14F-4D97-AF65-F5344CB8AC3E}">
        <p14:creationId xmlns:p14="http://schemas.microsoft.com/office/powerpoint/2010/main" val="2532071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4" grpId="0"/>
      <p:bldP spid="35" grpId="0"/>
      <p:bldP spid="37" grpId="0"/>
      <p:bldP spid="44" grpId="0"/>
      <p:bldP spid="45" grpId="0"/>
      <p:bldP spid="52" grpId="0"/>
      <p:bldP spid="56"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985" y="1"/>
            <a:ext cx="6266037" cy="1143000"/>
          </a:xfrm>
        </p:spPr>
        <p:txBody>
          <a:bodyPr>
            <a:noAutofit/>
          </a:bodyPr>
          <a:lstStyle/>
          <a:p>
            <a:pPr algn="r"/>
            <a:r>
              <a:rPr lang="en-US" sz="3200" b="1" dirty="0" smtClean="0"/>
              <a:t>Allosteric effectors can regulate enzymes</a:t>
            </a:r>
            <a:endParaRPr lang="en-US" sz="3200" b="1" dirty="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7" name="TextBox 6"/>
          <p:cNvSpPr txBox="1"/>
          <p:nvPr/>
        </p:nvSpPr>
        <p:spPr>
          <a:xfrm>
            <a:off x="5306236" y="1225309"/>
            <a:ext cx="3906089" cy="4708981"/>
          </a:xfrm>
          <a:prstGeom prst="rect">
            <a:avLst/>
          </a:prstGeom>
          <a:noFill/>
        </p:spPr>
        <p:txBody>
          <a:bodyPr wrap="square" rtlCol="0">
            <a:spAutoFit/>
          </a:bodyPr>
          <a:lstStyle/>
          <a:p>
            <a:pPr marL="342900" indent="-342900">
              <a:buFont typeface="+mj-lt"/>
              <a:buAutoNum type="arabicPeriod"/>
            </a:pPr>
            <a:r>
              <a:rPr lang="en-US" sz="2000" dirty="0" smtClean="0">
                <a:solidFill>
                  <a:srgbClr val="A6A6A6"/>
                </a:solidFill>
              </a:rPr>
              <a:t>In addition to active sites, allosteric enzymes have additional </a:t>
            </a:r>
            <a:r>
              <a:rPr lang="en-US" sz="2000" b="1" u="sng" dirty="0" smtClean="0">
                <a:solidFill>
                  <a:srgbClr val="A6A6A6"/>
                </a:solidFill>
              </a:rPr>
              <a:t>regulatory sites</a:t>
            </a:r>
          </a:p>
          <a:p>
            <a:pPr marL="342900" indent="-342900">
              <a:buFont typeface="+mj-lt"/>
              <a:buAutoNum type="arabicPeriod"/>
            </a:pPr>
            <a:r>
              <a:rPr lang="en-US" sz="2000" dirty="0" smtClean="0">
                <a:solidFill>
                  <a:srgbClr val="B3B3B3"/>
                </a:solidFill>
              </a:rPr>
              <a:t>Binding of </a:t>
            </a:r>
            <a:r>
              <a:rPr lang="en-US" sz="2000" b="1" u="sng" dirty="0" smtClean="0">
                <a:solidFill>
                  <a:srgbClr val="B3B3B3"/>
                </a:solidFill>
              </a:rPr>
              <a:t>effectors</a:t>
            </a:r>
            <a:r>
              <a:rPr lang="en-US" sz="2000" dirty="0" smtClean="0">
                <a:solidFill>
                  <a:srgbClr val="B3B3B3"/>
                </a:solidFill>
              </a:rPr>
              <a:t> to regulatory subunit changes conformation to promote or inhibit catalysis</a:t>
            </a:r>
          </a:p>
          <a:p>
            <a:pPr marL="457200" indent="-457200">
              <a:buFont typeface="+mj-lt"/>
              <a:buAutoNum type="arabicPeriod"/>
            </a:pPr>
            <a:r>
              <a:rPr lang="en-US" sz="2000" b="1" u="sng" dirty="0"/>
              <a:t>T state </a:t>
            </a:r>
            <a:r>
              <a:rPr lang="en-US" sz="2000" dirty="0"/>
              <a:t>= </a:t>
            </a:r>
            <a:r>
              <a:rPr lang="en-US" sz="2000" dirty="0" smtClean="0"/>
              <a:t>inactive</a:t>
            </a:r>
            <a:endParaRPr lang="en-US" sz="2000" dirty="0"/>
          </a:p>
          <a:p>
            <a:r>
              <a:rPr lang="en-US" sz="2000" dirty="0"/>
              <a:t>	</a:t>
            </a:r>
            <a:r>
              <a:rPr lang="en-US" sz="2000" b="1" u="sng" dirty="0"/>
              <a:t>R state </a:t>
            </a:r>
            <a:r>
              <a:rPr lang="en-US" sz="2000" dirty="0"/>
              <a:t>= </a:t>
            </a:r>
            <a:r>
              <a:rPr lang="en-US" sz="2000" dirty="0" smtClean="0"/>
              <a:t>active</a:t>
            </a:r>
            <a:endParaRPr lang="en-US" sz="2000" dirty="0"/>
          </a:p>
          <a:p>
            <a:pPr marL="457200" indent="-457200">
              <a:buFont typeface="+mj-lt"/>
              <a:buAutoNum type="arabicPeriod" startAt="4"/>
            </a:pPr>
            <a:r>
              <a:rPr lang="en-US" sz="2000" b="1" u="sng" dirty="0" smtClean="0">
                <a:solidFill>
                  <a:schemeClr val="bg1">
                    <a:lumMod val="65000"/>
                  </a:schemeClr>
                </a:solidFill>
              </a:rPr>
              <a:t>Kinetic </a:t>
            </a:r>
            <a:r>
              <a:rPr lang="en-US" sz="2000" b="1" u="sng" dirty="0">
                <a:solidFill>
                  <a:schemeClr val="bg1">
                    <a:lumMod val="65000"/>
                  </a:schemeClr>
                </a:solidFill>
              </a:rPr>
              <a:t>curves </a:t>
            </a:r>
            <a:r>
              <a:rPr lang="en-US" sz="2000" b="1" u="sng" dirty="0">
                <a:solidFill>
                  <a:srgbClr val="B3B3B3"/>
                </a:solidFill>
              </a:rPr>
              <a:t>are </a:t>
            </a:r>
            <a:r>
              <a:rPr lang="en-US" sz="2000" b="1" u="sng" dirty="0" err="1">
                <a:solidFill>
                  <a:srgbClr val="B3B3B3"/>
                </a:solidFill>
              </a:rPr>
              <a:t>sigmodial</a:t>
            </a:r>
            <a:r>
              <a:rPr lang="en-US" sz="2000" b="1" u="sng" dirty="0">
                <a:solidFill>
                  <a:srgbClr val="B3B3B3"/>
                </a:solidFill>
              </a:rPr>
              <a:t> </a:t>
            </a:r>
            <a:r>
              <a:rPr lang="en-US" sz="2000" dirty="0">
                <a:solidFill>
                  <a:srgbClr val="B3B3B3"/>
                </a:solidFill>
              </a:rPr>
              <a:t>(</a:t>
            </a:r>
            <a:r>
              <a:rPr lang="en-US" sz="2000" u="sng" dirty="0">
                <a:solidFill>
                  <a:srgbClr val="B3B3B3"/>
                </a:solidFill>
              </a:rPr>
              <a:t>not</a:t>
            </a:r>
            <a:r>
              <a:rPr lang="en-US" sz="2000" dirty="0">
                <a:solidFill>
                  <a:srgbClr val="B3B3B3"/>
                </a:solidFill>
              </a:rPr>
              <a:t> like </a:t>
            </a:r>
            <a:r>
              <a:rPr lang="en-US" sz="2000" dirty="0" err="1">
                <a:solidFill>
                  <a:srgbClr val="B3B3B3"/>
                </a:solidFill>
              </a:rPr>
              <a:t>Michaelis-</a:t>
            </a:r>
            <a:r>
              <a:rPr lang="en-US" sz="2000" dirty="0" err="1" smtClean="0">
                <a:solidFill>
                  <a:srgbClr val="B3B3B3"/>
                </a:solidFill>
              </a:rPr>
              <a:t>Menten’s</a:t>
            </a:r>
            <a:r>
              <a:rPr lang="en-US" sz="2000" dirty="0" smtClean="0">
                <a:solidFill>
                  <a:srgbClr val="B3B3B3"/>
                </a:solidFill>
              </a:rPr>
              <a:t> </a:t>
            </a:r>
            <a:r>
              <a:rPr lang="en-US" sz="2000" dirty="0">
                <a:solidFill>
                  <a:schemeClr val="bg1">
                    <a:lumMod val="65000"/>
                  </a:schemeClr>
                </a:solidFill>
              </a:rPr>
              <a:t>hyperbolic</a:t>
            </a:r>
            <a:r>
              <a:rPr lang="en-US" sz="2000" dirty="0" smtClean="0">
                <a:solidFill>
                  <a:schemeClr val="bg1">
                    <a:lumMod val="65000"/>
                  </a:schemeClr>
                </a:solidFill>
              </a:rPr>
              <a:t>) </a:t>
            </a:r>
            <a:r>
              <a:rPr lang="en-US" sz="2000" dirty="0">
                <a:solidFill>
                  <a:schemeClr val="bg1">
                    <a:lumMod val="65000"/>
                  </a:schemeClr>
                </a:solidFill>
              </a:rPr>
              <a:t>to show that enzyme can be activated and </a:t>
            </a:r>
            <a:r>
              <a:rPr lang="en-US" sz="2000" dirty="0" smtClean="0">
                <a:solidFill>
                  <a:schemeClr val="bg1">
                    <a:lumMod val="65000"/>
                  </a:schemeClr>
                </a:solidFill>
              </a:rPr>
              <a:t>inactivated </a:t>
            </a:r>
            <a:endParaRPr lang="en-US" sz="2000" dirty="0">
              <a:solidFill>
                <a:schemeClr val="bg1">
                  <a:lumMod val="65000"/>
                </a:schemeClr>
              </a:solidFill>
            </a:endParaRPr>
          </a:p>
          <a:p>
            <a:pPr marL="342900" indent="-342900">
              <a:buFont typeface="+mj-lt"/>
              <a:buAutoNum type="arabicPeriod" startAt="4"/>
            </a:pPr>
            <a:endParaRPr lang="en-US" sz="2000" dirty="0"/>
          </a:p>
        </p:txBody>
      </p:sp>
      <p:pic>
        <p:nvPicPr>
          <p:cNvPr id="5" name="Picture 4" descr="Screen shot 2011-03-10 at 1.08.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694"/>
            <a:ext cx="5550215" cy="3319294"/>
          </a:xfrm>
          <a:prstGeom prst="rect">
            <a:avLst/>
          </a:prstGeom>
        </p:spPr>
      </p:pic>
    </p:spTree>
    <p:extLst>
      <p:ext uri="{BB962C8B-B14F-4D97-AF65-F5344CB8AC3E}">
        <p14:creationId xmlns:p14="http://schemas.microsoft.com/office/powerpoint/2010/main" val="27033099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985" y="1"/>
            <a:ext cx="6266037" cy="1143000"/>
          </a:xfrm>
        </p:spPr>
        <p:txBody>
          <a:bodyPr>
            <a:noAutofit/>
          </a:bodyPr>
          <a:lstStyle/>
          <a:p>
            <a:pPr algn="r"/>
            <a:r>
              <a:rPr lang="en-US" sz="3200" b="1" dirty="0" smtClean="0"/>
              <a:t>Allosteric effectors can regulate enzymes</a:t>
            </a:r>
            <a:endParaRPr lang="en-US" sz="3200" b="1" dirty="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7" name="TextBox 6"/>
          <p:cNvSpPr txBox="1"/>
          <p:nvPr/>
        </p:nvSpPr>
        <p:spPr>
          <a:xfrm>
            <a:off x="5279500" y="1225309"/>
            <a:ext cx="3906089" cy="5016758"/>
          </a:xfrm>
          <a:prstGeom prst="rect">
            <a:avLst/>
          </a:prstGeom>
          <a:noFill/>
        </p:spPr>
        <p:txBody>
          <a:bodyPr wrap="square" rtlCol="0">
            <a:spAutoFit/>
          </a:bodyPr>
          <a:lstStyle/>
          <a:p>
            <a:pPr marL="342900" indent="-342900">
              <a:buFont typeface="+mj-lt"/>
              <a:buAutoNum type="arabicPeriod"/>
            </a:pPr>
            <a:r>
              <a:rPr lang="en-US" sz="2000" dirty="0" smtClean="0">
                <a:solidFill>
                  <a:srgbClr val="A6A6A6"/>
                </a:solidFill>
              </a:rPr>
              <a:t>In addition to active sites, allosteric enzymes have additional </a:t>
            </a:r>
            <a:r>
              <a:rPr lang="en-US" sz="2000" b="1" u="sng" dirty="0" smtClean="0">
                <a:solidFill>
                  <a:srgbClr val="A6A6A6"/>
                </a:solidFill>
              </a:rPr>
              <a:t>regulatory sites</a:t>
            </a:r>
          </a:p>
          <a:p>
            <a:pPr marL="342900" indent="-342900">
              <a:buFont typeface="+mj-lt"/>
              <a:buAutoNum type="arabicPeriod"/>
            </a:pPr>
            <a:r>
              <a:rPr lang="en-US" sz="2000" dirty="0" smtClean="0">
                <a:solidFill>
                  <a:srgbClr val="B3B3B3"/>
                </a:solidFill>
              </a:rPr>
              <a:t>Binding of </a:t>
            </a:r>
            <a:r>
              <a:rPr lang="en-US" sz="2000" b="1" u="sng" dirty="0" smtClean="0">
                <a:solidFill>
                  <a:srgbClr val="B3B3B3"/>
                </a:solidFill>
              </a:rPr>
              <a:t>effectors</a:t>
            </a:r>
            <a:r>
              <a:rPr lang="en-US" sz="2000" dirty="0" smtClean="0">
                <a:solidFill>
                  <a:srgbClr val="B3B3B3"/>
                </a:solidFill>
              </a:rPr>
              <a:t> to regulatory subunit changes conformation to promote or inhibit catalysis</a:t>
            </a:r>
          </a:p>
          <a:p>
            <a:pPr marL="457200" indent="-457200">
              <a:buFont typeface="+mj-lt"/>
              <a:buAutoNum type="arabicPeriod"/>
            </a:pPr>
            <a:r>
              <a:rPr lang="en-US" sz="2000" b="1" u="sng" dirty="0">
                <a:solidFill>
                  <a:srgbClr val="B3B3B3"/>
                </a:solidFill>
              </a:rPr>
              <a:t>T state </a:t>
            </a:r>
            <a:r>
              <a:rPr lang="en-US" sz="2000" dirty="0">
                <a:solidFill>
                  <a:srgbClr val="B3B3B3"/>
                </a:solidFill>
              </a:rPr>
              <a:t>= </a:t>
            </a:r>
            <a:r>
              <a:rPr lang="en-US" sz="2000" dirty="0" smtClean="0">
                <a:solidFill>
                  <a:srgbClr val="B3B3B3"/>
                </a:solidFill>
              </a:rPr>
              <a:t>inactive</a:t>
            </a:r>
            <a:endParaRPr lang="en-US" sz="2000" dirty="0">
              <a:solidFill>
                <a:srgbClr val="B3B3B3"/>
              </a:solidFill>
            </a:endParaRPr>
          </a:p>
          <a:p>
            <a:r>
              <a:rPr lang="en-US" sz="2000" dirty="0">
                <a:solidFill>
                  <a:srgbClr val="B3B3B3"/>
                </a:solidFill>
              </a:rPr>
              <a:t>	</a:t>
            </a:r>
            <a:r>
              <a:rPr lang="en-US" sz="2000" b="1" u="sng" dirty="0">
                <a:solidFill>
                  <a:srgbClr val="B3B3B3"/>
                </a:solidFill>
              </a:rPr>
              <a:t>R state </a:t>
            </a:r>
            <a:r>
              <a:rPr lang="en-US" sz="2000" dirty="0">
                <a:solidFill>
                  <a:srgbClr val="B3B3B3"/>
                </a:solidFill>
              </a:rPr>
              <a:t>= </a:t>
            </a:r>
            <a:r>
              <a:rPr lang="en-US" sz="2000" dirty="0" smtClean="0">
                <a:solidFill>
                  <a:srgbClr val="B3B3B3"/>
                </a:solidFill>
              </a:rPr>
              <a:t>active</a:t>
            </a:r>
            <a:endParaRPr lang="en-US" sz="2000" dirty="0">
              <a:solidFill>
                <a:srgbClr val="B3B3B3"/>
              </a:solidFill>
            </a:endParaRPr>
          </a:p>
          <a:p>
            <a:pPr marL="457200" indent="-457200">
              <a:buFont typeface="+mj-lt"/>
              <a:buAutoNum type="arabicPeriod" startAt="4"/>
            </a:pPr>
            <a:r>
              <a:rPr lang="en-US" sz="2000" b="1" u="sng" dirty="0" smtClean="0"/>
              <a:t>Kinetic </a:t>
            </a:r>
            <a:r>
              <a:rPr lang="en-US" sz="2000" b="1" u="sng" dirty="0"/>
              <a:t>curves are </a:t>
            </a:r>
            <a:r>
              <a:rPr lang="en-US" sz="2000" b="1" u="sng" dirty="0" err="1"/>
              <a:t>sigmodial</a:t>
            </a:r>
            <a:r>
              <a:rPr lang="en-US" sz="2000" b="1" u="sng" dirty="0"/>
              <a:t> </a:t>
            </a:r>
            <a:r>
              <a:rPr lang="en-US" sz="2000" dirty="0"/>
              <a:t>(</a:t>
            </a:r>
            <a:r>
              <a:rPr lang="en-US" sz="2000" u="sng" dirty="0"/>
              <a:t>not</a:t>
            </a:r>
            <a:r>
              <a:rPr lang="en-US" sz="2000" dirty="0"/>
              <a:t> like </a:t>
            </a:r>
            <a:r>
              <a:rPr lang="en-US" sz="2000" dirty="0" err="1"/>
              <a:t>Michaelis-</a:t>
            </a:r>
            <a:r>
              <a:rPr lang="en-US" sz="2000" dirty="0" err="1" smtClean="0"/>
              <a:t>Menten’s</a:t>
            </a:r>
            <a:r>
              <a:rPr lang="en-US" sz="2000" dirty="0" smtClean="0"/>
              <a:t> </a:t>
            </a:r>
            <a:r>
              <a:rPr lang="en-US" sz="2000" dirty="0"/>
              <a:t>hyperbolic</a:t>
            </a:r>
            <a:r>
              <a:rPr lang="en-US" sz="2000" dirty="0" smtClean="0"/>
              <a:t>) </a:t>
            </a:r>
            <a:r>
              <a:rPr lang="en-US" sz="2000" dirty="0"/>
              <a:t>to show that enzyme can be activated and </a:t>
            </a:r>
            <a:r>
              <a:rPr lang="en-US" sz="2000" dirty="0" smtClean="0"/>
              <a:t>inactivated (not called a K</a:t>
            </a:r>
            <a:r>
              <a:rPr lang="en-US" sz="2000" baseline="-25000" dirty="0" smtClean="0"/>
              <a:t>m</a:t>
            </a:r>
            <a:r>
              <a:rPr lang="en-US" sz="2000" dirty="0" smtClean="0"/>
              <a:t> but a K</a:t>
            </a:r>
            <a:r>
              <a:rPr lang="en-US" sz="2000" baseline="-25000" dirty="0" smtClean="0"/>
              <a:t>0.5</a:t>
            </a:r>
            <a:r>
              <a:rPr lang="en-US" sz="2000" dirty="0" smtClean="0"/>
              <a:t>)</a:t>
            </a:r>
            <a:endParaRPr lang="en-US" sz="2000" dirty="0"/>
          </a:p>
          <a:p>
            <a:pPr marL="342900" indent="-342900">
              <a:buFont typeface="+mj-lt"/>
              <a:buAutoNum type="arabicPeriod" startAt="4"/>
            </a:pPr>
            <a:endParaRPr lang="en-US" sz="2000" dirty="0"/>
          </a:p>
        </p:txBody>
      </p:sp>
      <p:pic>
        <p:nvPicPr>
          <p:cNvPr id="6" name="Picture 2" descr="fig_15_23"/>
          <p:cNvPicPr>
            <a:picLocks noChangeAspect="1" noChangeArrowheads="1"/>
          </p:cNvPicPr>
          <p:nvPr/>
        </p:nvPicPr>
        <p:blipFill rotWithShape="1">
          <a:blip r:embed="rId2">
            <a:extLst>
              <a:ext uri="{28A0092B-C50C-407E-A947-70E740481C1C}">
                <a14:useLocalDpi xmlns:a14="http://schemas.microsoft.com/office/drawing/2010/main" val="0"/>
              </a:ext>
            </a:extLst>
          </a:blip>
          <a:srcRect b="5321"/>
          <a:stretch/>
        </p:blipFill>
        <p:spPr bwMode="auto">
          <a:xfrm>
            <a:off x="399721" y="1632993"/>
            <a:ext cx="4906515" cy="388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233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
        <p:nvSpPr>
          <p:cNvPr id="5" name="Content Placeholder 4"/>
          <p:cNvSpPr>
            <a:spLocks noGrp="1"/>
          </p:cNvSpPr>
          <p:nvPr>
            <p:ph idx="1"/>
          </p:nvPr>
        </p:nvSpPr>
        <p:spPr>
          <a:xfrm>
            <a:off x="302953" y="2122321"/>
            <a:ext cx="8584698" cy="4525963"/>
          </a:xfrm>
        </p:spPr>
        <p:txBody>
          <a:bodyPr>
            <a:normAutofit/>
          </a:bodyPr>
          <a:lstStyle/>
          <a:p>
            <a:pPr marL="0" indent="0" algn="ctr">
              <a:buNone/>
            </a:pPr>
            <a:r>
              <a:rPr lang="en-US" sz="4000" b="1" dirty="0"/>
              <a:t>Example of </a:t>
            </a:r>
            <a:r>
              <a:rPr lang="en-US" sz="4000" b="1" dirty="0" smtClean="0"/>
              <a:t>covalent modification for enzyme regulation</a:t>
            </a:r>
          </a:p>
          <a:p>
            <a:pPr marL="0" indent="0" algn="ctr">
              <a:buNone/>
            </a:pPr>
            <a:r>
              <a:rPr lang="en-US" sz="4000" u="sng" dirty="0" smtClean="0"/>
              <a:t>Pyruvate dehydrogenase complex </a:t>
            </a:r>
            <a:r>
              <a:rPr lang="en-US" sz="4000" dirty="0" smtClean="0"/>
              <a:t>is regulated by phosphorylation and </a:t>
            </a:r>
            <a:r>
              <a:rPr lang="en-US" sz="4000" dirty="0" err="1" smtClean="0"/>
              <a:t>dephosphorylation</a:t>
            </a:r>
            <a:endParaRPr lang="en-US" sz="4000" dirty="0"/>
          </a:p>
        </p:txBody>
      </p:sp>
    </p:spTree>
    <p:extLst>
      <p:ext uri="{BB962C8B-B14F-4D97-AF65-F5344CB8AC3E}">
        <p14:creationId xmlns:p14="http://schemas.microsoft.com/office/powerpoint/2010/main" val="20070148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pic>
        <p:nvPicPr>
          <p:cNvPr id="6" name="Picture 2" descr="fig_17_15"/>
          <p:cNvPicPr>
            <a:picLocks noChangeAspect="1" noChangeArrowheads="1"/>
          </p:cNvPicPr>
          <p:nvPr/>
        </p:nvPicPr>
        <p:blipFill>
          <a:blip r:embed="rId2">
            <a:extLst>
              <a:ext uri="{28A0092B-C50C-407E-A947-70E740481C1C}">
                <a14:useLocalDpi xmlns:a14="http://schemas.microsoft.com/office/drawing/2010/main" val="0"/>
              </a:ext>
            </a:extLst>
          </a:blip>
          <a:srcRect b="6693"/>
          <a:stretch>
            <a:fillRect/>
          </a:stretch>
        </p:blipFill>
        <p:spPr bwMode="auto">
          <a:xfrm>
            <a:off x="1362169" y="1278238"/>
            <a:ext cx="6438900" cy="185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6400801" y="3229892"/>
            <a:ext cx="2442341"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Kinase activated by NADH and acetyl-CoA</a:t>
            </a:r>
          </a:p>
        </p:txBody>
      </p:sp>
      <p:sp>
        <p:nvSpPr>
          <p:cNvPr id="8" name="TextBox 6"/>
          <p:cNvSpPr txBox="1">
            <a:spLocks noChangeArrowheads="1"/>
          </p:cNvSpPr>
          <p:nvPr/>
        </p:nvSpPr>
        <p:spPr bwMode="auto">
          <a:xfrm>
            <a:off x="345121" y="3206590"/>
            <a:ext cx="2886403" cy="584776"/>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Phosphatase activated by insulin (high [</a:t>
            </a:r>
            <a:r>
              <a:rPr lang="en-US" sz="1600" dirty="0" err="1"/>
              <a:t>glc</a:t>
            </a:r>
            <a:r>
              <a:rPr lang="en-US" sz="1600" dirty="0"/>
              <a:t>]) and Ca</a:t>
            </a:r>
            <a:r>
              <a:rPr lang="en-US" sz="1600" baseline="30000" dirty="0"/>
              <a:t>2+</a:t>
            </a:r>
          </a:p>
        </p:txBody>
      </p:sp>
      <p:cxnSp>
        <p:nvCxnSpPr>
          <p:cNvPr id="9" name="Straight Arrow Connector 8"/>
          <p:cNvCxnSpPr/>
          <p:nvPr/>
        </p:nvCxnSpPr>
        <p:spPr>
          <a:xfrm flipH="1" flipV="1">
            <a:off x="7315201" y="2442698"/>
            <a:ext cx="3810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54721" y="2419396"/>
            <a:ext cx="3810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4658" y="4209278"/>
            <a:ext cx="8318484" cy="2308324"/>
          </a:xfrm>
          <a:prstGeom prst="rect">
            <a:avLst/>
          </a:prstGeom>
          <a:noFill/>
        </p:spPr>
        <p:txBody>
          <a:bodyPr wrap="square" rtlCol="0">
            <a:spAutoFit/>
          </a:bodyPr>
          <a:lstStyle/>
          <a:p>
            <a:pPr algn="ctr"/>
            <a:r>
              <a:rPr lang="en-US" b="1" dirty="0" smtClean="0"/>
              <a:t>What kind of effector are Ca</a:t>
            </a:r>
            <a:r>
              <a:rPr lang="en-US" b="1" baseline="30000" dirty="0" smtClean="0"/>
              <a:t>2+</a:t>
            </a:r>
            <a:r>
              <a:rPr lang="en-US" b="1" dirty="0" smtClean="0"/>
              <a:t> and glucose?</a:t>
            </a:r>
          </a:p>
          <a:p>
            <a:pPr algn="ctr"/>
            <a:r>
              <a:rPr lang="en-US" dirty="0" smtClean="0">
                <a:solidFill>
                  <a:srgbClr val="FF0000"/>
                </a:solidFill>
              </a:rPr>
              <a:t>They are </a:t>
            </a:r>
            <a:r>
              <a:rPr lang="en-US" dirty="0">
                <a:solidFill>
                  <a:srgbClr val="FF0000"/>
                </a:solidFill>
              </a:rPr>
              <a:t>allosteric </a:t>
            </a:r>
            <a:r>
              <a:rPr lang="en-US" dirty="0" smtClean="0">
                <a:solidFill>
                  <a:srgbClr val="FF0000"/>
                </a:solidFill>
              </a:rPr>
              <a:t>positive effectors of pyruvate </a:t>
            </a:r>
            <a:r>
              <a:rPr lang="en-US" dirty="0" err="1" smtClean="0">
                <a:solidFill>
                  <a:srgbClr val="FF0000"/>
                </a:solidFill>
              </a:rPr>
              <a:t>dhase</a:t>
            </a:r>
            <a:r>
              <a:rPr lang="en-US" dirty="0" smtClean="0">
                <a:solidFill>
                  <a:srgbClr val="FF0000"/>
                </a:solidFill>
              </a:rPr>
              <a:t> </a:t>
            </a:r>
            <a:r>
              <a:rPr lang="en-US" b="1" dirty="0" smtClean="0">
                <a:solidFill>
                  <a:srgbClr val="FF0000"/>
                </a:solidFill>
              </a:rPr>
              <a:t>phosphatase, </a:t>
            </a:r>
            <a:r>
              <a:rPr lang="en-US" u="sng" dirty="0" smtClean="0">
                <a:solidFill>
                  <a:srgbClr val="FF0000"/>
                </a:solidFill>
              </a:rPr>
              <a:t>not</a:t>
            </a:r>
            <a:r>
              <a:rPr lang="en-US" dirty="0" smtClean="0">
                <a:solidFill>
                  <a:srgbClr val="FF0000"/>
                </a:solidFill>
              </a:rPr>
              <a:t> the PDH complex. They do not act on PDH complex directly, but on the phosphatase that turns on PDH complex. Always ask yourself, “which enzyme </a:t>
            </a:r>
            <a:r>
              <a:rPr lang="en-US" dirty="0">
                <a:solidFill>
                  <a:srgbClr val="FF0000"/>
                </a:solidFill>
              </a:rPr>
              <a:t>is the </a:t>
            </a:r>
            <a:r>
              <a:rPr lang="en-US" dirty="0" smtClean="0">
                <a:solidFill>
                  <a:srgbClr val="FF0000"/>
                </a:solidFill>
              </a:rPr>
              <a:t> effector affecting?” If you sort out which enzyme, you will understand the activity and overall effect.</a:t>
            </a:r>
          </a:p>
          <a:p>
            <a:pPr algn="ctr"/>
            <a:r>
              <a:rPr lang="en-US" b="1" dirty="0" smtClean="0"/>
              <a:t>Does </a:t>
            </a:r>
            <a:r>
              <a:rPr lang="en-US" b="1" dirty="0" err="1" smtClean="0"/>
              <a:t>dephosphorylation</a:t>
            </a:r>
            <a:r>
              <a:rPr lang="en-US" b="1" dirty="0" smtClean="0"/>
              <a:t> activate all enzymes?</a:t>
            </a:r>
          </a:p>
          <a:p>
            <a:pPr algn="ctr"/>
            <a:r>
              <a:rPr lang="en-US" b="1" dirty="0" smtClean="0">
                <a:solidFill>
                  <a:srgbClr val="FF0000"/>
                </a:solidFill>
              </a:rPr>
              <a:t>No! </a:t>
            </a:r>
            <a:r>
              <a:rPr lang="en-US" dirty="0" smtClean="0">
                <a:solidFill>
                  <a:srgbClr val="FF0000"/>
                </a:solidFill>
              </a:rPr>
              <a:t>Activation/deactivation by covalent modification varies in each regulatory enzyme. Read the context carefully! E.g., </a:t>
            </a:r>
            <a:r>
              <a:rPr lang="en-US" dirty="0" err="1" smtClean="0">
                <a:solidFill>
                  <a:srgbClr val="FF0000"/>
                </a:solidFill>
              </a:rPr>
              <a:t>dephosphorylation</a:t>
            </a:r>
            <a:r>
              <a:rPr lang="en-US" dirty="0" smtClean="0">
                <a:solidFill>
                  <a:srgbClr val="FF0000"/>
                </a:solidFill>
              </a:rPr>
              <a:t> turned off glycogen </a:t>
            </a:r>
            <a:r>
              <a:rPr lang="en-US" dirty="0" err="1" smtClean="0">
                <a:solidFill>
                  <a:srgbClr val="FF0000"/>
                </a:solidFill>
              </a:rPr>
              <a:t>phosphorylase</a:t>
            </a:r>
            <a:endParaRPr lang="en-US" b="1" dirty="0">
              <a:solidFill>
                <a:srgbClr val="FF0000"/>
              </a:solidFill>
            </a:endParaRPr>
          </a:p>
        </p:txBody>
      </p:sp>
      <p:sp>
        <p:nvSpPr>
          <p:cNvPr id="11" name="TextBox 10"/>
          <p:cNvSpPr txBox="1"/>
          <p:nvPr/>
        </p:nvSpPr>
        <p:spPr>
          <a:xfrm>
            <a:off x="3939339" y="981603"/>
            <a:ext cx="1596340" cy="338554"/>
          </a:xfrm>
          <a:prstGeom prst="rect">
            <a:avLst/>
          </a:prstGeom>
          <a:noFill/>
        </p:spPr>
        <p:txBody>
          <a:bodyPr wrap="square" rtlCol="0">
            <a:spAutoFit/>
          </a:bodyPr>
          <a:lstStyle/>
          <a:p>
            <a:r>
              <a:rPr lang="en-US" sz="1600" b="1" dirty="0" smtClean="0"/>
              <a:t>PDH complex</a:t>
            </a:r>
            <a:endParaRPr lang="en-US" sz="1600" b="1" dirty="0"/>
          </a:p>
        </p:txBody>
      </p:sp>
      <p:sp>
        <p:nvSpPr>
          <p:cNvPr id="12" name="TextBox 11"/>
          <p:cNvSpPr txBox="1"/>
          <p:nvPr/>
        </p:nvSpPr>
        <p:spPr>
          <a:xfrm>
            <a:off x="3939339" y="2895206"/>
            <a:ext cx="1711938" cy="338554"/>
          </a:xfrm>
          <a:prstGeom prst="rect">
            <a:avLst/>
          </a:prstGeom>
          <a:noFill/>
        </p:spPr>
        <p:txBody>
          <a:bodyPr wrap="square" rtlCol="0">
            <a:spAutoFit/>
          </a:bodyPr>
          <a:lstStyle/>
          <a:p>
            <a:r>
              <a:rPr lang="en-US" sz="1600" b="1" dirty="0" smtClean="0"/>
              <a:t>PDH complex</a:t>
            </a:r>
            <a:endParaRPr lang="en-US" sz="1600" b="1" dirty="0"/>
          </a:p>
        </p:txBody>
      </p:sp>
      <p:sp>
        <p:nvSpPr>
          <p:cNvPr id="17" name="TextBox 16"/>
          <p:cNvSpPr txBox="1"/>
          <p:nvPr/>
        </p:nvSpPr>
        <p:spPr>
          <a:xfrm>
            <a:off x="2185401" y="732583"/>
            <a:ext cx="5275803" cy="369332"/>
          </a:xfrm>
          <a:prstGeom prst="rect">
            <a:avLst/>
          </a:prstGeom>
          <a:noFill/>
        </p:spPr>
        <p:txBody>
          <a:bodyPr wrap="none" rtlCol="0">
            <a:spAutoFit/>
          </a:bodyPr>
          <a:lstStyle/>
          <a:p>
            <a:r>
              <a:rPr lang="en-US" dirty="0" smtClean="0"/>
              <a:t>Covalent modification only in Eukaryotic PDH complex</a:t>
            </a:r>
            <a:endParaRPr lang="en-US" dirty="0"/>
          </a:p>
        </p:txBody>
      </p:sp>
    </p:spTree>
    <p:extLst>
      <p:ext uri="{BB962C8B-B14F-4D97-AF65-F5344CB8AC3E}">
        <p14:creationId xmlns:p14="http://schemas.microsoft.com/office/powerpoint/2010/main" val="4264987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3276600" cy="647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676400"/>
            <a:ext cx="3733800" cy="4524315"/>
          </a:xfrm>
          <a:prstGeom prst="rect">
            <a:avLst/>
          </a:prstGeom>
          <a:noFill/>
        </p:spPr>
        <p:txBody>
          <a:bodyPr wrap="square" rtlCol="0">
            <a:spAutoFit/>
          </a:bodyPr>
          <a:lstStyle/>
          <a:p>
            <a:pPr algn="ctr"/>
            <a:r>
              <a:rPr lang="en-US" dirty="0" smtClean="0"/>
              <a:t>Living cells and organisms must preform work to stay alive, to grow, and to produce</a:t>
            </a:r>
          </a:p>
          <a:p>
            <a:pPr algn="ctr"/>
            <a:endParaRPr lang="en-US" dirty="0"/>
          </a:p>
          <a:p>
            <a:pPr algn="ctr"/>
            <a:r>
              <a:rPr lang="en-US" dirty="0" smtClean="0"/>
              <a:t>Thus, the necessity to harness energy and channel it into biological work is a fundamental property of ALL living organisms</a:t>
            </a:r>
          </a:p>
          <a:p>
            <a:pPr algn="ctr"/>
            <a:endParaRPr lang="en-US" dirty="0"/>
          </a:p>
          <a:p>
            <a:pPr algn="ctr"/>
            <a:r>
              <a:rPr lang="en-US" dirty="0" smtClean="0"/>
              <a:t>These organisms have evolved countless interconnected pathways that combine biosynthetic (anabolic) and </a:t>
            </a:r>
            <a:r>
              <a:rPr lang="en-US" dirty="0" err="1" smtClean="0"/>
              <a:t>degradative</a:t>
            </a:r>
            <a:r>
              <a:rPr lang="en-US" dirty="0" smtClean="0"/>
              <a:t> (catabolic) pathways with complex multilayered regulatory mechanisms all in the effort to obtain a dynamic steady state of life</a:t>
            </a:r>
            <a:endParaRPr lang="en-US" dirty="0"/>
          </a:p>
        </p:txBody>
      </p:sp>
      <p:sp>
        <p:nvSpPr>
          <p:cNvPr id="6" name="Rectangle 5"/>
          <p:cNvSpPr/>
          <p:nvPr/>
        </p:nvSpPr>
        <p:spPr>
          <a:xfrm>
            <a:off x="-1" y="1"/>
            <a:ext cx="2878073" cy="838862"/>
          </a:xfrm>
          <a:prstGeom prst="rec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ln w="17780" cmpd="sng">
                  <a:noFill/>
                  <a:prstDash val="solid"/>
                  <a:miter lim="800000"/>
                </a:ln>
                <a:solidFill>
                  <a:schemeClr val="tx1"/>
                </a:solidFill>
              </a:rPr>
              <a:t>Metabolism Overview</a:t>
            </a:r>
            <a:endParaRPr lang="en-US" sz="2400" b="1" dirty="0">
              <a:ln w="17780" cmpd="sng">
                <a:noFill/>
                <a:prstDash val="solid"/>
                <a:miter lim="800000"/>
              </a:ln>
              <a:solidFill>
                <a:schemeClr val="tx1"/>
              </a:solidFill>
            </a:endParaRPr>
          </a:p>
        </p:txBody>
      </p:sp>
    </p:spTree>
    <p:extLst>
      <p:ext uri="{BB962C8B-B14F-4D97-AF65-F5344CB8AC3E}">
        <p14:creationId xmlns:p14="http://schemas.microsoft.com/office/powerpoint/2010/main" val="18361975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
            <a:ext cx="2878073" cy="838862"/>
          </a:xfrm>
          <a:prstGeom prst="rec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ln w="17780" cmpd="sng">
                  <a:noFill/>
                  <a:prstDash val="solid"/>
                  <a:miter lim="800000"/>
                </a:ln>
                <a:solidFill>
                  <a:schemeClr val="tx1"/>
                </a:solidFill>
              </a:rPr>
              <a:t>Metabolism Overview</a:t>
            </a:r>
            <a:endParaRPr lang="en-US" sz="2400" b="1" dirty="0">
              <a:ln w="17780" cmpd="sng">
                <a:noFill/>
                <a:prstDash val="solid"/>
                <a:miter lim="800000"/>
              </a:ln>
              <a:solidFill>
                <a:schemeClr val="tx1"/>
              </a:solidFill>
            </a:endParaRPr>
          </a:p>
        </p:txBody>
      </p:sp>
      <p:sp>
        <p:nvSpPr>
          <p:cNvPr id="20" name="TextBox 19"/>
          <p:cNvSpPr txBox="1"/>
          <p:nvPr/>
        </p:nvSpPr>
        <p:spPr>
          <a:xfrm>
            <a:off x="249472" y="838863"/>
            <a:ext cx="8776879" cy="6001644"/>
          </a:xfrm>
          <a:prstGeom prst="rect">
            <a:avLst/>
          </a:prstGeom>
          <a:noFill/>
        </p:spPr>
        <p:txBody>
          <a:bodyPr wrap="square" rtlCol="0">
            <a:spAutoFit/>
          </a:bodyPr>
          <a:lstStyle/>
          <a:p>
            <a:r>
              <a:rPr lang="en-US" sz="1600" b="1" dirty="0" smtClean="0"/>
              <a:t>Thermodynamics </a:t>
            </a:r>
          </a:p>
          <a:p>
            <a:pPr marL="285750" indent="-285750">
              <a:buFont typeface="Arial"/>
              <a:buChar char="•"/>
            </a:pPr>
            <a:r>
              <a:rPr lang="en-US" sz="1600" dirty="0" smtClean="0"/>
              <a:t>Which direction is favored (ΔG°’ vs. ΔG)? Why?</a:t>
            </a:r>
          </a:p>
          <a:p>
            <a:pPr marL="742950" lvl="1" indent="-285750">
              <a:buFont typeface="Arial"/>
              <a:buChar char="•"/>
            </a:pPr>
            <a:r>
              <a:rPr lang="en-US" sz="1600" dirty="0" smtClean="0"/>
              <a:t>Coupling by pushing and pulling of reactions (</a:t>
            </a:r>
            <a:r>
              <a:rPr lang="en-US" sz="1600" b="1" dirty="0" smtClean="0"/>
              <a:t>Q </a:t>
            </a:r>
            <a:r>
              <a:rPr lang="en-US" sz="1600" dirty="0" smtClean="0"/>
              <a:t>or [products]/[reactants]) or coupling by hydrolysis of high energy compound? </a:t>
            </a:r>
          </a:p>
          <a:p>
            <a:pPr marL="742950" lvl="1" indent="-285750">
              <a:buFont typeface="Arial"/>
              <a:buChar char="•"/>
            </a:pPr>
            <a:r>
              <a:rPr lang="en-US" sz="1600" dirty="0" smtClean="0"/>
              <a:t>Is it reversible or irreversible?</a:t>
            </a:r>
          </a:p>
          <a:p>
            <a:r>
              <a:rPr lang="en-US" sz="1600" b="1" dirty="0" smtClean="0"/>
              <a:t>Energy currencies (e.g. ATP, NADH, FADH</a:t>
            </a:r>
            <a:r>
              <a:rPr lang="en-US" sz="1600" b="1" baseline="-25000" dirty="0" smtClean="0"/>
              <a:t>2</a:t>
            </a:r>
            <a:r>
              <a:rPr lang="en-US" sz="1600" b="1" dirty="0" smtClean="0"/>
              <a:t>)</a:t>
            </a:r>
          </a:p>
          <a:p>
            <a:pPr marL="285750" indent="-285750">
              <a:buFont typeface="Arial"/>
              <a:buChar char="•"/>
            </a:pPr>
            <a:r>
              <a:rPr lang="en-US" sz="1600" dirty="0" smtClean="0"/>
              <a:t>What currency is used? What currency is made? How is that currency made?</a:t>
            </a:r>
          </a:p>
          <a:p>
            <a:r>
              <a:rPr lang="en-US" sz="1600" b="1" dirty="0" smtClean="0"/>
              <a:t>Regulation</a:t>
            </a:r>
          </a:p>
          <a:p>
            <a:pPr marL="285750" indent="-285750">
              <a:buFont typeface="Arial"/>
              <a:buChar char="•"/>
            </a:pPr>
            <a:r>
              <a:rPr lang="en-US" sz="1600" dirty="0" smtClean="0"/>
              <a:t>Is the step a good point of regulation? </a:t>
            </a:r>
          </a:p>
          <a:p>
            <a:pPr marL="742950" lvl="1" indent="-285750">
              <a:buFont typeface="Arial"/>
              <a:buChar char="•"/>
            </a:pPr>
            <a:r>
              <a:rPr lang="en-US" sz="1600" dirty="0" smtClean="0"/>
              <a:t>Why? First committed step, slow step, initial step?</a:t>
            </a:r>
          </a:p>
          <a:p>
            <a:pPr marL="742950" lvl="1" indent="-285750">
              <a:buFont typeface="Arial"/>
              <a:buChar char="•"/>
            </a:pPr>
            <a:r>
              <a:rPr lang="en-US" sz="1600" dirty="0" smtClean="0"/>
              <a:t>How? Allosteric effectors, covalent modification, non-allosteric product inhibition?</a:t>
            </a:r>
          </a:p>
          <a:p>
            <a:r>
              <a:rPr lang="en-US" sz="1600" b="1" dirty="0" smtClean="0"/>
              <a:t>Mechanism</a:t>
            </a:r>
          </a:p>
          <a:p>
            <a:pPr marL="285750" indent="-285750">
              <a:buFont typeface="Arial"/>
              <a:buChar char="•"/>
            </a:pPr>
            <a:r>
              <a:rPr lang="en-US" sz="1600" dirty="0" smtClean="0"/>
              <a:t>Know the basic, general mechanism and not arrow-pushing</a:t>
            </a:r>
          </a:p>
          <a:p>
            <a:pPr marL="742950" lvl="1" indent="-285750">
              <a:buFont typeface="Arial"/>
              <a:buChar char="•"/>
            </a:pPr>
            <a:r>
              <a:rPr lang="en-US" sz="1600" dirty="0"/>
              <a:t>If mechanism includes covalent attack, </a:t>
            </a:r>
            <a:r>
              <a:rPr lang="en-US" sz="1600" dirty="0" smtClean="0"/>
              <a:t>what </a:t>
            </a:r>
            <a:r>
              <a:rPr lang="en-US" sz="1600" dirty="0"/>
              <a:t>is the nucleophile and what is the </a:t>
            </a:r>
            <a:r>
              <a:rPr lang="en-US" sz="1600" dirty="0" smtClean="0"/>
              <a:t>electrophile</a:t>
            </a:r>
            <a:r>
              <a:rPr lang="en-US" sz="1600" dirty="0"/>
              <a:t>?</a:t>
            </a:r>
            <a:endParaRPr lang="en-US" sz="1600" dirty="0" smtClean="0"/>
          </a:p>
          <a:p>
            <a:pPr marL="285750" indent="-285750">
              <a:buFont typeface="Arial"/>
              <a:buChar char="•"/>
            </a:pPr>
            <a:r>
              <a:rPr lang="en-US" sz="1600" dirty="0" smtClean="0"/>
              <a:t>Know unique aspects of mechanisms</a:t>
            </a:r>
          </a:p>
          <a:p>
            <a:pPr marL="742950" lvl="1" indent="-285750">
              <a:buFont typeface="Arial"/>
              <a:buChar char="•"/>
            </a:pPr>
            <a:r>
              <a:rPr lang="en-US" sz="1600" dirty="0" smtClean="0"/>
              <a:t>E.g. Are there metal ions, cofactors, unique intermediates, important residues (e.g. TCA’s </a:t>
            </a:r>
            <a:r>
              <a:rPr lang="en-US" sz="1600" dirty="0" err="1" smtClean="0"/>
              <a:t>succinyl</a:t>
            </a:r>
            <a:r>
              <a:rPr lang="en-US" sz="1600" dirty="0" smtClean="0"/>
              <a:t>-CoA </a:t>
            </a:r>
            <a:r>
              <a:rPr lang="en-US" sz="1600" dirty="0" err="1" smtClean="0"/>
              <a:t>synthetase</a:t>
            </a:r>
            <a:r>
              <a:rPr lang="en-US" sz="1600" dirty="0"/>
              <a:t> </a:t>
            </a:r>
            <a:r>
              <a:rPr lang="en-US" sz="1600" dirty="0" smtClean="0"/>
              <a:t>and glycolysis’s </a:t>
            </a:r>
            <a:r>
              <a:rPr lang="en-US" sz="1600" dirty="0" err="1"/>
              <a:t>p</a:t>
            </a:r>
            <a:r>
              <a:rPr lang="en-US" sz="1600" dirty="0" err="1" smtClean="0"/>
              <a:t>hosphogycerate</a:t>
            </a:r>
            <a:r>
              <a:rPr lang="en-US" sz="1600" dirty="0" smtClean="0"/>
              <a:t> </a:t>
            </a:r>
            <a:r>
              <a:rPr lang="en-US" sz="1600" dirty="0" err="1" smtClean="0"/>
              <a:t>mutase</a:t>
            </a:r>
            <a:r>
              <a:rPr lang="en-US" sz="1600" dirty="0" smtClean="0"/>
              <a:t> (PGM) </a:t>
            </a:r>
            <a:r>
              <a:rPr lang="en-US" sz="1600" dirty="0" err="1" smtClean="0"/>
              <a:t>phospho</a:t>
            </a:r>
            <a:r>
              <a:rPr lang="en-US" sz="1600" dirty="0" smtClean="0"/>
              <a:t>-His ?</a:t>
            </a:r>
          </a:p>
          <a:p>
            <a:r>
              <a:rPr lang="en-US" sz="1600" b="1" dirty="0" smtClean="0"/>
              <a:t>Enzyme</a:t>
            </a:r>
          </a:p>
          <a:p>
            <a:pPr marL="285750" indent="-285750">
              <a:buFont typeface="Arial"/>
              <a:buChar char="•"/>
            </a:pPr>
            <a:r>
              <a:rPr lang="en-US" sz="1600" dirty="0" smtClean="0"/>
              <a:t>What is the class (and, if possible, subclass)?</a:t>
            </a:r>
          </a:p>
          <a:p>
            <a:pPr marL="285750" indent="-285750">
              <a:buFont typeface="Arial"/>
              <a:buChar char="•"/>
            </a:pPr>
            <a:r>
              <a:rPr lang="en-US" sz="1600" dirty="0" smtClean="0"/>
              <a:t>Know unique aspects of enzymes</a:t>
            </a:r>
            <a:endParaRPr lang="en-US" sz="1600" b="1" dirty="0" smtClean="0"/>
          </a:p>
          <a:p>
            <a:r>
              <a:rPr lang="en-US" sz="1600" b="1" dirty="0" smtClean="0"/>
              <a:t>Carbon tracing</a:t>
            </a:r>
          </a:p>
          <a:p>
            <a:pPr marL="285750" indent="-285750">
              <a:buFont typeface="Arial"/>
              <a:buChar char="•"/>
            </a:pPr>
            <a:r>
              <a:rPr lang="en-US" sz="1600" dirty="0" smtClean="0"/>
              <a:t>If you label carbons from glucose, where does it end up after each step in glycolysis? Each step in TCA cycle? Each round in the TCA cycle?</a:t>
            </a:r>
          </a:p>
          <a:p>
            <a:pPr marL="742950" lvl="1" indent="-285750">
              <a:buFont typeface="Arial"/>
              <a:buChar char="•"/>
            </a:pPr>
            <a:r>
              <a:rPr lang="en-US" sz="1600" dirty="0" smtClean="0"/>
              <a:t>Requires knowledge of reactants’ and products’ structure</a:t>
            </a:r>
            <a:endParaRPr lang="en-US" sz="1600" dirty="0"/>
          </a:p>
        </p:txBody>
      </p:sp>
      <p:sp>
        <p:nvSpPr>
          <p:cNvPr id="2" name="Rectangle 1"/>
          <p:cNvSpPr/>
          <p:nvPr/>
        </p:nvSpPr>
        <p:spPr>
          <a:xfrm>
            <a:off x="3209117" y="34022"/>
            <a:ext cx="4994114" cy="954107"/>
          </a:xfrm>
          <a:prstGeom prst="rect">
            <a:avLst/>
          </a:prstGeom>
        </p:spPr>
        <p:txBody>
          <a:bodyPr wrap="square">
            <a:spAutoFit/>
          </a:bodyPr>
          <a:lstStyle/>
          <a:p>
            <a:pPr algn="ctr"/>
            <a:r>
              <a:rPr lang="en-US" sz="2800" b="1" dirty="0" smtClean="0"/>
              <a:t>What to study </a:t>
            </a:r>
            <a:r>
              <a:rPr lang="en-US" sz="2800" b="1" dirty="0"/>
              <a:t>for </a:t>
            </a:r>
            <a:r>
              <a:rPr lang="en-US" sz="2800" b="1" dirty="0" smtClean="0"/>
              <a:t>metabolic </a:t>
            </a:r>
            <a:r>
              <a:rPr lang="en-US" sz="2800" b="1" dirty="0"/>
              <a:t>p</a:t>
            </a:r>
            <a:r>
              <a:rPr lang="en-US" sz="2800" b="1" dirty="0" smtClean="0"/>
              <a:t>athways</a:t>
            </a:r>
            <a:endParaRPr lang="en-US" sz="2800" b="1" dirty="0"/>
          </a:p>
        </p:txBody>
      </p:sp>
    </p:spTree>
    <p:extLst>
      <p:ext uri="{BB962C8B-B14F-4D97-AF65-F5344CB8AC3E}">
        <p14:creationId xmlns:p14="http://schemas.microsoft.com/office/powerpoint/2010/main" val="2529682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1769"/>
            <a:ext cx="4042229" cy="4525963"/>
          </a:xfrm>
        </p:spPr>
        <p:txBody>
          <a:bodyPr>
            <a:normAutofit fontScale="77500" lnSpcReduction="20000"/>
          </a:bodyPr>
          <a:lstStyle/>
          <a:p>
            <a:r>
              <a:rPr lang="en-US" dirty="0" smtClean="0"/>
              <a:t>Inhibitor kinetics</a:t>
            </a:r>
          </a:p>
          <a:p>
            <a:pPr lvl="1"/>
            <a:r>
              <a:rPr lang="en-US" dirty="0" smtClean="0"/>
              <a:t>Mixed inhibition</a:t>
            </a:r>
          </a:p>
          <a:p>
            <a:r>
              <a:rPr lang="en-US" dirty="0" smtClean="0"/>
              <a:t>Enzyme Regulation</a:t>
            </a:r>
          </a:p>
          <a:p>
            <a:pPr lvl="1"/>
            <a:r>
              <a:rPr lang="en-US" dirty="0" smtClean="0"/>
              <a:t>Allosteric regulation</a:t>
            </a:r>
          </a:p>
          <a:p>
            <a:pPr lvl="1"/>
            <a:r>
              <a:rPr lang="en-US" dirty="0" smtClean="0"/>
              <a:t>Covalent modification</a:t>
            </a:r>
          </a:p>
          <a:p>
            <a:r>
              <a:rPr lang="en-US" dirty="0" smtClean="0"/>
              <a:t>Metabolism overview</a:t>
            </a:r>
          </a:p>
          <a:p>
            <a:r>
              <a:rPr lang="en-US" dirty="0" smtClean="0"/>
              <a:t>Glycolysis</a:t>
            </a:r>
          </a:p>
          <a:p>
            <a:r>
              <a:rPr lang="en-US" dirty="0" smtClean="0"/>
              <a:t>Fates of Pyruvate</a:t>
            </a:r>
          </a:p>
          <a:p>
            <a:pPr lvl="1"/>
            <a:r>
              <a:rPr lang="en-US" dirty="0" smtClean="0"/>
              <a:t>Gluconeogenesis and </a:t>
            </a:r>
            <a:r>
              <a:rPr lang="en-US" dirty="0" err="1" smtClean="0"/>
              <a:t>anapleurotic</a:t>
            </a:r>
            <a:r>
              <a:rPr lang="en-US" dirty="0" smtClean="0"/>
              <a:t> reactions</a:t>
            </a:r>
          </a:p>
          <a:p>
            <a:pPr lvl="1"/>
            <a:r>
              <a:rPr lang="en-US" dirty="0" err="1" smtClean="0"/>
              <a:t>Homolactic</a:t>
            </a:r>
            <a:r>
              <a:rPr lang="en-US" dirty="0"/>
              <a:t> </a:t>
            </a:r>
            <a:r>
              <a:rPr lang="en-US" dirty="0" smtClean="0"/>
              <a:t>and alcohol fermentation</a:t>
            </a:r>
          </a:p>
          <a:p>
            <a:pPr lvl="1"/>
            <a:r>
              <a:rPr lang="en-US" dirty="0" smtClean="0"/>
              <a:t>PDH complex </a:t>
            </a:r>
          </a:p>
        </p:txBody>
      </p:sp>
      <p:pic>
        <p:nvPicPr>
          <p:cNvPr id="10241" name="Picture 1"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728" y="1109207"/>
            <a:ext cx="4868929" cy="193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99429" y="3140076"/>
            <a:ext cx="4572000" cy="2677656"/>
          </a:xfrm>
          <a:prstGeom prst="rect">
            <a:avLst/>
          </a:prstGeom>
        </p:spPr>
        <p:txBody>
          <a:bodyPr>
            <a:spAutoFit/>
          </a:bodyPr>
          <a:lstStyle/>
          <a:p>
            <a:pPr marL="285750" indent="-285750">
              <a:buFont typeface="Arial"/>
              <a:buChar char="•"/>
            </a:pPr>
            <a:r>
              <a:rPr lang="en-US" sz="2400" dirty="0"/>
              <a:t>TCA </a:t>
            </a:r>
            <a:r>
              <a:rPr lang="en-US" sz="2400" dirty="0" smtClean="0"/>
              <a:t>Cycle</a:t>
            </a:r>
            <a:endParaRPr lang="en-US" sz="2400" dirty="0"/>
          </a:p>
          <a:p>
            <a:pPr marL="285750" indent="-285750">
              <a:buFont typeface="Arial"/>
              <a:buChar char="•"/>
            </a:pPr>
            <a:r>
              <a:rPr lang="en-US" sz="2400" dirty="0"/>
              <a:t>Reduction potentials</a:t>
            </a:r>
          </a:p>
          <a:p>
            <a:pPr marL="285750" indent="-285750">
              <a:buFont typeface="Arial"/>
              <a:buChar char="•"/>
            </a:pPr>
            <a:r>
              <a:rPr lang="en-US" sz="2400" dirty="0"/>
              <a:t>Electron Transport Chain</a:t>
            </a:r>
          </a:p>
          <a:p>
            <a:pPr marL="285750" indent="-285750">
              <a:buFont typeface="Arial"/>
              <a:buChar char="•"/>
            </a:pPr>
            <a:r>
              <a:rPr lang="en-US" sz="2400" dirty="0"/>
              <a:t>ATP Synthase</a:t>
            </a:r>
          </a:p>
          <a:p>
            <a:pPr marL="285750" indent="-285750">
              <a:buFont typeface="Arial"/>
              <a:buChar char="•"/>
            </a:pPr>
            <a:r>
              <a:rPr lang="en-US" sz="2400" dirty="0"/>
              <a:t>Metabolic ATP yield</a:t>
            </a:r>
          </a:p>
          <a:p>
            <a:pPr marL="285750" indent="-285750">
              <a:buFont typeface="Arial"/>
              <a:buChar char="•"/>
            </a:pPr>
            <a:r>
              <a:rPr lang="en-US" sz="2400" dirty="0"/>
              <a:t>Old exam questions</a:t>
            </a:r>
          </a:p>
          <a:p>
            <a:pPr marL="285750" indent="-285750">
              <a:buFont typeface="Arial"/>
              <a:buChar char="•"/>
            </a:pPr>
            <a:r>
              <a:rPr lang="en-US" sz="2400" dirty="0"/>
              <a:t>Q&amp;A!</a:t>
            </a:r>
          </a:p>
        </p:txBody>
      </p:sp>
    </p:spTree>
    <p:extLst>
      <p:ext uri="{BB962C8B-B14F-4D97-AF65-F5344CB8AC3E}">
        <p14:creationId xmlns:p14="http://schemas.microsoft.com/office/powerpoint/2010/main" val="22202211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941" y="-133144"/>
            <a:ext cx="5983509" cy="1143000"/>
          </a:xfrm>
        </p:spPr>
        <p:txBody>
          <a:bodyPr>
            <a:noAutofit/>
          </a:bodyPr>
          <a:lstStyle/>
          <a:p>
            <a:pPr algn="r"/>
            <a:r>
              <a:rPr lang="en-US" sz="3200" b="1" dirty="0" smtClean="0"/>
              <a:t>Thermodynamics in metabolism</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666600017"/>
              </p:ext>
            </p:extLst>
          </p:nvPr>
        </p:nvGraphicFramePr>
        <p:xfrm>
          <a:off x="1177268" y="1081317"/>
          <a:ext cx="6760656" cy="1483360"/>
        </p:xfrm>
        <a:graphic>
          <a:graphicData uri="http://schemas.openxmlformats.org/drawingml/2006/table">
            <a:tbl>
              <a:tblPr firstRow="1" bandRow="1">
                <a:tableStyleId>{7DF18680-E054-41AD-8BC1-D1AEF772440D}</a:tableStyleId>
              </a:tblPr>
              <a:tblGrid>
                <a:gridCol w="1587116"/>
                <a:gridCol w="1584688"/>
                <a:gridCol w="3588852"/>
              </a:tblGrid>
              <a:tr h="370840">
                <a:tc>
                  <a:txBody>
                    <a:bodyPr/>
                    <a:lstStyle/>
                    <a:p>
                      <a:pPr algn="ctr"/>
                      <a:endParaRPr lang="en-US" sz="1600" dirty="0"/>
                    </a:p>
                  </a:txBody>
                  <a:tcPr anchor="ctr"/>
                </a:tc>
                <a:tc>
                  <a:txBody>
                    <a:bodyPr/>
                    <a:lstStyle/>
                    <a:p>
                      <a:pPr algn="ctr"/>
                      <a:r>
                        <a:rPr lang="en-US" sz="1600" dirty="0" smtClean="0"/>
                        <a:t>ΔG</a:t>
                      </a:r>
                      <a:endParaRPr lang="en-US" sz="1600" dirty="0"/>
                    </a:p>
                  </a:txBody>
                  <a:tcPr anchor="ctr"/>
                </a:tc>
                <a:tc>
                  <a:txBody>
                    <a:bodyPr/>
                    <a:lstStyle/>
                    <a:p>
                      <a:pPr algn="ctr"/>
                      <a:r>
                        <a:rPr lang="en-US" sz="1600" dirty="0" smtClean="0"/>
                        <a:t>Direction</a:t>
                      </a:r>
                      <a:endParaRPr lang="en-US" sz="1600" dirty="0"/>
                    </a:p>
                  </a:txBody>
                  <a:tcPr anchor="ctr"/>
                </a:tc>
              </a:tr>
              <a:tr h="370840">
                <a:tc>
                  <a:txBody>
                    <a:bodyPr/>
                    <a:lstStyle/>
                    <a:p>
                      <a:pPr algn="ctr"/>
                      <a:r>
                        <a:rPr lang="en-US" sz="1600" dirty="0" smtClean="0"/>
                        <a:t>Q &lt; </a:t>
                      </a:r>
                      <a:r>
                        <a:rPr lang="en-US" sz="1600" dirty="0" err="1" smtClean="0"/>
                        <a:t>K</a:t>
                      </a:r>
                      <a:r>
                        <a:rPr lang="en-US" sz="1600" baseline="-25000" dirty="0" err="1" smtClean="0"/>
                        <a:t>eq</a:t>
                      </a:r>
                      <a:endParaRPr lang="en-US" sz="1600" baseline="-25000" dirty="0"/>
                    </a:p>
                  </a:txBody>
                  <a:tcPr anchor="ctr"/>
                </a:tc>
                <a:tc>
                  <a:txBody>
                    <a:bodyPr/>
                    <a:lstStyle/>
                    <a:p>
                      <a:pPr algn="ctr"/>
                      <a:r>
                        <a:rPr lang="en-US" sz="1600" dirty="0" smtClean="0"/>
                        <a:t>Negative</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Forward; to the right; spontaneous</a:t>
                      </a:r>
                      <a:endParaRPr lang="en-US" sz="1600" dirty="0"/>
                    </a:p>
                  </a:txBody>
                  <a:tcPr anchor="ctr"/>
                </a:tc>
              </a:tr>
              <a:tr h="370840">
                <a:tc>
                  <a:txBody>
                    <a:bodyPr/>
                    <a:lstStyle/>
                    <a:p>
                      <a:pPr algn="ctr"/>
                      <a:r>
                        <a:rPr lang="en-US" sz="1600" dirty="0" smtClean="0"/>
                        <a:t>Q = </a:t>
                      </a:r>
                      <a:r>
                        <a:rPr lang="en-US" sz="1600" dirty="0" err="1" smtClean="0"/>
                        <a:t>K</a:t>
                      </a:r>
                      <a:r>
                        <a:rPr lang="en-US" sz="1600" baseline="-25000" dirty="0" err="1" smtClean="0"/>
                        <a:t>eq</a:t>
                      </a:r>
                      <a:endParaRPr lang="en-US" sz="1600" dirty="0"/>
                    </a:p>
                  </a:txBody>
                  <a:tcPr anchor="ctr"/>
                </a:tc>
                <a:tc>
                  <a:txBody>
                    <a:bodyPr/>
                    <a:lstStyle/>
                    <a:p>
                      <a:pPr algn="ctr"/>
                      <a:r>
                        <a:rPr lang="en-US" sz="1600" dirty="0" smtClean="0"/>
                        <a:t>0</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Can go either way,</a:t>
                      </a:r>
                      <a:r>
                        <a:rPr lang="en-US" sz="1600" baseline="0" dirty="0" smtClean="0"/>
                        <a:t> equilibrium</a:t>
                      </a:r>
                      <a:endParaRPr lang="en-US" sz="1600" dirty="0"/>
                    </a:p>
                  </a:txBody>
                  <a:tcPr anchor="ctr"/>
                </a:tc>
              </a:tr>
              <a:tr h="370840">
                <a:tc>
                  <a:txBody>
                    <a:bodyPr/>
                    <a:lstStyle/>
                    <a:p>
                      <a:pPr algn="ctr"/>
                      <a:r>
                        <a:rPr lang="en-US" sz="1600" dirty="0" smtClean="0"/>
                        <a:t>Q &gt; </a:t>
                      </a:r>
                      <a:r>
                        <a:rPr lang="en-US" sz="1600" dirty="0" err="1" smtClean="0"/>
                        <a:t>K</a:t>
                      </a:r>
                      <a:r>
                        <a:rPr lang="en-US" sz="1600" baseline="-25000" dirty="0" err="1" smtClean="0"/>
                        <a:t>eq</a:t>
                      </a:r>
                      <a:endParaRPr lang="en-US" sz="1600" dirty="0"/>
                    </a:p>
                  </a:txBody>
                  <a:tcPr anchor="ctr"/>
                </a:tc>
                <a:tc>
                  <a:txBody>
                    <a:bodyPr/>
                    <a:lstStyle/>
                    <a:p>
                      <a:pPr algn="ctr"/>
                      <a:r>
                        <a:rPr lang="en-US" sz="1600" dirty="0" smtClean="0"/>
                        <a:t>Positive</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Backwards; to the left; not spontaneous</a:t>
                      </a:r>
                    </a:p>
                  </a:txBody>
                  <a:tcPr anchor="ctr"/>
                </a:tc>
              </a:tr>
            </a:tbl>
          </a:graphicData>
        </a:graphic>
      </p:graphicFrame>
      <p:sp>
        <p:nvSpPr>
          <p:cNvPr id="7" name="TextBox 6"/>
          <p:cNvSpPr txBox="1"/>
          <p:nvPr/>
        </p:nvSpPr>
        <p:spPr>
          <a:xfrm>
            <a:off x="1074832" y="2717909"/>
            <a:ext cx="1257325" cy="523220"/>
          </a:xfrm>
          <a:prstGeom prst="rect">
            <a:avLst/>
          </a:prstGeom>
          <a:noFill/>
        </p:spPr>
        <p:txBody>
          <a:bodyPr wrap="none" rtlCol="0">
            <a:spAutoFit/>
          </a:bodyPr>
          <a:lstStyle/>
          <a:p>
            <a:r>
              <a:rPr lang="en-US" sz="1400" dirty="0" smtClean="0"/>
              <a:t>Q = </a:t>
            </a:r>
            <a:r>
              <a:rPr lang="en-US" sz="1400" u="sng" dirty="0" smtClean="0"/>
              <a:t>[products]</a:t>
            </a:r>
          </a:p>
          <a:p>
            <a:r>
              <a:rPr lang="en-US" sz="1400" dirty="0"/>
              <a:t> </a:t>
            </a:r>
            <a:r>
              <a:rPr lang="en-US" sz="1400" dirty="0" smtClean="0"/>
              <a:t>      </a:t>
            </a:r>
            <a:r>
              <a:rPr lang="en-US" sz="1400" dirty="0"/>
              <a:t>[</a:t>
            </a:r>
            <a:r>
              <a:rPr lang="en-US" sz="1400" dirty="0" smtClean="0"/>
              <a:t>reactants]</a:t>
            </a:r>
            <a:endParaRPr lang="en-US" sz="1400" dirty="0"/>
          </a:p>
        </p:txBody>
      </p:sp>
      <p:sp>
        <p:nvSpPr>
          <p:cNvPr id="8" name="TextBox 7"/>
          <p:cNvSpPr txBox="1"/>
          <p:nvPr/>
        </p:nvSpPr>
        <p:spPr>
          <a:xfrm>
            <a:off x="1000940" y="3219951"/>
            <a:ext cx="1487999" cy="523220"/>
          </a:xfrm>
          <a:prstGeom prst="rect">
            <a:avLst/>
          </a:prstGeom>
          <a:noFill/>
        </p:spPr>
        <p:txBody>
          <a:bodyPr wrap="none" rtlCol="0">
            <a:spAutoFit/>
          </a:bodyPr>
          <a:lstStyle/>
          <a:p>
            <a:r>
              <a:rPr lang="en-US" sz="1400" dirty="0" err="1" smtClean="0"/>
              <a:t>K</a:t>
            </a:r>
            <a:r>
              <a:rPr lang="en-US" sz="1400" baseline="-25000" dirty="0" err="1" smtClean="0"/>
              <a:t>eq</a:t>
            </a:r>
            <a:r>
              <a:rPr lang="en-US" sz="1400" dirty="0" smtClean="0"/>
              <a:t> = </a:t>
            </a:r>
            <a:r>
              <a:rPr lang="en-US" sz="1400" u="sng" dirty="0" smtClean="0"/>
              <a:t>[products]</a:t>
            </a:r>
            <a:r>
              <a:rPr lang="en-US" sz="1400" u="sng" baseline="-25000" dirty="0"/>
              <a:t> </a:t>
            </a:r>
            <a:r>
              <a:rPr lang="en-US" sz="1400" u="sng" baseline="-25000" dirty="0" err="1"/>
              <a:t>eq</a:t>
            </a:r>
            <a:endParaRPr lang="en-US" sz="1400" u="sng" dirty="0" smtClean="0"/>
          </a:p>
          <a:p>
            <a:r>
              <a:rPr lang="en-US" sz="1400" dirty="0"/>
              <a:t> </a:t>
            </a:r>
            <a:r>
              <a:rPr lang="en-US" sz="1400" dirty="0" smtClean="0"/>
              <a:t>        </a:t>
            </a:r>
            <a:r>
              <a:rPr lang="en-US" sz="1400" dirty="0"/>
              <a:t>[</a:t>
            </a:r>
            <a:r>
              <a:rPr lang="en-US" sz="1400" dirty="0" smtClean="0"/>
              <a:t>reactants]</a:t>
            </a:r>
            <a:r>
              <a:rPr lang="en-US" sz="1400" baseline="-25000" dirty="0"/>
              <a:t> </a:t>
            </a:r>
            <a:r>
              <a:rPr lang="en-US" sz="1400" baseline="-25000" dirty="0" err="1"/>
              <a:t>eq</a:t>
            </a:r>
            <a:endParaRPr lang="en-US" sz="1400" dirty="0"/>
          </a:p>
        </p:txBody>
      </p:sp>
      <p:sp>
        <p:nvSpPr>
          <p:cNvPr id="9" name="TextBox 8"/>
          <p:cNvSpPr txBox="1"/>
          <p:nvPr/>
        </p:nvSpPr>
        <p:spPr>
          <a:xfrm>
            <a:off x="4962702" y="2681477"/>
            <a:ext cx="3089908" cy="1237262"/>
          </a:xfrm>
          <a:prstGeom prst="rect">
            <a:avLst/>
          </a:prstGeom>
          <a:noFill/>
        </p:spPr>
        <p:txBody>
          <a:bodyPr wrap="none" rtlCol="0">
            <a:spAutoFit/>
          </a:bodyPr>
          <a:lstStyle/>
          <a:p>
            <a:pPr>
              <a:lnSpc>
                <a:spcPct val="140000"/>
              </a:lnSpc>
            </a:pPr>
            <a:r>
              <a:rPr lang="en-US" dirty="0" smtClean="0"/>
              <a:t>Irreversible = |ΔG| &gt; 10 kJ/</a:t>
            </a:r>
            <a:r>
              <a:rPr lang="en-US" dirty="0" err="1" smtClean="0"/>
              <a:t>mol</a:t>
            </a:r>
            <a:endParaRPr lang="en-US" dirty="0" smtClean="0"/>
          </a:p>
          <a:p>
            <a:pPr>
              <a:lnSpc>
                <a:spcPct val="140000"/>
              </a:lnSpc>
            </a:pPr>
            <a:r>
              <a:rPr lang="en-US" dirty="0" smtClean="0"/>
              <a:t>Reversible   = </a:t>
            </a:r>
            <a:r>
              <a:rPr lang="en-US" dirty="0"/>
              <a:t>|ΔG| </a:t>
            </a:r>
            <a:r>
              <a:rPr lang="en-US" dirty="0" smtClean="0"/>
              <a:t>&lt; </a:t>
            </a:r>
            <a:r>
              <a:rPr lang="en-US" dirty="0"/>
              <a:t>10 kJ/</a:t>
            </a:r>
            <a:r>
              <a:rPr lang="en-US" dirty="0" err="1"/>
              <a:t>mol</a:t>
            </a:r>
            <a:endParaRPr lang="en-US" dirty="0"/>
          </a:p>
          <a:p>
            <a:pPr>
              <a:lnSpc>
                <a:spcPct val="140000"/>
              </a:lnSpc>
            </a:pPr>
            <a:endParaRPr lang="en-US" dirty="0"/>
          </a:p>
        </p:txBody>
      </p:sp>
      <p:sp>
        <p:nvSpPr>
          <p:cNvPr id="11" name="TextBox 10"/>
          <p:cNvSpPr txBox="1"/>
          <p:nvPr/>
        </p:nvSpPr>
        <p:spPr>
          <a:xfrm>
            <a:off x="2579790" y="2827945"/>
            <a:ext cx="2201845" cy="830997"/>
          </a:xfrm>
          <a:prstGeom prst="rect">
            <a:avLst/>
          </a:prstGeom>
          <a:noFill/>
        </p:spPr>
        <p:txBody>
          <a:bodyPr wrap="square" rtlCol="0">
            <a:spAutoFit/>
          </a:bodyPr>
          <a:lstStyle/>
          <a:p>
            <a:pPr algn="ctr"/>
            <a:r>
              <a:rPr lang="en-US" sz="1600" dirty="0" smtClean="0"/>
              <a:t>Equilibrium is reached when the </a:t>
            </a:r>
            <a:r>
              <a:rPr lang="en-US" sz="1600" b="1" dirty="0" smtClean="0"/>
              <a:t>rate of conversion </a:t>
            </a:r>
            <a:r>
              <a:rPr lang="en-US" sz="1600" dirty="0" smtClean="0"/>
              <a:t>is equal.</a:t>
            </a:r>
            <a:endParaRPr lang="en-US" sz="1600" dirty="0"/>
          </a:p>
        </p:txBody>
      </p:sp>
      <p:sp>
        <p:nvSpPr>
          <p:cNvPr id="12" name="Rectangle 11"/>
          <p:cNvSpPr/>
          <p:nvPr/>
        </p:nvSpPr>
        <p:spPr>
          <a:xfrm>
            <a:off x="4962702" y="3349359"/>
            <a:ext cx="1240544" cy="276999"/>
          </a:xfrm>
          <a:prstGeom prst="rect">
            <a:avLst/>
          </a:prstGeom>
        </p:spPr>
        <p:txBody>
          <a:bodyPr wrap="none">
            <a:spAutoFit/>
          </a:bodyPr>
          <a:lstStyle/>
          <a:p>
            <a:r>
              <a:rPr lang="en-US" sz="1200" dirty="0" smtClean="0"/>
              <a:t>Near equilibrium</a:t>
            </a:r>
            <a:endParaRPr lang="en-US" sz="1200" dirty="0"/>
          </a:p>
        </p:txBody>
      </p:sp>
      <p:sp>
        <p:nvSpPr>
          <p:cNvPr id="13" name="Rectangle 12"/>
          <p:cNvSpPr/>
          <p:nvPr/>
        </p:nvSpPr>
        <p:spPr>
          <a:xfrm>
            <a:off x="4781635" y="2966445"/>
            <a:ext cx="1468220" cy="276999"/>
          </a:xfrm>
          <a:prstGeom prst="rect">
            <a:avLst/>
          </a:prstGeom>
        </p:spPr>
        <p:txBody>
          <a:bodyPr wrap="none">
            <a:spAutoFit/>
          </a:bodyPr>
          <a:lstStyle/>
          <a:p>
            <a:r>
              <a:rPr lang="en-US" sz="1200" dirty="0" smtClean="0"/>
              <a:t>Far from equilibrium</a:t>
            </a:r>
            <a:endParaRPr lang="en-US" sz="1200" dirty="0"/>
          </a:p>
        </p:txBody>
      </p:sp>
      <p:sp>
        <p:nvSpPr>
          <p:cNvPr id="15" name="TextBox 14"/>
          <p:cNvSpPr txBox="1"/>
          <p:nvPr/>
        </p:nvSpPr>
        <p:spPr>
          <a:xfrm>
            <a:off x="196774" y="3968185"/>
            <a:ext cx="8626611" cy="3262432"/>
          </a:xfrm>
          <a:prstGeom prst="rect">
            <a:avLst/>
          </a:prstGeom>
          <a:noFill/>
        </p:spPr>
        <p:txBody>
          <a:bodyPr wrap="square" rtlCol="0">
            <a:spAutoFit/>
          </a:bodyPr>
          <a:lstStyle/>
          <a:p>
            <a:r>
              <a:rPr lang="en-US" b="1" dirty="0" smtClean="0"/>
              <a:t>Coupling refers to the additive property of ΔG or ΔG’° for successive reactions and allows high ΔG’° reactions to occur biologically:</a:t>
            </a:r>
          </a:p>
          <a:p>
            <a:pPr marL="285750" indent="-285750">
              <a:buFont typeface="Arial"/>
              <a:buChar char="•"/>
            </a:pPr>
            <a:r>
              <a:rPr lang="en-US" dirty="0" smtClean="0"/>
              <a:t>If </a:t>
            </a:r>
            <a:r>
              <a:rPr lang="en-US" dirty="0"/>
              <a:t>ΔG</a:t>
            </a:r>
            <a:r>
              <a:rPr lang="en-US" dirty="0" smtClean="0"/>
              <a:t>’° </a:t>
            </a:r>
            <a:r>
              <a:rPr lang="en-US" dirty="0"/>
              <a:t>is small positive </a:t>
            </a:r>
            <a:r>
              <a:rPr lang="en-US" dirty="0" smtClean="0"/>
              <a:t>value:</a:t>
            </a:r>
          </a:p>
          <a:p>
            <a:pPr marL="742950" lvl="1" indent="-285750">
              <a:buFont typeface="Arial"/>
              <a:buChar char="•"/>
            </a:pPr>
            <a:r>
              <a:rPr lang="en-US" dirty="0"/>
              <a:t>C</a:t>
            </a:r>
            <a:r>
              <a:rPr lang="en-US" dirty="0" smtClean="0"/>
              <a:t>oupling by adjusting concentration of products and reactants (Q) to push and pull reactions to change Q </a:t>
            </a:r>
          </a:p>
          <a:p>
            <a:pPr marL="1200150" lvl="2" indent="-285750">
              <a:buFont typeface="Arial"/>
              <a:buChar char="•"/>
            </a:pPr>
            <a:r>
              <a:rPr lang="en-US" sz="1600" dirty="0" smtClean="0"/>
              <a:t>Can make reaction favorable by quick utilization of product (pulling)</a:t>
            </a:r>
          </a:p>
          <a:p>
            <a:pPr marL="1200150" lvl="2" indent="-285750">
              <a:buFont typeface="Arial"/>
              <a:buChar char="•"/>
            </a:pPr>
            <a:r>
              <a:rPr lang="en-US" sz="1600" dirty="0" smtClean="0"/>
              <a:t>Can make reaction favorable by having a lot of reactant feed into reaction (pushing)</a:t>
            </a:r>
          </a:p>
          <a:p>
            <a:pPr marL="285750" indent="-285750">
              <a:buFont typeface="Arial"/>
              <a:buChar char="•"/>
            </a:pPr>
            <a:r>
              <a:rPr lang="en-US" dirty="0" smtClean="0"/>
              <a:t>If </a:t>
            </a:r>
            <a:r>
              <a:rPr lang="en-US" dirty="0"/>
              <a:t>ΔG</a:t>
            </a:r>
            <a:r>
              <a:rPr lang="en-US" dirty="0" smtClean="0"/>
              <a:t>’° </a:t>
            </a:r>
            <a:r>
              <a:rPr lang="en-US" dirty="0"/>
              <a:t>is large positive </a:t>
            </a:r>
            <a:r>
              <a:rPr lang="en-US" dirty="0" smtClean="0"/>
              <a:t>value:</a:t>
            </a:r>
          </a:p>
          <a:p>
            <a:pPr marL="742950" lvl="1" indent="-285750">
              <a:buFont typeface="Arial"/>
              <a:buChar char="•"/>
            </a:pPr>
            <a:r>
              <a:rPr lang="en-US" dirty="0" smtClean="0"/>
              <a:t>Coupling </a:t>
            </a:r>
            <a:r>
              <a:rPr lang="en-US" dirty="0"/>
              <a:t>by hydrolysis of </a:t>
            </a:r>
            <a:r>
              <a:rPr lang="en-US" dirty="0" smtClean="0"/>
              <a:t>high-energy compound, like ATP or </a:t>
            </a:r>
            <a:r>
              <a:rPr lang="en-US" dirty="0" err="1" smtClean="0"/>
              <a:t>thioester</a:t>
            </a:r>
            <a:endParaRPr lang="en-US" dirty="0"/>
          </a:p>
          <a:p>
            <a:endParaRPr lang="en-US" sz="2400" dirty="0"/>
          </a:p>
          <a:p>
            <a:r>
              <a:rPr lang="en-US" sz="2400" dirty="0" smtClean="0"/>
              <a:t> </a:t>
            </a:r>
            <a:endParaRPr lang="en-US" sz="2400" dirty="0"/>
          </a:p>
        </p:txBody>
      </p:sp>
      <p:sp>
        <p:nvSpPr>
          <p:cNvPr id="16" name="Rectangle 15"/>
          <p:cNvSpPr/>
          <p:nvPr/>
        </p:nvSpPr>
        <p:spPr>
          <a:xfrm>
            <a:off x="-1" y="1"/>
            <a:ext cx="2878073" cy="838862"/>
          </a:xfrm>
          <a:prstGeom prst="rec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ln w="17780" cmpd="sng">
                  <a:noFill/>
                  <a:prstDash val="solid"/>
                  <a:miter lim="800000"/>
                </a:ln>
                <a:solidFill>
                  <a:schemeClr val="tx1"/>
                </a:solidFill>
              </a:rPr>
              <a:t>Metabolism Overview</a:t>
            </a:r>
            <a:endParaRPr lang="en-US" sz="2400" b="1" dirty="0">
              <a:ln w="17780" cmpd="sng">
                <a:noFill/>
                <a:prstDash val="solid"/>
                <a:miter lim="800000"/>
              </a:ln>
              <a:solidFill>
                <a:schemeClr val="tx1"/>
              </a:solidFill>
            </a:endParaRPr>
          </a:p>
        </p:txBody>
      </p:sp>
    </p:spTree>
    <p:extLst>
      <p:ext uri="{BB962C8B-B14F-4D97-AF65-F5344CB8AC3E}">
        <p14:creationId xmlns:p14="http://schemas.microsoft.com/office/powerpoint/2010/main" val="2010182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graphicFrame>
        <p:nvGraphicFramePr>
          <p:cNvPr id="11" name="Diagram 10"/>
          <p:cNvGraphicFramePr/>
          <p:nvPr>
            <p:extLst>
              <p:ext uri="{D42A27DB-BD31-4B8C-83A1-F6EECF244321}">
                <p14:modId xmlns:p14="http://schemas.microsoft.com/office/powerpoint/2010/main" val="1943586523"/>
              </p:ext>
            </p:extLst>
          </p:nvPr>
        </p:nvGraphicFramePr>
        <p:xfrm>
          <a:off x="1762627" y="1400657"/>
          <a:ext cx="5018971" cy="2297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24985" y="2273070"/>
            <a:ext cx="1566079" cy="523220"/>
          </a:xfrm>
          <a:prstGeom prst="rect">
            <a:avLst/>
          </a:prstGeom>
          <a:noFill/>
        </p:spPr>
        <p:txBody>
          <a:bodyPr wrap="none" rtlCol="0">
            <a:spAutoFit/>
          </a:bodyPr>
          <a:lstStyle/>
          <a:p>
            <a:r>
              <a:rPr lang="en-US" sz="2800" b="1" dirty="0" smtClean="0">
                <a:solidFill>
                  <a:srgbClr val="000090"/>
                </a:solidFill>
              </a:rPr>
              <a:t>GLUCOSE</a:t>
            </a:r>
            <a:endParaRPr lang="en-US" sz="2800" b="1" dirty="0">
              <a:solidFill>
                <a:srgbClr val="000090"/>
              </a:solidFill>
            </a:endParaRPr>
          </a:p>
        </p:txBody>
      </p:sp>
      <p:sp>
        <p:nvSpPr>
          <p:cNvPr id="13" name="TextBox 12"/>
          <p:cNvSpPr txBox="1"/>
          <p:nvPr/>
        </p:nvSpPr>
        <p:spPr>
          <a:xfrm>
            <a:off x="7439293" y="2534680"/>
            <a:ext cx="184666" cy="369332"/>
          </a:xfrm>
          <a:prstGeom prst="rect">
            <a:avLst/>
          </a:prstGeom>
          <a:noFill/>
        </p:spPr>
        <p:txBody>
          <a:bodyPr wrap="none" rtlCol="0">
            <a:spAutoFit/>
          </a:bodyPr>
          <a:lstStyle/>
          <a:p>
            <a:endParaRPr lang="en-US" dirty="0"/>
          </a:p>
        </p:txBody>
      </p:sp>
      <p:sp>
        <p:nvSpPr>
          <p:cNvPr id="14" name="TextBox 13"/>
          <p:cNvSpPr txBox="1"/>
          <p:nvPr/>
        </p:nvSpPr>
        <p:spPr>
          <a:xfrm>
            <a:off x="6860972" y="2273070"/>
            <a:ext cx="2076635" cy="523220"/>
          </a:xfrm>
          <a:prstGeom prst="rect">
            <a:avLst/>
          </a:prstGeom>
          <a:noFill/>
        </p:spPr>
        <p:txBody>
          <a:bodyPr wrap="none" rtlCol="0">
            <a:spAutoFit/>
          </a:bodyPr>
          <a:lstStyle/>
          <a:p>
            <a:r>
              <a:rPr lang="en-US" sz="2800" b="1" dirty="0" smtClean="0">
                <a:solidFill>
                  <a:srgbClr val="3366FF"/>
                </a:solidFill>
              </a:rPr>
              <a:t> 2 PYRUVATE</a:t>
            </a:r>
            <a:endParaRPr lang="en-US" b="1" dirty="0">
              <a:solidFill>
                <a:srgbClr val="3366FF"/>
              </a:solidFill>
            </a:endParaRPr>
          </a:p>
        </p:txBody>
      </p:sp>
      <p:sp>
        <p:nvSpPr>
          <p:cNvPr id="16" name="Curved Down Arrow 15"/>
          <p:cNvSpPr/>
          <p:nvPr/>
        </p:nvSpPr>
        <p:spPr>
          <a:xfrm>
            <a:off x="3130234" y="3113032"/>
            <a:ext cx="1780323" cy="669073"/>
          </a:xfrm>
          <a:prstGeom prst="curvedDownArrow">
            <a:avLst>
              <a:gd name="adj1" fmla="val 25000"/>
              <a:gd name="adj2" fmla="val 48292"/>
              <a:gd name="adj3" fmla="val 656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940839" y="3782105"/>
            <a:ext cx="2147793" cy="369332"/>
          </a:xfrm>
          <a:prstGeom prst="rect">
            <a:avLst/>
          </a:prstGeom>
          <a:noFill/>
        </p:spPr>
        <p:txBody>
          <a:bodyPr wrap="none" rtlCol="0">
            <a:spAutoFit/>
          </a:bodyPr>
          <a:lstStyle/>
          <a:p>
            <a:r>
              <a:rPr lang="en-US" b="1" dirty="0" smtClean="0">
                <a:solidFill>
                  <a:srgbClr val="000090"/>
                </a:solidFill>
              </a:rPr>
              <a:t>2 ADP +2 P</a:t>
            </a:r>
            <a:r>
              <a:rPr lang="en-US" b="1" baseline="-25000" dirty="0" smtClean="0">
                <a:solidFill>
                  <a:srgbClr val="000090"/>
                </a:solidFill>
              </a:rPr>
              <a:t>i</a:t>
            </a:r>
            <a:r>
              <a:rPr lang="en-US" b="1" dirty="0" smtClean="0">
                <a:solidFill>
                  <a:srgbClr val="000090"/>
                </a:solidFill>
              </a:rPr>
              <a:t> +2 NAD+</a:t>
            </a:r>
            <a:endParaRPr lang="en-US" b="1" dirty="0">
              <a:solidFill>
                <a:srgbClr val="000090"/>
              </a:solidFill>
            </a:endParaRPr>
          </a:p>
        </p:txBody>
      </p:sp>
      <p:sp>
        <p:nvSpPr>
          <p:cNvPr id="18" name="Explosion 1 17"/>
          <p:cNvSpPr/>
          <p:nvPr/>
        </p:nvSpPr>
        <p:spPr>
          <a:xfrm>
            <a:off x="4275538" y="3697735"/>
            <a:ext cx="1462813" cy="963919"/>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358FE5"/>
                </a:solidFill>
              </a:rPr>
              <a:t>2 ATP</a:t>
            </a:r>
            <a:endParaRPr lang="en-US" b="1" dirty="0">
              <a:solidFill>
                <a:srgbClr val="358FE5"/>
              </a:solidFill>
            </a:endParaRPr>
          </a:p>
        </p:txBody>
      </p:sp>
      <p:sp>
        <p:nvSpPr>
          <p:cNvPr id="21" name="Explosion 1 20"/>
          <p:cNvSpPr/>
          <p:nvPr/>
        </p:nvSpPr>
        <p:spPr>
          <a:xfrm>
            <a:off x="4802145" y="4417146"/>
            <a:ext cx="1820697" cy="963919"/>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358FE5"/>
                </a:solidFill>
              </a:rPr>
              <a:t>2 NADH</a:t>
            </a:r>
            <a:endParaRPr lang="en-US" b="1" dirty="0">
              <a:solidFill>
                <a:srgbClr val="358FE5"/>
              </a:solidFill>
            </a:endParaRPr>
          </a:p>
        </p:txBody>
      </p:sp>
      <p:sp>
        <p:nvSpPr>
          <p:cNvPr id="22" name="TextBox 21"/>
          <p:cNvSpPr txBox="1"/>
          <p:nvPr/>
        </p:nvSpPr>
        <p:spPr>
          <a:xfrm>
            <a:off x="5738351" y="4093947"/>
            <a:ext cx="1511502" cy="369332"/>
          </a:xfrm>
          <a:prstGeom prst="rect">
            <a:avLst/>
          </a:prstGeom>
          <a:noFill/>
        </p:spPr>
        <p:txBody>
          <a:bodyPr wrap="none" rtlCol="0">
            <a:spAutoFit/>
          </a:bodyPr>
          <a:lstStyle/>
          <a:p>
            <a:r>
              <a:rPr lang="en-US" b="1" dirty="0" smtClean="0">
                <a:solidFill>
                  <a:srgbClr val="3366FF"/>
                </a:solidFill>
              </a:rPr>
              <a:t>+ 2 H</a:t>
            </a:r>
            <a:r>
              <a:rPr lang="en-US" b="1" baseline="-25000" dirty="0" smtClean="0">
                <a:solidFill>
                  <a:srgbClr val="3366FF"/>
                </a:solidFill>
              </a:rPr>
              <a:t>2</a:t>
            </a:r>
            <a:r>
              <a:rPr lang="en-US" b="1" dirty="0" smtClean="0">
                <a:solidFill>
                  <a:srgbClr val="3366FF"/>
                </a:solidFill>
              </a:rPr>
              <a:t>O + 2 H</a:t>
            </a:r>
            <a:r>
              <a:rPr lang="en-US" b="1" baseline="30000" dirty="0" smtClean="0">
                <a:solidFill>
                  <a:srgbClr val="3366FF"/>
                </a:solidFill>
              </a:rPr>
              <a:t>+</a:t>
            </a:r>
            <a:endParaRPr lang="en-US" b="1" baseline="30000" dirty="0">
              <a:solidFill>
                <a:srgbClr val="3366FF"/>
              </a:solidFill>
            </a:endParaRPr>
          </a:p>
        </p:txBody>
      </p:sp>
      <p:cxnSp>
        <p:nvCxnSpPr>
          <p:cNvPr id="24" name="Straight Arrow Connector 23"/>
          <p:cNvCxnSpPr/>
          <p:nvPr/>
        </p:nvCxnSpPr>
        <p:spPr>
          <a:xfrm flipV="1">
            <a:off x="2878073" y="4093947"/>
            <a:ext cx="750611" cy="756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026790" y="4810217"/>
            <a:ext cx="2787943" cy="523220"/>
          </a:xfrm>
          <a:prstGeom prst="rect">
            <a:avLst/>
          </a:prstGeom>
          <a:noFill/>
        </p:spPr>
        <p:txBody>
          <a:bodyPr wrap="none" rtlCol="0">
            <a:spAutoFit/>
          </a:bodyPr>
          <a:lstStyle/>
          <a:p>
            <a:r>
              <a:rPr lang="en-US" sz="1400" dirty="0" smtClean="0"/>
              <a:t>“Oxidizing agent” needed to oxidize</a:t>
            </a:r>
          </a:p>
          <a:p>
            <a:r>
              <a:rPr lang="en-US" sz="1400" dirty="0" smtClean="0"/>
              <a:t>“Oxidizer” accepts electrons</a:t>
            </a:r>
            <a:endParaRPr lang="en-US" sz="1400" dirty="0"/>
          </a:p>
        </p:txBody>
      </p:sp>
      <p:cxnSp>
        <p:nvCxnSpPr>
          <p:cNvPr id="31" name="Straight Arrow Connector 30"/>
          <p:cNvCxnSpPr/>
          <p:nvPr/>
        </p:nvCxnSpPr>
        <p:spPr>
          <a:xfrm flipH="1">
            <a:off x="6592027" y="4472747"/>
            <a:ext cx="850156" cy="37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73" name="TextBox 3072"/>
          <p:cNvSpPr txBox="1"/>
          <p:nvPr/>
        </p:nvSpPr>
        <p:spPr>
          <a:xfrm>
            <a:off x="7249853" y="3750813"/>
            <a:ext cx="1704707" cy="1384995"/>
          </a:xfrm>
          <a:prstGeom prst="rect">
            <a:avLst/>
          </a:prstGeom>
          <a:noFill/>
        </p:spPr>
        <p:txBody>
          <a:bodyPr wrap="square" rtlCol="0">
            <a:spAutoFit/>
          </a:bodyPr>
          <a:lstStyle/>
          <a:p>
            <a:pPr algn="ctr"/>
            <a:r>
              <a:rPr lang="en-US" sz="1400" dirty="0" smtClean="0"/>
              <a:t>“Reducing agent” donates electrons…e.g. donate to ETC!</a:t>
            </a:r>
          </a:p>
          <a:p>
            <a:pPr algn="ctr"/>
            <a:r>
              <a:rPr lang="en-US" sz="1400" dirty="0" smtClean="0"/>
              <a:t>Great energy currency in aerobic respiration</a:t>
            </a:r>
            <a:endParaRPr lang="en-US" sz="1400" dirty="0"/>
          </a:p>
        </p:txBody>
      </p:sp>
    </p:spTree>
    <p:extLst>
      <p:ext uri="{BB962C8B-B14F-4D97-AF65-F5344CB8AC3E}">
        <p14:creationId xmlns:p14="http://schemas.microsoft.com/office/powerpoint/2010/main" val="2892318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p:bldP spid="16" grpId="0" animBg="1"/>
      <p:bldP spid="17" grpId="0"/>
      <p:bldP spid="18" grpId="0" animBg="1"/>
      <p:bldP spid="21" grpId="0" animBg="1"/>
      <p:bldP spid="22" grpId="0"/>
      <p:bldP spid="25" grpId="0"/>
      <p:bldP spid="30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_15_07"/>
          <p:cNvPicPr>
            <a:picLocks noChangeAspect="1" noChangeArrowheads="1"/>
          </p:cNvPicPr>
          <p:nvPr/>
        </p:nvPicPr>
        <p:blipFill rotWithShape="1">
          <a:blip r:embed="rId3">
            <a:extLst>
              <a:ext uri="{28A0092B-C50C-407E-A947-70E740481C1C}">
                <a14:useLocalDpi xmlns:a14="http://schemas.microsoft.com/office/drawing/2010/main" val="0"/>
              </a:ext>
            </a:extLst>
          </a:blip>
          <a:srcRect b="2741"/>
          <a:stretch/>
        </p:blipFill>
        <p:spPr bwMode="auto">
          <a:xfrm>
            <a:off x="1186793" y="1363153"/>
            <a:ext cx="3402739" cy="514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75907" y="6141614"/>
            <a:ext cx="1196925" cy="307777"/>
          </a:xfrm>
          <a:prstGeom prst="rect">
            <a:avLst/>
          </a:prstGeom>
          <a:noFill/>
        </p:spPr>
        <p:txBody>
          <a:bodyPr wrap="none" rtlCol="0">
            <a:spAutoFit/>
          </a:bodyPr>
          <a:lstStyle/>
          <a:p>
            <a:r>
              <a:rPr lang="en-US" sz="1400" b="1" dirty="0" smtClean="0"/>
              <a:t>isomerization</a:t>
            </a:r>
            <a:endParaRPr lang="en-US" sz="1400" b="1" dirty="0"/>
          </a:p>
        </p:txBody>
      </p:sp>
      <p:sp>
        <p:nvSpPr>
          <p:cNvPr id="8" name="Rectangle 7"/>
          <p:cNvSpPr/>
          <p:nvPr/>
        </p:nvSpPr>
        <p:spPr>
          <a:xfrm>
            <a:off x="0" y="1"/>
            <a:ext cx="2420762" cy="768957"/>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pic>
        <p:nvPicPr>
          <p:cNvPr id="10" name="Picture 2" descr="fig_15_15"/>
          <p:cNvPicPr>
            <a:picLocks noChangeAspect="1" noChangeArrowheads="1"/>
          </p:cNvPicPr>
          <p:nvPr/>
        </p:nvPicPr>
        <p:blipFill rotWithShape="1">
          <a:blip r:embed="rId4">
            <a:extLst>
              <a:ext uri="{28A0092B-C50C-407E-A947-70E740481C1C}">
                <a14:useLocalDpi xmlns:a14="http://schemas.microsoft.com/office/drawing/2010/main" val="0"/>
              </a:ext>
            </a:extLst>
          </a:blip>
          <a:srcRect b="2296"/>
          <a:stretch/>
        </p:blipFill>
        <p:spPr bwMode="auto">
          <a:xfrm>
            <a:off x="5383278" y="987491"/>
            <a:ext cx="3355811" cy="564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38080" y="865660"/>
            <a:ext cx="2240968" cy="369332"/>
          </a:xfrm>
          <a:prstGeom prst="rect">
            <a:avLst/>
          </a:prstGeom>
          <a:noFill/>
        </p:spPr>
        <p:txBody>
          <a:bodyPr wrap="none" rtlCol="0">
            <a:spAutoFit/>
          </a:bodyPr>
          <a:lstStyle/>
          <a:p>
            <a:r>
              <a:rPr lang="en-US" b="1" u="sng" dirty="0" smtClean="0"/>
              <a:t>PREPARATORY PHASE</a:t>
            </a:r>
            <a:endParaRPr lang="en-US" b="1" u="sng" dirty="0"/>
          </a:p>
        </p:txBody>
      </p:sp>
      <p:sp>
        <p:nvSpPr>
          <p:cNvPr id="12" name="TextBox 11"/>
          <p:cNvSpPr txBox="1"/>
          <p:nvPr/>
        </p:nvSpPr>
        <p:spPr>
          <a:xfrm>
            <a:off x="5815331" y="618159"/>
            <a:ext cx="1574394" cy="369332"/>
          </a:xfrm>
          <a:prstGeom prst="rect">
            <a:avLst/>
          </a:prstGeom>
          <a:noFill/>
        </p:spPr>
        <p:txBody>
          <a:bodyPr wrap="none" rtlCol="0">
            <a:spAutoFit/>
          </a:bodyPr>
          <a:lstStyle/>
          <a:p>
            <a:r>
              <a:rPr lang="en-US" b="1" u="sng" dirty="0" smtClean="0"/>
              <a:t>PAYOFF PHASE</a:t>
            </a:r>
            <a:endParaRPr lang="en-US" b="1" u="sng" dirty="0"/>
          </a:p>
        </p:txBody>
      </p:sp>
    </p:spTree>
    <p:extLst>
      <p:ext uri="{BB962C8B-B14F-4D97-AF65-F5344CB8AC3E}">
        <p14:creationId xmlns:p14="http://schemas.microsoft.com/office/powerpoint/2010/main" val="18045618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128159"/>
            <a:ext cx="5721301" cy="824387"/>
          </a:xfrm>
          <a:solidFill>
            <a:srgbClr val="B3B3B3"/>
          </a:solidFill>
          <a:effectLst>
            <a:outerShdw blurRad="50800" dist="38100" dir="2700000" algn="tl" rotWithShape="0">
              <a:prstClr val="black">
                <a:alpha val="40000"/>
              </a:prstClr>
            </a:outerShdw>
          </a:effectLst>
        </p:spPr>
        <p:txBody>
          <a:bodyPr>
            <a:normAutofit/>
          </a:bodyPr>
          <a:lstStyle/>
          <a:p>
            <a:r>
              <a:rPr lang="en-US" sz="3200" dirty="0" smtClean="0"/>
              <a:t>1. Hexokinase</a:t>
            </a:r>
            <a:endParaRPr lang="en-US" sz="3200" dirty="0"/>
          </a:p>
        </p:txBody>
      </p:sp>
      <p:sp>
        <p:nvSpPr>
          <p:cNvPr id="5" name="Rectangle 4"/>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grpSp>
        <p:nvGrpSpPr>
          <p:cNvPr id="6" name="Group 5"/>
          <p:cNvGrpSpPr/>
          <p:nvPr/>
        </p:nvGrpSpPr>
        <p:grpSpPr>
          <a:xfrm>
            <a:off x="1856019" y="1247092"/>
            <a:ext cx="5554729" cy="2714208"/>
            <a:chOff x="304800" y="1003301"/>
            <a:chExt cx="8531225" cy="4330700"/>
          </a:xfrm>
        </p:grpSpPr>
        <p:pic>
          <p:nvPicPr>
            <p:cNvPr id="7" name="Picture 2" descr="unnumbered 14 p532a"/>
            <p:cNvPicPr>
              <a:picLocks noChangeAspect="1" noChangeArrowheads="1"/>
            </p:cNvPicPr>
            <p:nvPr/>
          </p:nvPicPr>
          <p:blipFill rotWithShape="1">
            <a:blip r:embed="rId3">
              <a:extLst>
                <a:ext uri="{28A0092B-C50C-407E-A947-70E740481C1C}">
                  <a14:useLocalDpi xmlns:a14="http://schemas.microsoft.com/office/drawing/2010/main" val="0"/>
                </a:ext>
              </a:extLst>
            </a:blip>
            <a:srcRect b="10937"/>
            <a:stretch/>
          </p:blipFill>
          <p:spPr bwMode="auto">
            <a:xfrm>
              <a:off x="304800" y="1003301"/>
              <a:ext cx="8531225"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1790310"/>
              <a:ext cx="759557" cy="500032"/>
            </a:xfrm>
            <a:prstGeom prst="rect">
              <a:avLst/>
            </a:prstGeom>
            <a:noFill/>
          </p:spPr>
          <p:txBody>
            <a:bodyPr wrap="none" rtlCol="0">
              <a:spAutoFit/>
            </a:bodyPr>
            <a:lstStyle/>
            <a:p>
              <a:r>
                <a:rPr lang="en-US" b="1" dirty="0" smtClean="0"/>
                <a:t>+ H</a:t>
              </a:r>
              <a:r>
                <a:rPr lang="en-US" b="1" baseline="30000" dirty="0" smtClean="0"/>
                <a:t>+</a:t>
              </a:r>
              <a:endParaRPr lang="en-US" b="1" baseline="30000" dirty="0"/>
            </a:p>
          </p:txBody>
        </p:sp>
      </p:grpSp>
      <p:sp>
        <p:nvSpPr>
          <p:cNvPr id="18" name="TextBox 17"/>
          <p:cNvSpPr txBox="1"/>
          <p:nvPr/>
        </p:nvSpPr>
        <p:spPr>
          <a:xfrm>
            <a:off x="417955" y="3957067"/>
            <a:ext cx="8267631" cy="3108544"/>
          </a:xfrm>
          <a:prstGeom prst="rect">
            <a:avLst/>
          </a:prstGeom>
          <a:noFill/>
        </p:spPr>
        <p:txBody>
          <a:bodyPr wrap="square" rtlCol="0">
            <a:spAutoFit/>
          </a:bodyPr>
          <a:lstStyle/>
          <a:p>
            <a:pPr algn="ctr"/>
            <a:r>
              <a:rPr lang="en-US" b="1" dirty="0" smtClean="0"/>
              <a:t>Why expend 1 ATP to phosphorylate glucose? </a:t>
            </a:r>
            <a:endParaRPr lang="en-US" b="1" dirty="0" smtClean="0"/>
          </a:p>
          <a:p>
            <a:pPr algn="ctr"/>
            <a:r>
              <a:rPr lang="en-US" dirty="0" smtClean="0">
                <a:solidFill>
                  <a:srgbClr val="FF0000"/>
                </a:solidFill>
              </a:rPr>
              <a:t>To </a:t>
            </a:r>
            <a:r>
              <a:rPr lang="en-US" dirty="0" smtClean="0">
                <a:solidFill>
                  <a:srgbClr val="FF0000"/>
                </a:solidFill>
              </a:rPr>
              <a:t>keep [glucose] levels low, so glucose moves down its </a:t>
            </a:r>
            <a:r>
              <a:rPr lang="en-US" dirty="0" smtClean="0">
                <a:solidFill>
                  <a:srgbClr val="FF0000"/>
                </a:solidFill>
              </a:rPr>
              <a:t>gradient into cell. Also phosphorylated glucose cannot leave the cell</a:t>
            </a:r>
            <a:endParaRPr lang="en-US" dirty="0" smtClean="0">
              <a:solidFill>
                <a:srgbClr val="FF0000"/>
              </a:solidFill>
            </a:endParaRPr>
          </a:p>
          <a:p>
            <a:pPr algn="ctr"/>
            <a:r>
              <a:rPr lang="en-US" b="1" dirty="0" smtClean="0"/>
              <a:t>What is the Mg</a:t>
            </a:r>
            <a:r>
              <a:rPr lang="en-US" b="1" baseline="30000" dirty="0" smtClean="0"/>
              <a:t>2+ </a:t>
            </a:r>
            <a:r>
              <a:rPr lang="en-US" b="1" dirty="0" smtClean="0"/>
              <a:t>ion for? </a:t>
            </a:r>
            <a:endParaRPr lang="en-US" b="1" dirty="0" smtClean="0"/>
          </a:p>
          <a:p>
            <a:pPr algn="ctr"/>
            <a:r>
              <a:rPr lang="en-US" dirty="0" smtClean="0">
                <a:solidFill>
                  <a:srgbClr val="FF0000"/>
                </a:solidFill>
              </a:rPr>
              <a:t>Mg</a:t>
            </a:r>
            <a:r>
              <a:rPr lang="en-US" baseline="30000" dirty="0" smtClean="0">
                <a:solidFill>
                  <a:srgbClr val="FF0000"/>
                </a:solidFill>
              </a:rPr>
              <a:t>2</a:t>
            </a:r>
            <a:r>
              <a:rPr lang="en-US" baseline="30000" dirty="0" smtClean="0">
                <a:solidFill>
                  <a:srgbClr val="FF0000"/>
                </a:solidFill>
              </a:rPr>
              <a:t>+ </a:t>
            </a:r>
            <a:r>
              <a:rPr lang="en-US" dirty="0" smtClean="0">
                <a:solidFill>
                  <a:srgbClr val="FF0000"/>
                </a:solidFill>
              </a:rPr>
              <a:t>forms an electrostatically stable complex with negative </a:t>
            </a:r>
            <a:r>
              <a:rPr lang="en-US" dirty="0" smtClean="0">
                <a:solidFill>
                  <a:srgbClr val="FF0000"/>
                </a:solidFill>
              </a:rPr>
              <a:t>ATP</a:t>
            </a:r>
            <a:endParaRPr lang="en-US" dirty="0" smtClean="0"/>
          </a:p>
          <a:p>
            <a:pPr algn="ctr"/>
            <a:r>
              <a:rPr lang="en-US" b="1" dirty="0" smtClean="0"/>
              <a:t>What good is a “Pac-Man” enzyme? </a:t>
            </a:r>
          </a:p>
          <a:p>
            <a:pPr algn="ctr"/>
            <a:r>
              <a:rPr lang="en-US" dirty="0" smtClean="0">
                <a:solidFill>
                  <a:srgbClr val="FF0000"/>
                </a:solidFill>
              </a:rPr>
              <a:t>Induced fit when both substrates bind, also excludes water.</a:t>
            </a:r>
          </a:p>
          <a:p>
            <a:pPr algn="ctr"/>
            <a:r>
              <a:rPr lang="en-US" b="1" dirty="0" smtClean="0"/>
              <a:t>What would the products look like if </a:t>
            </a:r>
            <a:r>
              <a:rPr lang="en-US" b="1" dirty="0" smtClean="0"/>
              <a:t>a hydrolase were performing the reaction?</a:t>
            </a:r>
          </a:p>
          <a:p>
            <a:pPr algn="ctr"/>
            <a:r>
              <a:rPr lang="en-US" dirty="0" smtClean="0">
                <a:solidFill>
                  <a:srgbClr val="FF0000"/>
                </a:solidFill>
              </a:rPr>
              <a:t>Water would be doing the </a:t>
            </a:r>
            <a:r>
              <a:rPr lang="en-US" dirty="0" err="1" smtClean="0">
                <a:solidFill>
                  <a:srgbClr val="FF0000"/>
                </a:solidFill>
              </a:rPr>
              <a:t>nucleophilic</a:t>
            </a:r>
            <a:r>
              <a:rPr lang="en-US" dirty="0" smtClean="0">
                <a:solidFill>
                  <a:srgbClr val="FF0000"/>
                </a:solidFill>
              </a:rPr>
              <a:t> attack, so water would accept the </a:t>
            </a:r>
            <a:r>
              <a:rPr lang="en-US" dirty="0" err="1" smtClean="0">
                <a:solidFill>
                  <a:srgbClr val="FF0000"/>
                </a:solidFill>
              </a:rPr>
              <a:t>phosphoryl</a:t>
            </a:r>
            <a:r>
              <a:rPr lang="en-US" dirty="0" smtClean="0">
                <a:solidFill>
                  <a:srgbClr val="FF0000"/>
                </a:solidFill>
              </a:rPr>
              <a:t> group. </a:t>
            </a:r>
            <a:endParaRPr lang="en-US" dirty="0" smtClean="0">
              <a:solidFill>
                <a:srgbClr val="FF0000"/>
              </a:solidFill>
            </a:endParaRPr>
          </a:p>
          <a:p>
            <a:pPr algn="ctr"/>
            <a:endParaRPr lang="en-US" sz="1600" dirty="0" smtClean="0">
              <a:solidFill>
                <a:srgbClr val="FF0000"/>
              </a:solidFill>
            </a:endParaRPr>
          </a:p>
        </p:txBody>
      </p:sp>
    </p:spTree>
    <p:extLst>
      <p:ext uri="{BB962C8B-B14F-4D97-AF65-F5344CB8AC3E}">
        <p14:creationId xmlns:p14="http://schemas.microsoft.com/office/powerpoint/2010/main" val="1329440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942" y="128159"/>
            <a:ext cx="5932871" cy="873483"/>
          </a:xfrm>
          <a:solidFill>
            <a:srgbClr val="B3B3B3"/>
          </a:solidFill>
          <a:effectLst>
            <a:outerShdw blurRad="50800" dist="38100" dir="2700000" algn="tl" rotWithShape="0">
              <a:prstClr val="black">
                <a:alpha val="40000"/>
              </a:prstClr>
            </a:outerShdw>
          </a:effectLst>
        </p:spPr>
        <p:txBody>
          <a:bodyPr>
            <a:normAutofit fontScale="90000"/>
          </a:bodyPr>
          <a:lstStyle/>
          <a:p>
            <a:r>
              <a:rPr lang="en-US" sz="3600" dirty="0"/>
              <a:t>2</a:t>
            </a:r>
            <a:r>
              <a:rPr lang="en-US" sz="3600" dirty="0" smtClean="0"/>
              <a:t>. </a:t>
            </a:r>
            <a:r>
              <a:rPr lang="en-US" sz="3600" dirty="0" err="1" smtClean="0"/>
              <a:t>Phosphofructose</a:t>
            </a:r>
            <a:r>
              <a:rPr lang="en-US" sz="3600" dirty="0" smtClean="0"/>
              <a:t> </a:t>
            </a:r>
            <a:r>
              <a:rPr lang="en-US" sz="3600" dirty="0" smtClean="0"/>
              <a:t/>
            </a:r>
            <a:br>
              <a:rPr lang="en-US" sz="3600" dirty="0" smtClean="0"/>
            </a:br>
            <a:r>
              <a:rPr lang="en-US" sz="3600" dirty="0" err="1" smtClean="0"/>
              <a:t>Isomerase</a:t>
            </a:r>
            <a:r>
              <a:rPr lang="en-US" sz="3600" dirty="0" smtClean="0"/>
              <a:t> </a:t>
            </a:r>
            <a:r>
              <a:rPr lang="en-US" sz="3600" dirty="0" smtClean="0"/>
              <a:t>(PGI)</a:t>
            </a:r>
            <a:endParaRPr lang="en-US" sz="3600" dirty="0"/>
          </a:p>
        </p:txBody>
      </p:sp>
      <p:grpSp>
        <p:nvGrpSpPr>
          <p:cNvPr id="4" name="Group 3"/>
          <p:cNvGrpSpPr/>
          <p:nvPr/>
        </p:nvGrpSpPr>
        <p:grpSpPr>
          <a:xfrm>
            <a:off x="1568761" y="1161804"/>
            <a:ext cx="5888595" cy="3009212"/>
            <a:chOff x="304800" y="1003300"/>
            <a:chExt cx="8531225" cy="4302991"/>
          </a:xfrm>
        </p:grpSpPr>
        <p:pic>
          <p:nvPicPr>
            <p:cNvPr id="6" name="Picture 2" descr="unnumbered 14 p532b"/>
            <p:cNvPicPr>
              <a:picLocks noChangeAspect="1" noChangeArrowheads="1"/>
            </p:cNvPicPr>
            <p:nvPr/>
          </p:nvPicPr>
          <p:blipFill rotWithShape="1">
            <a:blip r:embed="rId3">
              <a:extLst>
                <a:ext uri="{28A0092B-C50C-407E-A947-70E740481C1C}">
                  <a14:useLocalDpi xmlns:a14="http://schemas.microsoft.com/office/drawing/2010/main" val="0"/>
                </a:ext>
              </a:extLst>
            </a:blip>
            <a:srcRect b="11507"/>
            <a:stretch/>
          </p:blipFill>
          <p:spPr bwMode="auto">
            <a:xfrm>
              <a:off x="304800" y="1003300"/>
              <a:ext cx="8531225" cy="430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69970" y="2913422"/>
              <a:ext cx="2274078" cy="836194"/>
            </a:xfrm>
            <a:prstGeom prst="rect">
              <a:avLst/>
            </a:prstGeom>
            <a:solidFill>
              <a:schemeClr val="bg1"/>
            </a:solidFill>
          </p:spPr>
          <p:txBody>
            <a:bodyPr wrap="none" rtlCol="0">
              <a:spAutoFit/>
            </a:bodyPr>
            <a:lstStyle/>
            <a:p>
              <a:pPr algn="ctr"/>
              <a:r>
                <a:rPr lang="en-US" sz="1600" b="1" dirty="0" err="1">
                  <a:solidFill>
                    <a:srgbClr val="0070C0"/>
                  </a:solidFill>
                </a:rPr>
                <a:t>p</a:t>
              </a:r>
              <a:r>
                <a:rPr lang="en-US" sz="1600" b="1" dirty="0" err="1" smtClean="0">
                  <a:solidFill>
                    <a:srgbClr val="0070C0"/>
                  </a:solidFill>
                </a:rPr>
                <a:t>hosphoglucose</a:t>
              </a:r>
              <a:endParaRPr lang="en-US" sz="1600" b="1" dirty="0" smtClean="0">
                <a:solidFill>
                  <a:srgbClr val="0070C0"/>
                </a:solidFill>
              </a:endParaRPr>
            </a:p>
            <a:p>
              <a:pPr algn="ctr"/>
              <a:r>
                <a:rPr lang="en-US" sz="1600" b="1" dirty="0" err="1" smtClean="0">
                  <a:solidFill>
                    <a:srgbClr val="0070C0"/>
                  </a:solidFill>
                </a:rPr>
                <a:t>isomerase</a:t>
              </a:r>
              <a:endParaRPr lang="en-US" sz="1600" b="1" dirty="0">
                <a:solidFill>
                  <a:srgbClr val="0070C0"/>
                </a:solidFill>
              </a:endParaRPr>
            </a:p>
          </p:txBody>
        </p:sp>
      </p:grpSp>
      <p:sp>
        <p:nvSpPr>
          <p:cNvPr id="10" name="Rectangle 9"/>
          <p:cNvSpPr/>
          <p:nvPr/>
        </p:nvSpPr>
        <p:spPr>
          <a:xfrm>
            <a:off x="4040970" y="2017211"/>
            <a:ext cx="652278" cy="32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578322" y="4768180"/>
            <a:ext cx="8404865" cy="1015663"/>
          </a:xfrm>
          <a:prstGeom prst="rect">
            <a:avLst/>
          </a:prstGeom>
          <a:noFill/>
        </p:spPr>
        <p:txBody>
          <a:bodyPr wrap="none" rtlCol="0">
            <a:spAutoFit/>
          </a:bodyPr>
          <a:lstStyle/>
          <a:p>
            <a:r>
              <a:rPr lang="en-US" sz="2000" dirty="0" smtClean="0">
                <a:solidFill>
                  <a:srgbClr val="FF0000"/>
                </a:solidFill>
              </a:rPr>
              <a:t>Going from aldose (</a:t>
            </a:r>
            <a:r>
              <a:rPr lang="en-US" sz="2000" dirty="0" err="1" smtClean="0">
                <a:solidFill>
                  <a:srgbClr val="FF0000"/>
                </a:solidFill>
              </a:rPr>
              <a:t>Glc</a:t>
            </a:r>
            <a:r>
              <a:rPr lang="en-US" sz="2000" dirty="0" smtClean="0">
                <a:solidFill>
                  <a:srgbClr val="FF0000"/>
                </a:solidFill>
              </a:rPr>
              <a:t>) to </a:t>
            </a:r>
            <a:r>
              <a:rPr lang="en-US" sz="2000" dirty="0" err="1" smtClean="0">
                <a:solidFill>
                  <a:srgbClr val="FF0000"/>
                </a:solidFill>
              </a:rPr>
              <a:t>ketose</a:t>
            </a:r>
            <a:r>
              <a:rPr lang="en-US" sz="2000" dirty="0" smtClean="0">
                <a:solidFill>
                  <a:srgbClr val="FF0000"/>
                </a:solidFill>
              </a:rPr>
              <a:t> (</a:t>
            </a:r>
            <a:r>
              <a:rPr lang="en-US" sz="2000" dirty="0" err="1" smtClean="0">
                <a:solidFill>
                  <a:srgbClr val="FF0000"/>
                </a:solidFill>
              </a:rPr>
              <a:t>Frc</a:t>
            </a:r>
            <a:r>
              <a:rPr lang="en-US" sz="2000" dirty="0" smtClean="0">
                <a:solidFill>
                  <a:srgbClr val="FF0000"/>
                </a:solidFill>
              </a:rPr>
              <a:t>) prepares for steps 3 and step 4</a:t>
            </a:r>
          </a:p>
          <a:p>
            <a:pPr marL="742950" lvl="1" indent="-285750">
              <a:buFont typeface="Arial"/>
              <a:buChar char="•"/>
            </a:pPr>
            <a:r>
              <a:rPr lang="en-US" sz="2000" dirty="0" smtClean="0">
                <a:solidFill>
                  <a:srgbClr val="FF0000"/>
                </a:solidFill>
              </a:rPr>
              <a:t>Alcohol at C1 is better for PFK phosphorylation in step 3</a:t>
            </a:r>
          </a:p>
          <a:p>
            <a:pPr marL="742950" lvl="1" indent="-285750">
              <a:buFont typeface="Arial"/>
              <a:buChar char="•"/>
            </a:pPr>
            <a:r>
              <a:rPr lang="en-US" sz="2000" dirty="0" smtClean="0">
                <a:solidFill>
                  <a:srgbClr val="FF0000"/>
                </a:solidFill>
              </a:rPr>
              <a:t>C2 carbonyl and C4 alcohol is better for </a:t>
            </a:r>
            <a:r>
              <a:rPr lang="en-US" sz="2000" dirty="0" err="1" smtClean="0">
                <a:solidFill>
                  <a:srgbClr val="FF0000"/>
                </a:solidFill>
              </a:rPr>
              <a:t>aldol</a:t>
            </a:r>
            <a:r>
              <a:rPr lang="en-US" sz="2000" dirty="0" smtClean="0">
                <a:solidFill>
                  <a:srgbClr val="FF0000"/>
                </a:solidFill>
              </a:rPr>
              <a:t> cleavage at C3-C4 in step 4</a:t>
            </a:r>
            <a:endParaRPr lang="en-US" sz="2000" dirty="0">
              <a:solidFill>
                <a:srgbClr val="FF0000"/>
              </a:solidFill>
            </a:endParaRPr>
          </a:p>
        </p:txBody>
      </p:sp>
      <p:sp>
        <p:nvSpPr>
          <p:cNvPr id="5" name="Rectangle 4"/>
          <p:cNvSpPr/>
          <p:nvPr/>
        </p:nvSpPr>
        <p:spPr>
          <a:xfrm>
            <a:off x="2446462" y="4432051"/>
            <a:ext cx="4623606" cy="400110"/>
          </a:xfrm>
          <a:prstGeom prst="rect">
            <a:avLst/>
          </a:prstGeom>
        </p:spPr>
        <p:txBody>
          <a:bodyPr wrap="none">
            <a:spAutoFit/>
          </a:bodyPr>
          <a:lstStyle/>
          <a:p>
            <a:r>
              <a:rPr lang="en-US" sz="2000" b="1" dirty="0"/>
              <a:t>What’s the purpose of this isomerization?</a:t>
            </a:r>
          </a:p>
        </p:txBody>
      </p:sp>
    </p:spTree>
    <p:extLst>
      <p:ext uri="{BB962C8B-B14F-4D97-AF65-F5344CB8AC3E}">
        <p14:creationId xmlns:p14="http://schemas.microsoft.com/office/powerpoint/2010/main" val="1825065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072" y="151461"/>
            <a:ext cx="5822653" cy="801086"/>
          </a:xfrm>
          <a:solidFill>
            <a:srgbClr val="B3B3B3"/>
          </a:solidFill>
          <a:effectLst>
            <a:outerShdw blurRad="50800" dist="38100" dir="2700000" algn="tl" rotWithShape="0">
              <a:prstClr val="black">
                <a:alpha val="40000"/>
              </a:prstClr>
            </a:outerShdw>
          </a:effectLst>
        </p:spPr>
        <p:txBody>
          <a:bodyPr>
            <a:normAutofit fontScale="90000"/>
          </a:bodyPr>
          <a:lstStyle/>
          <a:p>
            <a:r>
              <a:rPr lang="en-US" sz="3600" dirty="0"/>
              <a:t>3</a:t>
            </a:r>
            <a:r>
              <a:rPr lang="en-US" sz="3600" dirty="0" smtClean="0"/>
              <a:t>. </a:t>
            </a:r>
            <a:r>
              <a:rPr lang="en-US" sz="3600" dirty="0" err="1" smtClean="0"/>
              <a:t>Phosphofructose</a:t>
            </a:r>
            <a:r>
              <a:rPr lang="en-US" sz="3600" dirty="0" smtClean="0"/>
              <a:t> Kinase (</a:t>
            </a:r>
            <a:r>
              <a:rPr lang="en-US" sz="3600" dirty="0" smtClean="0"/>
              <a:t>PFK-1)</a:t>
            </a:r>
            <a:endParaRPr lang="en-US" sz="3600" dirty="0"/>
          </a:p>
        </p:txBody>
      </p:sp>
      <p:grpSp>
        <p:nvGrpSpPr>
          <p:cNvPr id="4" name="Group 3"/>
          <p:cNvGrpSpPr/>
          <p:nvPr/>
        </p:nvGrpSpPr>
        <p:grpSpPr>
          <a:xfrm>
            <a:off x="1843517" y="1172481"/>
            <a:ext cx="6173142" cy="2168568"/>
            <a:chOff x="146628" y="2340249"/>
            <a:chExt cx="8997372" cy="3309520"/>
          </a:xfrm>
        </p:grpSpPr>
        <p:grpSp>
          <p:nvGrpSpPr>
            <p:cNvPr id="6" name="Group 5"/>
            <p:cNvGrpSpPr/>
            <p:nvPr/>
          </p:nvGrpSpPr>
          <p:grpSpPr>
            <a:xfrm>
              <a:off x="146628" y="2340249"/>
              <a:ext cx="8997372" cy="3309520"/>
              <a:chOff x="146628" y="2340249"/>
              <a:chExt cx="8997372" cy="3309520"/>
            </a:xfrm>
          </p:grpSpPr>
          <p:grpSp>
            <p:nvGrpSpPr>
              <p:cNvPr id="8" name="Group 7"/>
              <p:cNvGrpSpPr/>
              <p:nvPr/>
            </p:nvGrpSpPr>
            <p:grpSpPr>
              <a:xfrm>
                <a:off x="146628" y="2340249"/>
                <a:ext cx="8997372" cy="2611867"/>
                <a:chOff x="146628" y="2160155"/>
                <a:chExt cx="9501491" cy="2758209"/>
              </a:xfrm>
            </p:grpSpPr>
            <p:pic>
              <p:nvPicPr>
                <p:cNvPr id="11" name="Picture 10"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l="48046" t="39890" r="1929" b="17887"/>
                <a:stretch/>
              </p:blipFill>
              <p:spPr bwMode="auto">
                <a:xfrm>
                  <a:off x="5748830" y="2160155"/>
                  <a:ext cx="3899289" cy="27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r="26517" b="57777"/>
                <a:stretch/>
              </p:blipFill>
              <p:spPr bwMode="auto">
                <a:xfrm>
                  <a:off x="146628" y="2160155"/>
                  <a:ext cx="5727700" cy="27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8"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l="58424" t="85284" b="8149"/>
              <a:stretch/>
            </p:blipFill>
            <p:spPr bwMode="auto">
              <a:xfrm>
                <a:off x="5570434" y="5243513"/>
                <a:ext cx="3068742" cy="40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914775" y="4814888"/>
                <a:ext cx="328613" cy="2428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895710" y="2830643"/>
              <a:ext cx="639919" cy="369332"/>
            </a:xfrm>
            <a:prstGeom prst="rect">
              <a:avLst/>
            </a:prstGeom>
            <a:noFill/>
          </p:spPr>
          <p:txBody>
            <a:bodyPr wrap="none" rtlCol="0">
              <a:spAutoFit/>
            </a:bodyPr>
            <a:lstStyle/>
            <a:p>
              <a:r>
                <a:rPr lang="en-US" b="1" dirty="0" smtClean="0"/>
                <a:t>+ H</a:t>
              </a:r>
              <a:r>
                <a:rPr lang="en-US" b="1" baseline="30000" dirty="0" smtClean="0"/>
                <a:t>+</a:t>
              </a:r>
              <a:endParaRPr lang="en-US" b="1" baseline="30000" dirty="0"/>
            </a:p>
          </p:txBody>
        </p:sp>
      </p:grpSp>
      <p:sp>
        <p:nvSpPr>
          <p:cNvPr id="20" name="Rectangle 19"/>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269429" y="3770397"/>
            <a:ext cx="8769792" cy="2554545"/>
          </a:xfrm>
          <a:prstGeom prst="rect">
            <a:avLst/>
          </a:prstGeom>
          <a:noFill/>
        </p:spPr>
        <p:txBody>
          <a:bodyPr wrap="square" rtlCol="0">
            <a:spAutoFit/>
          </a:bodyPr>
          <a:lstStyle/>
          <a:p>
            <a:pPr algn="ctr"/>
            <a:r>
              <a:rPr lang="en-US" sz="2000" b="1" dirty="0" smtClean="0"/>
              <a:t>Why is this step considered the rate-determining step of glycolysis?</a:t>
            </a:r>
          </a:p>
          <a:p>
            <a:pPr algn="ctr"/>
            <a:r>
              <a:rPr lang="en-US" sz="2000" dirty="0" smtClean="0">
                <a:solidFill>
                  <a:srgbClr val="FF0000"/>
                </a:solidFill>
              </a:rPr>
              <a:t>F1,6BP is a dedicated glycolysis intermediate, so its production commits initial glucose to finish pathway</a:t>
            </a:r>
          </a:p>
          <a:p>
            <a:pPr algn="ctr"/>
            <a:r>
              <a:rPr lang="en-US" sz="2000" b="1" dirty="0" smtClean="0"/>
              <a:t>What is the nucleophile in this mechanism? The electrophile? Why?</a:t>
            </a:r>
          </a:p>
          <a:p>
            <a:pPr algn="ctr"/>
            <a:r>
              <a:rPr lang="en-US" sz="2000" dirty="0" smtClean="0">
                <a:solidFill>
                  <a:srgbClr val="FF0000"/>
                </a:solidFill>
              </a:rPr>
              <a:t>The nucleophile is the C1 alcohol that attacks the electrophilic gamma phosphorus of ATP. We know the </a:t>
            </a:r>
            <a:r>
              <a:rPr lang="en-US" sz="2000" i="1" dirty="0" smtClean="0">
                <a:solidFill>
                  <a:srgbClr val="FF0000"/>
                </a:solidFill>
              </a:rPr>
              <a:t>sugar</a:t>
            </a:r>
            <a:r>
              <a:rPr lang="en-US" sz="2000" dirty="0" smtClean="0">
                <a:solidFill>
                  <a:srgbClr val="FF0000"/>
                </a:solidFill>
              </a:rPr>
              <a:t> is the nucleophile because the reaction is to transfer a </a:t>
            </a:r>
            <a:r>
              <a:rPr lang="en-US" sz="2000" dirty="0" err="1" smtClean="0">
                <a:solidFill>
                  <a:srgbClr val="FF0000"/>
                </a:solidFill>
              </a:rPr>
              <a:t>phosphoryl</a:t>
            </a:r>
            <a:r>
              <a:rPr lang="en-US" sz="2000" dirty="0" smtClean="0">
                <a:solidFill>
                  <a:srgbClr val="FF0000"/>
                </a:solidFill>
              </a:rPr>
              <a:t> group onto the </a:t>
            </a:r>
            <a:r>
              <a:rPr lang="en-US" sz="2000" i="1" dirty="0" smtClean="0">
                <a:solidFill>
                  <a:srgbClr val="FF0000"/>
                </a:solidFill>
              </a:rPr>
              <a:t>sugar</a:t>
            </a:r>
            <a:r>
              <a:rPr lang="en-US" sz="2000" dirty="0" smtClean="0">
                <a:solidFill>
                  <a:srgbClr val="FF0000"/>
                </a:solidFill>
              </a:rPr>
              <a:t>. </a:t>
            </a:r>
          </a:p>
          <a:p>
            <a:pPr algn="ctr"/>
            <a:endParaRPr lang="en-US" sz="2000" b="1" dirty="0"/>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104858"/>
            <a:ext cx="5721301" cy="847689"/>
          </a:xfrm>
          <a:solidFill>
            <a:srgbClr val="B3B3B3"/>
          </a:solidFill>
          <a:effectLst>
            <a:outerShdw blurRad="50800" dist="38100" dir="2700000" algn="tl" rotWithShape="0">
              <a:prstClr val="black">
                <a:alpha val="40000"/>
              </a:prstClr>
            </a:outerShdw>
          </a:effectLst>
        </p:spPr>
        <p:txBody>
          <a:bodyPr>
            <a:normAutofit fontScale="90000"/>
          </a:bodyPr>
          <a:lstStyle/>
          <a:p>
            <a:r>
              <a:rPr lang="en-US" sz="3600" dirty="0"/>
              <a:t>3</a:t>
            </a:r>
            <a:r>
              <a:rPr lang="en-US" sz="3600" dirty="0" smtClean="0"/>
              <a:t>. </a:t>
            </a:r>
            <a:r>
              <a:rPr lang="en-US" sz="3600" dirty="0" err="1" smtClean="0"/>
              <a:t>Phosphofructose</a:t>
            </a:r>
            <a:r>
              <a:rPr lang="en-US" sz="3600" dirty="0" smtClean="0"/>
              <a:t> Kinase (PFK)</a:t>
            </a:r>
            <a:endParaRPr lang="en-US" sz="3600" dirty="0"/>
          </a:p>
        </p:txBody>
      </p:sp>
      <p:grpSp>
        <p:nvGrpSpPr>
          <p:cNvPr id="4" name="Group 3"/>
          <p:cNvGrpSpPr/>
          <p:nvPr/>
        </p:nvGrpSpPr>
        <p:grpSpPr>
          <a:xfrm>
            <a:off x="1440085" y="1438522"/>
            <a:ext cx="6359576" cy="2552497"/>
            <a:chOff x="146628" y="2340249"/>
            <a:chExt cx="8997372" cy="3309520"/>
          </a:xfrm>
        </p:grpSpPr>
        <p:grpSp>
          <p:nvGrpSpPr>
            <p:cNvPr id="6" name="Group 5"/>
            <p:cNvGrpSpPr/>
            <p:nvPr/>
          </p:nvGrpSpPr>
          <p:grpSpPr>
            <a:xfrm>
              <a:off x="146628" y="2340249"/>
              <a:ext cx="8997372" cy="3309520"/>
              <a:chOff x="146628" y="2340249"/>
              <a:chExt cx="8997372" cy="3309520"/>
            </a:xfrm>
          </p:grpSpPr>
          <p:grpSp>
            <p:nvGrpSpPr>
              <p:cNvPr id="8" name="Group 7"/>
              <p:cNvGrpSpPr/>
              <p:nvPr/>
            </p:nvGrpSpPr>
            <p:grpSpPr>
              <a:xfrm>
                <a:off x="146628" y="2340249"/>
                <a:ext cx="8997372" cy="2611867"/>
                <a:chOff x="146628" y="2160155"/>
                <a:chExt cx="9501491" cy="2758209"/>
              </a:xfrm>
            </p:grpSpPr>
            <p:pic>
              <p:nvPicPr>
                <p:cNvPr id="11" name="Picture 10"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l="48046" t="39890" r="1929" b="17887"/>
                <a:stretch/>
              </p:blipFill>
              <p:spPr bwMode="auto">
                <a:xfrm>
                  <a:off x="5748830" y="2160155"/>
                  <a:ext cx="3899289" cy="27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r="26517" b="57777"/>
                <a:stretch/>
              </p:blipFill>
              <p:spPr bwMode="auto">
                <a:xfrm>
                  <a:off x="146628" y="2160155"/>
                  <a:ext cx="5727700" cy="27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8" descr="unnumbered 14 p532c"/>
              <p:cNvPicPr>
                <a:picLocks noChangeAspect="1" noChangeArrowheads="1"/>
              </p:cNvPicPr>
              <p:nvPr/>
            </p:nvPicPr>
            <p:blipFill rotWithShape="1">
              <a:blip r:embed="rId3">
                <a:extLst>
                  <a:ext uri="{28A0092B-C50C-407E-A947-70E740481C1C}">
                    <a14:useLocalDpi xmlns:a14="http://schemas.microsoft.com/office/drawing/2010/main" val="0"/>
                  </a:ext>
                </a:extLst>
              </a:blip>
              <a:srcRect l="58424" t="85284" b="8149"/>
              <a:stretch/>
            </p:blipFill>
            <p:spPr bwMode="auto">
              <a:xfrm>
                <a:off x="5570434" y="5243513"/>
                <a:ext cx="3068742" cy="40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914775" y="4814888"/>
                <a:ext cx="328613" cy="2428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895710" y="2830643"/>
              <a:ext cx="639919" cy="369332"/>
            </a:xfrm>
            <a:prstGeom prst="rect">
              <a:avLst/>
            </a:prstGeom>
            <a:noFill/>
          </p:spPr>
          <p:txBody>
            <a:bodyPr wrap="none" rtlCol="0">
              <a:spAutoFit/>
            </a:bodyPr>
            <a:lstStyle/>
            <a:p>
              <a:r>
                <a:rPr lang="en-US" b="1" dirty="0" smtClean="0"/>
                <a:t>+ H</a:t>
              </a:r>
              <a:r>
                <a:rPr lang="en-US" b="1" baseline="30000" dirty="0" smtClean="0"/>
                <a:t>+</a:t>
              </a:r>
              <a:endParaRPr lang="en-US" b="1" baseline="30000" dirty="0"/>
            </a:p>
          </p:txBody>
        </p:sp>
      </p:grpSp>
      <p:sp>
        <p:nvSpPr>
          <p:cNvPr id="20" name="Rectangle 19"/>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617563" y="3991019"/>
            <a:ext cx="8051614" cy="1631216"/>
          </a:xfrm>
          <a:prstGeom prst="rect">
            <a:avLst/>
          </a:prstGeom>
          <a:noFill/>
        </p:spPr>
        <p:txBody>
          <a:bodyPr wrap="square" rtlCol="0">
            <a:spAutoFit/>
          </a:bodyPr>
          <a:lstStyle/>
          <a:p>
            <a:pPr algn="ctr"/>
            <a:r>
              <a:rPr lang="en-US" sz="2000" b="1" dirty="0" smtClean="0"/>
              <a:t>Which enzyme(s) of glycolysis is/are regulated? </a:t>
            </a:r>
          </a:p>
          <a:p>
            <a:r>
              <a:rPr lang="en-US" sz="2000" dirty="0" smtClean="0">
                <a:solidFill>
                  <a:srgbClr val="FF0000"/>
                </a:solidFill>
              </a:rPr>
              <a:t>PFK-1! See slides on </a:t>
            </a:r>
            <a:r>
              <a:rPr lang="en-US" sz="2000" dirty="0" smtClean="0"/>
              <a:t>Regulation: Allosteric </a:t>
            </a:r>
            <a:r>
              <a:rPr lang="en-US" sz="2000" dirty="0" smtClean="0">
                <a:solidFill>
                  <a:srgbClr val="FF0000"/>
                </a:solidFill>
              </a:rPr>
              <a:t>at the beginning of the review. In brief:</a:t>
            </a:r>
          </a:p>
          <a:p>
            <a:endParaRPr lang="en-US" sz="2000" dirty="0" smtClean="0"/>
          </a:p>
          <a:p>
            <a:endParaRPr lang="en-US" sz="2000" b="1" dirty="0"/>
          </a:p>
        </p:txBody>
      </p:sp>
      <p:sp>
        <p:nvSpPr>
          <p:cNvPr id="5" name="Rectangle 4"/>
          <p:cNvSpPr/>
          <p:nvPr/>
        </p:nvSpPr>
        <p:spPr>
          <a:xfrm>
            <a:off x="2100486" y="4605088"/>
            <a:ext cx="5217044" cy="2585323"/>
          </a:xfrm>
          <a:prstGeom prst="rect">
            <a:avLst/>
          </a:prstGeom>
        </p:spPr>
        <p:txBody>
          <a:bodyPr wrap="square" numCol="2">
            <a:spAutoFit/>
          </a:bodyPr>
          <a:lstStyle/>
          <a:p>
            <a:r>
              <a:rPr lang="en-US" u="sng" dirty="0" smtClean="0">
                <a:solidFill>
                  <a:srgbClr val="FF0000"/>
                </a:solidFill>
              </a:rPr>
              <a:t>Positive </a:t>
            </a:r>
            <a:r>
              <a:rPr lang="en-US" u="sng" dirty="0">
                <a:solidFill>
                  <a:srgbClr val="FF0000"/>
                </a:solidFill>
              </a:rPr>
              <a:t>effectors </a:t>
            </a:r>
            <a:endParaRPr lang="en-US" u="sng" dirty="0" smtClean="0">
              <a:solidFill>
                <a:srgbClr val="FF0000"/>
              </a:solidFill>
            </a:endParaRPr>
          </a:p>
          <a:p>
            <a:r>
              <a:rPr lang="en-US" dirty="0" smtClean="0">
                <a:solidFill>
                  <a:srgbClr val="FF0000"/>
                </a:solidFill>
              </a:rPr>
              <a:t>Signal ATP </a:t>
            </a:r>
            <a:r>
              <a:rPr lang="en-US" dirty="0">
                <a:solidFill>
                  <a:srgbClr val="FF0000"/>
                </a:solidFill>
              </a:rPr>
              <a:t>supply is </a:t>
            </a:r>
            <a:r>
              <a:rPr lang="en-US" dirty="0" smtClean="0">
                <a:solidFill>
                  <a:srgbClr val="FF0000"/>
                </a:solidFill>
              </a:rPr>
              <a:t>low, </a:t>
            </a:r>
            <a:r>
              <a:rPr lang="en-US" dirty="0">
                <a:solidFill>
                  <a:srgbClr val="FF0000"/>
                </a:solidFill>
              </a:rPr>
              <a:t>thereby increasing PFK-1 activity</a:t>
            </a:r>
          </a:p>
          <a:p>
            <a:r>
              <a:rPr lang="en-US" dirty="0" smtClean="0">
                <a:solidFill>
                  <a:srgbClr val="FF0000"/>
                </a:solidFill>
              </a:rPr>
              <a:t>    (+) ADP</a:t>
            </a:r>
          </a:p>
          <a:p>
            <a:r>
              <a:rPr lang="en-US" dirty="0" smtClean="0">
                <a:solidFill>
                  <a:srgbClr val="FF0000"/>
                </a:solidFill>
              </a:rPr>
              <a:t>    (+) AMP</a:t>
            </a:r>
          </a:p>
          <a:p>
            <a:r>
              <a:rPr lang="en-US" dirty="0" smtClean="0">
                <a:solidFill>
                  <a:srgbClr val="FF0000"/>
                </a:solidFill>
              </a:rPr>
              <a:t>    (+) F6P</a:t>
            </a:r>
          </a:p>
          <a:p>
            <a:r>
              <a:rPr lang="en-US" dirty="0">
                <a:solidFill>
                  <a:srgbClr val="FF0000"/>
                </a:solidFill>
              </a:rPr>
              <a:t> </a:t>
            </a:r>
            <a:r>
              <a:rPr lang="en-US" dirty="0" smtClean="0">
                <a:solidFill>
                  <a:srgbClr val="FF0000"/>
                </a:solidFill>
              </a:rPr>
              <a:t>   (+)</a:t>
            </a:r>
            <a:r>
              <a:rPr lang="en-US" dirty="0">
                <a:solidFill>
                  <a:srgbClr val="FF0000"/>
                </a:solidFill>
              </a:rPr>
              <a:t>F2,6BP</a:t>
            </a:r>
          </a:p>
          <a:p>
            <a:r>
              <a:rPr lang="en-US" dirty="0" smtClean="0">
                <a:solidFill>
                  <a:srgbClr val="FF0000"/>
                </a:solidFill>
              </a:rPr>
              <a:t>  </a:t>
            </a:r>
          </a:p>
          <a:p>
            <a:r>
              <a:rPr lang="en-US" u="sng" dirty="0" smtClean="0">
                <a:solidFill>
                  <a:srgbClr val="FF0000"/>
                </a:solidFill>
              </a:rPr>
              <a:t>Negative </a:t>
            </a:r>
            <a:r>
              <a:rPr lang="en-US" u="sng" dirty="0">
                <a:solidFill>
                  <a:srgbClr val="FF0000"/>
                </a:solidFill>
              </a:rPr>
              <a:t>effectors </a:t>
            </a:r>
            <a:endParaRPr lang="en-US" u="sng" dirty="0" smtClean="0">
              <a:solidFill>
                <a:srgbClr val="FF0000"/>
              </a:solidFill>
            </a:endParaRPr>
          </a:p>
          <a:p>
            <a:r>
              <a:rPr lang="en-US" dirty="0">
                <a:solidFill>
                  <a:srgbClr val="FF0000"/>
                </a:solidFill>
              </a:rPr>
              <a:t>S</a:t>
            </a:r>
            <a:r>
              <a:rPr lang="en-US" dirty="0" smtClean="0">
                <a:solidFill>
                  <a:srgbClr val="FF0000"/>
                </a:solidFill>
              </a:rPr>
              <a:t>ignal </a:t>
            </a:r>
            <a:r>
              <a:rPr lang="en-US" dirty="0">
                <a:solidFill>
                  <a:srgbClr val="FF0000"/>
                </a:solidFill>
              </a:rPr>
              <a:t>ATP supply is high, thereby decreasing PFK-1 activity</a:t>
            </a:r>
          </a:p>
          <a:p>
            <a:r>
              <a:rPr lang="en-US" dirty="0">
                <a:solidFill>
                  <a:srgbClr val="FF0000"/>
                </a:solidFill>
              </a:rPr>
              <a:t>	</a:t>
            </a:r>
            <a:r>
              <a:rPr lang="en-US" dirty="0" smtClean="0">
                <a:solidFill>
                  <a:srgbClr val="FF0000"/>
                </a:solidFill>
              </a:rPr>
              <a:t>(-) ATP</a:t>
            </a:r>
          </a:p>
          <a:p>
            <a:r>
              <a:rPr lang="en-US" dirty="0">
                <a:solidFill>
                  <a:srgbClr val="FF0000"/>
                </a:solidFill>
              </a:rPr>
              <a:t>	</a:t>
            </a:r>
            <a:r>
              <a:rPr lang="en-US" dirty="0" smtClean="0">
                <a:solidFill>
                  <a:srgbClr val="FF0000"/>
                </a:solidFill>
              </a:rPr>
              <a:t>(-) Citrate</a:t>
            </a:r>
          </a:p>
          <a:p>
            <a:r>
              <a:rPr lang="en-US" dirty="0">
                <a:solidFill>
                  <a:srgbClr val="FF0000"/>
                </a:solidFill>
              </a:rPr>
              <a:t>	</a:t>
            </a:r>
          </a:p>
        </p:txBody>
      </p:sp>
    </p:spTree>
    <p:extLst>
      <p:ext uri="{BB962C8B-B14F-4D97-AF65-F5344CB8AC3E}">
        <p14:creationId xmlns:p14="http://schemas.microsoft.com/office/powerpoint/2010/main" val="338659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93209"/>
            <a:ext cx="5721301" cy="699052"/>
          </a:xfrm>
          <a:solidFill>
            <a:srgbClr val="B3B3B3"/>
          </a:solidFill>
        </p:spPr>
        <p:txBody>
          <a:bodyPr>
            <a:normAutofit/>
          </a:bodyPr>
          <a:lstStyle/>
          <a:p>
            <a:r>
              <a:rPr lang="en-US" sz="3200" dirty="0" smtClean="0"/>
              <a:t>4. </a:t>
            </a:r>
            <a:r>
              <a:rPr lang="en-US" sz="3200" dirty="0" err="1" smtClean="0"/>
              <a:t>Aldolase</a:t>
            </a:r>
            <a:endParaRPr lang="en-US" sz="3200" dirty="0"/>
          </a:p>
        </p:txBody>
      </p:sp>
      <p:pic>
        <p:nvPicPr>
          <p:cNvPr id="4"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t="11499" r="45757" b="3499"/>
          <a:stretch/>
        </p:blipFill>
        <p:spPr bwMode="auto">
          <a:xfrm>
            <a:off x="1707865" y="850980"/>
            <a:ext cx="2413458" cy="393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numbered 14 p533"/>
          <p:cNvPicPr>
            <a:picLocks noChangeAspect="1" noChangeArrowheads="1"/>
          </p:cNvPicPr>
          <p:nvPr/>
        </p:nvPicPr>
        <p:blipFill rotWithShape="1">
          <a:blip r:embed="rId3">
            <a:extLst>
              <a:ext uri="{28A0092B-C50C-407E-A947-70E740481C1C}">
                <a14:useLocalDpi xmlns:a14="http://schemas.microsoft.com/office/drawing/2010/main" val="0"/>
              </a:ext>
            </a:extLst>
          </a:blip>
          <a:srcRect l="65480" t="85064" b="7468"/>
          <a:stretch/>
        </p:blipFill>
        <p:spPr bwMode="auto">
          <a:xfrm>
            <a:off x="5712444" y="4326858"/>
            <a:ext cx="2257605" cy="39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pic>
        <p:nvPicPr>
          <p:cNvPr id="12"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l="54243" t="12230" b="21540"/>
          <a:stretch/>
        </p:blipFill>
        <p:spPr bwMode="auto">
          <a:xfrm>
            <a:off x="4304090" y="1373422"/>
            <a:ext cx="2035904" cy="306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162915" y="767163"/>
            <a:ext cx="1730591" cy="1648143"/>
          </a:xfrm>
          <a:prstGeom prst="rect">
            <a:avLst/>
          </a:prstGeom>
          <a:noFill/>
        </p:spPr>
        <p:txBody>
          <a:bodyPr wrap="square" rtlCol="0">
            <a:spAutoFit/>
          </a:bodyPr>
          <a:lstStyle/>
          <a:p>
            <a:pPr algn="ctr"/>
            <a:r>
              <a:rPr lang="en-US" b="1" dirty="0" smtClean="0">
                <a:solidFill>
                  <a:srgbClr val="FF6600"/>
                </a:solidFill>
              </a:rPr>
              <a:t>Glucose numbering</a:t>
            </a:r>
          </a:p>
          <a:p>
            <a:pPr algn="ctr"/>
            <a:r>
              <a:rPr lang="en-US" sz="600" b="1" dirty="0" smtClean="0">
                <a:solidFill>
                  <a:schemeClr val="bg1"/>
                </a:solidFill>
              </a:rPr>
              <a:t>a</a:t>
            </a:r>
          </a:p>
          <a:p>
            <a:pPr algn="ctr">
              <a:lnSpc>
                <a:spcPct val="110000"/>
              </a:lnSpc>
            </a:pPr>
            <a:r>
              <a:rPr lang="en-US" b="1" dirty="0" smtClean="0">
                <a:solidFill>
                  <a:srgbClr val="FF6600"/>
                </a:solidFill>
              </a:rPr>
              <a:t>1</a:t>
            </a:r>
          </a:p>
          <a:p>
            <a:pPr algn="ctr">
              <a:lnSpc>
                <a:spcPct val="110000"/>
              </a:lnSpc>
            </a:pPr>
            <a:r>
              <a:rPr lang="en-US" b="1" dirty="0" smtClean="0">
                <a:solidFill>
                  <a:srgbClr val="FF6600"/>
                </a:solidFill>
              </a:rPr>
              <a:t>2</a:t>
            </a:r>
          </a:p>
          <a:p>
            <a:pPr algn="ctr">
              <a:lnSpc>
                <a:spcPct val="110000"/>
              </a:lnSpc>
            </a:pPr>
            <a:r>
              <a:rPr lang="en-US" b="1" dirty="0">
                <a:solidFill>
                  <a:srgbClr val="FF6600"/>
                </a:solidFill>
              </a:rPr>
              <a:t>3</a:t>
            </a:r>
          </a:p>
        </p:txBody>
      </p:sp>
      <p:sp>
        <p:nvSpPr>
          <p:cNvPr id="14" name="TextBox 13"/>
          <p:cNvSpPr txBox="1"/>
          <p:nvPr/>
        </p:nvSpPr>
        <p:spPr>
          <a:xfrm>
            <a:off x="4403100" y="3043072"/>
            <a:ext cx="783236" cy="1306511"/>
          </a:xfrm>
          <a:prstGeom prst="rect">
            <a:avLst/>
          </a:prstGeom>
          <a:noFill/>
        </p:spPr>
        <p:txBody>
          <a:bodyPr wrap="square" rtlCol="0">
            <a:spAutoFit/>
          </a:bodyPr>
          <a:lstStyle/>
          <a:p>
            <a:pPr algn="r">
              <a:lnSpc>
                <a:spcPct val="110000"/>
              </a:lnSpc>
            </a:pPr>
            <a:endParaRPr lang="en-US" b="1" dirty="0" smtClean="0">
              <a:solidFill>
                <a:srgbClr val="008000"/>
              </a:solidFill>
            </a:endParaRPr>
          </a:p>
          <a:p>
            <a:pPr algn="r">
              <a:lnSpc>
                <a:spcPct val="110000"/>
              </a:lnSpc>
            </a:pPr>
            <a:r>
              <a:rPr lang="en-US" b="1" dirty="0" smtClean="0">
                <a:solidFill>
                  <a:srgbClr val="FF6600"/>
                </a:solidFill>
              </a:rPr>
              <a:t>4</a:t>
            </a:r>
          </a:p>
          <a:p>
            <a:pPr algn="r">
              <a:lnSpc>
                <a:spcPct val="110000"/>
              </a:lnSpc>
            </a:pPr>
            <a:r>
              <a:rPr lang="en-US" b="1" dirty="0" smtClean="0">
                <a:solidFill>
                  <a:srgbClr val="FF6600"/>
                </a:solidFill>
              </a:rPr>
              <a:t>5</a:t>
            </a:r>
          </a:p>
          <a:p>
            <a:pPr algn="r">
              <a:lnSpc>
                <a:spcPct val="110000"/>
              </a:lnSpc>
            </a:pPr>
            <a:r>
              <a:rPr lang="en-US" b="1" dirty="0">
                <a:solidFill>
                  <a:srgbClr val="FF6600"/>
                </a:solidFill>
              </a:rPr>
              <a:t>6</a:t>
            </a:r>
          </a:p>
        </p:txBody>
      </p:sp>
      <p:sp>
        <p:nvSpPr>
          <p:cNvPr id="15" name="Right Brace 14"/>
          <p:cNvSpPr/>
          <p:nvPr/>
        </p:nvSpPr>
        <p:spPr>
          <a:xfrm>
            <a:off x="6170842" y="1470589"/>
            <a:ext cx="248628" cy="103685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p:cNvSpPr/>
          <p:nvPr/>
        </p:nvSpPr>
        <p:spPr>
          <a:xfrm>
            <a:off x="6198928" y="3290002"/>
            <a:ext cx="248628" cy="103685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304207" y="1562553"/>
            <a:ext cx="1915909" cy="923330"/>
          </a:xfrm>
          <a:prstGeom prst="rect">
            <a:avLst/>
          </a:prstGeom>
          <a:noFill/>
        </p:spPr>
        <p:txBody>
          <a:bodyPr wrap="none" rtlCol="0">
            <a:spAutoFit/>
          </a:bodyPr>
          <a:lstStyle/>
          <a:p>
            <a:pPr algn="ctr"/>
            <a:r>
              <a:rPr lang="en-US" b="1" dirty="0" err="1" smtClean="0"/>
              <a:t>Dihydroxyacetone</a:t>
            </a:r>
            <a:r>
              <a:rPr lang="en-US" b="1" dirty="0" smtClean="0"/>
              <a:t> </a:t>
            </a:r>
          </a:p>
          <a:p>
            <a:pPr algn="ctr"/>
            <a:r>
              <a:rPr lang="en-US" b="1" dirty="0" smtClean="0"/>
              <a:t>Phosphate</a:t>
            </a:r>
          </a:p>
          <a:p>
            <a:pPr algn="ctr"/>
            <a:r>
              <a:rPr lang="en-US" b="1" dirty="0" smtClean="0"/>
              <a:t>DHAP</a:t>
            </a:r>
            <a:endParaRPr lang="en-US" b="1" dirty="0"/>
          </a:p>
        </p:txBody>
      </p:sp>
      <p:sp>
        <p:nvSpPr>
          <p:cNvPr id="18" name="TextBox 17"/>
          <p:cNvSpPr txBox="1"/>
          <p:nvPr/>
        </p:nvSpPr>
        <p:spPr>
          <a:xfrm>
            <a:off x="6430424" y="3403528"/>
            <a:ext cx="1661858" cy="923330"/>
          </a:xfrm>
          <a:prstGeom prst="rect">
            <a:avLst/>
          </a:prstGeom>
          <a:noFill/>
        </p:spPr>
        <p:txBody>
          <a:bodyPr wrap="none" rtlCol="0">
            <a:spAutoFit/>
          </a:bodyPr>
          <a:lstStyle/>
          <a:p>
            <a:pPr algn="ctr"/>
            <a:r>
              <a:rPr lang="en-US" b="1" dirty="0" smtClean="0"/>
              <a:t>Glyceraldehyde </a:t>
            </a:r>
          </a:p>
          <a:p>
            <a:pPr algn="ctr"/>
            <a:r>
              <a:rPr lang="en-US" b="1" dirty="0" smtClean="0"/>
              <a:t>3-Phosphate</a:t>
            </a:r>
          </a:p>
          <a:p>
            <a:pPr algn="ctr"/>
            <a:r>
              <a:rPr lang="en-US" b="1" dirty="0" smtClean="0"/>
              <a:t>GAP</a:t>
            </a:r>
            <a:endParaRPr lang="en-US" b="1" dirty="0"/>
          </a:p>
        </p:txBody>
      </p:sp>
      <p:sp>
        <p:nvSpPr>
          <p:cNvPr id="19" name="TextBox 18"/>
          <p:cNvSpPr txBox="1"/>
          <p:nvPr/>
        </p:nvSpPr>
        <p:spPr>
          <a:xfrm>
            <a:off x="4242712" y="2580532"/>
            <a:ext cx="335168" cy="369332"/>
          </a:xfrm>
          <a:prstGeom prst="rect">
            <a:avLst/>
          </a:prstGeom>
          <a:solidFill>
            <a:schemeClr val="bg1"/>
          </a:solidFill>
        </p:spPr>
        <p:txBody>
          <a:bodyPr wrap="square" rtlCol="0">
            <a:spAutoFit/>
          </a:bodyPr>
          <a:lstStyle/>
          <a:p>
            <a:r>
              <a:rPr lang="en-US" dirty="0" smtClean="0"/>
              <a:t>  </a:t>
            </a:r>
            <a:endParaRPr lang="en-US" dirty="0"/>
          </a:p>
        </p:txBody>
      </p:sp>
      <p:pic>
        <p:nvPicPr>
          <p:cNvPr id="20"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l="51953" t="37142" r="39891" b="53327"/>
          <a:stretch/>
        </p:blipFill>
        <p:spPr bwMode="auto">
          <a:xfrm>
            <a:off x="4122656" y="2044546"/>
            <a:ext cx="362868" cy="4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50036" y="1916434"/>
            <a:ext cx="1094276" cy="369332"/>
          </a:xfrm>
          <a:prstGeom prst="rect">
            <a:avLst/>
          </a:prstGeom>
          <a:solidFill>
            <a:schemeClr val="bg1"/>
          </a:solidFill>
        </p:spPr>
        <p:txBody>
          <a:bodyPr wrap="square" rtlCol="0">
            <a:spAutoFit/>
          </a:bodyPr>
          <a:lstStyle/>
          <a:p>
            <a:pPr algn="ctr"/>
            <a:r>
              <a:rPr lang="en-US" b="1" dirty="0" err="1" smtClean="0">
                <a:solidFill>
                  <a:srgbClr val="0070C0"/>
                </a:solidFill>
              </a:rPr>
              <a:t>aldolase</a:t>
            </a:r>
            <a:endParaRPr lang="en-US" b="1" dirty="0">
              <a:solidFill>
                <a:srgbClr val="0070C0"/>
              </a:solidFill>
            </a:endParaRPr>
          </a:p>
        </p:txBody>
      </p:sp>
      <p:sp>
        <p:nvSpPr>
          <p:cNvPr id="22" name="TextBox 21"/>
          <p:cNvSpPr txBox="1"/>
          <p:nvPr/>
        </p:nvSpPr>
        <p:spPr>
          <a:xfrm>
            <a:off x="88854" y="4849881"/>
            <a:ext cx="8978051" cy="1477328"/>
          </a:xfrm>
          <a:prstGeom prst="rect">
            <a:avLst/>
          </a:prstGeom>
          <a:noFill/>
        </p:spPr>
        <p:txBody>
          <a:bodyPr wrap="square" rtlCol="0">
            <a:spAutoFit/>
          </a:bodyPr>
          <a:lstStyle/>
          <a:p>
            <a:pPr algn="ctr"/>
            <a:r>
              <a:rPr lang="en-US" b="1" dirty="0" smtClean="0"/>
              <a:t>The </a:t>
            </a:r>
            <a:r>
              <a:rPr lang="en-US" dirty="0" smtClean="0"/>
              <a:t>Δ</a:t>
            </a:r>
            <a:r>
              <a:rPr lang="en-US" b="1" dirty="0" smtClean="0"/>
              <a:t>G</a:t>
            </a:r>
            <a:r>
              <a:rPr lang="en-US" b="1" dirty="0"/>
              <a:t>°</a:t>
            </a:r>
            <a:r>
              <a:rPr lang="en-US" b="1" dirty="0" smtClean="0"/>
              <a:t>’ is very large and positive, but </a:t>
            </a:r>
            <a:r>
              <a:rPr lang="en-US" dirty="0"/>
              <a:t>Δ</a:t>
            </a:r>
            <a:r>
              <a:rPr lang="en-US" b="1" dirty="0" smtClean="0"/>
              <a:t>G is negative. How?</a:t>
            </a:r>
          </a:p>
          <a:p>
            <a:pPr algn="ctr"/>
            <a:r>
              <a:rPr lang="en-US" dirty="0">
                <a:solidFill>
                  <a:srgbClr val="FF0000"/>
                </a:solidFill>
              </a:rPr>
              <a:t>Reaction proceeds because cellular [F-1,6-BP] is cleaved into two products that are utilized very quickly (low </a:t>
            </a:r>
            <a:r>
              <a:rPr lang="en-US" dirty="0" smtClean="0">
                <a:solidFill>
                  <a:srgbClr val="FF0000"/>
                </a:solidFill>
              </a:rPr>
              <a:t>Q). Therefore</a:t>
            </a:r>
            <a:r>
              <a:rPr lang="en-US" dirty="0">
                <a:solidFill>
                  <a:srgbClr val="FF0000"/>
                </a:solidFill>
              </a:rPr>
              <a:t>, the </a:t>
            </a:r>
            <a:r>
              <a:rPr lang="en-US" dirty="0" err="1">
                <a:solidFill>
                  <a:srgbClr val="FF0000"/>
                </a:solidFill>
              </a:rPr>
              <a:t>dG</a:t>
            </a:r>
            <a:r>
              <a:rPr lang="en-US" dirty="0">
                <a:solidFill>
                  <a:srgbClr val="FF0000"/>
                </a:solidFill>
              </a:rPr>
              <a:t> is slightly negative under physiological conditions as long </a:t>
            </a:r>
            <a:r>
              <a:rPr lang="en-US" dirty="0" smtClean="0">
                <a:solidFill>
                  <a:srgbClr val="FF0000"/>
                </a:solidFill>
              </a:rPr>
              <a:t>as the </a:t>
            </a:r>
            <a:r>
              <a:rPr lang="en-US" dirty="0">
                <a:solidFill>
                  <a:srgbClr val="FF0000"/>
                </a:solidFill>
              </a:rPr>
              <a:t>concentrations of products [DHAP] and [G3P] </a:t>
            </a:r>
            <a:r>
              <a:rPr lang="en-US" dirty="0" smtClean="0">
                <a:solidFill>
                  <a:srgbClr val="FF0000"/>
                </a:solidFill>
              </a:rPr>
              <a:t>is kept low </a:t>
            </a:r>
            <a:r>
              <a:rPr lang="en-US" dirty="0">
                <a:solidFill>
                  <a:srgbClr val="FF0000"/>
                </a:solidFill>
              </a:rPr>
              <a:t>by </a:t>
            </a:r>
            <a:r>
              <a:rPr lang="en-US" dirty="0" smtClean="0">
                <a:solidFill>
                  <a:srgbClr val="FF0000"/>
                </a:solidFill>
              </a:rPr>
              <a:t>utilization (</a:t>
            </a:r>
            <a:r>
              <a:rPr lang="en-US" u="sng" dirty="0">
                <a:solidFill>
                  <a:srgbClr val="FF0000"/>
                </a:solidFill>
              </a:rPr>
              <a:t>coupling</a:t>
            </a:r>
            <a:r>
              <a:rPr lang="en-US" dirty="0">
                <a:solidFill>
                  <a:srgbClr val="FF0000"/>
                </a:solidFill>
              </a:rPr>
              <a:t>)</a:t>
            </a:r>
            <a:r>
              <a:rPr lang="en-US" dirty="0">
                <a:solidFill>
                  <a:srgbClr val="FF0000"/>
                </a:solidFill>
              </a:rPr>
              <a:t> </a:t>
            </a:r>
            <a:endParaRPr lang="en-US" b="1" dirty="0" smtClean="0">
              <a:solidFill>
                <a:srgbClr val="FF0000"/>
              </a:solidFill>
            </a:endParaRPr>
          </a:p>
          <a:p>
            <a:pPr algn="ctr"/>
            <a:endParaRPr lang="en-US" dirty="0">
              <a:solidFill>
                <a:srgbClr val="FF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93209"/>
            <a:ext cx="5721301" cy="699052"/>
          </a:xfrm>
          <a:solidFill>
            <a:srgbClr val="B3B3B3"/>
          </a:solidFill>
          <a:effectLst>
            <a:outerShdw blurRad="50800" dist="38100" dir="2700000" algn="tl" rotWithShape="0">
              <a:prstClr val="black">
                <a:alpha val="40000"/>
              </a:prstClr>
            </a:outerShdw>
          </a:effectLst>
        </p:spPr>
        <p:txBody>
          <a:bodyPr>
            <a:normAutofit/>
          </a:bodyPr>
          <a:lstStyle/>
          <a:p>
            <a:r>
              <a:rPr lang="en-US" sz="3200" dirty="0" smtClean="0"/>
              <a:t>4. </a:t>
            </a:r>
            <a:r>
              <a:rPr lang="en-US" sz="3200" dirty="0" err="1" smtClean="0"/>
              <a:t>Aldolase</a:t>
            </a:r>
            <a:endParaRPr lang="en-US" sz="3200" dirty="0"/>
          </a:p>
        </p:txBody>
      </p:sp>
      <p:pic>
        <p:nvPicPr>
          <p:cNvPr id="4"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t="11499" r="45757" b="3499"/>
          <a:stretch/>
        </p:blipFill>
        <p:spPr bwMode="auto">
          <a:xfrm>
            <a:off x="1707865" y="850980"/>
            <a:ext cx="2413458" cy="393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numbered 14 p533"/>
          <p:cNvPicPr>
            <a:picLocks noChangeAspect="1" noChangeArrowheads="1"/>
          </p:cNvPicPr>
          <p:nvPr/>
        </p:nvPicPr>
        <p:blipFill rotWithShape="1">
          <a:blip r:embed="rId3">
            <a:extLst>
              <a:ext uri="{28A0092B-C50C-407E-A947-70E740481C1C}">
                <a14:useLocalDpi xmlns:a14="http://schemas.microsoft.com/office/drawing/2010/main" val="0"/>
              </a:ext>
            </a:extLst>
          </a:blip>
          <a:srcRect l="65480" t="85064" b="7468"/>
          <a:stretch/>
        </p:blipFill>
        <p:spPr bwMode="auto">
          <a:xfrm>
            <a:off x="5712444" y="4326858"/>
            <a:ext cx="2257605" cy="39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pic>
        <p:nvPicPr>
          <p:cNvPr id="12"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l="54243" t="12230" b="21540"/>
          <a:stretch/>
        </p:blipFill>
        <p:spPr bwMode="auto">
          <a:xfrm>
            <a:off x="4304090" y="1373422"/>
            <a:ext cx="2035904" cy="306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162915" y="767163"/>
            <a:ext cx="1730591" cy="1648143"/>
          </a:xfrm>
          <a:prstGeom prst="rect">
            <a:avLst/>
          </a:prstGeom>
          <a:noFill/>
        </p:spPr>
        <p:txBody>
          <a:bodyPr wrap="square" rtlCol="0">
            <a:spAutoFit/>
          </a:bodyPr>
          <a:lstStyle/>
          <a:p>
            <a:pPr algn="ctr"/>
            <a:r>
              <a:rPr lang="en-US" b="1" dirty="0" smtClean="0">
                <a:solidFill>
                  <a:srgbClr val="FF6600"/>
                </a:solidFill>
              </a:rPr>
              <a:t>Glucose numbering</a:t>
            </a:r>
          </a:p>
          <a:p>
            <a:pPr algn="ctr"/>
            <a:r>
              <a:rPr lang="en-US" sz="600" b="1" dirty="0" smtClean="0">
                <a:solidFill>
                  <a:schemeClr val="bg1"/>
                </a:solidFill>
              </a:rPr>
              <a:t>a</a:t>
            </a:r>
          </a:p>
          <a:p>
            <a:pPr algn="ctr">
              <a:lnSpc>
                <a:spcPct val="110000"/>
              </a:lnSpc>
            </a:pPr>
            <a:r>
              <a:rPr lang="en-US" b="1" dirty="0" smtClean="0">
                <a:solidFill>
                  <a:srgbClr val="FF6600"/>
                </a:solidFill>
              </a:rPr>
              <a:t>1</a:t>
            </a:r>
          </a:p>
          <a:p>
            <a:pPr algn="ctr">
              <a:lnSpc>
                <a:spcPct val="110000"/>
              </a:lnSpc>
            </a:pPr>
            <a:r>
              <a:rPr lang="en-US" b="1" dirty="0" smtClean="0">
                <a:solidFill>
                  <a:srgbClr val="FF6600"/>
                </a:solidFill>
              </a:rPr>
              <a:t>2</a:t>
            </a:r>
          </a:p>
          <a:p>
            <a:pPr algn="ctr">
              <a:lnSpc>
                <a:spcPct val="110000"/>
              </a:lnSpc>
            </a:pPr>
            <a:r>
              <a:rPr lang="en-US" b="1" dirty="0">
                <a:solidFill>
                  <a:srgbClr val="FF6600"/>
                </a:solidFill>
              </a:rPr>
              <a:t>3</a:t>
            </a:r>
          </a:p>
        </p:txBody>
      </p:sp>
      <p:sp>
        <p:nvSpPr>
          <p:cNvPr id="14" name="TextBox 13"/>
          <p:cNvSpPr txBox="1"/>
          <p:nvPr/>
        </p:nvSpPr>
        <p:spPr>
          <a:xfrm>
            <a:off x="4403100" y="3043072"/>
            <a:ext cx="783236" cy="1306511"/>
          </a:xfrm>
          <a:prstGeom prst="rect">
            <a:avLst/>
          </a:prstGeom>
          <a:noFill/>
        </p:spPr>
        <p:txBody>
          <a:bodyPr wrap="square" rtlCol="0">
            <a:spAutoFit/>
          </a:bodyPr>
          <a:lstStyle/>
          <a:p>
            <a:pPr algn="r">
              <a:lnSpc>
                <a:spcPct val="110000"/>
              </a:lnSpc>
            </a:pPr>
            <a:endParaRPr lang="en-US" b="1" dirty="0" smtClean="0">
              <a:solidFill>
                <a:srgbClr val="008000"/>
              </a:solidFill>
            </a:endParaRPr>
          </a:p>
          <a:p>
            <a:pPr algn="r">
              <a:lnSpc>
                <a:spcPct val="110000"/>
              </a:lnSpc>
            </a:pPr>
            <a:r>
              <a:rPr lang="en-US" b="1" dirty="0" smtClean="0">
                <a:solidFill>
                  <a:srgbClr val="FF6600"/>
                </a:solidFill>
              </a:rPr>
              <a:t>4</a:t>
            </a:r>
          </a:p>
          <a:p>
            <a:pPr algn="r">
              <a:lnSpc>
                <a:spcPct val="110000"/>
              </a:lnSpc>
            </a:pPr>
            <a:r>
              <a:rPr lang="en-US" b="1" dirty="0" smtClean="0">
                <a:solidFill>
                  <a:srgbClr val="FF6600"/>
                </a:solidFill>
              </a:rPr>
              <a:t>5</a:t>
            </a:r>
          </a:p>
          <a:p>
            <a:pPr algn="r">
              <a:lnSpc>
                <a:spcPct val="110000"/>
              </a:lnSpc>
            </a:pPr>
            <a:r>
              <a:rPr lang="en-US" b="1" dirty="0">
                <a:solidFill>
                  <a:srgbClr val="FF6600"/>
                </a:solidFill>
              </a:rPr>
              <a:t>6</a:t>
            </a:r>
          </a:p>
        </p:txBody>
      </p:sp>
      <p:sp>
        <p:nvSpPr>
          <p:cNvPr id="15" name="Right Brace 14"/>
          <p:cNvSpPr/>
          <p:nvPr/>
        </p:nvSpPr>
        <p:spPr>
          <a:xfrm>
            <a:off x="6170842" y="1470589"/>
            <a:ext cx="248628" cy="103685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p:cNvSpPr/>
          <p:nvPr/>
        </p:nvSpPr>
        <p:spPr>
          <a:xfrm>
            <a:off x="6198928" y="3290002"/>
            <a:ext cx="248628" cy="103685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304207" y="1562553"/>
            <a:ext cx="1915909" cy="923330"/>
          </a:xfrm>
          <a:prstGeom prst="rect">
            <a:avLst/>
          </a:prstGeom>
          <a:noFill/>
        </p:spPr>
        <p:txBody>
          <a:bodyPr wrap="none" rtlCol="0">
            <a:spAutoFit/>
          </a:bodyPr>
          <a:lstStyle/>
          <a:p>
            <a:pPr algn="ctr"/>
            <a:r>
              <a:rPr lang="en-US" b="1" dirty="0" err="1" smtClean="0"/>
              <a:t>Dihydroxyacetone</a:t>
            </a:r>
            <a:r>
              <a:rPr lang="en-US" b="1" dirty="0" smtClean="0"/>
              <a:t> </a:t>
            </a:r>
          </a:p>
          <a:p>
            <a:pPr algn="ctr"/>
            <a:r>
              <a:rPr lang="en-US" b="1" dirty="0" smtClean="0"/>
              <a:t>Phosphate</a:t>
            </a:r>
          </a:p>
          <a:p>
            <a:pPr algn="ctr"/>
            <a:r>
              <a:rPr lang="en-US" b="1" dirty="0" smtClean="0"/>
              <a:t>DHAP</a:t>
            </a:r>
            <a:endParaRPr lang="en-US" b="1" dirty="0"/>
          </a:p>
        </p:txBody>
      </p:sp>
      <p:sp>
        <p:nvSpPr>
          <p:cNvPr id="18" name="TextBox 17"/>
          <p:cNvSpPr txBox="1"/>
          <p:nvPr/>
        </p:nvSpPr>
        <p:spPr>
          <a:xfrm>
            <a:off x="6430424" y="3403528"/>
            <a:ext cx="1661858" cy="923330"/>
          </a:xfrm>
          <a:prstGeom prst="rect">
            <a:avLst/>
          </a:prstGeom>
          <a:noFill/>
        </p:spPr>
        <p:txBody>
          <a:bodyPr wrap="none" rtlCol="0">
            <a:spAutoFit/>
          </a:bodyPr>
          <a:lstStyle/>
          <a:p>
            <a:pPr algn="ctr"/>
            <a:r>
              <a:rPr lang="en-US" b="1" dirty="0" smtClean="0"/>
              <a:t>Glyceraldehyde </a:t>
            </a:r>
          </a:p>
          <a:p>
            <a:pPr algn="ctr"/>
            <a:r>
              <a:rPr lang="en-US" b="1" dirty="0" smtClean="0"/>
              <a:t>3-Phosphate</a:t>
            </a:r>
          </a:p>
          <a:p>
            <a:pPr algn="ctr"/>
            <a:r>
              <a:rPr lang="en-US" b="1" dirty="0" smtClean="0"/>
              <a:t>GAP</a:t>
            </a:r>
            <a:endParaRPr lang="en-US" b="1" dirty="0"/>
          </a:p>
        </p:txBody>
      </p:sp>
      <p:sp>
        <p:nvSpPr>
          <p:cNvPr id="19" name="TextBox 18"/>
          <p:cNvSpPr txBox="1"/>
          <p:nvPr/>
        </p:nvSpPr>
        <p:spPr>
          <a:xfrm>
            <a:off x="4242712" y="2580532"/>
            <a:ext cx="335168" cy="369332"/>
          </a:xfrm>
          <a:prstGeom prst="rect">
            <a:avLst/>
          </a:prstGeom>
          <a:solidFill>
            <a:schemeClr val="bg1"/>
          </a:solidFill>
        </p:spPr>
        <p:txBody>
          <a:bodyPr wrap="square" rtlCol="0">
            <a:spAutoFit/>
          </a:bodyPr>
          <a:lstStyle/>
          <a:p>
            <a:r>
              <a:rPr lang="en-US" dirty="0" smtClean="0"/>
              <a:t>  </a:t>
            </a:r>
            <a:endParaRPr lang="en-US" dirty="0"/>
          </a:p>
        </p:txBody>
      </p:sp>
      <p:pic>
        <p:nvPicPr>
          <p:cNvPr id="20" name="Picture 4" descr="figun_15_p492"/>
          <p:cNvPicPr>
            <a:picLocks noChangeAspect="1" noChangeArrowheads="1"/>
          </p:cNvPicPr>
          <p:nvPr/>
        </p:nvPicPr>
        <p:blipFill rotWithShape="1">
          <a:blip r:embed="rId2">
            <a:extLst>
              <a:ext uri="{28A0092B-C50C-407E-A947-70E740481C1C}">
                <a14:useLocalDpi xmlns:a14="http://schemas.microsoft.com/office/drawing/2010/main" val="0"/>
              </a:ext>
            </a:extLst>
          </a:blip>
          <a:srcRect l="51953" t="37142" r="39891" b="53327"/>
          <a:stretch/>
        </p:blipFill>
        <p:spPr bwMode="auto">
          <a:xfrm>
            <a:off x="4122656" y="2044546"/>
            <a:ext cx="362868" cy="4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50036" y="1916434"/>
            <a:ext cx="1094276" cy="369332"/>
          </a:xfrm>
          <a:prstGeom prst="rect">
            <a:avLst/>
          </a:prstGeom>
          <a:solidFill>
            <a:schemeClr val="bg1"/>
          </a:solidFill>
        </p:spPr>
        <p:txBody>
          <a:bodyPr wrap="square" rtlCol="0">
            <a:spAutoFit/>
          </a:bodyPr>
          <a:lstStyle/>
          <a:p>
            <a:pPr algn="ctr"/>
            <a:r>
              <a:rPr lang="en-US" b="1" dirty="0" err="1" smtClean="0">
                <a:solidFill>
                  <a:srgbClr val="0070C0"/>
                </a:solidFill>
              </a:rPr>
              <a:t>aldolase</a:t>
            </a:r>
            <a:endParaRPr lang="en-US" b="1" dirty="0">
              <a:solidFill>
                <a:srgbClr val="0070C0"/>
              </a:solidFill>
            </a:endParaRPr>
          </a:p>
        </p:txBody>
      </p:sp>
      <p:sp>
        <p:nvSpPr>
          <p:cNvPr id="21" name="TextBox 20"/>
          <p:cNvSpPr txBox="1"/>
          <p:nvPr/>
        </p:nvSpPr>
        <p:spPr>
          <a:xfrm>
            <a:off x="-3502" y="4743767"/>
            <a:ext cx="8978051" cy="2031325"/>
          </a:xfrm>
          <a:prstGeom prst="rect">
            <a:avLst/>
          </a:prstGeom>
          <a:noFill/>
        </p:spPr>
        <p:txBody>
          <a:bodyPr wrap="square" rtlCol="0">
            <a:spAutoFit/>
          </a:bodyPr>
          <a:lstStyle/>
          <a:p>
            <a:pPr algn="ctr"/>
            <a:r>
              <a:rPr lang="en-US" b="1" dirty="0" smtClean="0"/>
              <a:t>What is the purpose of a Schiff base intermediate?</a:t>
            </a:r>
          </a:p>
          <a:p>
            <a:pPr algn="ctr"/>
            <a:r>
              <a:rPr lang="en-US" dirty="0" smtClean="0">
                <a:solidFill>
                  <a:srgbClr val="FF0000"/>
                </a:solidFill>
              </a:rPr>
              <a:t>Nucleophile Lys on enzyme attacks C2 carbonyl and forms Schiff base, which stabilizes the </a:t>
            </a:r>
            <a:r>
              <a:rPr lang="en-US" dirty="0" err="1" smtClean="0">
                <a:solidFill>
                  <a:srgbClr val="FF0000"/>
                </a:solidFill>
              </a:rPr>
              <a:t>carbanion</a:t>
            </a:r>
            <a:r>
              <a:rPr lang="en-US" dirty="0" smtClean="0">
                <a:solidFill>
                  <a:srgbClr val="FF0000"/>
                </a:solidFill>
              </a:rPr>
              <a:t> (negative carbon, C</a:t>
            </a:r>
            <a:r>
              <a:rPr lang="en-US" baseline="30000" dirty="0" smtClean="0">
                <a:solidFill>
                  <a:srgbClr val="FF0000"/>
                </a:solidFill>
              </a:rPr>
              <a:t>-</a:t>
            </a:r>
            <a:r>
              <a:rPr lang="en-US" dirty="0" smtClean="0">
                <a:solidFill>
                  <a:srgbClr val="FF0000"/>
                </a:solidFill>
              </a:rPr>
              <a:t>) formed when the </a:t>
            </a:r>
            <a:r>
              <a:rPr lang="en-US" u="sng" dirty="0" smtClean="0">
                <a:solidFill>
                  <a:srgbClr val="FF0000"/>
                </a:solidFill>
              </a:rPr>
              <a:t>first triose GAP </a:t>
            </a:r>
            <a:r>
              <a:rPr lang="en-US" dirty="0" smtClean="0">
                <a:solidFill>
                  <a:srgbClr val="FF6600"/>
                </a:solidFill>
              </a:rPr>
              <a:t>(</a:t>
            </a:r>
            <a:r>
              <a:rPr lang="en-US" b="1" dirty="0" smtClean="0">
                <a:solidFill>
                  <a:srgbClr val="FF6600"/>
                </a:solidFill>
              </a:rPr>
              <a:t>C4-C5-C6</a:t>
            </a:r>
            <a:r>
              <a:rPr lang="en-US" dirty="0" smtClean="0">
                <a:solidFill>
                  <a:srgbClr val="FF6600"/>
                </a:solidFill>
              </a:rPr>
              <a:t>) </a:t>
            </a:r>
            <a:r>
              <a:rPr lang="en-US" dirty="0" smtClean="0">
                <a:solidFill>
                  <a:srgbClr val="FF0000"/>
                </a:solidFill>
              </a:rPr>
              <a:t>is released.</a:t>
            </a:r>
          </a:p>
          <a:p>
            <a:pPr algn="ctr"/>
            <a:r>
              <a:rPr lang="en-US" b="1" dirty="0" smtClean="0"/>
              <a:t>What other mechanisms stabilize </a:t>
            </a:r>
            <a:r>
              <a:rPr lang="en-US" b="1" dirty="0" err="1" smtClean="0"/>
              <a:t>carbanions</a:t>
            </a:r>
            <a:r>
              <a:rPr lang="en-US" b="1" dirty="0" smtClean="0"/>
              <a:t>?</a:t>
            </a:r>
          </a:p>
          <a:p>
            <a:pPr algn="ctr"/>
            <a:r>
              <a:rPr lang="en-US" dirty="0" smtClean="0">
                <a:solidFill>
                  <a:srgbClr val="FF0000"/>
                </a:solidFill>
              </a:rPr>
              <a:t>TPP, the prosthetic group cofactor of decarboxylation enzymes like pyruvate decarboxylase, pyruvate dehydrogenase complex (E1) and a-KG dehydrogenase complex (E1). Both TPP and Schiff base intermediate act as electron withdrawing sinks, stabilizing the </a:t>
            </a:r>
            <a:r>
              <a:rPr lang="en-US" dirty="0" err="1" smtClean="0">
                <a:solidFill>
                  <a:srgbClr val="FF0000"/>
                </a:solidFill>
              </a:rPr>
              <a:t>carbanion</a:t>
            </a:r>
            <a:endParaRPr lang="en-US" dirty="0">
              <a:solidFill>
                <a:srgbClr val="FF0000"/>
              </a:solidFill>
            </a:endParaRPr>
          </a:p>
        </p:txBody>
      </p:sp>
    </p:spTree>
    <p:extLst>
      <p:ext uri="{BB962C8B-B14F-4D97-AF65-F5344CB8AC3E}">
        <p14:creationId xmlns:p14="http://schemas.microsoft.com/office/powerpoint/2010/main" val="4273686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186413"/>
            <a:ext cx="5721301" cy="766133"/>
          </a:xfrm>
          <a:solidFill>
            <a:srgbClr val="B3B3B3"/>
          </a:solidFill>
          <a:effectLst>
            <a:outerShdw blurRad="50800" dist="38100" dir="2700000" algn="tl" rotWithShape="0">
              <a:prstClr val="black">
                <a:alpha val="40000"/>
              </a:prstClr>
            </a:outerShdw>
          </a:effectLst>
        </p:spPr>
        <p:txBody>
          <a:bodyPr>
            <a:normAutofit/>
          </a:bodyPr>
          <a:lstStyle/>
          <a:p>
            <a:r>
              <a:rPr lang="en-US" sz="3200" dirty="0" smtClean="0"/>
              <a:t>4. </a:t>
            </a:r>
            <a:r>
              <a:rPr lang="en-US" sz="3200" dirty="0" err="1" smtClean="0"/>
              <a:t>Aldolase</a:t>
            </a:r>
            <a:endParaRPr lang="en-US" sz="3200" dirty="0"/>
          </a:p>
        </p:txBody>
      </p:sp>
      <p:sp>
        <p:nvSpPr>
          <p:cNvPr id="9" name="Rectangle 8"/>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5" name="TextBox 4"/>
          <p:cNvSpPr txBox="1"/>
          <p:nvPr/>
        </p:nvSpPr>
        <p:spPr>
          <a:xfrm>
            <a:off x="2001264" y="3446327"/>
            <a:ext cx="5264106" cy="369332"/>
          </a:xfrm>
          <a:prstGeom prst="rect">
            <a:avLst/>
          </a:prstGeom>
          <a:noFill/>
        </p:spPr>
        <p:txBody>
          <a:bodyPr wrap="none" rtlCol="0">
            <a:spAutoFit/>
          </a:bodyPr>
          <a:lstStyle/>
          <a:p>
            <a:pPr algn="ctr"/>
            <a:r>
              <a:rPr lang="en-US" dirty="0" smtClean="0"/>
              <a:t>Correction on Glycolysis handout highlighted in green!</a:t>
            </a:r>
            <a:endParaRPr lang="en-US" dirty="0"/>
          </a:p>
        </p:txBody>
      </p:sp>
      <p:sp>
        <p:nvSpPr>
          <p:cNvPr id="11" name="TextBox 10"/>
          <p:cNvSpPr txBox="1"/>
          <p:nvPr/>
        </p:nvSpPr>
        <p:spPr>
          <a:xfrm>
            <a:off x="1001386" y="1444710"/>
            <a:ext cx="7399792" cy="1631216"/>
          </a:xfrm>
          <a:prstGeom prst="rect">
            <a:avLst/>
          </a:prstGeom>
          <a:noFill/>
        </p:spPr>
        <p:txBody>
          <a:bodyPr wrap="square" rtlCol="0">
            <a:spAutoFit/>
          </a:bodyPr>
          <a:lstStyle/>
          <a:p>
            <a:pPr algn="ctr"/>
            <a:r>
              <a:rPr lang="en-US" sz="2000" b="1" dirty="0" smtClean="0"/>
              <a:t>Which triose is released first?</a:t>
            </a:r>
          </a:p>
          <a:p>
            <a:pPr algn="ctr"/>
            <a:r>
              <a:rPr lang="en-US" sz="2000" b="1" dirty="0" smtClean="0">
                <a:solidFill>
                  <a:srgbClr val="FF0000"/>
                </a:solidFill>
              </a:rPr>
              <a:t>GAP! </a:t>
            </a:r>
            <a:r>
              <a:rPr lang="en-US" sz="2000" dirty="0">
                <a:solidFill>
                  <a:srgbClr val="FF0000"/>
                </a:solidFill>
              </a:rPr>
              <a:t>Nucleophile Lys on enzyme attacks C2 </a:t>
            </a:r>
            <a:r>
              <a:rPr lang="en-US" sz="2000" dirty="0" smtClean="0">
                <a:solidFill>
                  <a:srgbClr val="FF0000"/>
                </a:solidFill>
              </a:rPr>
              <a:t>carbonyl of </a:t>
            </a:r>
            <a:r>
              <a:rPr lang="en-US" sz="2000" dirty="0" err="1" smtClean="0">
                <a:solidFill>
                  <a:srgbClr val="FF0000"/>
                </a:solidFill>
              </a:rPr>
              <a:t>ketose</a:t>
            </a:r>
            <a:r>
              <a:rPr lang="en-US" sz="2000" dirty="0" smtClean="0">
                <a:solidFill>
                  <a:srgbClr val="FF0000"/>
                </a:solidFill>
              </a:rPr>
              <a:t>, forming Schiff base intermediate. General base then general acid catalysis releases first triose, </a:t>
            </a:r>
            <a:r>
              <a:rPr lang="en-US" sz="2000" u="sng" dirty="0" smtClean="0">
                <a:solidFill>
                  <a:srgbClr val="FF0000"/>
                </a:solidFill>
              </a:rPr>
              <a:t>GAP,</a:t>
            </a:r>
            <a:r>
              <a:rPr lang="en-US" sz="2000" dirty="0" smtClean="0">
                <a:solidFill>
                  <a:srgbClr val="FF0000"/>
                </a:solidFill>
              </a:rPr>
              <a:t> which is the bottom 3 carbons of glucose </a:t>
            </a:r>
            <a:r>
              <a:rPr lang="en-US" sz="2000" dirty="0" smtClean="0">
                <a:solidFill>
                  <a:srgbClr val="FF6600"/>
                </a:solidFill>
              </a:rPr>
              <a:t>(</a:t>
            </a:r>
            <a:r>
              <a:rPr lang="en-US" sz="2000" b="1" dirty="0">
                <a:solidFill>
                  <a:srgbClr val="FF6600"/>
                </a:solidFill>
              </a:rPr>
              <a:t>C4-C5-C6</a:t>
            </a:r>
            <a:r>
              <a:rPr lang="en-US" sz="2000" dirty="0" smtClean="0">
                <a:solidFill>
                  <a:srgbClr val="FF6600"/>
                </a:solidFill>
              </a:rPr>
              <a:t>)</a:t>
            </a:r>
            <a:endParaRPr lang="en-US" sz="1600" b="1" dirty="0"/>
          </a:p>
        </p:txBody>
      </p:sp>
      <p:pic>
        <p:nvPicPr>
          <p:cNvPr id="21" name="Picture 20" descr="Screen shot 2011-03-10 at 2.5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5659"/>
            <a:ext cx="9144000" cy="1679510"/>
          </a:xfrm>
          <a:prstGeom prst="rect">
            <a:avLst/>
          </a:prstGeom>
        </p:spPr>
      </p:pic>
    </p:spTree>
    <p:extLst>
      <p:ext uri="{BB962C8B-B14F-4D97-AF65-F5344CB8AC3E}">
        <p14:creationId xmlns:p14="http://schemas.microsoft.com/office/powerpoint/2010/main" val="3650538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mixedinhibs.png"/>
          <p:cNvPicPr>
            <a:picLocks noChangeAspect="1"/>
          </p:cNvPicPr>
          <p:nvPr/>
        </p:nvPicPr>
        <p:blipFill rotWithShape="1">
          <a:blip r:embed="rId3">
            <a:extLst>
              <a:ext uri="{28A0092B-C50C-407E-A947-70E740481C1C}">
                <a14:useLocalDpi xmlns:a14="http://schemas.microsoft.com/office/drawing/2010/main" val="0"/>
              </a:ext>
            </a:extLst>
          </a:blip>
          <a:srcRect t="19906"/>
          <a:stretch/>
        </p:blipFill>
        <p:spPr bwMode="auto">
          <a:xfrm>
            <a:off x="1411862" y="3365807"/>
            <a:ext cx="6527088" cy="25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M ES eq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4092" y="2367347"/>
            <a:ext cx="6132780" cy="115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2420762" cy="9327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7780" cmpd="sng">
                  <a:noFill/>
                  <a:prstDash val="solid"/>
                  <a:miter lim="800000"/>
                </a:ln>
                <a:solidFill>
                  <a:schemeClr val="tx1"/>
                </a:solidFill>
                <a:latin typeface="Calibri"/>
                <a:cs typeface="Calibri"/>
              </a:rPr>
              <a:t>Inhibitor Kinetics</a:t>
            </a:r>
            <a:endParaRPr lang="en-US" sz="3200" b="1" dirty="0">
              <a:ln w="17780" cmpd="sng">
                <a:noFill/>
                <a:prstDash val="solid"/>
                <a:miter lim="800000"/>
              </a:ln>
              <a:solidFill>
                <a:schemeClr val="tx1"/>
              </a:solidFill>
              <a:latin typeface="Calibri"/>
              <a:cs typeface="Calibri"/>
            </a:endParaRPr>
          </a:p>
        </p:txBody>
      </p:sp>
      <p:sp>
        <p:nvSpPr>
          <p:cNvPr id="13" name="TextBox 48"/>
          <p:cNvSpPr txBox="1">
            <a:spLocks noChangeArrowheads="1"/>
          </p:cNvSpPr>
          <p:nvPr/>
        </p:nvSpPr>
        <p:spPr bwMode="auto">
          <a:xfrm>
            <a:off x="3219937" y="1954244"/>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Binding</a:t>
            </a:r>
            <a:br>
              <a:rPr lang="en-US" sz="1200" b="1" dirty="0"/>
            </a:br>
            <a:r>
              <a:rPr lang="en-US" sz="1200" b="1" dirty="0"/>
              <a:t>(fast)</a:t>
            </a:r>
          </a:p>
        </p:txBody>
      </p:sp>
      <p:sp>
        <p:nvSpPr>
          <p:cNvPr id="17" name="TextBox 48"/>
          <p:cNvSpPr txBox="1">
            <a:spLocks noChangeArrowheads="1"/>
          </p:cNvSpPr>
          <p:nvPr/>
        </p:nvSpPr>
        <p:spPr bwMode="auto">
          <a:xfrm>
            <a:off x="5515228" y="1952603"/>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Catalysis</a:t>
            </a:r>
            <a:br>
              <a:rPr lang="en-US" sz="1200" b="1" dirty="0"/>
            </a:br>
            <a:r>
              <a:rPr lang="en-US" sz="1200" b="1" dirty="0"/>
              <a:t>(slow)</a:t>
            </a:r>
          </a:p>
        </p:txBody>
      </p:sp>
      <p:sp>
        <p:nvSpPr>
          <p:cNvPr id="6" name="TextBox 5"/>
          <p:cNvSpPr txBox="1"/>
          <p:nvPr/>
        </p:nvSpPr>
        <p:spPr>
          <a:xfrm>
            <a:off x="2033282" y="2866119"/>
            <a:ext cx="290727" cy="369332"/>
          </a:xfrm>
          <a:prstGeom prst="rect">
            <a:avLst/>
          </a:prstGeom>
          <a:noFill/>
        </p:spPr>
        <p:txBody>
          <a:bodyPr wrap="none" rtlCol="0">
            <a:spAutoFit/>
          </a:bodyPr>
          <a:lstStyle/>
          <a:p>
            <a:r>
              <a:rPr lang="en-US" dirty="0" smtClean="0"/>
              <a:t>F</a:t>
            </a:r>
            <a:endParaRPr lang="en-US" dirty="0"/>
          </a:p>
        </p:txBody>
      </p:sp>
      <p:sp>
        <p:nvSpPr>
          <p:cNvPr id="22" name="TextBox 21"/>
          <p:cNvSpPr txBox="1"/>
          <p:nvPr/>
        </p:nvSpPr>
        <p:spPr>
          <a:xfrm>
            <a:off x="7091224" y="2866119"/>
            <a:ext cx="290727" cy="369332"/>
          </a:xfrm>
          <a:prstGeom prst="rect">
            <a:avLst/>
          </a:prstGeom>
          <a:noFill/>
        </p:spPr>
        <p:txBody>
          <a:bodyPr wrap="none" rtlCol="0">
            <a:spAutoFit/>
          </a:bodyPr>
          <a:lstStyle/>
          <a:p>
            <a:r>
              <a:rPr lang="en-US" dirty="0" smtClean="0"/>
              <a:t>F</a:t>
            </a:r>
            <a:endParaRPr lang="en-US" dirty="0"/>
          </a:p>
        </p:txBody>
      </p:sp>
      <p:sp>
        <p:nvSpPr>
          <p:cNvPr id="7" name="TextBox 6"/>
          <p:cNvSpPr txBox="1"/>
          <p:nvPr/>
        </p:nvSpPr>
        <p:spPr>
          <a:xfrm>
            <a:off x="1147718" y="5911468"/>
            <a:ext cx="1642948" cy="523220"/>
          </a:xfrm>
          <a:prstGeom prst="rect">
            <a:avLst/>
          </a:prstGeom>
          <a:noFill/>
        </p:spPr>
        <p:txBody>
          <a:bodyPr wrap="square" rtlCol="0">
            <a:spAutoFit/>
          </a:bodyPr>
          <a:lstStyle/>
          <a:p>
            <a:pPr algn="ctr"/>
            <a:r>
              <a:rPr lang="en-US" sz="1400" dirty="0" smtClean="0"/>
              <a:t>Inhibitor binds active site on E</a:t>
            </a:r>
            <a:r>
              <a:rPr lang="en-US" sz="1400" baseline="-25000" dirty="0" smtClean="0"/>
              <a:t>F</a:t>
            </a:r>
            <a:endParaRPr lang="en-US" sz="1400" baseline="-25000" dirty="0"/>
          </a:p>
        </p:txBody>
      </p:sp>
      <p:sp>
        <p:nvSpPr>
          <p:cNvPr id="23" name="TextBox 22"/>
          <p:cNvSpPr txBox="1"/>
          <p:nvPr/>
        </p:nvSpPr>
        <p:spPr>
          <a:xfrm>
            <a:off x="3943776" y="5917413"/>
            <a:ext cx="1871491" cy="523220"/>
          </a:xfrm>
          <a:prstGeom prst="rect">
            <a:avLst/>
          </a:prstGeom>
          <a:noFill/>
        </p:spPr>
        <p:txBody>
          <a:bodyPr wrap="square" rtlCol="0">
            <a:spAutoFit/>
          </a:bodyPr>
          <a:lstStyle/>
          <a:p>
            <a:pPr algn="ctr"/>
            <a:r>
              <a:rPr lang="en-US" sz="1400" dirty="0" smtClean="0"/>
              <a:t>Inhibitor binds</a:t>
            </a:r>
          </a:p>
          <a:p>
            <a:pPr algn="ctr"/>
            <a:r>
              <a:rPr lang="en-US" sz="1400" dirty="0" smtClean="0"/>
              <a:t>ES complex</a:t>
            </a:r>
            <a:endParaRPr lang="en-US" sz="1400" dirty="0"/>
          </a:p>
        </p:txBody>
      </p:sp>
      <p:cxnSp>
        <p:nvCxnSpPr>
          <p:cNvPr id="9" name="Straight Arrow Connector 8"/>
          <p:cNvCxnSpPr/>
          <p:nvPr/>
        </p:nvCxnSpPr>
        <p:spPr>
          <a:xfrm flipH="1">
            <a:off x="2324009" y="1770933"/>
            <a:ext cx="580275" cy="885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362937" y="1770933"/>
            <a:ext cx="525114" cy="885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itle 2"/>
          <p:cNvSpPr>
            <a:spLocks noGrp="1"/>
          </p:cNvSpPr>
          <p:nvPr>
            <p:ph type="title"/>
          </p:nvPr>
        </p:nvSpPr>
        <p:spPr>
          <a:xfrm>
            <a:off x="2435321" y="722354"/>
            <a:ext cx="2298345" cy="1048580"/>
          </a:xfrm>
          <a:ln>
            <a:solidFill>
              <a:schemeClr val="accent1"/>
            </a:solidFill>
          </a:ln>
        </p:spPr>
        <p:txBody>
          <a:bodyPr>
            <a:noAutofit/>
          </a:bodyPr>
          <a:lstStyle/>
          <a:p>
            <a:r>
              <a:rPr lang="en-US" sz="2000" b="1" dirty="0" smtClean="0"/>
              <a:t>Mixed inhibitors can bind both to </a:t>
            </a:r>
            <a:br>
              <a:rPr lang="en-US" sz="2000" b="1" dirty="0" smtClean="0"/>
            </a:br>
            <a:r>
              <a:rPr lang="en-US" sz="2000" b="1" dirty="0" smtClean="0"/>
              <a:t>E</a:t>
            </a:r>
            <a:r>
              <a:rPr lang="en-US" sz="2000" b="1" baseline="-25000" dirty="0" smtClean="0"/>
              <a:t>F</a:t>
            </a:r>
            <a:r>
              <a:rPr lang="en-US" sz="2000" b="1" dirty="0" smtClean="0"/>
              <a:t> and ES</a:t>
            </a:r>
            <a:endParaRPr lang="en-US" sz="2000" b="1" dirty="0"/>
          </a:p>
        </p:txBody>
      </p:sp>
      <p:sp>
        <p:nvSpPr>
          <p:cNvPr id="36" name="TextBox 35"/>
          <p:cNvSpPr txBox="1"/>
          <p:nvPr/>
        </p:nvSpPr>
        <p:spPr>
          <a:xfrm rot="16200000">
            <a:off x="749831" y="4558633"/>
            <a:ext cx="1324063" cy="369332"/>
          </a:xfrm>
          <a:prstGeom prst="rect">
            <a:avLst/>
          </a:prstGeom>
          <a:noFill/>
        </p:spPr>
        <p:txBody>
          <a:bodyPr wrap="none" rtlCol="0">
            <a:spAutoFit/>
          </a:bodyPr>
          <a:lstStyle/>
          <a:p>
            <a:r>
              <a:rPr lang="en-US" dirty="0" smtClean="0"/>
              <a:t>Competitive</a:t>
            </a:r>
            <a:endParaRPr lang="en-US" dirty="0"/>
          </a:p>
        </p:txBody>
      </p:sp>
      <p:sp>
        <p:nvSpPr>
          <p:cNvPr id="37" name="TextBox 36"/>
          <p:cNvSpPr txBox="1"/>
          <p:nvPr/>
        </p:nvSpPr>
        <p:spPr>
          <a:xfrm rot="16200000">
            <a:off x="4417448" y="4438322"/>
            <a:ext cx="1566054" cy="369332"/>
          </a:xfrm>
          <a:prstGeom prst="rect">
            <a:avLst/>
          </a:prstGeom>
          <a:noFill/>
        </p:spPr>
        <p:txBody>
          <a:bodyPr wrap="none" rtlCol="0">
            <a:spAutoFit/>
          </a:bodyPr>
          <a:lstStyle/>
          <a:p>
            <a:r>
              <a:rPr lang="en-US" dirty="0" smtClean="0"/>
              <a:t>Uncompetitive</a:t>
            </a:r>
            <a:endParaRPr lang="en-US" dirty="0"/>
          </a:p>
        </p:txBody>
      </p:sp>
    </p:spTree>
    <p:extLst>
      <p:ext uri="{BB962C8B-B14F-4D97-AF65-F5344CB8AC3E}">
        <p14:creationId xmlns:p14="http://schemas.microsoft.com/office/powerpoint/2010/main" val="1751396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23" grpId="0"/>
      <p:bldP spid="32" grpId="0" animBg="1"/>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468" y="139810"/>
            <a:ext cx="5721301" cy="766133"/>
          </a:xfrm>
          <a:solidFill>
            <a:srgbClr val="B3B3B3"/>
          </a:solidFill>
          <a:effectLst>
            <a:outerShdw blurRad="50800" dist="38100" dir="2700000" algn="tl" rotWithShape="0">
              <a:prstClr val="black">
                <a:alpha val="40000"/>
              </a:prstClr>
            </a:outerShdw>
          </a:effectLst>
        </p:spPr>
        <p:txBody>
          <a:bodyPr>
            <a:normAutofit/>
          </a:bodyPr>
          <a:lstStyle/>
          <a:p>
            <a:r>
              <a:rPr lang="en-US" sz="2800" dirty="0" smtClean="0"/>
              <a:t>5. Triose Phosphate </a:t>
            </a:r>
            <a:r>
              <a:rPr lang="en-US" sz="2800" dirty="0" err="1" smtClean="0"/>
              <a:t>Isomerase</a:t>
            </a:r>
            <a:r>
              <a:rPr lang="en-US" sz="2800" dirty="0" smtClean="0"/>
              <a:t> (TIM)</a:t>
            </a:r>
            <a:endParaRPr lang="en-US" sz="2800" dirty="0"/>
          </a:p>
        </p:txBody>
      </p:sp>
      <p:pic>
        <p:nvPicPr>
          <p:cNvPr id="4" name="Picture 2" descr="unnumbered 14 p534"/>
          <p:cNvPicPr>
            <a:picLocks noChangeAspect="1" noChangeArrowheads="1"/>
          </p:cNvPicPr>
          <p:nvPr/>
        </p:nvPicPr>
        <p:blipFill rotWithShape="1">
          <a:blip r:embed="rId3">
            <a:extLst>
              <a:ext uri="{28A0092B-C50C-407E-A947-70E740481C1C}">
                <a14:useLocalDpi xmlns:a14="http://schemas.microsoft.com/office/drawing/2010/main" val="0"/>
              </a:ext>
            </a:extLst>
          </a:blip>
          <a:srcRect b="11407"/>
          <a:stretch/>
        </p:blipFill>
        <p:spPr bwMode="auto">
          <a:xfrm>
            <a:off x="1829264" y="1203884"/>
            <a:ext cx="5243459" cy="273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81565" y="4104369"/>
            <a:ext cx="4754064" cy="2585323"/>
          </a:xfrm>
          <a:prstGeom prst="rect">
            <a:avLst/>
          </a:prstGeom>
          <a:noFill/>
        </p:spPr>
        <p:txBody>
          <a:bodyPr wrap="square" rtlCol="0">
            <a:spAutoFit/>
          </a:bodyPr>
          <a:lstStyle/>
          <a:p>
            <a:pPr algn="ctr"/>
            <a:r>
              <a:rPr lang="en-US" b="1" dirty="0" smtClean="0"/>
              <a:t>What is </a:t>
            </a:r>
            <a:r>
              <a:rPr lang="en-US" b="1" dirty="0" err="1" smtClean="0"/>
              <a:t>k</a:t>
            </a:r>
            <a:r>
              <a:rPr lang="en-US" b="1" baseline="-25000" dirty="0" err="1" smtClean="0"/>
              <a:t>cat</a:t>
            </a:r>
            <a:r>
              <a:rPr lang="en-US" b="1" dirty="0" smtClean="0"/>
              <a:t> of this enzyme?</a:t>
            </a:r>
          </a:p>
          <a:p>
            <a:pPr algn="ctr"/>
            <a:r>
              <a:rPr lang="en-US" dirty="0" smtClean="0">
                <a:solidFill>
                  <a:srgbClr val="FF0000"/>
                </a:solidFill>
              </a:rPr>
              <a:t>Very high because it’s “catalytically perfect”—every binding results in product</a:t>
            </a:r>
          </a:p>
          <a:p>
            <a:pPr algn="ctr"/>
            <a:r>
              <a:rPr lang="en-US" b="1" dirty="0" smtClean="0"/>
              <a:t>Where is the </a:t>
            </a:r>
            <a:r>
              <a:rPr lang="en-US" b="1" dirty="0" err="1" smtClean="0"/>
              <a:t>isomeration</a:t>
            </a:r>
            <a:r>
              <a:rPr lang="en-US" b="1" dirty="0" smtClean="0"/>
              <a:t> occurring?</a:t>
            </a:r>
          </a:p>
          <a:p>
            <a:pPr algn="ctr"/>
            <a:r>
              <a:rPr lang="en-US" dirty="0" smtClean="0"/>
              <a:t>Move Glucose C2 carbonyl to C3. Produce 2 GAPs, where </a:t>
            </a:r>
            <a:r>
              <a:rPr lang="en-US" b="1" dirty="0" smtClean="0">
                <a:solidFill>
                  <a:srgbClr val="FF6600"/>
                </a:solidFill>
              </a:rPr>
              <a:t>C1</a:t>
            </a:r>
            <a:r>
              <a:rPr lang="en-US" dirty="0" smtClean="0"/>
              <a:t> and </a:t>
            </a:r>
            <a:r>
              <a:rPr lang="en-US" b="1" dirty="0" smtClean="0">
                <a:solidFill>
                  <a:srgbClr val="FF6600"/>
                </a:solidFill>
              </a:rPr>
              <a:t>C6</a:t>
            </a:r>
            <a:r>
              <a:rPr lang="en-US" dirty="0" smtClean="0"/>
              <a:t> are now </a:t>
            </a:r>
            <a:r>
              <a:rPr lang="en-US" dirty="0" smtClean="0">
                <a:solidFill>
                  <a:srgbClr val="008000"/>
                </a:solidFill>
              </a:rPr>
              <a:t>triose carbon </a:t>
            </a:r>
            <a:r>
              <a:rPr lang="en-US" b="1" dirty="0" smtClean="0">
                <a:solidFill>
                  <a:srgbClr val="008000"/>
                </a:solidFill>
              </a:rPr>
              <a:t>number 3 </a:t>
            </a:r>
          </a:p>
          <a:p>
            <a:pPr algn="ctr"/>
            <a:r>
              <a:rPr lang="en-US" b="1" dirty="0" smtClean="0"/>
              <a:t>Why do we want two of the same compounds?</a:t>
            </a:r>
          </a:p>
          <a:p>
            <a:pPr algn="ctr"/>
            <a:r>
              <a:rPr lang="en-US" dirty="0" smtClean="0">
                <a:solidFill>
                  <a:srgbClr val="FF0000"/>
                </a:solidFill>
              </a:rPr>
              <a:t>More efficient pathway</a:t>
            </a:r>
          </a:p>
        </p:txBody>
      </p:sp>
      <p:sp>
        <p:nvSpPr>
          <p:cNvPr id="7" name="TextBox 6"/>
          <p:cNvSpPr txBox="1"/>
          <p:nvPr/>
        </p:nvSpPr>
        <p:spPr>
          <a:xfrm>
            <a:off x="1359946" y="882786"/>
            <a:ext cx="1448307" cy="1923603"/>
          </a:xfrm>
          <a:prstGeom prst="rect">
            <a:avLst/>
          </a:prstGeom>
          <a:noFill/>
        </p:spPr>
        <p:txBody>
          <a:bodyPr wrap="square" rtlCol="0">
            <a:spAutoFit/>
          </a:bodyPr>
          <a:lstStyle/>
          <a:p>
            <a:pPr algn="ctr"/>
            <a:r>
              <a:rPr lang="en-US" b="1" dirty="0" smtClean="0">
                <a:solidFill>
                  <a:srgbClr val="FF6600"/>
                </a:solidFill>
              </a:rPr>
              <a:t>Glucose numbering</a:t>
            </a:r>
          </a:p>
          <a:p>
            <a:pPr algn="ctr"/>
            <a:r>
              <a:rPr lang="en-US" sz="600" b="1" dirty="0" smtClean="0">
                <a:solidFill>
                  <a:schemeClr val="bg1"/>
                </a:solidFill>
              </a:rPr>
              <a:t>A</a:t>
            </a:r>
          </a:p>
          <a:p>
            <a:pPr algn="ctr">
              <a:lnSpc>
                <a:spcPct val="130000"/>
              </a:lnSpc>
            </a:pPr>
            <a:r>
              <a:rPr lang="en-US" sz="2000" b="1" dirty="0">
                <a:solidFill>
                  <a:srgbClr val="FF6600"/>
                </a:solidFill>
              </a:rPr>
              <a:t>3</a:t>
            </a:r>
            <a:endParaRPr lang="en-US" sz="2000" b="1" dirty="0" smtClean="0">
              <a:solidFill>
                <a:srgbClr val="FF6600"/>
              </a:solidFill>
            </a:endParaRPr>
          </a:p>
          <a:p>
            <a:pPr algn="ctr">
              <a:lnSpc>
                <a:spcPct val="130000"/>
              </a:lnSpc>
            </a:pPr>
            <a:r>
              <a:rPr lang="en-US" sz="2000" b="1" dirty="0" smtClean="0">
                <a:solidFill>
                  <a:srgbClr val="FF6600"/>
                </a:solidFill>
              </a:rPr>
              <a:t>2</a:t>
            </a:r>
          </a:p>
          <a:p>
            <a:pPr algn="ctr">
              <a:lnSpc>
                <a:spcPct val="130000"/>
              </a:lnSpc>
            </a:pPr>
            <a:r>
              <a:rPr lang="en-US" sz="2000" b="1" dirty="0" smtClean="0">
                <a:solidFill>
                  <a:srgbClr val="FF6600"/>
                </a:solidFill>
              </a:rPr>
              <a:t>1</a:t>
            </a:r>
            <a:endParaRPr lang="en-US" sz="2000" b="1" dirty="0">
              <a:solidFill>
                <a:srgbClr val="FF6600"/>
              </a:solidFill>
            </a:endParaRPr>
          </a:p>
        </p:txBody>
      </p:sp>
      <p:sp>
        <p:nvSpPr>
          <p:cNvPr id="9" name="TextBox 8"/>
          <p:cNvSpPr txBox="1"/>
          <p:nvPr/>
        </p:nvSpPr>
        <p:spPr>
          <a:xfrm>
            <a:off x="5253259" y="1181330"/>
            <a:ext cx="655479" cy="1669175"/>
          </a:xfrm>
          <a:prstGeom prst="rect">
            <a:avLst/>
          </a:prstGeom>
          <a:noFill/>
        </p:spPr>
        <p:txBody>
          <a:bodyPr wrap="square" rtlCol="0">
            <a:spAutoFit/>
          </a:bodyPr>
          <a:lstStyle/>
          <a:p>
            <a:pPr algn="r">
              <a:lnSpc>
                <a:spcPct val="110000"/>
              </a:lnSpc>
            </a:pPr>
            <a:endParaRPr lang="en-US" b="1" dirty="0" smtClean="0">
              <a:solidFill>
                <a:srgbClr val="008000"/>
              </a:solidFill>
            </a:endParaRPr>
          </a:p>
          <a:p>
            <a:pPr algn="r">
              <a:lnSpc>
                <a:spcPct val="140000"/>
              </a:lnSpc>
            </a:pPr>
            <a:r>
              <a:rPr lang="en-US" sz="2000" b="1" dirty="0" smtClean="0">
                <a:solidFill>
                  <a:srgbClr val="FF6600"/>
                </a:solidFill>
              </a:rPr>
              <a:t>4</a:t>
            </a:r>
          </a:p>
          <a:p>
            <a:pPr algn="r">
              <a:lnSpc>
                <a:spcPct val="140000"/>
              </a:lnSpc>
            </a:pPr>
            <a:r>
              <a:rPr lang="en-US" sz="2000" b="1" dirty="0" smtClean="0">
                <a:solidFill>
                  <a:srgbClr val="FF6600"/>
                </a:solidFill>
              </a:rPr>
              <a:t>5</a:t>
            </a:r>
          </a:p>
          <a:p>
            <a:pPr algn="r">
              <a:lnSpc>
                <a:spcPct val="140000"/>
              </a:lnSpc>
            </a:pPr>
            <a:r>
              <a:rPr lang="en-US" sz="2000" b="1" dirty="0">
                <a:solidFill>
                  <a:srgbClr val="FF6600"/>
                </a:solidFill>
              </a:rPr>
              <a:t>6</a:t>
            </a:r>
          </a:p>
        </p:txBody>
      </p:sp>
      <p:pic>
        <p:nvPicPr>
          <p:cNvPr id="11" name="Picture 2" descr="figure 14-06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2" b="11064"/>
          <a:stretch/>
        </p:blipFill>
        <p:spPr bwMode="auto">
          <a:xfrm>
            <a:off x="4998939" y="4409479"/>
            <a:ext cx="3727489" cy="20090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548491" y="4858417"/>
            <a:ext cx="163130" cy="859114"/>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047400" y="4432752"/>
            <a:ext cx="1314657" cy="461665"/>
          </a:xfrm>
          <a:prstGeom prst="rect">
            <a:avLst/>
          </a:prstGeom>
          <a:solidFill>
            <a:srgbClr val="FFFFFF"/>
          </a:solidFill>
        </p:spPr>
        <p:txBody>
          <a:bodyPr wrap="square" rtlCol="0">
            <a:spAutoFit/>
          </a:bodyPr>
          <a:lstStyle/>
          <a:p>
            <a:r>
              <a:rPr lang="en-US" sz="1200" b="1" dirty="0" smtClean="0">
                <a:solidFill>
                  <a:schemeClr val="accent6"/>
                </a:solidFill>
              </a:rPr>
              <a:t>Derived from </a:t>
            </a:r>
          </a:p>
          <a:p>
            <a:pPr algn="ctr"/>
            <a:r>
              <a:rPr lang="en-US" sz="1200" b="1" dirty="0" smtClean="0">
                <a:solidFill>
                  <a:schemeClr val="accent6"/>
                </a:solidFill>
              </a:rPr>
              <a:t>glucose carbons</a:t>
            </a:r>
            <a:endParaRPr lang="en-US" sz="1200" b="1" dirty="0">
              <a:solidFill>
                <a:schemeClr val="accent6"/>
              </a:solidFill>
            </a:endParaRPr>
          </a:p>
        </p:txBody>
      </p:sp>
      <p:sp>
        <p:nvSpPr>
          <p:cNvPr id="13" name="TextBox 12"/>
          <p:cNvSpPr txBox="1"/>
          <p:nvPr/>
        </p:nvSpPr>
        <p:spPr>
          <a:xfrm>
            <a:off x="6266627" y="4409479"/>
            <a:ext cx="889987" cy="461665"/>
          </a:xfrm>
          <a:prstGeom prst="rect">
            <a:avLst/>
          </a:prstGeom>
          <a:noFill/>
        </p:spPr>
        <p:txBody>
          <a:bodyPr wrap="none" rtlCol="0">
            <a:spAutoFit/>
          </a:bodyPr>
          <a:lstStyle/>
          <a:p>
            <a:pPr algn="ctr"/>
            <a:r>
              <a:rPr lang="en-US" sz="1200" b="1" dirty="0" smtClean="0">
                <a:solidFill>
                  <a:srgbClr val="008000"/>
                </a:solidFill>
              </a:rPr>
              <a:t>Triose </a:t>
            </a:r>
          </a:p>
          <a:p>
            <a:pPr algn="ctr"/>
            <a:r>
              <a:rPr lang="en-US" sz="1200" b="1" dirty="0" smtClean="0">
                <a:solidFill>
                  <a:srgbClr val="008000"/>
                </a:solidFill>
              </a:rPr>
              <a:t>numbering</a:t>
            </a:r>
            <a:endParaRPr lang="en-US" sz="1200" b="1" dirty="0">
              <a:solidFill>
                <a:srgbClr val="008000"/>
              </a:solidFill>
            </a:endParaRPr>
          </a:p>
        </p:txBody>
      </p:sp>
      <p:sp>
        <p:nvSpPr>
          <p:cNvPr id="15" name="Rectangle 14"/>
          <p:cNvSpPr/>
          <p:nvPr/>
        </p:nvSpPr>
        <p:spPr>
          <a:xfrm>
            <a:off x="5376880" y="4858417"/>
            <a:ext cx="565699" cy="859113"/>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204" y="93207"/>
            <a:ext cx="5927522" cy="859340"/>
          </a:xfrm>
          <a:solidFill>
            <a:srgbClr val="B3B3B3"/>
          </a:solidFill>
        </p:spPr>
        <p:txBody>
          <a:bodyPr>
            <a:normAutofit fontScale="90000"/>
          </a:bodyPr>
          <a:lstStyle/>
          <a:p>
            <a:r>
              <a:rPr lang="en-US" sz="2800" dirty="0" smtClean="0"/>
              <a:t>6. Glyceraldehyde-3-phosphate Dehydrogenase (GAPDH) </a:t>
            </a:r>
            <a:endParaRPr lang="en-US" sz="2800" dirty="0"/>
          </a:p>
        </p:txBody>
      </p:sp>
      <p:grpSp>
        <p:nvGrpSpPr>
          <p:cNvPr id="4" name="Group 3"/>
          <p:cNvGrpSpPr/>
          <p:nvPr/>
        </p:nvGrpSpPr>
        <p:grpSpPr>
          <a:xfrm>
            <a:off x="860345" y="1280772"/>
            <a:ext cx="7593337" cy="2721272"/>
            <a:chOff x="304799" y="1499662"/>
            <a:chExt cx="9072547" cy="3608224"/>
          </a:xfrm>
        </p:grpSpPr>
        <p:pic>
          <p:nvPicPr>
            <p:cNvPr id="6" name="Picture 3" descr="unnumbered 14 p535"/>
            <p:cNvPicPr>
              <a:picLocks noChangeAspect="1" noChangeArrowheads="1"/>
            </p:cNvPicPr>
            <p:nvPr/>
          </p:nvPicPr>
          <p:blipFill rotWithShape="1">
            <a:blip r:embed="rId3">
              <a:extLst>
                <a:ext uri="{28A0092B-C50C-407E-A947-70E740481C1C}">
                  <a14:useLocalDpi xmlns:a14="http://schemas.microsoft.com/office/drawing/2010/main" val="0"/>
                </a:ext>
              </a:extLst>
            </a:blip>
            <a:srcRect l="64045" t="40664" b="9181"/>
            <a:stretch/>
          </p:blipFill>
          <p:spPr bwMode="auto">
            <a:xfrm>
              <a:off x="6761018" y="1499662"/>
              <a:ext cx="2382982" cy="2691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numbered 14 p535"/>
            <p:cNvPicPr>
              <a:picLocks noChangeAspect="1" noChangeArrowheads="1"/>
            </p:cNvPicPr>
            <p:nvPr/>
          </p:nvPicPr>
          <p:blipFill rotWithShape="1">
            <a:blip r:embed="rId3">
              <a:extLst>
                <a:ext uri="{28A0092B-C50C-407E-A947-70E740481C1C}">
                  <a14:useLocalDpi xmlns:a14="http://schemas.microsoft.com/office/drawing/2010/main" val="0"/>
                </a:ext>
              </a:extLst>
            </a:blip>
            <a:srcRect r="4261" b="54591"/>
            <a:stretch/>
          </p:blipFill>
          <p:spPr bwMode="auto">
            <a:xfrm>
              <a:off x="304799" y="1981200"/>
              <a:ext cx="6345383" cy="24367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unnumbered 14 p535"/>
            <p:cNvPicPr>
              <a:picLocks noChangeAspect="1" noChangeArrowheads="1"/>
            </p:cNvPicPr>
            <p:nvPr/>
          </p:nvPicPr>
          <p:blipFill rotWithShape="1">
            <a:blip r:embed="rId3">
              <a:extLst>
                <a:ext uri="{28A0092B-C50C-407E-A947-70E740481C1C}">
                  <a14:useLocalDpi xmlns:a14="http://schemas.microsoft.com/office/drawing/2010/main" val="0"/>
                </a:ext>
              </a:extLst>
            </a:blip>
            <a:srcRect l="54349" t="83911" b="9181"/>
            <a:stretch/>
          </p:blipFill>
          <p:spPr bwMode="auto">
            <a:xfrm>
              <a:off x="6137564" y="3820298"/>
              <a:ext cx="3025629" cy="370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unnumbered 14 p535"/>
            <p:cNvPicPr>
              <a:picLocks noChangeAspect="1" noChangeArrowheads="1"/>
            </p:cNvPicPr>
            <p:nvPr/>
          </p:nvPicPr>
          <p:blipFill rotWithShape="1">
            <a:blip r:embed="rId3">
              <a:extLst>
                <a:ext uri="{28A0092B-C50C-407E-A947-70E740481C1C}">
                  <a14:useLocalDpi xmlns:a14="http://schemas.microsoft.com/office/drawing/2010/main" val="0"/>
                </a:ext>
              </a:extLst>
            </a:blip>
            <a:srcRect l="8216" t="83911" r="54575" b="9181"/>
            <a:stretch/>
          </p:blipFill>
          <p:spPr bwMode="auto">
            <a:xfrm>
              <a:off x="6911236" y="4737184"/>
              <a:ext cx="2466110" cy="370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90401" y="4191000"/>
              <a:ext cx="1459782" cy="22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a:off x="6389653" y="4002044"/>
            <a:ext cx="214353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96522" y="3203802"/>
            <a:ext cx="2857160" cy="369332"/>
          </a:xfrm>
          <a:prstGeom prst="rect">
            <a:avLst/>
          </a:prstGeom>
          <a:noFill/>
        </p:spPr>
        <p:txBody>
          <a:bodyPr wrap="none" rtlCol="0">
            <a:spAutoFit/>
          </a:bodyPr>
          <a:lstStyle/>
          <a:p>
            <a:r>
              <a:rPr lang="en-US" b="1" cap="all" dirty="0" smtClean="0">
                <a:ln w="9000" cmpd="sng">
                  <a:solidFill>
                    <a:srgbClr val="FF0000"/>
                  </a:solidFill>
                  <a:prstDash val="solid"/>
                </a:ln>
                <a:solidFill>
                  <a:srgbClr val="FF0000"/>
                </a:solidFill>
                <a:effectLst>
                  <a:reflection blurRad="12700" stA="28000" endPos="45000" dist="1000" dir="5400000" sy="-100000" algn="bl" rotWithShape="0"/>
                </a:effectLst>
              </a:rPr>
              <a:t>High-energy compound!</a:t>
            </a:r>
            <a:endParaRPr lang="en-US"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30" name="Rectangle 29"/>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259497" y="4322476"/>
            <a:ext cx="8554233" cy="1938992"/>
          </a:xfrm>
          <a:prstGeom prst="rect">
            <a:avLst/>
          </a:prstGeom>
          <a:noFill/>
        </p:spPr>
        <p:txBody>
          <a:bodyPr wrap="square" rtlCol="0">
            <a:spAutoFit/>
          </a:bodyPr>
          <a:lstStyle/>
          <a:p>
            <a:pPr algn="ctr"/>
            <a:r>
              <a:rPr lang="en-US" sz="2000" b="1" dirty="0" smtClean="0"/>
              <a:t>How is the </a:t>
            </a:r>
            <a:r>
              <a:rPr lang="en-US" sz="2000" b="1" dirty="0" smtClean="0">
                <a:solidFill>
                  <a:srgbClr val="FF0000"/>
                </a:solidFill>
              </a:rPr>
              <a:t>high-energy 1,3BPG </a:t>
            </a:r>
            <a:r>
              <a:rPr lang="en-US" sz="2000" b="1" dirty="0" smtClean="0"/>
              <a:t>formed?</a:t>
            </a:r>
          </a:p>
          <a:p>
            <a:pPr algn="ctr"/>
            <a:r>
              <a:rPr lang="en-US" sz="2000" dirty="0" smtClean="0">
                <a:solidFill>
                  <a:srgbClr val="FF0000"/>
                </a:solidFill>
              </a:rPr>
              <a:t>Energy from aldehyde oxidation is conserved in synthesis of </a:t>
            </a:r>
            <a:r>
              <a:rPr lang="en-US" sz="2000" dirty="0" err="1" smtClean="0">
                <a:solidFill>
                  <a:srgbClr val="FF0000"/>
                </a:solidFill>
              </a:rPr>
              <a:t>thioester</a:t>
            </a:r>
            <a:r>
              <a:rPr lang="en-US" sz="2000" dirty="0" smtClean="0">
                <a:solidFill>
                  <a:srgbClr val="FF0000"/>
                </a:solidFill>
              </a:rPr>
              <a:t>. Because </a:t>
            </a:r>
            <a:r>
              <a:rPr lang="en-US" sz="2000" dirty="0" err="1" smtClean="0">
                <a:solidFill>
                  <a:srgbClr val="FF0000"/>
                </a:solidFill>
              </a:rPr>
              <a:t>thioester</a:t>
            </a:r>
            <a:r>
              <a:rPr lang="en-US" sz="2000" dirty="0" smtClean="0">
                <a:solidFill>
                  <a:srgbClr val="FF0000"/>
                </a:solidFill>
              </a:rPr>
              <a:t> hydrolysis releases much energy, O</a:t>
            </a:r>
            <a:r>
              <a:rPr lang="en-US" sz="2000" baseline="30000" dirty="0" smtClean="0">
                <a:solidFill>
                  <a:srgbClr val="FF0000"/>
                </a:solidFill>
              </a:rPr>
              <a:t>-</a:t>
            </a:r>
            <a:r>
              <a:rPr lang="en-US" sz="2000" dirty="0" smtClean="0">
                <a:solidFill>
                  <a:srgbClr val="FF0000"/>
                </a:solidFill>
              </a:rPr>
              <a:t> of Pi can attack </a:t>
            </a:r>
            <a:r>
              <a:rPr lang="en-US" sz="2000" dirty="0" err="1" smtClean="0">
                <a:solidFill>
                  <a:srgbClr val="FF0000"/>
                </a:solidFill>
              </a:rPr>
              <a:t>thioester</a:t>
            </a:r>
            <a:r>
              <a:rPr lang="en-US" sz="2000" dirty="0">
                <a:solidFill>
                  <a:srgbClr val="FF0000"/>
                </a:solidFill>
              </a:rPr>
              <a:t> </a:t>
            </a:r>
            <a:r>
              <a:rPr lang="en-US" sz="2000" dirty="0" smtClean="0">
                <a:solidFill>
                  <a:srgbClr val="FF0000"/>
                </a:solidFill>
              </a:rPr>
              <a:t>and phosphorylate the triose making high-energy 1,3BPG. The normally unfavorable phosphorylation is </a:t>
            </a:r>
            <a:r>
              <a:rPr lang="en-US" sz="2000" i="1" dirty="0" smtClean="0">
                <a:solidFill>
                  <a:srgbClr val="FF0000"/>
                </a:solidFill>
              </a:rPr>
              <a:t>coupled</a:t>
            </a:r>
            <a:r>
              <a:rPr lang="en-US" sz="2000" dirty="0" smtClean="0">
                <a:solidFill>
                  <a:srgbClr val="FF0000"/>
                </a:solidFill>
              </a:rPr>
              <a:t> to hydrolysis of </a:t>
            </a:r>
            <a:r>
              <a:rPr lang="en-US" sz="2000" dirty="0" err="1" smtClean="0">
                <a:solidFill>
                  <a:srgbClr val="FF0000"/>
                </a:solidFill>
              </a:rPr>
              <a:t>thioester</a:t>
            </a:r>
            <a:r>
              <a:rPr lang="en-US" sz="2000" dirty="0" smtClean="0">
                <a:solidFill>
                  <a:srgbClr val="FF0000"/>
                </a:solidFill>
              </a:rPr>
              <a:t> (analogous to Hexokinase, PFK-1, except </a:t>
            </a:r>
            <a:r>
              <a:rPr lang="en-US" sz="2000" u="sng" dirty="0" smtClean="0">
                <a:solidFill>
                  <a:srgbClr val="FF0000"/>
                </a:solidFill>
              </a:rPr>
              <a:t>oxidation power </a:t>
            </a:r>
            <a:r>
              <a:rPr lang="en-US" sz="2000" dirty="0" smtClean="0">
                <a:solidFill>
                  <a:srgbClr val="FF0000"/>
                </a:solidFill>
              </a:rPr>
              <a:t>and not ATP is used to drive reaction)</a:t>
            </a:r>
            <a:endParaRPr lang="en-US" sz="2000" dirty="0">
              <a:solidFill>
                <a:srgbClr val="FF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5632614" y="1455141"/>
            <a:ext cx="1969998" cy="1398106"/>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58FE5"/>
                </a:solidFill>
              </a:rPr>
              <a:t>1</a:t>
            </a:r>
            <a:r>
              <a:rPr lang="en-US" b="1" dirty="0" smtClean="0">
                <a:solidFill>
                  <a:srgbClr val="358FE5"/>
                </a:solidFill>
              </a:rPr>
              <a:t> ATP made </a:t>
            </a:r>
          </a:p>
          <a:p>
            <a:pPr algn="ctr"/>
            <a:r>
              <a:rPr lang="en-US" sz="1200" b="1" dirty="0" smtClean="0">
                <a:solidFill>
                  <a:srgbClr val="358FE5"/>
                </a:solidFill>
              </a:rPr>
              <a:t>per  GAP</a:t>
            </a:r>
            <a:endParaRPr lang="en-US" sz="1200" b="1" dirty="0">
              <a:solidFill>
                <a:srgbClr val="358FE5"/>
              </a:solidFill>
            </a:endParaRPr>
          </a:p>
        </p:txBody>
      </p:sp>
      <p:sp>
        <p:nvSpPr>
          <p:cNvPr id="2" name="Title 1"/>
          <p:cNvSpPr>
            <a:spLocks noGrp="1"/>
          </p:cNvSpPr>
          <p:nvPr>
            <p:ph type="title"/>
          </p:nvPr>
        </p:nvSpPr>
        <p:spPr>
          <a:xfrm>
            <a:off x="3247424" y="139811"/>
            <a:ext cx="5721301" cy="812736"/>
          </a:xfrm>
          <a:solidFill>
            <a:srgbClr val="B3B3B3"/>
          </a:solidFill>
        </p:spPr>
        <p:txBody>
          <a:bodyPr>
            <a:normAutofit/>
          </a:bodyPr>
          <a:lstStyle/>
          <a:p>
            <a:r>
              <a:rPr lang="en-US" sz="2800" dirty="0" smtClean="0"/>
              <a:t>7. </a:t>
            </a:r>
            <a:r>
              <a:rPr lang="en-US" sz="2800" dirty="0" err="1" smtClean="0"/>
              <a:t>Phosphoglycerate</a:t>
            </a:r>
            <a:r>
              <a:rPr lang="en-US" sz="2800" dirty="0" smtClean="0"/>
              <a:t> Kinase (PK)</a:t>
            </a:r>
            <a:endParaRPr lang="en-US" sz="2800" dirty="0"/>
          </a:p>
        </p:txBody>
      </p:sp>
      <p:pic>
        <p:nvPicPr>
          <p:cNvPr id="4" name="Picture 2" descr="unnumbered 14 p536"/>
          <p:cNvPicPr>
            <a:picLocks noChangeAspect="1" noChangeArrowheads="1"/>
          </p:cNvPicPr>
          <p:nvPr/>
        </p:nvPicPr>
        <p:blipFill rotWithShape="1">
          <a:blip r:embed="rId3">
            <a:extLst>
              <a:ext uri="{28A0092B-C50C-407E-A947-70E740481C1C}">
                <a14:useLocalDpi xmlns:a14="http://schemas.microsoft.com/office/drawing/2010/main" val="0"/>
              </a:ext>
            </a:extLst>
          </a:blip>
          <a:srcRect b="8574"/>
          <a:stretch/>
        </p:blipFill>
        <p:spPr bwMode="auto">
          <a:xfrm>
            <a:off x="220616" y="1639807"/>
            <a:ext cx="4400291" cy="47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4318560" y="993476"/>
            <a:ext cx="4397221" cy="646331"/>
          </a:xfrm>
          <a:prstGeom prst="rect">
            <a:avLst/>
          </a:prstGeom>
          <a:noFill/>
        </p:spPr>
        <p:txBody>
          <a:bodyPr wrap="square" rtlCol="0">
            <a:spAutoFit/>
          </a:bodyPr>
          <a:lstStyle/>
          <a:p>
            <a:r>
              <a:rPr lang="en-US" dirty="0" smtClean="0"/>
              <a:t>Since </a:t>
            </a:r>
            <a:r>
              <a:rPr lang="en-US" dirty="0" smtClean="0">
                <a:solidFill>
                  <a:srgbClr val="FF0000"/>
                </a:solidFill>
              </a:rPr>
              <a:t>high-energy 1,3BPG </a:t>
            </a:r>
            <a:r>
              <a:rPr lang="en-US" dirty="0" smtClean="0"/>
              <a:t>was made in step 6, the immediate next step is to cash in!</a:t>
            </a:r>
          </a:p>
        </p:txBody>
      </p:sp>
      <p:sp>
        <p:nvSpPr>
          <p:cNvPr id="5" name="TextBox 4"/>
          <p:cNvSpPr txBox="1"/>
          <p:nvPr/>
        </p:nvSpPr>
        <p:spPr>
          <a:xfrm>
            <a:off x="4229721" y="2852814"/>
            <a:ext cx="4599180" cy="3477875"/>
          </a:xfrm>
          <a:prstGeom prst="rect">
            <a:avLst/>
          </a:prstGeom>
          <a:noFill/>
        </p:spPr>
        <p:txBody>
          <a:bodyPr wrap="square" rtlCol="0">
            <a:spAutoFit/>
          </a:bodyPr>
          <a:lstStyle/>
          <a:p>
            <a:pPr algn="ctr"/>
            <a:r>
              <a:rPr lang="en-US" sz="2000" b="1" dirty="0" smtClean="0"/>
              <a:t>Why is this called “substrate-level phosphorylation”?</a:t>
            </a:r>
          </a:p>
          <a:p>
            <a:pPr algn="ctr"/>
            <a:r>
              <a:rPr lang="en-US" sz="2000" dirty="0" smtClean="0">
                <a:solidFill>
                  <a:srgbClr val="FF0000"/>
                </a:solidFill>
              </a:rPr>
              <a:t>The </a:t>
            </a:r>
            <a:r>
              <a:rPr lang="en-US" sz="2000" i="1" dirty="0" smtClean="0">
                <a:solidFill>
                  <a:srgbClr val="FF0000"/>
                </a:solidFill>
              </a:rPr>
              <a:t>substrate</a:t>
            </a:r>
            <a:r>
              <a:rPr lang="en-US" sz="2000" dirty="0" smtClean="0">
                <a:solidFill>
                  <a:srgbClr val="FF0000"/>
                </a:solidFill>
              </a:rPr>
              <a:t> transfers its </a:t>
            </a:r>
            <a:r>
              <a:rPr lang="en-US" sz="2000" dirty="0" err="1" smtClean="0">
                <a:solidFill>
                  <a:srgbClr val="FF0000"/>
                </a:solidFill>
              </a:rPr>
              <a:t>phosphoryl</a:t>
            </a:r>
            <a:r>
              <a:rPr lang="en-US" sz="2000" dirty="0" smtClean="0">
                <a:solidFill>
                  <a:srgbClr val="FF0000"/>
                </a:solidFill>
              </a:rPr>
              <a:t> group to </a:t>
            </a:r>
            <a:r>
              <a:rPr lang="en-US" sz="2000" i="1" dirty="0" smtClean="0">
                <a:solidFill>
                  <a:srgbClr val="FF0000"/>
                </a:solidFill>
              </a:rPr>
              <a:t>ADP. </a:t>
            </a:r>
            <a:r>
              <a:rPr lang="en-US" sz="2000" dirty="0" smtClean="0">
                <a:solidFill>
                  <a:srgbClr val="FF0000"/>
                </a:solidFill>
              </a:rPr>
              <a:t>Compare to “oxidative phosphorylation” where H</a:t>
            </a:r>
            <a:r>
              <a:rPr lang="en-US" sz="2000" baseline="30000" dirty="0" smtClean="0">
                <a:solidFill>
                  <a:srgbClr val="FF0000"/>
                </a:solidFill>
              </a:rPr>
              <a:t>+</a:t>
            </a:r>
            <a:r>
              <a:rPr lang="en-US" sz="2000" dirty="0" smtClean="0">
                <a:solidFill>
                  <a:srgbClr val="FF0000"/>
                </a:solidFill>
              </a:rPr>
              <a:t> gradient drives Pi to directly combine with ADP</a:t>
            </a:r>
            <a:r>
              <a:rPr lang="en-US" sz="2000" i="1" dirty="0" smtClean="0">
                <a:solidFill>
                  <a:srgbClr val="FF0000"/>
                </a:solidFill>
              </a:rPr>
              <a:t>.</a:t>
            </a:r>
          </a:p>
          <a:p>
            <a:pPr algn="ctr"/>
            <a:r>
              <a:rPr lang="en-US" sz="2000" b="1" dirty="0" smtClean="0"/>
              <a:t>Why is the ΔG</a:t>
            </a:r>
            <a:r>
              <a:rPr lang="en-US" sz="2000" b="1" dirty="0"/>
              <a:t>°</a:t>
            </a:r>
            <a:r>
              <a:rPr lang="en-US" sz="2000" b="1" dirty="0" smtClean="0"/>
              <a:t>’ so negative, but the ΔG near equilibrium?</a:t>
            </a:r>
          </a:p>
          <a:p>
            <a:pPr algn="ctr"/>
            <a:r>
              <a:rPr lang="en-US" sz="2000" dirty="0" smtClean="0">
                <a:solidFill>
                  <a:srgbClr val="FF0000"/>
                </a:solidFill>
              </a:rPr>
              <a:t>Breaking of high-energy </a:t>
            </a:r>
            <a:r>
              <a:rPr lang="en-US" sz="2000" dirty="0" err="1" smtClean="0">
                <a:solidFill>
                  <a:srgbClr val="FF0000"/>
                </a:solidFill>
              </a:rPr>
              <a:t>cmpd</a:t>
            </a:r>
            <a:r>
              <a:rPr lang="en-US" sz="2000" dirty="0" smtClean="0">
                <a:solidFill>
                  <a:srgbClr val="FF0000"/>
                </a:solidFill>
              </a:rPr>
              <a:t> is favorable, but is coupled to pull step 6 forward. Also, Q is large ([ATP]</a:t>
            </a:r>
            <a:r>
              <a:rPr lang="en-US" sz="2000" baseline="-25000" dirty="0" smtClean="0">
                <a:solidFill>
                  <a:srgbClr val="FF0000"/>
                </a:solidFill>
              </a:rPr>
              <a:t>high</a:t>
            </a:r>
            <a:r>
              <a:rPr lang="en-US" sz="2000" dirty="0" smtClean="0">
                <a:solidFill>
                  <a:srgbClr val="FF0000"/>
                </a:solidFill>
              </a:rPr>
              <a:t>/[</a:t>
            </a:r>
            <a:r>
              <a:rPr lang="en-US" sz="2000" dirty="0">
                <a:solidFill>
                  <a:srgbClr val="FF0000"/>
                </a:solidFill>
              </a:rPr>
              <a:t>1,3-BPG</a:t>
            </a:r>
            <a:r>
              <a:rPr lang="en-US" sz="2000" dirty="0" smtClean="0">
                <a:solidFill>
                  <a:srgbClr val="FF0000"/>
                </a:solidFill>
              </a:rPr>
              <a:t>]</a:t>
            </a:r>
            <a:r>
              <a:rPr lang="en-US" sz="2000" baseline="-25000" dirty="0" smtClean="0">
                <a:solidFill>
                  <a:srgbClr val="FF0000"/>
                </a:solidFill>
              </a:rPr>
              <a:t>low</a:t>
            </a:r>
            <a:r>
              <a:rPr lang="en-US" sz="2000" dirty="0" smtClean="0">
                <a:solidFill>
                  <a:srgbClr val="FF0000"/>
                </a:solidFill>
              </a:rPr>
              <a:t>)</a:t>
            </a:r>
            <a:endParaRPr lang="en-US" sz="2000" i="1" dirty="0">
              <a:solidFill>
                <a:srgbClr val="FF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104857"/>
            <a:ext cx="5721301" cy="847689"/>
          </a:xfrm>
          <a:solidFill>
            <a:srgbClr val="B3B3B3"/>
          </a:solidFill>
        </p:spPr>
        <p:txBody>
          <a:bodyPr>
            <a:normAutofit/>
          </a:bodyPr>
          <a:lstStyle/>
          <a:p>
            <a:r>
              <a:rPr lang="en-US" sz="2800" dirty="0" smtClean="0"/>
              <a:t>8. </a:t>
            </a:r>
            <a:r>
              <a:rPr lang="en-US" sz="2800" dirty="0" err="1" smtClean="0"/>
              <a:t>Phosphoglycerate</a:t>
            </a:r>
            <a:r>
              <a:rPr lang="en-US" sz="2800" dirty="0" smtClean="0"/>
              <a:t> </a:t>
            </a:r>
            <a:r>
              <a:rPr lang="en-US" sz="2800" dirty="0" err="1" smtClean="0"/>
              <a:t>Mutase</a:t>
            </a:r>
            <a:r>
              <a:rPr lang="en-US" sz="2800" dirty="0" smtClean="0"/>
              <a:t> (</a:t>
            </a:r>
            <a:r>
              <a:rPr lang="en-US" sz="2800" dirty="0" smtClean="0"/>
              <a:t>PGM</a:t>
            </a:r>
            <a:r>
              <a:rPr lang="en-US" sz="2800" dirty="0" smtClean="0"/>
              <a:t>)</a:t>
            </a:r>
            <a:endParaRPr lang="en-US" sz="2800" dirty="0"/>
          </a:p>
        </p:txBody>
      </p:sp>
      <p:pic>
        <p:nvPicPr>
          <p:cNvPr id="4" name="Picture 2" descr="unnumbered 14 p537"/>
          <p:cNvPicPr>
            <a:picLocks noChangeAspect="1" noChangeArrowheads="1"/>
          </p:cNvPicPr>
          <p:nvPr/>
        </p:nvPicPr>
        <p:blipFill rotWithShape="1">
          <a:blip r:embed="rId2">
            <a:extLst>
              <a:ext uri="{28A0092B-C50C-407E-A947-70E740481C1C}">
                <a14:useLocalDpi xmlns:a14="http://schemas.microsoft.com/office/drawing/2010/main" val="0"/>
              </a:ext>
            </a:extLst>
          </a:blip>
          <a:srcRect b="14416"/>
          <a:stretch/>
        </p:blipFill>
        <p:spPr bwMode="auto">
          <a:xfrm>
            <a:off x="2093522" y="1359243"/>
            <a:ext cx="5348323" cy="228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
            <a:ext cx="2420762" cy="862164"/>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311201" y="3833141"/>
            <a:ext cx="8657524" cy="2862322"/>
          </a:xfrm>
          <a:prstGeom prst="rect">
            <a:avLst/>
          </a:prstGeom>
          <a:noFill/>
        </p:spPr>
        <p:txBody>
          <a:bodyPr wrap="square" rtlCol="0">
            <a:spAutoFit/>
          </a:bodyPr>
          <a:lstStyle/>
          <a:p>
            <a:pPr algn="ctr"/>
            <a:r>
              <a:rPr lang="en-US" sz="2000" b="1" dirty="0" smtClean="0"/>
              <a:t>Why is the isomerization necessary?</a:t>
            </a:r>
          </a:p>
          <a:p>
            <a:pPr algn="ctr"/>
            <a:r>
              <a:rPr lang="en-US" sz="2000" dirty="0" smtClean="0">
                <a:solidFill>
                  <a:srgbClr val="FF0000"/>
                </a:solidFill>
              </a:rPr>
              <a:t>It is easier to make the high-energy compound PEP in step 9 with 2-PG than with 3-PG</a:t>
            </a:r>
          </a:p>
          <a:p>
            <a:pPr algn="ctr"/>
            <a:r>
              <a:rPr lang="en-US" sz="2000" b="1" dirty="0" smtClean="0"/>
              <a:t>We’ve seen </a:t>
            </a:r>
            <a:r>
              <a:rPr lang="en-US" sz="2000" b="1" dirty="0" err="1" smtClean="0"/>
              <a:t>isomerases</a:t>
            </a:r>
            <a:r>
              <a:rPr lang="en-US" sz="2000" b="1" dirty="0" smtClean="0"/>
              <a:t> that move carbonyls, so how do you move phosphates?</a:t>
            </a:r>
          </a:p>
          <a:p>
            <a:pPr algn="ctr"/>
            <a:r>
              <a:rPr lang="en-US" sz="2000" dirty="0" smtClean="0">
                <a:solidFill>
                  <a:srgbClr val="FF0000"/>
                </a:solidFill>
              </a:rPr>
              <a:t>Substrate takes on extra phosphate from the enzyme at its carbon 2 to become 2,3-BPG. Then substrate gives </a:t>
            </a:r>
            <a:r>
              <a:rPr lang="en-US" sz="2000" dirty="0" err="1" smtClean="0">
                <a:solidFill>
                  <a:srgbClr val="FF0000"/>
                </a:solidFill>
              </a:rPr>
              <a:t>phosphoryl</a:t>
            </a:r>
            <a:r>
              <a:rPr lang="en-US" sz="2000" dirty="0" smtClean="0">
                <a:solidFill>
                  <a:srgbClr val="FF0000"/>
                </a:solidFill>
              </a:rPr>
              <a:t> group on carbon 3 back to enzyme. Swapping phosphate groups! </a:t>
            </a:r>
            <a:endParaRPr lang="en-US" sz="2000" dirty="0">
              <a:solidFill>
                <a:srgbClr val="FF0000"/>
              </a:solidFill>
            </a:endParaRPr>
          </a:p>
          <a:p>
            <a:pPr algn="ctr"/>
            <a:r>
              <a:rPr lang="en-US" sz="2000" b="1" dirty="0" smtClean="0"/>
              <a:t>Where does the enzyme get the phosphate in the first place?</a:t>
            </a:r>
          </a:p>
          <a:p>
            <a:pPr algn="ctr"/>
            <a:r>
              <a:rPr lang="en-US" sz="2000" dirty="0" smtClean="0">
                <a:solidFill>
                  <a:srgbClr val="FF0000"/>
                </a:solidFill>
              </a:rPr>
              <a:t>From 2,3-BPG—the negative effector of hemoglobin </a:t>
            </a:r>
            <a:r>
              <a:rPr lang="en-US" sz="2000" dirty="0" smtClean="0">
                <a:solidFill>
                  <a:srgbClr val="FF0000"/>
                </a:solidFill>
                <a:sym typeface="Wingdings"/>
              </a:rPr>
              <a:t></a:t>
            </a:r>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24" y="93208"/>
            <a:ext cx="5721301" cy="699053"/>
          </a:xfrm>
          <a:solidFill>
            <a:srgbClr val="B3B3B3"/>
          </a:solidFill>
        </p:spPr>
        <p:txBody>
          <a:bodyPr>
            <a:normAutofit/>
          </a:bodyPr>
          <a:lstStyle/>
          <a:p>
            <a:r>
              <a:rPr lang="en-US" sz="3200" dirty="0" smtClean="0"/>
              <a:t>9. </a:t>
            </a:r>
            <a:r>
              <a:rPr lang="en-US" sz="3200" dirty="0" err="1" smtClean="0"/>
              <a:t>Enolase</a:t>
            </a:r>
            <a:endParaRPr lang="en-US" sz="3200" dirty="0"/>
          </a:p>
        </p:txBody>
      </p:sp>
      <p:pic>
        <p:nvPicPr>
          <p:cNvPr id="4" name="Picture 3" descr="unnumbered 14 p538a"/>
          <p:cNvPicPr>
            <a:picLocks noChangeAspect="1" noChangeArrowheads="1"/>
          </p:cNvPicPr>
          <p:nvPr/>
        </p:nvPicPr>
        <p:blipFill rotWithShape="1">
          <a:blip r:embed="rId2">
            <a:extLst>
              <a:ext uri="{28A0092B-C50C-407E-A947-70E740481C1C}">
                <a14:useLocalDpi xmlns:a14="http://schemas.microsoft.com/office/drawing/2010/main" val="0"/>
              </a:ext>
            </a:extLst>
          </a:blip>
          <a:srcRect b="13949"/>
          <a:stretch/>
        </p:blipFill>
        <p:spPr bwMode="auto">
          <a:xfrm>
            <a:off x="2027468" y="1328238"/>
            <a:ext cx="5827081" cy="26073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318032" y="4010491"/>
            <a:ext cx="25365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96391" y="3166519"/>
            <a:ext cx="2857160" cy="369332"/>
          </a:xfrm>
          <a:prstGeom prst="rect">
            <a:avLst/>
          </a:prstGeom>
          <a:noFill/>
        </p:spPr>
        <p:txBody>
          <a:bodyPr wrap="none" rtlCol="0">
            <a:spAutoFit/>
          </a:bodyPr>
          <a:lstStyle/>
          <a:p>
            <a:r>
              <a:rPr lang="en-US" b="1" cap="all" dirty="0" smtClean="0">
                <a:ln w="9000" cmpd="sng">
                  <a:solidFill>
                    <a:srgbClr val="FF0000"/>
                  </a:solidFill>
                  <a:prstDash val="solid"/>
                </a:ln>
                <a:solidFill>
                  <a:srgbClr val="FF0000"/>
                </a:solidFill>
                <a:effectLst>
                  <a:reflection blurRad="12700" stA="28000" endPos="45000" dist="1000" dir="5400000" sy="-100000" algn="bl" rotWithShape="0"/>
                </a:effectLst>
              </a:rPr>
              <a:t>High-energy compound!</a:t>
            </a:r>
            <a:endParaRPr lang="en-US"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8" name="Rectangle 7"/>
          <p:cNvSpPr/>
          <p:nvPr/>
        </p:nvSpPr>
        <p:spPr>
          <a:xfrm>
            <a:off x="0" y="1"/>
            <a:ext cx="2420762" cy="952546"/>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3" name="TextBox 2"/>
          <p:cNvSpPr txBox="1"/>
          <p:nvPr/>
        </p:nvSpPr>
        <p:spPr>
          <a:xfrm>
            <a:off x="803996" y="4555494"/>
            <a:ext cx="7620486" cy="1569660"/>
          </a:xfrm>
          <a:prstGeom prst="rect">
            <a:avLst/>
          </a:prstGeom>
          <a:noFill/>
        </p:spPr>
        <p:txBody>
          <a:bodyPr wrap="square" rtlCol="0">
            <a:spAutoFit/>
          </a:bodyPr>
          <a:lstStyle/>
          <a:p>
            <a:pPr algn="ctr"/>
            <a:r>
              <a:rPr lang="en-US" sz="2400" b="1" dirty="0" smtClean="0"/>
              <a:t>How is </a:t>
            </a:r>
            <a:r>
              <a:rPr lang="en-US" sz="2400" b="1" dirty="0" smtClean="0">
                <a:solidFill>
                  <a:srgbClr val="FF0000"/>
                </a:solidFill>
              </a:rPr>
              <a:t>high-energy PEP </a:t>
            </a:r>
            <a:r>
              <a:rPr lang="en-US" sz="2400" b="1" dirty="0" smtClean="0"/>
              <a:t>formed?</a:t>
            </a:r>
          </a:p>
          <a:p>
            <a:pPr algn="ctr"/>
            <a:r>
              <a:rPr lang="en-US" sz="2400" dirty="0" err="1" smtClean="0">
                <a:solidFill>
                  <a:srgbClr val="FF0000"/>
                </a:solidFill>
              </a:rPr>
              <a:t>Enolase</a:t>
            </a:r>
            <a:r>
              <a:rPr lang="en-US" sz="2400" dirty="0" smtClean="0">
                <a:solidFill>
                  <a:srgbClr val="FF0000"/>
                </a:solidFill>
              </a:rPr>
              <a:t> is a </a:t>
            </a:r>
            <a:r>
              <a:rPr lang="en-US" sz="2400" dirty="0" err="1" smtClean="0">
                <a:solidFill>
                  <a:srgbClr val="FF0000"/>
                </a:solidFill>
              </a:rPr>
              <a:t>lyase</a:t>
            </a:r>
            <a:r>
              <a:rPr lang="en-US" sz="2400" dirty="0" smtClean="0">
                <a:solidFill>
                  <a:srgbClr val="FF0000"/>
                </a:solidFill>
              </a:rPr>
              <a:t>, and removal of water increases the standard free energy of hydrolysis of the phosphate</a:t>
            </a:r>
          </a:p>
          <a:p>
            <a:pPr algn="ctr"/>
            <a:endParaRPr lang="en-US" sz="2400" dirty="0">
              <a:solidFill>
                <a:srgbClr val="FF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685" y="104857"/>
            <a:ext cx="5721301" cy="742831"/>
          </a:xfrm>
          <a:solidFill>
            <a:srgbClr val="B3B3B3"/>
          </a:solidFill>
        </p:spPr>
        <p:txBody>
          <a:bodyPr>
            <a:normAutofit/>
          </a:bodyPr>
          <a:lstStyle/>
          <a:p>
            <a:r>
              <a:rPr lang="en-US" sz="3600" dirty="0" smtClean="0"/>
              <a:t>10. Pyruvate Kinase (PK)</a:t>
            </a:r>
            <a:endParaRPr lang="en-US" sz="3600" dirty="0"/>
          </a:p>
        </p:txBody>
      </p:sp>
      <p:grpSp>
        <p:nvGrpSpPr>
          <p:cNvPr id="4" name="Group 3"/>
          <p:cNvGrpSpPr/>
          <p:nvPr/>
        </p:nvGrpSpPr>
        <p:grpSpPr>
          <a:xfrm>
            <a:off x="261747" y="1377563"/>
            <a:ext cx="3858349" cy="5304895"/>
            <a:chOff x="2642825" y="1345287"/>
            <a:chExt cx="3858349" cy="5304895"/>
          </a:xfrm>
        </p:grpSpPr>
        <p:pic>
          <p:nvPicPr>
            <p:cNvPr id="6" name="Picture 2" descr="unnumbered 14 p538b"/>
            <p:cNvPicPr>
              <a:picLocks noChangeAspect="1" noChangeArrowheads="1"/>
            </p:cNvPicPr>
            <p:nvPr/>
          </p:nvPicPr>
          <p:blipFill rotWithShape="1">
            <a:blip r:embed="rId3">
              <a:extLst>
                <a:ext uri="{28A0092B-C50C-407E-A947-70E740481C1C}">
                  <a14:useLocalDpi xmlns:a14="http://schemas.microsoft.com/office/drawing/2010/main" val="0"/>
                </a:ext>
              </a:extLst>
            </a:blip>
            <a:srcRect b="8149"/>
            <a:stretch/>
          </p:blipFill>
          <p:spPr bwMode="auto">
            <a:xfrm>
              <a:off x="2642825" y="1345287"/>
              <a:ext cx="3858349" cy="530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914" y="2008909"/>
              <a:ext cx="787395" cy="307777"/>
            </a:xfrm>
            <a:prstGeom prst="rect">
              <a:avLst/>
            </a:prstGeom>
            <a:noFill/>
          </p:spPr>
          <p:txBody>
            <a:bodyPr wrap="none" rtlCol="0">
              <a:spAutoFit/>
            </a:bodyPr>
            <a:lstStyle/>
            <a:p>
              <a:r>
                <a:rPr lang="en-US" sz="1400" b="1" dirty="0" smtClean="0">
                  <a:latin typeface="Arial Unicode MS" pitchFamily="34" charset="-128"/>
                  <a:ea typeface="Arial Unicode MS" pitchFamily="34" charset="-128"/>
                  <a:cs typeface="Arial Unicode MS" pitchFamily="34" charset="-128"/>
                </a:rPr>
                <a:t>+      H</a:t>
              </a:r>
              <a:r>
                <a:rPr lang="en-US" sz="1400" b="1" baseline="30000" dirty="0" smtClean="0">
                  <a:latin typeface="Arial Unicode MS" pitchFamily="34" charset="-128"/>
                  <a:ea typeface="Arial Unicode MS" pitchFamily="34" charset="-128"/>
                  <a:cs typeface="Arial Unicode MS" pitchFamily="34" charset="-128"/>
                </a:rPr>
                <a:t>+</a:t>
              </a:r>
              <a:endParaRPr lang="en-US" sz="1400" b="1" baseline="30000" dirty="0">
                <a:latin typeface="Arial Unicode MS" pitchFamily="34" charset="-128"/>
                <a:ea typeface="Arial Unicode MS" pitchFamily="34" charset="-128"/>
                <a:cs typeface="Arial Unicode MS" pitchFamily="34" charset="-128"/>
              </a:endParaRPr>
            </a:p>
          </p:txBody>
        </p:sp>
      </p:grpSp>
      <p:cxnSp>
        <p:nvCxnSpPr>
          <p:cNvPr id="8" name="Straight Connector 7"/>
          <p:cNvCxnSpPr/>
          <p:nvPr/>
        </p:nvCxnSpPr>
        <p:spPr>
          <a:xfrm>
            <a:off x="413054" y="6705438"/>
            <a:ext cx="214050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2420762" cy="847687"/>
          </a:xfrm>
          <a:prstGeom prst="rect">
            <a:avLst/>
          </a:prstGeom>
          <a:solidFill>
            <a:srgbClr val="FF6FC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Glycolysis</a:t>
            </a:r>
            <a:endParaRPr lang="en-US" sz="3600" b="1" dirty="0">
              <a:ln w="17780" cmpd="sng">
                <a:noFill/>
                <a:prstDash val="solid"/>
                <a:miter lim="800000"/>
              </a:ln>
              <a:solidFill>
                <a:schemeClr val="tx1"/>
              </a:solidFill>
            </a:endParaRPr>
          </a:p>
        </p:txBody>
      </p:sp>
      <p:sp>
        <p:nvSpPr>
          <p:cNvPr id="11" name="Explosion 1 10"/>
          <p:cNvSpPr/>
          <p:nvPr/>
        </p:nvSpPr>
        <p:spPr>
          <a:xfrm>
            <a:off x="5592225" y="1556078"/>
            <a:ext cx="1969998" cy="1398106"/>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58FE5"/>
                </a:solidFill>
              </a:rPr>
              <a:t>1</a:t>
            </a:r>
            <a:r>
              <a:rPr lang="en-US" b="1" dirty="0" smtClean="0">
                <a:solidFill>
                  <a:srgbClr val="358FE5"/>
                </a:solidFill>
              </a:rPr>
              <a:t> ATP made </a:t>
            </a:r>
          </a:p>
          <a:p>
            <a:pPr algn="ctr"/>
            <a:r>
              <a:rPr lang="en-US" sz="1200" b="1" dirty="0" smtClean="0">
                <a:solidFill>
                  <a:srgbClr val="358FE5"/>
                </a:solidFill>
              </a:rPr>
              <a:t>per  GAP</a:t>
            </a:r>
            <a:endParaRPr lang="en-US" sz="1200" b="1" dirty="0">
              <a:solidFill>
                <a:srgbClr val="358FE5"/>
              </a:solidFill>
            </a:endParaRPr>
          </a:p>
        </p:txBody>
      </p:sp>
      <p:sp>
        <p:nvSpPr>
          <p:cNvPr id="12" name="TextBox 11"/>
          <p:cNvSpPr txBox="1"/>
          <p:nvPr/>
        </p:nvSpPr>
        <p:spPr>
          <a:xfrm>
            <a:off x="4353518" y="993476"/>
            <a:ext cx="4397221" cy="646331"/>
          </a:xfrm>
          <a:prstGeom prst="rect">
            <a:avLst/>
          </a:prstGeom>
          <a:noFill/>
        </p:spPr>
        <p:txBody>
          <a:bodyPr wrap="square" rtlCol="0">
            <a:spAutoFit/>
          </a:bodyPr>
          <a:lstStyle/>
          <a:p>
            <a:r>
              <a:rPr lang="en-US" dirty="0" smtClean="0"/>
              <a:t>Since </a:t>
            </a:r>
            <a:r>
              <a:rPr lang="en-US" dirty="0" smtClean="0">
                <a:solidFill>
                  <a:srgbClr val="FF0000"/>
                </a:solidFill>
              </a:rPr>
              <a:t>high-energy PEP </a:t>
            </a:r>
            <a:r>
              <a:rPr lang="en-US" dirty="0" smtClean="0"/>
              <a:t>was made in step 9, the immediate next step is to cash in!</a:t>
            </a:r>
          </a:p>
        </p:txBody>
      </p:sp>
      <p:sp>
        <p:nvSpPr>
          <p:cNvPr id="3" name="TextBox 2"/>
          <p:cNvSpPr txBox="1"/>
          <p:nvPr/>
        </p:nvSpPr>
        <p:spPr>
          <a:xfrm>
            <a:off x="4108444" y="2930882"/>
            <a:ext cx="4828452" cy="3693319"/>
          </a:xfrm>
          <a:prstGeom prst="rect">
            <a:avLst/>
          </a:prstGeom>
          <a:noFill/>
        </p:spPr>
        <p:txBody>
          <a:bodyPr wrap="square" rtlCol="0">
            <a:spAutoFit/>
          </a:bodyPr>
          <a:lstStyle/>
          <a:p>
            <a:pPr algn="ctr"/>
            <a:r>
              <a:rPr lang="en-US" b="1" dirty="0" smtClean="0"/>
              <a:t>What is the nucleophile and the electrophile in this substrate-level phosphorylation step?</a:t>
            </a:r>
          </a:p>
          <a:p>
            <a:pPr algn="ctr"/>
            <a:r>
              <a:rPr lang="en-US" dirty="0" smtClean="0">
                <a:solidFill>
                  <a:srgbClr val="FF0000"/>
                </a:solidFill>
              </a:rPr>
              <a:t>Just like in step 7, the nucleophile is the O</a:t>
            </a:r>
            <a:r>
              <a:rPr lang="en-US" baseline="30000" dirty="0" smtClean="0">
                <a:solidFill>
                  <a:srgbClr val="FF0000"/>
                </a:solidFill>
              </a:rPr>
              <a:t>-</a:t>
            </a:r>
            <a:r>
              <a:rPr lang="en-US" dirty="0" smtClean="0">
                <a:solidFill>
                  <a:srgbClr val="FF0000"/>
                </a:solidFill>
              </a:rPr>
              <a:t> on the ADP that attacks the </a:t>
            </a:r>
            <a:r>
              <a:rPr lang="en-US" dirty="0" err="1" smtClean="0">
                <a:solidFill>
                  <a:srgbClr val="FF0000"/>
                </a:solidFill>
              </a:rPr>
              <a:t>phosphoryl</a:t>
            </a:r>
            <a:r>
              <a:rPr lang="en-US" dirty="0" smtClean="0">
                <a:solidFill>
                  <a:srgbClr val="FF0000"/>
                </a:solidFill>
              </a:rPr>
              <a:t> group on the triose, PEP. </a:t>
            </a:r>
          </a:p>
          <a:p>
            <a:pPr algn="ctr"/>
            <a:r>
              <a:rPr lang="en-US" b="1" dirty="0" smtClean="0">
                <a:solidFill>
                  <a:srgbClr val="000000"/>
                </a:solidFill>
              </a:rPr>
              <a:t>What is Mg</a:t>
            </a:r>
            <a:r>
              <a:rPr lang="en-US" b="1" baseline="30000" dirty="0" smtClean="0">
                <a:solidFill>
                  <a:srgbClr val="000000"/>
                </a:solidFill>
              </a:rPr>
              <a:t>2+</a:t>
            </a:r>
            <a:r>
              <a:rPr lang="en-US" b="1" dirty="0" smtClean="0">
                <a:solidFill>
                  <a:srgbClr val="000000"/>
                </a:solidFill>
              </a:rPr>
              <a:t> and K</a:t>
            </a:r>
            <a:r>
              <a:rPr lang="en-US" b="1" baseline="30000" dirty="0" smtClean="0">
                <a:solidFill>
                  <a:srgbClr val="000000"/>
                </a:solidFill>
              </a:rPr>
              <a:t>+</a:t>
            </a:r>
            <a:r>
              <a:rPr lang="en-US" b="1" dirty="0" smtClean="0">
                <a:solidFill>
                  <a:srgbClr val="000000"/>
                </a:solidFill>
              </a:rPr>
              <a:t> doing?</a:t>
            </a:r>
          </a:p>
          <a:p>
            <a:pPr algn="ctr"/>
            <a:r>
              <a:rPr lang="en-US" dirty="0" smtClean="0">
                <a:solidFill>
                  <a:srgbClr val="FF0000"/>
                </a:solidFill>
              </a:rPr>
              <a:t>Mg</a:t>
            </a:r>
            <a:r>
              <a:rPr lang="en-US" baseline="30000" dirty="0" smtClean="0">
                <a:solidFill>
                  <a:srgbClr val="FF0000"/>
                </a:solidFill>
              </a:rPr>
              <a:t>2+ </a:t>
            </a:r>
            <a:r>
              <a:rPr lang="en-US" dirty="0" smtClean="0">
                <a:solidFill>
                  <a:srgbClr val="FF0000"/>
                </a:solidFill>
              </a:rPr>
              <a:t>stabilizes the O</a:t>
            </a:r>
            <a:r>
              <a:rPr lang="en-US" baseline="30000" dirty="0" smtClean="0">
                <a:solidFill>
                  <a:srgbClr val="FF0000"/>
                </a:solidFill>
              </a:rPr>
              <a:t>-</a:t>
            </a:r>
            <a:r>
              <a:rPr lang="en-US" dirty="0" smtClean="0">
                <a:solidFill>
                  <a:srgbClr val="FF0000"/>
                </a:solidFill>
              </a:rPr>
              <a:t> on PEP and ADP</a:t>
            </a:r>
          </a:p>
          <a:p>
            <a:pPr algn="ctr"/>
            <a:r>
              <a:rPr lang="en-US" dirty="0" smtClean="0">
                <a:solidFill>
                  <a:srgbClr val="FF0000"/>
                </a:solidFill>
              </a:rPr>
              <a:t>K</a:t>
            </a:r>
            <a:r>
              <a:rPr lang="en-US" baseline="30000" dirty="0" smtClean="0">
                <a:solidFill>
                  <a:srgbClr val="FF0000"/>
                </a:solidFill>
              </a:rPr>
              <a:t>+</a:t>
            </a:r>
            <a:r>
              <a:rPr lang="en-US" dirty="0" smtClean="0">
                <a:solidFill>
                  <a:srgbClr val="FF0000"/>
                </a:solidFill>
              </a:rPr>
              <a:t> stabilizes carbonyl of PEP</a:t>
            </a:r>
          </a:p>
          <a:p>
            <a:pPr algn="ctr"/>
            <a:r>
              <a:rPr lang="en-US" dirty="0" smtClean="0">
                <a:solidFill>
                  <a:srgbClr val="000000"/>
                </a:solidFill>
              </a:rPr>
              <a:t>Note: Hydrolysis of PEP is not sufficient to drive transfer of PEP’s phosphate onto ADP. However, the </a:t>
            </a:r>
            <a:r>
              <a:rPr lang="en-US" dirty="0" err="1" smtClean="0">
                <a:solidFill>
                  <a:srgbClr val="000000"/>
                </a:solidFill>
              </a:rPr>
              <a:t>tatutomerization</a:t>
            </a:r>
            <a:r>
              <a:rPr lang="en-US" dirty="0" smtClean="0">
                <a:solidFill>
                  <a:srgbClr val="000000"/>
                </a:solidFill>
              </a:rPr>
              <a:t> of </a:t>
            </a:r>
            <a:r>
              <a:rPr lang="en-US" dirty="0" err="1" smtClean="0">
                <a:solidFill>
                  <a:srgbClr val="000000"/>
                </a:solidFill>
              </a:rPr>
              <a:t>enolpyruvate</a:t>
            </a:r>
            <a:r>
              <a:rPr lang="en-US" dirty="0" smtClean="0">
                <a:solidFill>
                  <a:srgbClr val="000000"/>
                </a:solidFill>
              </a:rPr>
              <a:t> (one C=O, one C=C bond) to </a:t>
            </a:r>
            <a:r>
              <a:rPr lang="en-US" dirty="0" err="1" smtClean="0">
                <a:solidFill>
                  <a:srgbClr val="000000"/>
                </a:solidFill>
              </a:rPr>
              <a:t>ketopyruvate</a:t>
            </a:r>
            <a:r>
              <a:rPr lang="en-US" dirty="0" smtClean="0">
                <a:solidFill>
                  <a:srgbClr val="000000"/>
                </a:solidFill>
              </a:rPr>
              <a:t> (two C=O) can power substrate-level phosphorylation.</a:t>
            </a:r>
            <a:endParaRPr lang="en-US" dirty="0">
              <a:solidFill>
                <a:srgbClr val="000000"/>
              </a:solidFill>
            </a:endParaRPr>
          </a:p>
        </p:txBody>
      </p:sp>
    </p:spTree>
    <p:extLst>
      <p:ext uri="{BB962C8B-B14F-4D97-AF65-F5344CB8AC3E}">
        <p14:creationId xmlns:p14="http://schemas.microsoft.com/office/powerpoint/2010/main" val="29868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84" y="93204"/>
            <a:ext cx="7288546" cy="1269948"/>
          </a:xfrm>
        </p:spPr>
        <p:txBody>
          <a:bodyPr>
            <a:normAutofit/>
          </a:bodyPr>
          <a:lstStyle/>
          <a:p>
            <a:pPr algn="r"/>
            <a:r>
              <a:rPr lang="en-US" b="1" dirty="0" smtClean="0"/>
              <a:t>Immediate fates of pyruvate</a:t>
            </a:r>
            <a:endParaRPr lang="en-US" b="1" dirty="0"/>
          </a:p>
        </p:txBody>
      </p:sp>
      <p:sp>
        <p:nvSpPr>
          <p:cNvPr id="3" name="Content Placeholder 2"/>
          <p:cNvSpPr>
            <a:spLocks noGrp="1"/>
          </p:cNvSpPr>
          <p:nvPr>
            <p:ph idx="1"/>
          </p:nvPr>
        </p:nvSpPr>
        <p:spPr>
          <a:xfrm>
            <a:off x="34956" y="1502964"/>
            <a:ext cx="4237798" cy="4737879"/>
          </a:xfrm>
          <a:solidFill>
            <a:srgbClr val="FFFFFF"/>
          </a:solidFill>
          <a:ln>
            <a:solidFill>
              <a:schemeClr val="bg1"/>
            </a:solidFill>
          </a:ln>
        </p:spPr>
        <p:txBody>
          <a:bodyPr>
            <a:noAutofit/>
          </a:bodyPr>
          <a:lstStyle/>
          <a:p>
            <a:pPr marL="514350" indent="-514350">
              <a:buFont typeface="+mj-lt"/>
              <a:buAutoNum type="arabicPeriod"/>
            </a:pPr>
            <a:r>
              <a:rPr lang="en-US" sz="2000" b="1" dirty="0" smtClean="0">
                <a:solidFill>
                  <a:srgbClr val="FF0000"/>
                </a:solidFill>
              </a:rPr>
              <a:t>Gluconeogenesis</a:t>
            </a:r>
            <a:r>
              <a:rPr lang="en-US" sz="2000" b="1" dirty="0" smtClean="0"/>
              <a:t> and </a:t>
            </a:r>
            <a:r>
              <a:rPr lang="en-US" sz="2000" b="1" dirty="0" err="1" smtClean="0">
                <a:solidFill>
                  <a:srgbClr val="FF6600"/>
                </a:solidFill>
              </a:rPr>
              <a:t>Anapleuorotic</a:t>
            </a:r>
            <a:r>
              <a:rPr lang="en-US" sz="2000" b="1" dirty="0" smtClean="0">
                <a:solidFill>
                  <a:srgbClr val="FF6600"/>
                </a:solidFill>
              </a:rPr>
              <a:t> reaction</a:t>
            </a:r>
            <a:r>
              <a:rPr lang="en-US" sz="2000" dirty="0" smtClean="0"/>
              <a:t>: </a:t>
            </a:r>
            <a:r>
              <a:rPr lang="en-US" sz="2000" u="sng" dirty="0" smtClean="0"/>
              <a:t>Pyruvate carboxylase </a:t>
            </a:r>
          </a:p>
          <a:p>
            <a:pPr lvl="1"/>
            <a:r>
              <a:rPr lang="en-US" sz="1600" dirty="0" smtClean="0"/>
              <a:t>first step in remaking glucose via gluconeogenesis</a:t>
            </a:r>
          </a:p>
          <a:p>
            <a:pPr lvl="1"/>
            <a:r>
              <a:rPr lang="en-US" sz="1600" dirty="0" err="1" smtClean="0"/>
              <a:t>Anapleurotic</a:t>
            </a:r>
            <a:r>
              <a:rPr lang="en-US" sz="1600" dirty="0" smtClean="0"/>
              <a:t> reaction to replenish OAA for TCA</a:t>
            </a:r>
          </a:p>
          <a:p>
            <a:pPr marL="514350" indent="-514350">
              <a:buFont typeface="+mj-lt"/>
              <a:buAutoNum type="arabicPeriod"/>
            </a:pPr>
            <a:r>
              <a:rPr lang="en-US" sz="2000" b="1" dirty="0" err="1" smtClean="0">
                <a:solidFill>
                  <a:srgbClr val="FFFF00"/>
                </a:solidFill>
              </a:rPr>
              <a:t>Homolactic</a:t>
            </a:r>
            <a:r>
              <a:rPr lang="en-US" sz="2000" b="1" dirty="0" smtClean="0">
                <a:solidFill>
                  <a:srgbClr val="FFFF00"/>
                </a:solidFill>
              </a:rPr>
              <a:t> Fermentation </a:t>
            </a:r>
            <a:r>
              <a:rPr lang="en-US" sz="1600" dirty="0" smtClean="0"/>
              <a:t>(e.g. in mammals)</a:t>
            </a:r>
            <a:r>
              <a:rPr lang="en-US" sz="2000" b="1" dirty="0" smtClean="0"/>
              <a:t>: </a:t>
            </a:r>
            <a:r>
              <a:rPr lang="en-US" sz="2000" u="sng" dirty="0" smtClean="0"/>
              <a:t>Lactate dehydrogenase</a:t>
            </a:r>
          </a:p>
          <a:p>
            <a:pPr lvl="1"/>
            <a:r>
              <a:rPr lang="en-US" sz="1600" dirty="0" smtClean="0"/>
              <a:t>Reduce and Regenerate NAD+</a:t>
            </a:r>
          </a:p>
          <a:p>
            <a:pPr marL="514350" indent="-514350">
              <a:buFont typeface="+mj-lt"/>
              <a:buAutoNum type="arabicPeriod"/>
            </a:pPr>
            <a:r>
              <a:rPr lang="en-US" sz="2000" b="1" dirty="0" smtClean="0">
                <a:solidFill>
                  <a:srgbClr val="008000"/>
                </a:solidFill>
              </a:rPr>
              <a:t>Alcohol Fermentation </a:t>
            </a:r>
            <a:r>
              <a:rPr lang="en-US" sz="1600" dirty="0" smtClean="0">
                <a:solidFill>
                  <a:srgbClr val="000000"/>
                </a:solidFill>
              </a:rPr>
              <a:t>(e.g. in yeast)</a:t>
            </a:r>
            <a:r>
              <a:rPr lang="en-US" sz="2000" b="1" dirty="0" smtClean="0"/>
              <a:t>: </a:t>
            </a:r>
            <a:r>
              <a:rPr lang="en-US" sz="2000" u="sng" dirty="0" smtClean="0"/>
              <a:t>Pyruvate </a:t>
            </a:r>
            <a:r>
              <a:rPr lang="en-US" sz="2000" u="sng" dirty="0" err="1" smtClean="0"/>
              <a:t>decarboxylate</a:t>
            </a:r>
            <a:endParaRPr lang="en-US" sz="2000" b="1" u="sng" dirty="0" smtClean="0"/>
          </a:p>
          <a:p>
            <a:pPr lvl="1"/>
            <a:r>
              <a:rPr lang="en-US" sz="1600" dirty="0" err="1" smtClean="0"/>
              <a:t>Decarboxylate</a:t>
            </a:r>
            <a:r>
              <a:rPr lang="en-US" sz="1600" dirty="0" smtClean="0"/>
              <a:t> and then reduce </a:t>
            </a:r>
            <a:r>
              <a:rPr lang="en-US" sz="1600" dirty="0"/>
              <a:t>into ethanol, </a:t>
            </a:r>
            <a:r>
              <a:rPr lang="en-US" sz="1600" dirty="0" smtClean="0"/>
              <a:t>regenerating </a:t>
            </a:r>
            <a:r>
              <a:rPr lang="en-US" sz="1600" dirty="0"/>
              <a:t>NAD+</a:t>
            </a:r>
          </a:p>
          <a:p>
            <a:pPr lvl="1"/>
            <a:endParaRPr lang="en-US" sz="1600" dirty="0" smtClean="0"/>
          </a:p>
        </p:txBody>
      </p:sp>
      <p:sp>
        <p:nvSpPr>
          <p:cNvPr id="8" name="Oval 7"/>
          <p:cNvSpPr/>
          <p:nvPr/>
        </p:nvSpPr>
        <p:spPr>
          <a:xfrm>
            <a:off x="6832359" y="4813534"/>
            <a:ext cx="536948" cy="338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Oval 8"/>
          <p:cNvSpPr/>
          <p:nvPr/>
        </p:nvSpPr>
        <p:spPr>
          <a:xfrm>
            <a:off x="7929666" y="4596737"/>
            <a:ext cx="536948" cy="338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16" name="Picture 2" descr="fig_15_16"/>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126"/>
          <a:stretch/>
        </p:blipFill>
        <p:spPr bwMode="auto">
          <a:xfrm>
            <a:off x="4202842" y="1829188"/>
            <a:ext cx="4871246" cy="3215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Curved Right Arrow 16"/>
          <p:cNvSpPr/>
          <p:nvPr/>
        </p:nvSpPr>
        <p:spPr>
          <a:xfrm flipV="1">
            <a:off x="5750541" y="1986052"/>
            <a:ext cx="536348" cy="85676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chemeClr val="tx1"/>
              </a:solidFill>
            </a:endParaRPr>
          </a:p>
        </p:txBody>
      </p:sp>
      <p:sp>
        <p:nvSpPr>
          <p:cNvPr id="23" name="TextBox 22"/>
          <p:cNvSpPr txBox="1"/>
          <p:nvPr/>
        </p:nvSpPr>
        <p:spPr>
          <a:xfrm>
            <a:off x="5420972" y="2204716"/>
            <a:ext cx="435569" cy="461665"/>
          </a:xfrm>
          <a:prstGeom prst="rect">
            <a:avLst/>
          </a:prstGeom>
          <a:noFill/>
        </p:spPr>
        <p:txBody>
          <a:bodyPr wrap="square" rtlCol="0">
            <a:spAutoFit/>
          </a:bodyPr>
          <a:lstStyle/>
          <a:p>
            <a:r>
              <a:rPr lang="en-US" sz="2400" b="1" dirty="0" smtClean="0">
                <a:solidFill>
                  <a:srgbClr val="FF0000"/>
                </a:solidFill>
              </a:rPr>
              <a:t>1</a:t>
            </a:r>
            <a:endParaRPr lang="en-US" sz="2400" b="1" dirty="0">
              <a:solidFill>
                <a:srgbClr val="FF0000"/>
              </a:solidFill>
            </a:endParaRPr>
          </a:p>
        </p:txBody>
      </p:sp>
      <p:sp>
        <p:nvSpPr>
          <p:cNvPr id="24" name="TextBox 23"/>
          <p:cNvSpPr txBox="1"/>
          <p:nvPr/>
        </p:nvSpPr>
        <p:spPr>
          <a:xfrm>
            <a:off x="6844905" y="3021744"/>
            <a:ext cx="916862" cy="461665"/>
          </a:xfrm>
          <a:prstGeom prst="rect">
            <a:avLst/>
          </a:prstGeom>
          <a:noFill/>
        </p:spPr>
        <p:txBody>
          <a:bodyPr wrap="square" rtlCol="0">
            <a:spAutoFit/>
          </a:bodyPr>
          <a:lstStyle/>
          <a:p>
            <a:r>
              <a:rPr lang="en-US" sz="2400" b="1" dirty="0" smtClean="0">
                <a:solidFill>
                  <a:srgbClr val="FFFF00"/>
                </a:solidFill>
              </a:rPr>
              <a:t>2</a:t>
            </a:r>
            <a:endParaRPr lang="en-US" sz="2400" b="1" dirty="0">
              <a:solidFill>
                <a:srgbClr val="FFFF00"/>
              </a:solidFill>
            </a:endParaRPr>
          </a:p>
        </p:txBody>
      </p:sp>
      <p:sp>
        <p:nvSpPr>
          <p:cNvPr id="25" name="TextBox 24"/>
          <p:cNvSpPr txBox="1"/>
          <p:nvPr/>
        </p:nvSpPr>
        <p:spPr>
          <a:xfrm>
            <a:off x="7480294" y="3004405"/>
            <a:ext cx="916862" cy="461665"/>
          </a:xfrm>
          <a:prstGeom prst="rect">
            <a:avLst/>
          </a:prstGeom>
          <a:noFill/>
        </p:spPr>
        <p:txBody>
          <a:bodyPr wrap="square" rtlCol="0">
            <a:spAutoFit/>
          </a:bodyPr>
          <a:lstStyle/>
          <a:p>
            <a:r>
              <a:rPr lang="en-US" sz="2400" b="1" dirty="0">
                <a:solidFill>
                  <a:srgbClr val="008000"/>
                </a:solidFill>
              </a:rPr>
              <a:t>3</a:t>
            </a:r>
            <a:endParaRPr lang="en-US" sz="2400" b="1" dirty="0">
              <a:solidFill>
                <a:srgbClr val="008000"/>
              </a:solidFill>
            </a:endParaRPr>
          </a:p>
        </p:txBody>
      </p:sp>
      <p:sp>
        <p:nvSpPr>
          <p:cNvPr id="26" name="TextBox 25"/>
          <p:cNvSpPr txBox="1"/>
          <p:nvPr/>
        </p:nvSpPr>
        <p:spPr>
          <a:xfrm>
            <a:off x="5763333" y="3021744"/>
            <a:ext cx="923712" cy="461665"/>
          </a:xfrm>
          <a:prstGeom prst="rect">
            <a:avLst/>
          </a:prstGeom>
          <a:noFill/>
        </p:spPr>
        <p:txBody>
          <a:bodyPr wrap="square" rtlCol="0">
            <a:spAutoFit/>
          </a:bodyPr>
          <a:lstStyle/>
          <a:p>
            <a:r>
              <a:rPr lang="en-US" sz="2400" b="1" dirty="0" smtClean="0">
                <a:solidFill>
                  <a:srgbClr val="3366FF"/>
                </a:solidFill>
              </a:rPr>
              <a:t>4</a:t>
            </a:r>
            <a:endParaRPr lang="en-US" sz="2400" b="1" dirty="0">
              <a:solidFill>
                <a:srgbClr val="3366FF"/>
              </a:solidFill>
            </a:endParaRPr>
          </a:p>
        </p:txBody>
      </p:sp>
      <p:sp>
        <p:nvSpPr>
          <p:cNvPr id="27" name="Rectangle 26"/>
          <p:cNvSpPr/>
          <p:nvPr/>
        </p:nvSpPr>
        <p:spPr>
          <a:xfrm>
            <a:off x="4272754" y="5286736"/>
            <a:ext cx="4572000" cy="954107"/>
          </a:xfrm>
          <a:prstGeom prst="rect">
            <a:avLst/>
          </a:prstGeom>
        </p:spPr>
        <p:txBody>
          <a:bodyPr>
            <a:spAutoFit/>
          </a:bodyPr>
          <a:lstStyle/>
          <a:p>
            <a:pPr marL="514350" indent="-514350">
              <a:buFont typeface="+mj-lt"/>
              <a:buAutoNum type="arabicPeriod" startAt="4"/>
            </a:pPr>
            <a:r>
              <a:rPr lang="en-US" sz="2000" b="1" dirty="0">
                <a:solidFill>
                  <a:srgbClr val="3366FF"/>
                </a:solidFill>
              </a:rPr>
              <a:t>Preparation for TCA Cycle</a:t>
            </a:r>
            <a:r>
              <a:rPr lang="en-US" sz="2000" b="1" dirty="0"/>
              <a:t>: </a:t>
            </a:r>
            <a:r>
              <a:rPr lang="en-US" sz="2000" u="sng" dirty="0"/>
              <a:t>Pyruvate dehydrogenase complex</a:t>
            </a:r>
          </a:p>
          <a:p>
            <a:pPr lvl="1"/>
            <a:r>
              <a:rPr lang="en-US" sz="1600" dirty="0"/>
              <a:t>To make into acetyl-CoA to feed into TCA cycle</a:t>
            </a:r>
            <a:endParaRPr lang="en-US" sz="1600" dirty="0"/>
          </a:p>
        </p:txBody>
      </p:sp>
    </p:spTree>
    <p:extLst>
      <p:ext uri="{BB962C8B-B14F-4D97-AF65-F5344CB8AC3E}">
        <p14:creationId xmlns:p14="http://schemas.microsoft.com/office/powerpoint/2010/main" val="11281512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56" y="26461"/>
            <a:ext cx="2645642" cy="952546"/>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chemeClr val="tx1"/>
                </a:solidFill>
              </a:rPr>
              <a:t>Pyruvate in </a:t>
            </a:r>
            <a:r>
              <a:rPr lang="en-US" sz="2000" b="1" dirty="0" err="1" smtClean="0">
                <a:ln w="17780" cmpd="sng">
                  <a:noFill/>
                  <a:prstDash val="solid"/>
                  <a:miter lim="800000"/>
                </a:ln>
                <a:solidFill>
                  <a:srgbClr val="FF6600"/>
                </a:solidFill>
              </a:rPr>
              <a:t>Anapleurotic</a:t>
            </a:r>
            <a:r>
              <a:rPr lang="en-US" sz="2000" b="1" dirty="0" smtClean="0">
                <a:ln w="17780" cmpd="sng">
                  <a:noFill/>
                  <a:prstDash val="solid"/>
                  <a:miter lim="800000"/>
                </a:ln>
                <a:solidFill>
                  <a:srgbClr val="FF6600"/>
                </a:solidFill>
              </a:rPr>
              <a:t> reactions</a:t>
            </a:r>
            <a:endParaRPr lang="en-US" sz="2000" b="1" dirty="0">
              <a:ln w="17780" cmpd="sng">
                <a:noFill/>
                <a:prstDash val="solid"/>
                <a:miter lim="800000"/>
              </a:ln>
              <a:solidFill>
                <a:srgbClr val="FF6600"/>
              </a:solidFill>
            </a:endParaRPr>
          </a:p>
        </p:txBody>
      </p:sp>
      <p:pic>
        <p:nvPicPr>
          <p:cNvPr id="7" name="Picture 2" descr="fig_16_16_01"/>
          <p:cNvPicPr>
            <a:picLocks noChangeAspect="1" noChangeArrowheads="1"/>
          </p:cNvPicPr>
          <p:nvPr/>
        </p:nvPicPr>
        <p:blipFill rotWithShape="1">
          <a:blip r:embed="rId3">
            <a:extLst>
              <a:ext uri="{28A0092B-C50C-407E-A947-70E740481C1C}">
                <a14:useLocalDpi xmlns:a14="http://schemas.microsoft.com/office/drawing/2010/main" val="0"/>
              </a:ext>
            </a:extLst>
          </a:blip>
          <a:srcRect b="9121"/>
          <a:stretch/>
        </p:blipFill>
        <p:spPr bwMode="auto">
          <a:xfrm>
            <a:off x="979440" y="1143002"/>
            <a:ext cx="7468346" cy="211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439335" y="1"/>
            <a:ext cx="5276450" cy="1143000"/>
          </a:xfrm>
        </p:spPr>
        <p:txBody>
          <a:bodyPr>
            <a:noAutofit/>
          </a:bodyPr>
          <a:lstStyle/>
          <a:p>
            <a:r>
              <a:rPr lang="en-US" sz="3200" b="1" dirty="0" smtClean="0"/>
              <a:t>Pyruvate can be </a:t>
            </a:r>
            <a:r>
              <a:rPr lang="en-US" sz="3200" b="1" dirty="0" err="1" smtClean="0"/>
              <a:t>carboxylated</a:t>
            </a:r>
            <a:r>
              <a:rPr lang="en-US" sz="3200" b="1" dirty="0" smtClean="0"/>
              <a:t> to r</a:t>
            </a:r>
            <a:r>
              <a:rPr lang="en-US" sz="3200" b="1" dirty="0" smtClean="0"/>
              <a:t>eplenish OAA pools</a:t>
            </a:r>
            <a:endParaRPr lang="en-US" sz="3200" b="1" dirty="0"/>
          </a:p>
        </p:txBody>
      </p:sp>
      <p:sp>
        <p:nvSpPr>
          <p:cNvPr id="2" name="TextBox 1"/>
          <p:cNvSpPr txBox="1"/>
          <p:nvPr/>
        </p:nvSpPr>
        <p:spPr>
          <a:xfrm>
            <a:off x="457200" y="3524246"/>
            <a:ext cx="8137003" cy="3447098"/>
          </a:xfrm>
          <a:prstGeom prst="rect">
            <a:avLst/>
          </a:prstGeom>
          <a:noFill/>
        </p:spPr>
        <p:txBody>
          <a:bodyPr wrap="square" rtlCol="0">
            <a:spAutoFit/>
          </a:bodyPr>
          <a:lstStyle/>
          <a:p>
            <a:pPr algn="ctr"/>
            <a:r>
              <a:rPr lang="en-US" sz="2000" b="1" dirty="0" smtClean="0"/>
              <a:t>What are </a:t>
            </a:r>
            <a:r>
              <a:rPr lang="en-US" sz="2000" b="1" dirty="0" err="1" smtClean="0"/>
              <a:t>anapleurotic</a:t>
            </a:r>
            <a:r>
              <a:rPr lang="en-US" sz="2000" b="1" dirty="0" smtClean="0"/>
              <a:t> reactions?</a:t>
            </a:r>
          </a:p>
          <a:p>
            <a:pPr algn="ctr"/>
            <a:r>
              <a:rPr lang="en-US" sz="2000" dirty="0" smtClean="0">
                <a:solidFill>
                  <a:srgbClr val="FF0000"/>
                </a:solidFill>
              </a:rPr>
              <a:t>Reactions that replenish intermediates of TCA cycle. We know all acetyl-CoA put into TCA cycle is oxidized off as CO</a:t>
            </a:r>
            <a:r>
              <a:rPr lang="en-US" sz="2000" baseline="-25000" dirty="0" smtClean="0">
                <a:solidFill>
                  <a:srgbClr val="FF0000"/>
                </a:solidFill>
              </a:rPr>
              <a:t>2</a:t>
            </a:r>
            <a:r>
              <a:rPr lang="en-US" sz="2000" dirty="0" smtClean="0">
                <a:solidFill>
                  <a:srgbClr val="FF0000"/>
                </a:solidFill>
              </a:rPr>
              <a:t>—there is not net gain of carbons. So need pyruvate carboxylase to replenish supply of OAA via pyruvate, or transaminases to replenish supply of alpha-KG via amino acid degradation.</a:t>
            </a:r>
          </a:p>
          <a:p>
            <a:pPr algn="ctr"/>
            <a:r>
              <a:rPr lang="en-US" sz="2000" b="1" dirty="0" smtClean="0"/>
              <a:t>We saw a lot of taking off CO</a:t>
            </a:r>
            <a:r>
              <a:rPr lang="en-US" sz="2000" b="1" baseline="-25000" dirty="0" smtClean="0"/>
              <a:t>2  </a:t>
            </a:r>
            <a:r>
              <a:rPr lang="en-US" sz="2000" b="1" dirty="0" smtClean="0"/>
              <a:t>using the cofactor TPP. Here, we add on CO</a:t>
            </a:r>
            <a:r>
              <a:rPr lang="en-US" sz="2000" b="1" baseline="-25000" dirty="0" smtClean="0"/>
              <a:t>2. </a:t>
            </a:r>
            <a:r>
              <a:rPr lang="en-US" sz="2000" b="1" dirty="0" smtClean="0"/>
              <a:t>How?</a:t>
            </a:r>
          </a:p>
          <a:p>
            <a:pPr algn="ctr"/>
            <a:r>
              <a:rPr lang="en-US" sz="2000" dirty="0" smtClean="0">
                <a:solidFill>
                  <a:srgbClr val="FF0000"/>
                </a:solidFill>
              </a:rPr>
              <a:t>Pyruvate carboxylase uses the prosthetic cofactor biotin. ATP activates CO</a:t>
            </a:r>
            <a:r>
              <a:rPr lang="en-US" sz="2000" baseline="-25000" dirty="0" smtClean="0">
                <a:solidFill>
                  <a:srgbClr val="FF0000"/>
                </a:solidFill>
              </a:rPr>
              <a:t>2</a:t>
            </a:r>
            <a:r>
              <a:rPr lang="en-US" sz="2000" dirty="0" smtClean="0">
                <a:solidFill>
                  <a:srgbClr val="FF0000"/>
                </a:solidFill>
              </a:rPr>
              <a:t> and biotin’s N attacks carboxyl and holds </a:t>
            </a:r>
            <a:r>
              <a:rPr lang="en-US" sz="2000" dirty="0">
                <a:solidFill>
                  <a:srgbClr val="FF0000"/>
                </a:solidFill>
              </a:rPr>
              <a:t>CO</a:t>
            </a:r>
            <a:r>
              <a:rPr lang="en-US" sz="2000" baseline="-25000" dirty="0">
                <a:solidFill>
                  <a:srgbClr val="FF0000"/>
                </a:solidFill>
              </a:rPr>
              <a:t>2 </a:t>
            </a:r>
            <a:r>
              <a:rPr lang="en-US" sz="2000" dirty="0" smtClean="0">
                <a:solidFill>
                  <a:srgbClr val="FF0000"/>
                </a:solidFill>
              </a:rPr>
              <a:t>for deprotonated pyruvate to attack and take </a:t>
            </a:r>
            <a:r>
              <a:rPr lang="en-US" sz="2000" dirty="0">
                <a:solidFill>
                  <a:srgbClr val="FF0000"/>
                </a:solidFill>
              </a:rPr>
              <a:t>CO</a:t>
            </a:r>
            <a:r>
              <a:rPr lang="en-US" sz="2000" baseline="-25000" dirty="0">
                <a:solidFill>
                  <a:srgbClr val="FF0000"/>
                </a:solidFill>
              </a:rPr>
              <a:t>2 </a:t>
            </a:r>
            <a:r>
              <a:rPr lang="en-US" sz="2000" dirty="0" smtClean="0">
                <a:solidFill>
                  <a:srgbClr val="FF0000"/>
                </a:solidFill>
              </a:rPr>
              <a:t>.</a:t>
            </a:r>
          </a:p>
          <a:p>
            <a:pPr algn="ctr"/>
            <a:endParaRPr lang="en-US" sz="2000" dirty="0">
              <a:solidFill>
                <a:srgbClr val="FF0000"/>
              </a:solidFill>
            </a:endParaRPr>
          </a:p>
        </p:txBody>
      </p:sp>
      <p:sp>
        <p:nvSpPr>
          <p:cNvPr id="4" name="TextBox 3"/>
          <p:cNvSpPr txBox="1"/>
          <p:nvPr/>
        </p:nvSpPr>
        <p:spPr>
          <a:xfrm>
            <a:off x="3891807" y="2446686"/>
            <a:ext cx="734809" cy="369332"/>
          </a:xfrm>
          <a:prstGeom prst="rect">
            <a:avLst/>
          </a:prstGeom>
          <a:noFill/>
        </p:spPr>
        <p:txBody>
          <a:bodyPr wrap="none" rtlCol="0">
            <a:spAutoFit/>
          </a:bodyPr>
          <a:lstStyle/>
          <a:p>
            <a:r>
              <a:rPr lang="en-US" dirty="0" smtClean="0"/>
              <a:t>Biotin</a:t>
            </a:r>
            <a:endParaRPr lang="en-US" dirty="0"/>
          </a:p>
        </p:txBody>
      </p:sp>
    </p:spTree>
    <p:extLst>
      <p:ext uri="{BB962C8B-B14F-4D97-AF65-F5344CB8AC3E}">
        <p14:creationId xmlns:p14="http://schemas.microsoft.com/office/powerpoint/2010/main" val="256525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56" y="26461"/>
            <a:ext cx="2420762" cy="952546"/>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chemeClr val="tx1"/>
                </a:solidFill>
              </a:rPr>
              <a:t>Pyruvate in </a:t>
            </a:r>
            <a:r>
              <a:rPr lang="en-US" sz="2000" b="1" dirty="0" smtClean="0">
                <a:ln w="17780" cmpd="sng">
                  <a:noFill/>
                  <a:prstDash val="solid"/>
                  <a:miter lim="800000"/>
                </a:ln>
                <a:solidFill>
                  <a:srgbClr val="FF0000"/>
                </a:solidFill>
              </a:rPr>
              <a:t>Gluconeogenesis</a:t>
            </a:r>
            <a:endParaRPr lang="en-US" sz="2000" b="1" dirty="0">
              <a:ln w="17780" cmpd="sng">
                <a:noFill/>
                <a:prstDash val="solid"/>
                <a:miter lim="800000"/>
              </a:ln>
              <a:solidFill>
                <a:srgbClr val="FF0000"/>
              </a:solidFill>
            </a:endParaRPr>
          </a:p>
        </p:txBody>
      </p:sp>
      <p:pic>
        <p:nvPicPr>
          <p:cNvPr id="7" name="Picture 2" descr="fig_16_16_01"/>
          <p:cNvPicPr>
            <a:picLocks noChangeAspect="1" noChangeArrowheads="1"/>
          </p:cNvPicPr>
          <p:nvPr/>
        </p:nvPicPr>
        <p:blipFill rotWithShape="1">
          <a:blip r:embed="rId2">
            <a:extLst>
              <a:ext uri="{28A0092B-C50C-407E-A947-70E740481C1C}">
                <a14:useLocalDpi xmlns:a14="http://schemas.microsoft.com/office/drawing/2010/main" val="0"/>
              </a:ext>
            </a:extLst>
          </a:blip>
          <a:srcRect b="11667"/>
          <a:stretch/>
        </p:blipFill>
        <p:spPr bwMode="auto">
          <a:xfrm>
            <a:off x="105825" y="1143001"/>
            <a:ext cx="5824910" cy="160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2819814" y="1"/>
            <a:ext cx="6047448" cy="1143000"/>
          </a:xfrm>
        </p:spPr>
        <p:txBody>
          <a:bodyPr>
            <a:noAutofit/>
          </a:bodyPr>
          <a:lstStyle/>
          <a:p>
            <a:r>
              <a:rPr lang="en-US" sz="3200" b="1" dirty="0"/>
              <a:t>Pyruvate </a:t>
            </a:r>
            <a:r>
              <a:rPr lang="en-US" sz="3200" b="1" dirty="0" smtClean="0"/>
              <a:t>can start the gluconeogenesis to make glucose</a:t>
            </a:r>
            <a:endParaRPr lang="en-US" sz="3200" dirty="0"/>
          </a:p>
        </p:txBody>
      </p:sp>
      <p:pic>
        <p:nvPicPr>
          <p:cNvPr id="9" name="Picture 2" descr="fig_16_16_02"/>
          <p:cNvPicPr>
            <a:picLocks noChangeAspect="1" noChangeArrowheads="1"/>
          </p:cNvPicPr>
          <p:nvPr/>
        </p:nvPicPr>
        <p:blipFill rotWithShape="1">
          <a:blip r:embed="rId3">
            <a:extLst>
              <a:ext uri="{28A0092B-C50C-407E-A947-70E740481C1C}">
                <a14:useLocalDpi xmlns:a14="http://schemas.microsoft.com/office/drawing/2010/main" val="0"/>
              </a:ext>
            </a:extLst>
          </a:blip>
          <a:srcRect l="40207"/>
          <a:stretch/>
        </p:blipFill>
        <p:spPr bwMode="auto">
          <a:xfrm>
            <a:off x="5891218" y="1195919"/>
            <a:ext cx="3252782" cy="16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1733" y="3103783"/>
            <a:ext cx="6560143" cy="2677656"/>
          </a:xfrm>
          <a:prstGeom prst="rect">
            <a:avLst/>
          </a:prstGeom>
          <a:noFill/>
        </p:spPr>
        <p:txBody>
          <a:bodyPr wrap="square" rtlCol="0">
            <a:spAutoFit/>
          </a:bodyPr>
          <a:lstStyle/>
          <a:p>
            <a:pPr algn="ctr"/>
            <a:r>
              <a:rPr lang="en-US" sz="2400" b="1" dirty="0" smtClean="0"/>
              <a:t>Why are we </a:t>
            </a:r>
            <a:r>
              <a:rPr lang="en-US" sz="2400" b="1" dirty="0" err="1" smtClean="0"/>
              <a:t>carboxylating</a:t>
            </a:r>
            <a:r>
              <a:rPr lang="en-US" sz="2400" b="1" dirty="0" smtClean="0"/>
              <a:t> </a:t>
            </a:r>
            <a:r>
              <a:rPr lang="en-US" sz="2400" b="1" dirty="0" err="1" smtClean="0"/>
              <a:t>Pyr</a:t>
            </a:r>
            <a:r>
              <a:rPr lang="en-US" sz="2400" b="1" dirty="0" smtClean="0"/>
              <a:t> and then </a:t>
            </a:r>
            <a:r>
              <a:rPr lang="en-US" sz="2400" b="1" dirty="0" err="1" smtClean="0"/>
              <a:t>decarboxylating</a:t>
            </a:r>
            <a:r>
              <a:rPr lang="en-US" sz="2400" b="1" dirty="0" smtClean="0"/>
              <a:t> OAA?</a:t>
            </a:r>
          </a:p>
          <a:p>
            <a:pPr algn="ctr"/>
            <a:r>
              <a:rPr lang="en-US" sz="2000" dirty="0" smtClean="0">
                <a:solidFill>
                  <a:srgbClr val="FF0000"/>
                </a:solidFill>
              </a:rPr>
              <a:t>The end goal is to make PEP, a high-energy compound. We carboxylate to prime </a:t>
            </a:r>
            <a:r>
              <a:rPr lang="en-US" sz="2000" dirty="0" err="1" smtClean="0">
                <a:solidFill>
                  <a:srgbClr val="FF0000"/>
                </a:solidFill>
              </a:rPr>
              <a:t>Pyr</a:t>
            </a:r>
            <a:r>
              <a:rPr lang="en-US" sz="2000" dirty="0" smtClean="0">
                <a:solidFill>
                  <a:srgbClr val="FF0000"/>
                </a:solidFill>
              </a:rPr>
              <a:t> for PEP </a:t>
            </a:r>
            <a:r>
              <a:rPr lang="en-US" sz="2000" dirty="0" err="1" smtClean="0">
                <a:solidFill>
                  <a:srgbClr val="FF0000"/>
                </a:solidFill>
              </a:rPr>
              <a:t>carboxylkinase</a:t>
            </a:r>
            <a:r>
              <a:rPr lang="en-US" sz="2000" dirty="0" smtClean="0">
                <a:solidFill>
                  <a:srgbClr val="FF0000"/>
                </a:solidFill>
              </a:rPr>
              <a:t> (PEPCK) and also to make more OAA (see </a:t>
            </a:r>
            <a:r>
              <a:rPr lang="en-US" sz="2000" dirty="0" err="1" smtClean="0">
                <a:solidFill>
                  <a:srgbClr val="FF0000"/>
                </a:solidFill>
              </a:rPr>
              <a:t>anapleurotic</a:t>
            </a:r>
            <a:r>
              <a:rPr lang="en-US" sz="2000" dirty="0" smtClean="0">
                <a:solidFill>
                  <a:srgbClr val="FF0000"/>
                </a:solidFill>
              </a:rPr>
              <a:t> </a:t>
            </a:r>
            <a:r>
              <a:rPr lang="en-US" sz="2000" dirty="0" err="1" smtClean="0">
                <a:solidFill>
                  <a:srgbClr val="FF0000"/>
                </a:solidFill>
              </a:rPr>
              <a:t>rxn</a:t>
            </a:r>
            <a:r>
              <a:rPr lang="en-US" sz="2000" dirty="0" smtClean="0">
                <a:solidFill>
                  <a:srgbClr val="FF0000"/>
                </a:solidFill>
              </a:rPr>
              <a:t>). The decarboxylation catalyzed by PEP </a:t>
            </a:r>
            <a:r>
              <a:rPr lang="en-US" sz="2000" dirty="0" err="1" smtClean="0">
                <a:solidFill>
                  <a:srgbClr val="FF0000"/>
                </a:solidFill>
              </a:rPr>
              <a:t>carboxylkinase</a:t>
            </a:r>
            <a:r>
              <a:rPr lang="en-US" sz="2000" dirty="0" smtClean="0">
                <a:solidFill>
                  <a:srgbClr val="FF0000"/>
                </a:solidFill>
              </a:rPr>
              <a:t> does release energy, but we still need two energy currencies to make PEP (1 ATP, 1 GTP)—these first two reactions are that expensive! </a:t>
            </a:r>
          </a:p>
        </p:txBody>
      </p:sp>
    </p:spTree>
    <p:extLst>
      <p:ext uri="{BB962C8B-B14F-4D97-AF65-F5344CB8AC3E}">
        <p14:creationId xmlns:p14="http://schemas.microsoft.com/office/powerpoint/2010/main" val="1130403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figure 15-11"/>
          <p:cNvPicPr>
            <a:picLocks noChangeAspect="1" noChangeArrowheads="1"/>
          </p:cNvPicPr>
          <p:nvPr/>
        </p:nvPicPr>
        <p:blipFill rotWithShape="1">
          <a:blip r:embed="rId3">
            <a:extLst>
              <a:ext uri="{28A0092B-C50C-407E-A947-70E740481C1C}">
                <a14:useLocalDpi xmlns:a14="http://schemas.microsoft.com/office/drawing/2010/main" val="0"/>
              </a:ext>
            </a:extLst>
          </a:blip>
          <a:srcRect b="6850"/>
          <a:stretch/>
        </p:blipFill>
        <p:spPr bwMode="auto">
          <a:xfrm>
            <a:off x="3567539" y="372828"/>
            <a:ext cx="5576461" cy="59487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56" y="26461"/>
            <a:ext cx="2420762" cy="777450"/>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rgbClr val="FF0000"/>
                </a:solidFill>
              </a:rPr>
              <a:t>Gluconeogenesis</a:t>
            </a:r>
            <a:endParaRPr lang="en-US" sz="2000" b="1" dirty="0">
              <a:ln w="17780" cmpd="sng">
                <a:noFill/>
                <a:prstDash val="solid"/>
                <a:miter lim="800000"/>
              </a:ln>
              <a:solidFill>
                <a:srgbClr val="FF0000"/>
              </a:solidFill>
            </a:endParaRPr>
          </a:p>
        </p:txBody>
      </p:sp>
      <p:sp>
        <p:nvSpPr>
          <p:cNvPr id="2" name="Rectangle 1"/>
          <p:cNvSpPr/>
          <p:nvPr/>
        </p:nvSpPr>
        <p:spPr>
          <a:xfrm>
            <a:off x="26456" y="1141784"/>
            <a:ext cx="3816798" cy="5632312"/>
          </a:xfrm>
          <a:prstGeom prst="rect">
            <a:avLst/>
          </a:prstGeom>
        </p:spPr>
        <p:txBody>
          <a:bodyPr wrap="square">
            <a:spAutoFit/>
          </a:bodyPr>
          <a:lstStyle/>
          <a:p>
            <a:pPr algn="ctr"/>
            <a:r>
              <a:rPr lang="en-US" b="1" dirty="0" smtClean="0">
                <a:solidFill>
                  <a:srgbClr val="000000"/>
                </a:solidFill>
              </a:rPr>
              <a:t>Side note: Gluconeogenesis </a:t>
            </a:r>
            <a:r>
              <a:rPr lang="en-US" dirty="0" smtClean="0">
                <a:solidFill>
                  <a:srgbClr val="000000"/>
                </a:solidFill>
              </a:rPr>
              <a:t>is the reverse of glycolysis. </a:t>
            </a:r>
          </a:p>
          <a:p>
            <a:pPr algn="ctr"/>
            <a:r>
              <a:rPr lang="en-US" dirty="0" smtClean="0">
                <a:solidFill>
                  <a:srgbClr val="000000"/>
                </a:solidFill>
              </a:rPr>
              <a:t>The 7 reversible enzymes are the same, but 4 </a:t>
            </a:r>
            <a:r>
              <a:rPr lang="en-US" dirty="0" err="1" smtClean="0">
                <a:solidFill>
                  <a:srgbClr val="000000"/>
                </a:solidFill>
              </a:rPr>
              <a:t>gluconeogeneic</a:t>
            </a:r>
            <a:r>
              <a:rPr lang="en-US" dirty="0" smtClean="0">
                <a:solidFill>
                  <a:srgbClr val="000000"/>
                </a:solidFill>
              </a:rPr>
              <a:t> enzymes are needed to catalyze the opposite of the 3 </a:t>
            </a:r>
            <a:r>
              <a:rPr lang="en-US" dirty="0" err="1" smtClean="0">
                <a:solidFill>
                  <a:srgbClr val="000000"/>
                </a:solidFill>
              </a:rPr>
              <a:t>irrevesible</a:t>
            </a:r>
            <a:r>
              <a:rPr lang="en-US" dirty="0" smtClean="0">
                <a:solidFill>
                  <a:srgbClr val="000000"/>
                </a:solidFill>
              </a:rPr>
              <a:t> glycolytic enzymes. </a:t>
            </a:r>
          </a:p>
          <a:p>
            <a:pPr algn="ctr"/>
            <a:endParaRPr lang="en-US" dirty="0">
              <a:solidFill>
                <a:srgbClr val="000000"/>
              </a:solidFill>
            </a:endParaRPr>
          </a:p>
          <a:p>
            <a:pPr algn="ctr"/>
            <a:r>
              <a:rPr lang="en-US" b="1" dirty="0" smtClean="0">
                <a:solidFill>
                  <a:srgbClr val="000000"/>
                </a:solidFill>
              </a:rPr>
              <a:t>To get back to glucose, cells liberate</a:t>
            </a:r>
          </a:p>
          <a:p>
            <a:pPr algn="ctr"/>
            <a:r>
              <a:rPr lang="en-US" b="1" dirty="0" smtClean="0">
                <a:solidFill>
                  <a:srgbClr val="000000"/>
                </a:solidFill>
              </a:rPr>
              <a:t> 2 phosphate groups. Why use </a:t>
            </a:r>
            <a:r>
              <a:rPr lang="en-US" b="1" dirty="0" err="1" smtClean="0">
                <a:solidFill>
                  <a:srgbClr val="000000"/>
                </a:solidFill>
              </a:rPr>
              <a:t>hydrolyases</a:t>
            </a:r>
            <a:r>
              <a:rPr lang="en-US" b="1" dirty="0" smtClean="0">
                <a:solidFill>
                  <a:srgbClr val="000000"/>
                </a:solidFill>
              </a:rPr>
              <a:t> (glucose-6-</a:t>
            </a:r>
            <a:r>
              <a:rPr lang="en-US" b="1" dirty="0" smtClean="0">
                <a:solidFill>
                  <a:srgbClr val="FF0000"/>
                </a:solidFill>
              </a:rPr>
              <a:t>phosphatase</a:t>
            </a:r>
            <a:r>
              <a:rPr lang="en-US" b="1" dirty="0" smtClean="0">
                <a:solidFill>
                  <a:srgbClr val="000000"/>
                </a:solidFill>
              </a:rPr>
              <a:t> and fructose 1,6-</a:t>
            </a:r>
            <a:r>
              <a:rPr lang="en-US" b="1" dirty="0" smtClean="0">
                <a:solidFill>
                  <a:srgbClr val="FF0000"/>
                </a:solidFill>
              </a:rPr>
              <a:t>bisphosphotase</a:t>
            </a:r>
            <a:r>
              <a:rPr lang="en-US" b="1" dirty="0" smtClean="0">
                <a:solidFill>
                  <a:srgbClr val="000000"/>
                </a:solidFill>
              </a:rPr>
              <a:t>) instead of kinases? Can’t we make ATP via substrate-level phosphorylation?</a:t>
            </a:r>
          </a:p>
          <a:p>
            <a:pPr algn="ctr"/>
            <a:r>
              <a:rPr lang="en-US" dirty="0" smtClean="0">
                <a:solidFill>
                  <a:srgbClr val="FF0000"/>
                </a:solidFill>
              </a:rPr>
              <a:t>Substrate-level phosphorylation is only possible with high-energy compounds like 1,3-BPG and PEP. F1,6BP </a:t>
            </a:r>
            <a:r>
              <a:rPr lang="en-US" dirty="0">
                <a:solidFill>
                  <a:srgbClr val="FF0000"/>
                </a:solidFill>
              </a:rPr>
              <a:t>or </a:t>
            </a:r>
            <a:r>
              <a:rPr lang="en-US" dirty="0" smtClean="0">
                <a:solidFill>
                  <a:srgbClr val="FF0000"/>
                </a:solidFill>
              </a:rPr>
              <a:t>G6P do not have high hydrolysis potential, therefore we cannot make ATP.</a:t>
            </a:r>
            <a:endParaRPr lang="en-US" dirty="0">
              <a:solidFill>
                <a:srgbClr val="FF0000"/>
              </a:solidFill>
            </a:endParaRPr>
          </a:p>
          <a:p>
            <a:pPr algn="ctr"/>
            <a:r>
              <a:rPr lang="en-US" b="1" dirty="0">
                <a:solidFill>
                  <a:srgbClr val="000000"/>
                </a:solidFill>
              </a:rPr>
              <a:t> </a:t>
            </a:r>
            <a:endParaRPr lang="en-US" dirty="0">
              <a:solidFill>
                <a:srgbClr val="000000"/>
              </a:solidFill>
            </a:endParaRPr>
          </a:p>
        </p:txBody>
      </p:sp>
      <p:sp>
        <p:nvSpPr>
          <p:cNvPr id="5" name="Rectangle 4"/>
          <p:cNvSpPr/>
          <p:nvPr/>
        </p:nvSpPr>
        <p:spPr>
          <a:xfrm>
            <a:off x="7142749" y="559242"/>
            <a:ext cx="1631296" cy="24466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295149" y="1783523"/>
            <a:ext cx="1478896" cy="4417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673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 is K</a:t>
            </a:r>
            <a:r>
              <a:rPr lang="en-US" b="1" baseline="-25000" dirty="0" smtClean="0"/>
              <a:t>m</a:t>
            </a:r>
            <a:r>
              <a:rPr lang="en-US" b="1" dirty="0" smtClean="0"/>
              <a:t>?</a:t>
            </a:r>
            <a:endParaRPr lang="en-US" b="1" dirty="0"/>
          </a:p>
        </p:txBody>
      </p:sp>
      <p:sp>
        <p:nvSpPr>
          <p:cNvPr id="5" name="Rectangle 4"/>
          <p:cNvSpPr/>
          <p:nvPr/>
        </p:nvSpPr>
        <p:spPr>
          <a:xfrm>
            <a:off x="0" y="0"/>
            <a:ext cx="2420762" cy="10564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latin typeface="Calibri"/>
                <a:cs typeface="Calibri"/>
              </a:rPr>
              <a:t>Inhibitor Kinetics</a:t>
            </a:r>
            <a:endParaRPr lang="en-US" sz="3600" b="1" dirty="0">
              <a:ln w="17780" cmpd="sng">
                <a:noFill/>
                <a:prstDash val="solid"/>
                <a:miter lim="800000"/>
              </a:ln>
              <a:solidFill>
                <a:schemeClr val="tx1"/>
              </a:solidFill>
              <a:latin typeface="Calibri"/>
              <a:cs typeface="Calibri"/>
            </a:endParaRPr>
          </a:p>
        </p:txBody>
      </p:sp>
      <p:pic>
        <p:nvPicPr>
          <p:cNvPr id="6" name="Picture 5" descr="Screen shot 2011-03-09 at 9.5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2" y="1176788"/>
            <a:ext cx="8236638" cy="2815053"/>
          </a:xfrm>
          <a:prstGeom prst="rect">
            <a:avLst/>
          </a:prstGeom>
        </p:spPr>
      </p:pic>
      <p:sp>
        <p:nvSpPr>
          <p:cNvPr id="9" name="Rectangle 8"/>
          <p:cNvSpPr/>
          <p:nvPr/>
        </p:nvSpPr>
        <p:spPr>
          <a:xfrm>
            <a:off x="2286000" y="4306164"/>
            <a:ext cx="4572000" cy="175432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dirty="0" smtClean="0"/>
              <a:t>K</a:t>
            </a:r>
            <a:r>
              <a:rPr lang="en-US" b="1" baseline="-25000" dirty="0" smtClean="0"/>
              <a:t>m</a:t>
            </a:r>
            <a:r>
              <a:rPr lang="en-US" b="1" dirty="0" smtClean="0"/>
              <a:t> </a:t>
            </a:r>
            <a:r>
              <a:rPr lang="en-US" b="1" dirty="0"/>
              <a:t>is characteristic of the enzyme and is not affected by [E] or [S]. </a:t>
            </a:r>
            <a:endParaRPr lang="en-US" b="1" dirty="0" smtClean="0"/>
          </a:p>
          <a:p>
            <a:pPr algn="ctr"/>
            <a:r>
              <a:rPr lang="en-US" dirty="0" smtClean="0"/>
              <a:t>In </a:t>
            </a:r>
            <a:r>
              <a:rPr lang="en-US" dirty="0"/>
              <a:t>the presence of enzyme inhibitors, K</a:t>
            </a:r>
            <a:r>
              <a:rPr lang="en-US" baseline="-25000" dirty="0"/>
              <a:t>m</a:t>
            </a:r>
            <a:r>
              <a:rPr lang="en-US" dirty="0"/>
              <a:t> may look to increase (competitive inhibition) or decrease (uncompetitive inhibition) but this is only an </a:t>
            </a:r>
            <a:r>
              <a:rPr lang="en-US" i="1" dirty="0"/>
              <a:t>apparent</a:t>
            </a:r>
            <a:r>
              <a:rPr lang="en-US" dirty="0"/>
              <a:t> change.</a:t>
            </a:r>
          </a:p>
        </p:txBody>
      </p:sp>
    </p:spTree>
    <p:extLst>
      <p:ext uri="{BB962C8B-B14F-4D97-AF65-F5344CB8AC3E}">
        <p14:creationId xmlns:p14="http://schemas.microsoft.com/office/powerpoint/2010/main" val="4471733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56" y="26461"/>
            <a:ext cx="2420762" cy="952546"/>
          </a:xfrm>
          <a:prstGeom prst="rect">
            <a:avLst/>
          </a:prstGeom>
          <a:noFill/>
          <a:ln>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chemeClr val="tx1"/>
                </a:solidFill>
              </a:rPr>
              <a:t>Pyruvate in </a:t>
            </a:r>
            <a:r>
              <a:rPr lang="en-US" sz="2000" b="1" dirty="0" err="1" smtClean="0">
                <a:ln w="17780" cmpd="sng">
                  <a:solidFill>
                    <a:schemeClr val="bg1">
                      <a:lumMod val="50000"/>
                    </a:schemeClr>
                  </a:solidFill>
                  <a:prstDash val="solid"/>
                  <a:miter lim="800000"/>
                </a:ln>
                <a:solidFill>
                  <a:srgbClr val="FFFF00"/>
                </a:solidFill>
              </a:rPr>
              <a:t>Homolactic</a:t>
            </a:r>
            <a:r>
              <a:rPr lang="en-US" sz="2000" b="1" dirty="0" smtClean="0">
                <a:ln w="17780" cmpd="sng">
                  <a:solidFill>
                    <a:schemeClr val="bg1">
                      <a:lumMod val="50000"/>
                    </a:schemeClr>
                  </a:solidFill>
                  <a:prstDash val="solid"/>
                  <a:miter lim="800000"/>
                </a:ln>
                <a:solidFill>
                  <a:srgbClr val="FFFF00"/>
                </a:solidFill>
              </a:rPr>
              <a:t> Fermentation</a:t>
            </a:r>
            <a:endParaRPr lang="en-US" sz="2000" b="1" dirty="0">
              <a:ln w="17780" cmpd="sng">
                <a:solidFill>
                  <a:schemeClr val="bg1">
                    <a:lumMod val="50000"/>
                  </a:schemeClr>
                </a:solidFill>
                <a:prstDash val="solid"/>
                <a:miter lim="800000"/>
              </a:ln>
              <a:solidFill>
                <a:srgbClr val="FFFF00"/>
              </a:solidFill>
            </a:endParaRPr>
          </a:p>
        </p:txBody>
      </p:sp>
      <p:sp>
        <p:nvSpPr>
          <p:cNvPr id="8" name="Title 7"/>
          <p:cNvSpPr>
            <a:spLocks noGrp="1"/>
          </p:cNvSpPr>
          <p:nvPr>
            <p:ph type="title"/>
          </p:nvPr>
        </p:nvSpPr>
        <p:spPr>
          <a:xfrm>
            <a:off x="3439335" y="1"/>
            <a:ext cx="5154868" cy="1143000"/>
          </a:xfrm>
        </p:spPr>
        <p:txBody>
          <a:bodyPr>
            <a:noAutofit/>
          </a:bodyPr>
          <a:lstStyle/>
          <a:p>
            <a:r>
              <a:rPr lang="en-US" sz="3600" b="1" dirty="0" smtClean="0"/>
              <a:t>Pyruvate can be reduced to regenerate NAD</a:t>
            </a:r>
            <a:r>
              <a:rPr lang="en-US" sz="3600" b="1" baseline="30000" dirty="0" smtClean="0"/>
              <a:t>+</a:t>
            </a:r>
            <a:endParaRPr lang="en-US" sz="3600" b="1" baseline="30000" dirty="0"/>
          </a:p>
        </p:txBody>
      </p:sp>
      <p:pic>
        <p:nvPicPr>
          <p:cNvPr id="6" name="Picture 2" descr="unnumbered 14 p547a"/>
          <p:cNvPicPr>
            <a:picLocks noChangeAspect="1" noChangeArrowheads="1"/>
          </p:cNvPicPr>
          <p:nvPr/>
        </p:nvPicPr>
        <p:blipFill rotWithShape="1">
          <a:blip r:embed="rId2">
            <a:extLst>
              <a:ext uri="{28A0092B-C50C-407E-A947-70E740481C1C}">
                <a14:useLocalDpi xmlns:a14="http://schemas.microsoft.com/office/drawing/2010/main" val="0"/>
              </a:ext>
            </a:extLst>
          </a:blip>
          <a:srcRect b="12998"/>
          <a:stretch/>
        </p:blipFill>
        <p:spPr bwMode="auto">
          <a:xfrm>
            <a:off x="4934492" y="2246522"/>
            <a:ext cx="3953815" cy="21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225688"/>
            <a:ext cx="4719333" cy="5632312"/>
          </a:xfrm>
          <a:prstGeom prst="rect">
            <a:avLst/>
          </a:prstGeom>
          <a:noFill/>
        </p:spPr>
        <p:txBody>
          <a:bodyPr wrap="square" rtlCol="0">
            <a:spAutoFit/>
          </a:bodyPr>
          <a:lstStyle/>
          <a:p>
            <a:pPr algn="ctr"/>
            <a:r>
              <a:rPr lang="en-US" b="1" dirty="0" smtClean="0"/>
              <a:t>Why do we need NAD+?</a:t>
            </a:r>
          </a:p>
          <a:p>
            <a:pPr algn="ctr"/>
            <a:r>
              <a:rPr lang="en-US" dirty="0" smtClean="0">
                <a:solidFill>
                  <a:srgbClr val="FF0000"/>
                </a:solidFill>
              </a:rPr>
              <a:t>To use as oxidizer for glycolysis</a:t>
            </a:r>
          </a:p>
          <a:p>
            <a:pPr algn="ctr"/>
            <a:r>
              <a:rPr lang="en-US" b="1" dirty="0" smtClean="0"/>
              <a:t>Isn’t it better to completely oxidize pyruvate through TCA cycle? That is, isn’t aerobic respiration is better than anaerobic respiration?</a:t>
            </a:r>
          </a:p>
          <a:p>
            <a:pPr algn="ctr"/>
            <a:r>
              <a:rPr lang="en-US" dirty="0" smtClean="0">
                <a:solidFill>
                  <a:srgbClr val="FF0000"/>
                </a:solidFill>
              </a:rPr>
              <a:t>While we do get more energy from aerobic respiration than anaerobic (30-32 ATP vs. 2 ATP!), aerobic respiration is much slower. Additionally, O</a:t>
            </a:r>
            <a:r>
              <a:rPr lang="en-US" baseline="-25000" dirty="0" smtClean="0">
                <a:solidFill>
                  <a:srgbClr val="FF0000"/>
                </a:solidFill>
              </a:rPr>
              <a:t>2</a:t>
            </a:r>
            <a:r>
              <a:rPr lang="en-US" dirty="0" smtClean="0">
                <a:solidFill>
                  <a:srgbClr val="FF0000"/>
                </a:solidFill>
              </a:rPr>
              <a:t> needs to be present to be the final e</a:t>
            </a:r>
            <a:r>
              <a:rPr lang="en-US" baseline="30000" dirty="0" smtClean="0">
                <a:solidFill>
                  <a:srgbClr val="FF0000"/>
                </a:solidFill>
              </a:rPr>
              <a:t>-</a:t>
            </a:r>
            <a:r>
              <a:rPr lang="en-US" dirty="0" smtClean="0">
                <a:solidFill>
                  <a:srgbClr val="FF0000"/>
                </a:solidFill>
              </a:rPr>
              <a:t> acceptor. If our tissues are depleted in O</a:t>
            </a:r>
            <a:r>
              <a:rPr lang="en-US" baseline="-25000" dirty="0" smtClean="0">
                <a:solidFill>
                  <a:srgbClr val="FF0000"/>
                </a:solidFill>
              </a:rPr>
              <a:t>2</a:t>
            </a:r>
            <a:r>
              <a:rPr lang="en-US" dirty="0" smtClean="0">
                <a:solidFill>
                  <a:srgbClr val="FF0000"/>
                </a:solidFill>
              </a:rPr>
              <a:t> (because of rigorous activity), pyruvate from glycolysis is made into lactate to replenish NAD+ for more glycolysis. </a:t>
            </a:r>
          </a:p>
          <a:p>
            <a:pPr algn="ctr"/>
            <a:r>
              <a:rPr lang="en-US" b="1" dirty="0" smtClean="0"/>
              <a:t>What happens to all that </a:t>
            </a:r>
            <a:r>
              <a:rPr lang="en-US" b="1" dirty="0" err="1" smtClean="0"/>
              <a:t>lacate</a:t>
            </a:r>
            <a:r>
              <a:rPr lang="en-US" b="1" dirty="0" smtClean="0"/>
              <a:t>?  </a:t>
            </a:r>
          </a:p>
          <a:p>
            <a:pPr algn="ctr"/>
            <a:r>
              <a:rPr lang="en-US" dirty="0" smtClean="0">
                <a:solidFill>
                  <a:srgbClr val="FF0000"/>
                </a:solidFill>
              </a:rPr>
              <a:t>Does it really cause muscle soreness? Hmm, check out: </a:t>
            </a:r>
            <a:r>
              <a:rPr lang="en-US" dirty="0" smtClean="0">
                <a:solidFill>
                  <a:srgbClr val="FF0000"/>
                </a:solidFill>
                <a:hlinkClick r:id="rId3"/>
              </a:rPr>
              <a:t>http</a:t>
            </a:r>
            <a:r>
              <a:rPr lang="en-US" dirty="0">
                <a:solidFill>
                  <a:srgbClr val="FF0000"/>
                </a:solidFill>
                <a:hlinkClick r:id="rId3"/>
              </a:rPr>
              <a:t>://en.wikipedia.org/wiki/Lactic_acid#</a:t>
            </a:r>
            <a:r>
              <a:rPr lang="en-US" dirty="0" smtClean="0">
                <a:solidFill>
                  <a:srgbClr val="FF0000"/>
                </a:solidFill>
                <a:hlinkClick r:id="rId3"/>
              </a:rPr>
              <a:t>Exercise_and_lactate</a:t>
            </a:r>
            <a:r>
              <a:rPr lang="en-US" dirty="0" smtClean="0">
                <a:solidFill>
                  <a:srgbClr val="FF0000"/>
                </a:solidFill>
              </a:rPr>
              <a:t>. But certainly </a:t>
            </a:r>
            <a:r>
              <a:rPr lang="en-US" dirty="0">
                <a:solidFill>
                  <a:srgbClr val="FF0000"/>
                </a:solidFill>
              </a:rPr>
              <a:t>l</a:t>
            </a:r>
            <a:r>
              <a:rPr lang="en-US" dirty="0" smtClean="0">
                <a:solidFill>
                  <a:srgbClr val="FF0000"/>
                </a:solidFill>
              </a:rPr>
              <a:t>actate can be reversed into pyruvate in liver to make glucose via gluconeogenesis. </a:t>
            </a:r>
            <a:endParaRPr lang="en-US" dirty="0">
              <a:solidFill>
                <a:srgbClr val="FF0000"/>
              </a:solidFill>
            </a:endParaRPr>
          </a:p>
        </p:txBody>
      </p:sp>
    </p:spTree>
    <p:extLst>
      <p:ext uri="{BB962C8B-B14F-4D97-AF65-F5344CB8AC3E}">
        <p14:creationId xmlns:p14="http://schemas.microsoft.com/office/powerpoint/2010/main" val="3687281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56" y="26461"/>
            <a:ext cx="2619186" cy="952546"/>
          </a:xfrm>
          <a:prstGeom prst="rect">
            <a:avLst/>
          </a:prstGeom>
          <a:noFill/>
          <a:ln>
            <a:solidFill>
              <a:srgbClr val="008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chemeClr val="tx1"/>
                </a:solidFill>
              </a:rPr>
              <a:t>Pyruvate in </a:t>
            </a:r>
          </a:p>
          <a:p>
            <a:pPr algn="ctr"/>
            <a:r>
              <a:rPr lang="en-US" sz="2000" b="1" dirty="0" smtClean="0">
                <a:ln w="17780" cmpd="sng">
                  <a:noFill/>
                  <a:prstDash val="solid"/>
                  <a:miter lim="800000"/>
                </a:ln>
                <a:solidFill>
                  <a:srgbClr val="008000"/>
                </a:solidFill>
              </a:rPr>
              <a:t>Alcohol Fermentation</a:t>
            </a:r>
            <a:endParaRPr lang="en-US" sz="2000" b="1" dirty="0">
              <a:ln w="17780" cmpd="sng">
                <a:noFill/>
                <a:prstDash val="solid"/>
                <a:miter lim="800000"/>
              </a:ln>
              <a:solidFill>
                <a:srgbClr val="008000"/>
              </a:solidFill>
            </a:endParaRPr>
          </a:p>
        </p:txBody>
      </p:sp>
      <p:sp>
        <p:nvSpPr>
          <p:cNvPr id="8" name="Title 7"/>
          <p:cNvSpPr>
            <a:spLocks noGrp="1"/>
          </p:cNvSpPr>
          <p:nvPr>
            <p:ph type="title"/>
          </p:nvPr>
        </p:nvSpPr>
        <p:spPr>
          <a:xfrm>
            <a:off x="3439335" y="163113"/>
            <a:ext cx="5154868" cy="1143000"/>
          </a:xfrm>
        </p:spPr>
        <p:txBody>
          <a:bodyPr>
            <a:noAutofit/>
          </a:bodyPr>
          <a:lstStyle/>
          <a:p>
            <a:r>
              <a:rPr lang="en-US" sz="2800" b="1" dirty="0" smtClean="0"/>
              <a:t>Pyruvate can be </a:t>
            </a:r>
            <a:r>
              <a:rPr lang="en-US" sz="2800" b="1" dirty="0" err="1" smtClean="0"/>
              <a:t>decarboxylated</a:t>
            </a:r>
            <a:r>
              <a:rPr lang="en-US" sz="2800" b="1" dirty="0" smtClean="0"/>
              <a:t> and then reduced to form Ethanol and NAD</a:t>
            </a:r>
            <a:r>
              <a:rPr lang="en-US" sz="2800" b="1" baseline="30000" dirty="0" smtClean="0"/>
              <a:t>+</a:t>
            </a:r>
            <a:endParaRPr lang="en-US" sz="2800" b="1" baseline="30000" dirty="0"/>
          </a:p>
        </p:txBody>
      </p:sp>
      <p:pic>
        <p:nvPicPr>
          <p:cNvPr id="7" name="Picture 2" descr="fig_15_18_01"/>
          <p:cNvPicPr>
            <a:picLocks noChangeAspect="1" noChangeArrowheads="1"/>
          </p:cNvPicPr>
          <p:nvPr/>
        </p:nvPicPr>
        <p:blipFill rotWithShape="1">
          <a:blip r:embed="rId2">
            <a:extLst>
              <a:ext uri="{28A0092B-C50C-407E-A947-70E740481C1C}">
                <a14:useLocalDpi xmlns:a14="http://schemas.microsoft.com/office/drawing/2010/main" val="0"/>
              </a:ext>
            </a:extLst>
          </a:blip>
          <a:srcRect b="5416"/>
          <a:stretch/>
        </p:blipFill>
        <p:spPr bwMode="auto">
          <a:xfrm>
            <a:off x="732415" y="1867882"/>
            <a:ext cx="4916594" cy="1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ig_15_18_02"/>
          <p:cNvPicPr>
            <a:picLocks noChangeAspect="1" noChangeArrowheads="1"/>
          </p:cNvPicPr>
          <p:nvPr/>
        </p:nvPicPr>
        <p:blipFill rotWithShape="1">
          <a:blip r:embed="rId3">
            <a:extLst>
              <a:ext uri="{28A0092B-C50C-407E-A947-70E740481C1C}">
                <a14:useLocalDpi xmlns:a14="http://schemas.microsoft.com/office/drawing/2010/main" val="0"/>
              </a:ext>
            </a:extLst>
          </a:blip>
          <a:srcRect l="35894"/>
          <a:stretch/>
        </p:blipFill>
        <p:spPr bwMode="auto">
          <a:xfrm>
            <a:off x="5394593" y="1867882"/>
            <a:ext cx="3037357" cy="194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0517" y="3738539"/>
            <a:ext cx="7028921" cy="2862323"/>
          </a:xfrm>
          <a:prstGeom prst="rect">
            <a:avLst/>
          </a:prstGeom>
          <a:noFill/>
        </p:spPr>
        <p:txBody>
          <a:bodyPr wrap="square" rtlCol="0">
            <a:spAutoFit/>
          </a:bodyPr>
          <a:lstStyle/>
          <a:p>
            <a:pPr algn="ctr"/>
            <a:r>
              <a:rPr lang="en-US" b="1" dirty="0" smtClean="0"/>
              <a:t>What other enzymes </a:t>
            </a:r>
            <a:r>
              <a:rPr lang="en-US" b="1" dirty="0" err="1" smtClean="0"/>
              <a:t>decarboxylate</a:t>
            </a:r>
            <a:r>
              <a:rPr lang="en-US" b="1" dirty="0" smtClean="0"/>
              <a:t>? </a:t>
            </a:r>
          </a:p>
          <a:p>
            <a:pPr algn="ctr"/>
            <a:r>
              <a:rPr lang="en-US" dirty="0" smtClean="0">
                <a:solidFill>
                  <a:srgbClr val="FF0000"/>
                </a:solidFill>
              </a:rPr>
              <a:t>PEPCK, PDH complex, </a:t>
            </a:r>
            <a:r>
              <a:rPr lang="en-US" dirty="0" err="1" smtClean="0">
                <a:solidFill>
                  <a:srgbClr val="FF0000"/>
                </a:solidFill>
              </a:rPr>
              <a:t>isocitrate</a:t>
            </a:r>
            <a:r>
              <a:rPr lang="en-US" dirty="0" smtClean="0">
                <a:solidFill>
                  <a:srgbClr val="FF0000"/>
                </a:solidFill>
              </a:rPr>
              <a:t> </a:t>
            </a:r>
            <a:r>
              <a:rPr lang="en-US" dirty="0" err="1" smtClean="0">
                <a:solidFill>
                  <a:srgbClr val="FF0000"/>
                </a:solidFill>
              </a:rPr>
              <a:t>Dhase</a:t>
            </a:r>
            <a:r>
              <a:rPr lang="en-US" dirty="0" smtClean="0">
                <a:solidFill>
                  <a:srgbClr val="FF0000"/>
                </a:solidFill>
              </a:rPr>
              <a:t>, and </a:t>
            </a:r>
            <a:r>
              <a:rPr lang="en-US" dirty="0" smtClean="0">
                <a:solidFill>
                  <a:srgbClr val="FF0000"/>
                </a:solidFill>
              </a:rPr>
              <a:t>a-</a:t>
            </a:r>
            <a:r>
              <a:rPr lang="en-US" dirty="0" smtClean="0">
                <a:solidFill>
                  <a:srgbClr val="FF0000"/>
                </a:solidFill>
              </a:rPr>
              <a:t>KG </a:t>
            </a:r>
            <a:r>
              <a:rPr lang="en-US" dirty="0" err="1" smtClean="0">
                <a:solidFill>
                  <a:srgbClr val="FF0000"/>
                </a:solidFill>
              </a:rPr>
              <a:t>Dhase</a:t>
            </a:r>
            <a:r>
              <a:rPr lang="en-US" dirty="0" smtClean="0">
                <a:solidFill>
                  <a:srgbClr val="FF0000"/>
                </a:solidFill>
              </a:rPr>
              <a:t>.</a:t>
            </a:r>
            <a:endParaRPr lang="en-US" dirty="0" smtClean="0">
              <a:solidFill>
                <a:srgbClr val="FF0000"/>
              </a:solidFill>
            </a:endParaRPr>
          </a:p>
          <a:p>
            <a:pPr algn="ctr"/>
            <a:r>
              <a:rPr lang="en-US" b="1" dirty="0" smtClean="0"/>
              <a:t>Are their mechanisms exactly the same?</a:t>
            </a:r>
          </a:p>
          <a:p>
            <a:pPr algn="ctr"/>
            <a:r>
              <a:rPr lang="en-US" u="sng" dirty="0" smtClean="0">
                <a:solidFill>
                  <a:srgbClr val="FF0000"/>
                </a:solidFill>
              </a:rPr>
              <a:t>No</a:t>
            </a:r>
            <a:r>
              <a:rPr lang="en-US" dirty="0" smtClean="0">
                <a:solidFill>
                  <a:srgbClr val="FF0000"/>
                </a:solidFill>
              </a:rPr>
              <a:t>, but pyruvate decarboxylase, PDH complex and a-KG </a:t>
            </a:r>
            <a:r>
              <a:rPr lang="en-US" dirty="0" err="1" smtClean="0">
                <a:solidFill>
                  <a:srgbClr val="FF0000"/>
                </a:solidFill>
              </a:rPr>
              <a:t>Dhase</a:t>
            </a:r>
            <a:r>
              <a:rPr lang="en-US" dirty="0" smtClean="0">
                <a:solidFill>
                  <a:srgbClr val="FF0000"/>
                </a:solidFill>
              </a:rPr>
              <a:t> all use TPP (but pyruvate decarboxylase catalyzes only decarboxylation, nothing fancy with CoA). </a:t>
            </a:r>
          </a:p>
          <a:p>
            <a:pPr algn="ctr"/>
            <a:r>
              <a:rPr lang="en-US" dirty="0" smtClean="0">
                <a:solidFill>
                  <a:srgbClr val="FF0000"/>
                </a:solidFill>
              </a:rPr>
              <a:t>Again, TPP is </a:t>
            </a:r>
            <a:r>
              <a:rPr lang="en-US" dirty="0">
                <a:solidFill>
                  <a:srgbClr val="FF0000"/>
                </a:solidFill>
              </a:rPr>
              <a:t>the prosthetic </a:t>
            </a:r>
            <a:r>
              <a:rPr lang="en-US" dirty="0" smtClean="0">
                <a:solidFill>
                  <a:srgbClr val="FF0000"/>
                </a:solidFill>
              </a:rPr>
              <a:t>cofactor that covalent attacks to kick off CO</a:t>
            </a:r>
            <a:r>
              <a:rPr lang="en-US" baseline="-25000" dirty="0" smtClean="0">
                <a:solidFill>
                  <a:srgbClr val="FF0000"/>
                </a:solidFill>
              </a:rPr>
              <a:t>2 </a:t>
            </a:r>
            <a:r>
              <a:rPr lang="en-US" dirty="0" smtClean="0">
                <a:solidFill>
                  <a:srgbClr val="FF0000"/>
                </a:solidFill>
              </a:rPr>
              <a:t>and then because of its great resonance, acts as electron </a:t>
            </a:r>
            <a:r>
              <a:rPr lang="en-US" dirty="0">
                <a:solidFill>
                  <a:srgbClr val="FF0000"/>
                </a:solidFill>
              </a:rPr>
              <a:t>withdrawing </a:t>
            </a:r>
            <a:r>
              <a:rPr lang="en-US" dirty="0" smtClean="0">
                <a:solidFill>
                  <a:srgbClr val="FF0000"/>
                </a:solidFill>
              </a:rPr>
              <a:t>sink to stabilize </a:t>
            </a:r>
            <a:r>
              <a:rPr lang="en-US" dirty="0">
                <a:solidFill>
                  <a:srgbClr val="FF0000"/>
                </a:solidFill>
              </a:rPr>
              <a:t>the </a:t>
            </a:r>
            <a:r>
              <a:rPr lang="en-US" dirty="0" err="1" smtClean="0">
                <a:solidFill>
                  <a:srgbClr val="FF0000"/>
                </a:solidFill>
              </a:rPr>
              <a:t>carbanion</a:t>
            </a:r>
            <a:r>
              <a:rPr lang="en-US" dirty="0" smtClean="0">
                <a:solidFill>
                  <a:srgbClr val="FF0000"/>
                </a:solidFill>
              </a:rPr>
              <a:t> formed when a-</a:t>
            </a:r>
            <a:r>
              <a:rPr lang="en-US" dirty="0" err="1" smtClean="0">
                <a:solidFill>
                  <a:srgbClr val="FF0000"/>
                </a:solidFill>
              </a:rPr>
              <a:t>keto</a:t>
            </a:r>
            <a:r>
              <a:rPr lang="en-US" dirty="0">
                <a:solidFill>
                  <a:srgbClr val="FF0000"/>
                </a:solidFill>
              </a:rPr>
              <a:t> </a:t>
            </a:r>
            <a:r>
              <a:rPr lang="en-US" dirty="0" smtClean="0">
                <a:solidFill>
                  <a:srgbClr val="FF0000"/>
                </a:solidFill>
              </a:rPr>
              <a:t>acids like a-KG or pyruvate are </a:t>
            </a:r>
            <a:r>
              <a:rPr lang="en-US" dirty="0" err="1" smtClean="0">
                <a:solidFill>
                  <a:srgbClr val="FF0000"/>
                </a:solidFill>
              </a:rPr>
              <a:t>decarboxylated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5559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56" y="26461"/>
            <a:ext cx="3029260" cy="952546"/>
          </a:xfrm>
          <a:prstGeom prst="rect">
            <a:avLst/>
          </a:prstGeom>
          <a:noFill/>
          <a:ln>
            <a:solidFill>
              <a:srgbClr val="3366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chemeClr val="tx1"/>
                </a:solidFill>
              </a:rPr>
              <a:t>Pyruvate in </a:t>
            </a:r>
          </a:p>
          <a:p>
            <a:pPr algn="ctr"/>
            <a:r>
              <a:rPr lang="en-US" sz="2000" b="1" dirty="0" smtClean="0">
                <a:ln w="17780" cmpd="sng">
                  <a:noFill/>
                  <a:prstDash val="solid"/>
                  <a:miter lim="800000"/>
                </a:ln>
                <a:solidFill>
                  <a:srgbClr val="3366FF"/>
                </a:solidFill>
              </a:rPr>
              <a:t>Pyruvate Dehydrogenase Complex</a:t>
            </a:r>
            <a:endParaRPr lang="en-US" sz="2000" b="1" dirty="0">
              <a:ln w="17780" cmpd="sng">
                <a:noFill/>
                <a:prstDash val="solid"/>
                <a:miter lim="800000"/>
              </a:ln>
              <a:solidFill>
                <a:srgbClr val="3366FF"/>
              </a:solidFill>
            </a:endParaRPr>
          </a:p>
        </p:txBody>
      </p:sp>
      <p:pic>
        <p:nvPicPr>
          <p:cNvPr id="7" name="Picture 2" descr="fig_17_06"/>
          <p:cNvPicPr>
            <a:picLocks noChangeAspect="1" noChangeArrowheads="1"/>
          </p:cNvPicPr>
          <p:nvPr/>
        </p:nvPicPr>
        <p:blipFill rotWithShape="1">
          <a:blip r:embed="rId2">
            <a:extLst>
              <a:ext uri="{28A0092B-C50C-407E-A947-70E740481C1C}">
                <a14:useLocalDpi xmlns:a14="http://schemas.microsoft.com/office/drawing/2010/main" val="0"/>
              </a:ext>
            </a:extLst>
          </a:blip>
          <a:srcRect b="4906"/>
          <a:stretch/>
        </p:blipFill>
        <p:spPr bwMode="auto">
          <a:xfrm>
            <a:off x="306387" y="1482082"/>
            <a:ext cx="8531225" cy="46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7"/>
          <p:cNvSpPr>
            <a:spLocks noGrp="1"/>
          </p:cNvSpPr>
          <p:nvPr>
            <p:ph type="title"/>
          </p:nvPr>
        </p:nvSpPr>
        <p:spPr>
          <a:xfrm>
            <a:off x="3440113" y="0"/>
            <a:ext cx="5154612" cy="1143000"/>
          </a:xfrm>
        </p:spPr>
        <p:txBody>
          <a:bodyPr>
            <a:noAutofit/>
          </a:bodyPr>
          <a:lstStyle/>
          <a:p>
            <a:r>
              <a:rPr lang="en-US" sz="2400" b="1" dirty="0" smtClean="0"/>
              <a:t>Pyruvate can converted into Acetyl-CoA by the PDH complex, the bridge from glycolysis to TCA cycle</a:t>
            </a:r>
            <a:endParaRPr lang="en-US" sz="2400" b="1" baseline="30000" dirty="0"/>
          </a:p>
        </p:txBody>
      </p:sp>
    </p:spTree>
    <p:extLst>
      <p:ext uri="{BB962C8B-B14F-4D97-AF65-F5344CB8AC3E}">
        <p14:creationId xmlns:p14="http://schemas.microsoft.com/office/powerpoint/2010/main" val="16298696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3612340"/>
              </p:ext>
            </p:extLst>
          </p:nvPr>
        </p:nvGraphicFramePr>
        <p:xfrm>
          <a:off x="313957" y="1357143"/>
          <a:ext cx="8501278" cy="3139396"/>
        </p:xfrm>
        <a:graphic>
          <a:graphicData uri="http://schemas.openxmlformats.org/drawingml/2006/table">
            <a:tbl>
              <a:tblPr firstRow="1" bandRow="1">
                <a:tableStyleId>{F5AB1C69-6EDB-4FF4-983F-18BD219EF322}</a:tableStyleId>
              </a:tblPr>
              <a:tblGrid>
                <a:gridCol w="984684"/>
                <a:gridCol w="1455619"/>
                <a:gridCol w="1369994"/>
                <a:gridCol w="3268008"/>
                <a:gridCol w="1422973"/>
              </a:tblGrid>
              <a:tr h="512745">
                <a:tc>
                  <a:txBody>
                    <a:bodyPr/>
                    <a:lstStyle/>
                    <a:p>
                      <a:r>
                        <a:rPr lang="en-US" sz="1400" dirty="0" smtClean="0"/>
                        <a:t>Enzyme</a:t>
                      </a:r>
                      <a:endParaRPr lang="en-US" sz="1400" dirty="0"/>
                    </a:p>
                  </a:txBody>
                  <a:tcPr/>
                </a:tc>
                <a:tc>
                  <a:txBody>
                    <a:bodyPr/>
                    <a:lstStyle/>
                    <a:p>
                      <a:r>
                        <a:rPr lang="en-US" sz="1400" dirty="0" smtClean="0"/>
                        <a:t>Name</a:t>
                      </a:r>
                      <a:endParaRPr lang="en-US" sz="1400" dirty="0"/>
                    </a:p>
                  </a:txBody>
                  <a:tcPr/>
                </a:tc>
                <a:tc>
                  <a:txBody>
                    <a:bodyPr/>
                    <a:lstStyle/>
                    <a:p>
                      <a:r>
                        <a:rPr lang="en-US" sz="1400" dirty="0" smtClean="0"/>
                        <a:t>Cofactors</a:t>
                      </a:r>
                      <a:r>
                        <a:rPr lang="en-US" sz="1400" baseline="0" dirty="0" smtClean="0"/>
                        <a:t> </a:t>
                      </a:r>
                      <a:r>
                        <a:rPr lang="en-US" sz="1200" baseline="0" dirty="0" smtClean="0"/>
                        <a:t>(*</a:t>
                      </a:r>
                      <a:r>
                        <a:rPr lang="en-US" sz="1200" baseline="0" dirty="0" err="1" smtClean="0"/>
                        <a:t>cosubstrates</a:t>
                      </a:r>
                      <a:r>
                        <a:rPr lang="en-US" sz="1200" baseline="0" dirty="0" smtClean="0"/>
                        <a:t>)</a:t>
                      </a:r>
                      <a:endParaRPr lang="en-US" sz="1400" dirty="0"/>
                    </a:p>
                  </a:txBody>
                  <a:tcPr/>
                </a:tc>
                <a:tc>
                  <a:txBody>
                    <a:bodyPr/>
                    <a:lstStyle/>
                    <a:p>
                      <a:r>
                        <a:rPr lang="en-US" sz="1400" dirty="0" smtClean="0"/>
                        <a:t>Reactions</a:t>
                      </a:r>
                      <a:endParaRPr lang="en-US" sz="1400" i="0" dirty="0"/>
                    </a:p>
                  </a:txBody>
                  <a:tcPr/>
                </a:tc>
                <a:tc>
                  <a:txBody>
                    <a:bodyPr/>
                    <a:lstStyle/>
                    <a:p>
                      <a:r>
                        <a:rPr lang="en-US" sz="1400" i="0" dirty="0" smtClean="0"/>
                        <a:t>Product</a:t>
                      </a:r>
                      <a:endParaRPr lang="en-US" sz="1400" i="0" dirty="0"/>
                    </a:p>
                  </a:txBody>
                  <a:tcPr/>
                </a:tc>
              </a:tr>
              <a:tr h="893518">
                <a:tc>
                  <a:txBody>
                    <a:bodyPr/>
                    <a:lstStyle/>
                    <a:p>
                      <a:pPr algn="ctr"/>
                      <a:r>
                        <a:rPr lang="en-US" sz="1400" dirty="0" smtClean="0"/>
                        <a:t>E1</a:t>
                      </a:r>
                      <a:endParaRPr lang="en-US" sz="1400" dirty="0"/>
                    </a:p>
                  </a:txBody>
                  <a:tcPr/>
                </a:tc>
                <a:tc>
                  <a:txBody>
                    <a:bodyPr/>
                    <a:lstStyle/>
                    <a:p>
                      <a:r>
                        <a:rPr lang="en-US" sz="1400" dirty="0" smtClean="0"/>
                        <a:t>Pyruvate DH</a:t>
                      </a:r>
                      <a:endParaRPr lang="en-US" sz="1400" dirty="0"/>
                    </a:p>
                  </a:txBody>
                  <a:tcPr/>
                </a:tc>
                <a:tc>
                  <a:txBody>
                    <a:bodyPr/>
                    <a:lstStyle/>
                    <a:p>
                      <a:r>
                        <a:rPr lang="en-US" sz="1400" dirty="0" smtClean="0"/>
                        <a:t>TPP</a:t>
                      </a:r>
                      <a:endParaRPr lang="en-US" sz="1400" dirty="0"/>
                    </a:p>
                  </a:txBody>
                  <a:tcPr/>
                </a:tc>
                <a:tc>
                  <a:txBody>
                    <a:bodyPr/>
                    <a:lstStyle/>
                    <a:p>
                      <a:pPr marL="0" indent="0">
                        <a:buNone/>
                      </a:pPr>
                      <a:r>
                        <a:rPr lang="en-US" sz="1400" dirty="0" smtClean="0"/>
                        <a:t>1. </a:t>
                      </a:r>
                      <a:r>
                        <a:rPr lang="en-US" sz="1400" dirty="0" err="1" smtClean="0"/>
                        <a:t>Decarboxylate</a:t>
                      </a:r>
                      <a:r>
                        <a:rPr lang="en-US" sz="1400" dirty="0" smtClean="0"/>
                        <a:t> </a:t>
                      </a:r>
                      <a:r>
                        <a:rPr lang="en-US" sz="1400" dirty="0" smtClean="0"/>
                        <a:t>pyruvate</a:t>
                      </a:r>
                      <a:r>
                        <a:rPr lang="en-US" sz="1400" baseline="0" dirty="0" smtClean="0"/>
                        <a:t> </a:t>
                      </a:r>
                      <a:r>
                        <a:rPr lang="en-US" sz="1400" dirty="0" smtClean="0"/>
                        <a:t>with </a:t>
                      </a:r>
                      <a:r>
                        <a:rPr lang="en-US" sz="1400" dirty="0" smtClean="0"/>
                        <a:t>TPP</a:t>
                      </a:r>
                    </a:p>
                    <a:p>
                      <a:pPr marL="0" indent="0">
                        <a:buNone/>
                      </a:pPr>
                      <a:r>
                        <a:rPr lang="en-US" sz="1400" dirty="0" smtClean="0"/>
                        <a:t>2. Transfer</a:t>
                      </a:r>
                      <a:r>
                        <a:rPr lang="en-US" sz="1400" baseline="0" dirty="0" smtClean="0"/>
                        <a:t> </a:t>
                      </a:r>
                      <a:r>
                        <a:rPr lang="en-US" sz="1400" baseline="0" dirty="0" smtClean="0"/>
                        <a:t>substrate to </a:t>
                      </a:r>
                      <a:r>
                        <a:rPr lang="en-US" sz="1400" baseline="0" dirty="0" err="1" smtClean="0"/>
                        <a:t>lipoamide</a:t>
                      </a:r>
                      <a:r>
                        <a:rPr lang="en-US" sz="1400" baseline="0" dirty="0" smtClean="0"/>
                        <a:t>, which oxidizes substrate into acetyl group and reduces </a:t>
                      </a:r>
                      <a:r>
                        <a:rPr lang="en-US" sz="1400" baseline="0" dirty="0" err="1" smtClean="0"/>
                        <a:t>lipoamide</a:t>
                      </a:r>
                      <a:r>
                        <a:rPr lang="en-US" sz="1400" baseline="0" dirty="0" smtClean="0"/>
                        <a:t> into </a:t>
                      </a:r>
                      <a:r>
                        <a:rPr lang="en-US" sz="1400" baseline="0" dirty="0" err="1" smtClean="0"/>
                        <a:t>dihydrolipamide</a:t>
                      </a:r>
                      <a:endParaRPr lang="en-US" sz="1400" dirty="0"/>
                    </a:p>
                  </a:txBody>
                  <a:tcPr/>
                </a:tc>
                <a:tc>
                  <a:txBody>
                    <a:bodyPr/>
                    <a:lstStyle/>
                    <a:p>
                      <a:pPr marL="0" indent="0">
                        <a:buNone/>
                      </a:pPr>
                      <a:r>
                        <a:rPr lang="en-US" sz="1400" dirty="0" smtClean="0"/>
                        <a:t>CO</a:t>
                      </a:r>
                      <a:r>
                        <a:rPr lang="en-US" sz="1400" baseline="-25000" dirty="0" smtClean="0"/>
                        <a:t>2</a:t>
                      </a:r>
                      <a:endParaRPr lang="en-US" sz="1400" baseline="-25000" dirty="0"/>
                    </a:p>
                  </a:txBody>
                  <a:tcPr/>
                </a:tc>
              </a:tr>
              <a:tr h="607673">
                <a:tc>
                  <a:txBody>
                    <a:bodyPr/>
                    <a:lstStyle/>
                    <a:p>
                      <a:pPr algn="ctr"/>
                      <a:r>
                        <a:rPr lang="en-US" sz="1400" dirty="0" smtClean="0"/>
                        <a:t>E2</a:t>
                      </a:r>
                      <a:endParaRPr lang="en-US" sz="1400" dirty="0"/>
                    </a:p>
                  </a:txBody>
                  <a:tcPr/>
                </a:tc>
                <a:tc>
                  <a:txBody>
                    <a:bodyPr/>
                    <a:lstStyle/>
                    <a:p>
                      <a:r>
                        <a:rPr lang="en-US" sz="1400" dirty="0" err="1" smtClean="0"/>
                        <a:t>Dihydrolipoyl</a:t>
                      </a:r>
                      <a:r>
                        <a:rPr lang="en-US" sz="1400" dirty="0" smtClean="0"/>
                        <a:t> </a:t>
                      </a:r>
                      <a:r>
                        <a:rPr lang="en-US" sz="1400" dirty="0" err="1" smtClean="0"/>
                        <a:t>transacetylase</a:t>
                      </a:r>
                      <a:endParaRPr lang="en-US" sz="1400" dirty="0"/>
                    </a:p>
                  </a:txBody>
                  <a:tcPr/>
                </a:tc>
                <a:tc>
                  <a:txBody>
                    <a:bodyPr/>
                    <a:lstStyle/>
                    <a:p>
                      <a:r>
                        <a:rPr lang="en-US" sz="1400" dirty="0" err="1" smtClean="0"/>
                        <a:t>Lipoic</a:t>
                      </a:r>
                      <a:r>
                        <a:rPr lang="en-US" sz="1400" dirty="0" smtClean="0"/>
                        <a:t> acid,</a:t>
                      </a:r>
                    </a:p>
                    <a:p>
                      <a:r>
                        <a:rPr lang="en-US" sz="1400" dirty="0" smtClean="0"/>
                        <a:t>Coenzyme A*</a:t>
                      </a:r>
                      <a:endParaRPr lang="en-US" sz="1400" dirty="0"/>
                    </a:p>
                  </a:txBody>
                  <a:tcPr/>
                </a:tc>
                <a:tc>
                  <a:txBody>
                    <a:bodyPr/>
                    <a:lstStyle/>
                    <a:p>
                      <a:pPr marL="0" indent="0">
                        <a:buFont typeface="+mj-lt"/>
                        <a:buNone/>
                      </a:pPr>
                      <a:r>
                        <a:rPr lang="en-US" sz="1400" dirty="0" smtClean="0"/>
                        <a:t>3. </a:t>
                      </a:r>
                      <a:r>
                        <a:rPr lang="en-US" sz="1400" baseline="0" dirty="0" err="1" smtClean="0"/>
                        <a:t>CoAS</a:t>
                      </a:r>
                      <a:r>
                        <a:rPr lang="en-US" sz="1400" baseline="30000" dirty="0" smtClean="0"/>
                        <a:t>-</a:t>
                      </a:r>
                      <a:r>
                        <a:rPr lang="en-US" sz="1400" baseline="0" dirty="0" smtClean="0"/>
                        <a:t> attacks acetyl substrate, product is released</a:t>
                      </a:r>
                      <a:endParaRPr lang="en-US" sz="1400" dirty="0"/>
                    </a:p>
                  </a:txBody>
                  <a:tcPr/>
                </a:tc>
                <a:tc>
                  <a:txBody>
                    <a:bodyPr/>
                    <a:lstStyle/>
                    <a:p>
                      <a:pPr marL="0" indent="0">
                        <a:buFont typeface="+mj-lt"/>
                        <a:buNone/>
                      </a:pPr>
                      <a:r>
                        <a:rPr lang="en-US" sz="1400" dirty="0" smtClean="0"/>
                        <a:t>Acetyl-CoA</a:t>
                      </a:r>
                      <a:endParaRPr lang="en-US" sz="1400" dirty="0"/>
                    </a:p>
                  </a:txBody>
                  <a:tcPr/>
                </a:tc>
              </a:tr>
              <a:tr h="1074099">
                <a:tc>
                  <a:txBody>
                    <a:bodyPr/>
                    <a:lstStyle/>
                    <a:p>
                      <a:pPr algn="ctr"/>
                      <a:r>
                        <a:rPr lang="en-US" sz="1400" dirty="0" smtClean="0"/>
                        <a:t>E3</a:t>
                      </a:r>
                      <a:endParaRPr lang="en-US" sz="1400" dirty="0"/>
                    </a:p>
                  </a:txBody>
                  <a:tcPr/>
                </a:tc>
                <a:tc>
                  <a:txBody>
                    <a:bodyPr/>
                    <a:lstStyle/>
                    <a:p>
                      <a:r>
                        <a:rPr lang="en-US" sz="1400" dirty="0" err="1" smtClean="0"/>
                        <a:t>Dihydrolipoyl</a:t>
                      </a:r>
                      <a:r>
                        <a:rPr lang="en-US" sz="1400" baseline="0" dirty="0" smtClean="0"/>
                        <a:t> DH</a:t>
                      </a:r>
                      <a:endParaRPr lang="en-US" sz="1400" dirty="0"/>
                    </a:p>
                  </a:txBody>
                  <a:tcPr/>
                </a:tc>
                <a:tc>
                  <a:txBody>
                    <a:bodyPr/>
                    <a:lstStyle/>
                    <a:p>
                      <a:r>
                        <a:rPr lang="en-US" sz="1400" dirty="0" smtClean="0"/>
                        <a:t>FAD,</a:t>
                      </a:r>
                      <a:r>
                        <a:rPr lang="en-US" sz="1400" baseline="0" dirty="0" smtClean="0"/>
                        <a:t> NAD</a:t>
                      </a:r>
                      <a:r>
                        <a:rPr lang="en-US" sz="1400" baseline="30000" dirty="0" smtClean="0"/>
                        <a:t>+</a:t>
                      </a:r>
                      <a:r>
                        <a:rPr lang="en-US" sz="1400" baseline="0" dirty="0" smtClean="0"/>
                        <a:t>*</a:t>
                      </a:r>
                      <a:endParaRPr lang="en-US" sz="1400" dirty="0"/>
                    </a:p>
                  </a:txBody>
                  <a:tcPr/>
                </a:tc>
                <a:tc>
                  <a:txBody>
                    <a:bodyPr/>
                    <a:lstStyle/>
                    <a:p>
                      <a:r>
                        <a:rPr lang="en-US" sz="1400" dirty="0" smtClean="0"/>
                        <a:t>4. </a:t>
                      </a:r>
                      <a:r>
                        <a:rPr lang="en-US" sz="1400" dirty="0" err="1" smtClean="0"/>
                        <a:t>Reoxidize</a:t>
                      </a:r>
                      <a:r>
                        <a:rPr lang="en-US" sz="1400" baseline="0" dirty="0" smtClean="0"/>
                        <a:t> </a:t>
                      </a:r>
                      <a:r>
                        <a:rPr lang="en-US" sz="1400" baseline="0" dirty="0" err="1" smtClean="0"/>
                        <a:t>dihydrolipoamide</a:t>
                      </a:r>
                      <a:r>
                        <a:rPr lang="en-US" sz="1400" baseline="0" dirty="0" smtClean="0"/>
                        <a:t> </a:t>
                      </a:r>
                      <a:r>
                        <a:rPr lang="en-US" sz="1400" baseline="0" dirty="0" smtClean="0"/>
                        <a:t>into </a:t>
                      </a:r>
                      <a:r>
                        <a:rPr lang="en-US" sz="1400" baseline="0" dirty="0" err="1" smtClean="0"/>
                        <a:t>lipoamide</a:t>
                      </a:r>
                      <a:r>
                        <a:rPr lang="en-US" sz="1400" baseline="0" dirty="0" smtClean="0"/>
                        <a:t> with FAD</a:t>
                      </a:r>
                      <a:endParaRPr lang="en-US" sz="1400" baseline="0" dirty="0" smtClean="0"/>
                    </a:p>
                    <a:p>
                      <a:r>
                        <a:rPr lang="en-US" sz="1400" baseline="0" dirty="0" smtClean="0"/>
                        <a:t>5. </a:t>
                      </a:r>
                      <a:r>
                        <a:rPr lang="en-US" sz="1400" baseline="0" dirty="0" err="1" smtClean="0"/>
                        <a:t>Reoxidize</a:t>
                      </a:r>
                      <a:r>
                        <a:rPr lang="en-US" sz="1400" baseline="0" dirty="0" smtClean="0"/>
                        <a:t> FADH</a:t>
                      </a:r>
                      <a:r>
                        <a:rPr lang="en-US" sz="1400" baseline="-25000" dirty="0" smtClean="0"/>
                        <a:t>2</a:t>
                      </a:r>
                      <a:r>
                        <a:rPr lang="en-US" sz="1400" baseline="0" dirty="0" smtClean="0"/>
                        <a:t> into FAD by </a:t>
                      </a:r>
                      <a:r>
                        <a:rPr lang="en-US" sz="1400" baseline="0" dirty="0" smtClean="0"/>
                        <a:t>NAD</a:t>
                      </a:r>
                      <a:r>
                        <a:rPr lang="en-US" sz="1400" baseline="30000" dirty="0" smtClean="0"/>
                        <a:t>+</a:t>
                      </a:r>
                      <a:endParaRPr lang="en-US" sz="1400" baseline="30000" dirty="0"/>
                    </a:p>
                  </a:txBody>
                  <a:tcPr/>
                </a:tc>
                <a:tc>
                  <a:txBody>
                    <a:bodyPr/>
                    <a:lstStyle/>
                    <a:p>
                      <a:r>
                        <a:rPr lang="en-US" sz="1400" dirty="0" smtClean="0"/>
                        <a:t>NADH</a:t>
                      </a:r>
                      <a:endParaRPr lang="en-US" sz="1400" dirty="0"/>
                    </a:p>
                  </a:txBody>
                  <a:tcPr/>
                </a:tc>
              </a:tr>
            </a:tbl>
          </a:graphicData>
        </a:graphic>
      </p:graphicFrame>
      <p:sp>
        <p:nvSpPr>
          <p:cNvPr id="11" name="Rectangle 10"/>
          <p:cNvSpPr/>
          <p:nvPr/>
        </p:nvSpPr>
        <p:spPr>
          <a:xfrm>
            <a:off x="26456" y="26461"/>
            <a:ext cx="3029260" cy="952546"/>
          </a:xfrm>
          <a:prstGeom prst="rect">
            <a:avLst/>
          </a:prstGeom>
          <a:solidFill>
            <a:schemeClr val="accent1">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n w="17780" cmpd="sng">
                  <a:noFill/>
                  <a:prstDash val="solid"/>
                  <a:miter lim="800000"/>
                </a:ln>
                <a:solidFill>
                  <a:srgbClr val="000000"/>
                </a:solidFill>
              </a:rPr>
              <a:t>Pyruvate Dehydrogenase Complex</a:t>
            </a:r>
            <a:endParaRPr lang="en-US" sz="2000" b="1" dirty="0">
              <a:ln w="17780" cmpd="sng">
                <a:noFill/>
                <a:prstDash val="solid"/>
                <a:miter lim="800000"/>
              </a:ln>
              <a:solidFill>
                <a:srgbClr val="000000"/>
              </a:solidFill>
            </a:endParaRPr>
          </a:p>
        </p:txBody>
      </p:sp>
      <p:sp>
        <p:nvSpPr>
          <p:cNvPr id="6" name="TextBox 5"/>
          <p:cNvSpPr txBox="1"/>
          <p:nvPr/>
        </p:nvSpPr>
        <p:spPr>
          <a:xfrm>
            <a:off x="1060343" y="5918648"/>
            <a:ext cx="184666" cy="369332"/>
          </a:xfrm>
          <a:prstGeom prst="rect">
            <a:avLst/>
          </a:prstGeom>
          <a:noFill/>
        </p:spPr>
        <p:txBody>
          <a:bodyPr wrap="none" rtlCol="0">
            <a:spAutoFit/>
          </a:bodyPr>
          <a:lstStyle/>
          <a:p>
            <a:endParaRPr lang="en-US" dirty="0"/>
          </a:p>
        </p:txBody>
      </p:sp>
      <p:sp>
        <p:nvSpPr>
          <p:cNvPr id="7" name="TextBox 6"/>
          <p:cNvSpPr txBox="1"/>
          <p:nvPr/>
        </p:nvSpPr>
        <p:spPr>
          <a:xfrm>
            <a:off x="313957" y="4585882"/>
            <a:ext cx="8570555" cy="2585323"/>
          </a:xfrm>
          <a:prstGeom prst="rect">
            <a:avLst/>
          </a:prstGeom>
          <a:noFill/>
        </p:spPr>
        <p:txBody>
          <a:bodyPr wrap="square" rtlCol="0">
            <a:spAutoFit/>
          </a:bodyPr>
          <a:lstStyle/>
          <a:p>
            <a:pPr algn="ctr"/>
            <a:r>
              <a:rPr lang="en-US" b="1" dirty="0" smtClean="0"/>
              <a:t>Is Acetyl-CoA considered a high-energy compound?</a:t>
            </a:r>
          </a:p>
          <a:p>
            <a:pPr algn="ctr"/>
            <a:r>
              <a:rPr lang="en-US" dirty="0" smtClean="0">
                <a:solidFill>
                  <a:srgbClr val="FF0000"/>
                </a:solidFill>
              </a:rPr>
              <a:t>Yes, it has a </a:t>
            </a:r>
            <a:r>
              <a:rPr lang="en-US" dirty="0" err="1" smtClean="0">
                <a:solidFill>
                  <a:srgbClr val="FF0000"/>
                </a:solidFill>
              </a:rPr>
              <a:t>thioester</a:t>
            </a:r>
            <a:r>
              <a:rPr lang="en-US" dirty="0" smtClean="0">
                <a:solidFill>
                  <a:srgbClr val="FF0000"/>
                </a:solidFill>
              </a:rPr>
              <a:t> that has a high hydrolysis potential</a:t>
            </a:r>
          </a:p>
          <a:p>
            <a:pPr algn="ctr"/>
            <a:r>
              <a:rPr lang="en-US" b="1" dirty="0" smtClean="0"/>
              <a:t>Is PDH complex apart of glycolysis or TCA cycle?</a:t>
            </a:r>
          </a:p>
          <a:p>
            <a:pPr algn="ctr"/>
            <a:r>
              <a:rPr lang="en-US" dirty="0" smtClean="0">
                <a:solidFill>
                  <a:srgbClr val="FF0000"/>
                </a:solidFill>
              </a:rPr>
              <a:t>Neither, it is the bridge between the two and is located in the </a:t>
            </a:r>
            <a:r>
              <a:rPr lang="en-US" dirty="0" err="1" smtClean="0">
                <a:solidFill>
                  <a:srgbClr val="FF0000"/>
                </a:solidFill>
              </a:rPr>
              <a:t>mito</a:t>
            </a:r>
            <a:r>
              <a:rPr lang="en-US" dirty="0" smtClean="0">
                <a:solidFill>
                  <a:srgbClr val="FF0000"/>
                </a:solidFill>
              </a:rPr>
              <a:t> matrix</a:t>
            </a:r>
          </a:p>
          <a:p>
            <a:pPr algn="ctr"/>
            <a:r>
              <a:rPr lang="en-US" b="1" dirty="0" smtClean="0"/>
              <a:t>How is it regulated? </a:t>
            </a:r>
          </a:p>
          <a:p>
            <a:pPr algn="ctr"/>
            <a:r>
              <a:rPr lang="en-US" dirty="0" smtClean="0">
                <a:solidFill>
                  <a:srgbClr val="FF0000"/>
                </a:solidFill>
              </a:rPr>
              <a:t>By </a:t>
            </a:r>
            <a:r>
              <a:rPr lang="en-US" dirty="0" err="1" smtClean="0">
                <a:solidFill>
                  <a:srgbClr val="FF0000"/>
                </a:solidFill>
              </a:rPr>
              <a:t>phos</a:t>
            </a:r>
            <a:r>
              <a:rPr lang="en-US" dirty="0" smtClean="0">
                <a:solidFill>
                  <a:srgbClr val="FF0000"/>
                </a:solidFill>
              </a:rPr>
              <a:t>/</a:t>
            </a:r>
            <a:r>
              <a:rPr lang="en-US" dirty="0" err="1" smtClean="0">
                <a:solidFill>
                  <a:srgbClr val="FF0000"/>
                </a:solidFill>
              </a:rPr>
              <a:t>dephos</a:t>
            </a:r>
            <a:r>
              <a:rPr lang="en-US" dirty="0" smtClean="0">
                <a:solidFill>
                  <a:srgbClr val="FF0000"/>
                </a:solidFill>
              </a:rPr>
              <a:t> of E</a:t>
            </a:r>
            <a:r>
              <a:rPr lang="en-US" baseline="-25000" dirty="0" smtClean="0">
                <a:solidFill>
                  <a:srgbClr val="FF0000"/>
                </a:solidFill>
              </a:rPr>
              <a:t>1 </a:t>
            </a:r>
            <a:r>
              <a:rPr lang="en-US" dirty="0" smtClean="0">
                <a:solidFill>
                  <a:srgbClr val="FF0000"/>
                </a:solidFill>
              </a:rPr>
              <a:t>(see review slides </a:t>
            </a:r>
            <a:r>
              <a:rPr lang="en-US" dirty="0" smtClean="0"/>
              <a:t>Regulation: covalent modification</a:t>
            </a:r>
            <a:r>
              <a:rPr lang="en-US" dirty="0" smtClean="0">
                <a:solidFill>
                  <a:srgbClr val="FF0000"/>
                </a:solidFill>
              </a:rPr>
              <a:t>) and by product inhibition: Acetyl</a:t>
            </a:r>
            <a:r>
              <a:rPr lang="en-US" dirty="0">
                <a:solidFill>
                  <a:srgbClr val="FF0000"/>
                </a:solidFill>
              </a:rPr>
              <a:t>-CoA binds and inhibits </a:t>
            </a:r>
            <a:r>
              <a:rPr lang="en-US" dirty="0" smtClean="0">
                <a:solidFill>
                  <a:srgbClr val="FF0000"/>
                </a:solidFill>
              </a:rPr>
              <a:t>E</a:t>
            </a:r>
            <a:r>
              <a:rPr lang="en-US" baseline="-25000" dirty="0" smtClean="0">
                <a:solidFill>
                  <a:srgbClr val="FF0000"/>
                </a:solidFill>
              </a:rPr>
              <a:t>2</a:t>
            </a:r>
            <a:r>
              <a:rPr lang="en-US" dirty="0" smtClean="0">
                <a:solidFill>
                  <a:srgbClr val="FF0000"/>
                </a:solidFill>
              </a:rPr>
              <a:t> and NADH </a:t>
            </a:r>
            <a:r>
              <a:rPr lang="en-US" dirty="0">
                <a:solidFill>
                  <a:srgbClr val="FF0000"/>
                </a:solidFill>
              </a:rPr>
              <a:t>binds and inhibits </a:t>
            </a:r>
            <a:r>
              <a:rPr lang="en-US" dirty="0" smtClean="0">
                <a:solidFill>
                  <a:srgbClr val="FF0000"/>
                </a:solidFill>
              </a:rPr>
              <a:t>E</a:t>
            </a:r>
            <a:r>
              <a:rPr lang="en-US" baseline="-25000" dirty="0" smtClean="0">
                <a:solidFill>
                  <a:srgbClr val="FF0000"/>
                </a:solidFill>
              </a:rPr>
              <a:t>3</a:t>
            </a:r>
            <a:r>
              <a:rPr lang="en-US" dirty="0" smtClean="0">
                <a:solidFill>
                  <a:srgbClr val="FF0000"/>
                </a:solidFill>
              </a:rPr>
              <a:t> at active sites (not allosteric)</a:t>
            </a:r>
            <a:endParaRPr lang="en-US" baseline="-25000" dirty="0">
              <a:solidFill>
                <a:srgbClr val="FF0000"/>
              </a:solidFill>
            </a:endParaRPr>
          </a:p>
          <a:p>
            <a:pPr algn="ctr"/>
            <a:endParaRPr lang="en-US" dirty="0">
              <a:solidFill>
                <a:srgbClr val="FF0000"/>
              </a:solidFill>
            </a:endParaRPr>
          </a:p>
        </p:txBody>
      </p:sp>
      <p:sp>
        <p:nvSpPr>
          <p:cNvPr id="9" name="Title 7"/>
          <p:cNvSpPr>
            <a:spLocks noGrp="1"/>
          </p:cNvSpPr>
          <p:nvPr>
            <p:ph type="title"/>
          </p:nvPr>
        </p:nvSpPr>
        <p:spPr>
          <a:xfrm>
            <a:off x="3567507" y="163113"/>
            <a:ext cx="5154868" cy="1143000"/>
          </a:xfrm>
        </p:spPr>
        <p:txBody>
          <a:bodyPr>
            <a:noAutofit/>
          </a:bodyPr>
          <a:lstStyle/>
          <a:p>
            <a:r>
              <a:rPr lang="en-US" sz="2400" b="1" dirty="0" smtClean="0"/>
              <a:t>Pyruvate can </a:t>
            </a:r>
            <a:r>
              <a:rPr lang="en-US" sz="2400" b="1" dirty="0" err="1" smtClean="0"/>
              <a:t>decarboxylated</a:t>
            </a:r>
            <a:r>
              <a:rPr lang="en-US" sz="2400" b="1" dirty="0" smtClean="0"/>
              <a:t> and given a CoA group for preparation to be furthered oxidized as CO</a:t>
            </a:r>
            <a:r>
              <a:rPr lang="en-US" sz="2400" b="1" baseline="-25000" dirty="0" smtClean="0"/>
              <a:t>2</a:t>
            </a:r>
            <a:endParaRPr lang="en-US" sz="2400" b="1" baseline="30000" dirty="0"/>
          </a:p>
        </p:txBody>
      </p:sp>
    </p:spTree>
    <p:extLst>
      <p:ext uri="{BB962C8B-B14F-4D97-AF65-F5344CB8AC3E}">
        <p14:creationId xmlns:p14="http://schemas.microsoft.com/office/powerpoint/2010/main" val="3486985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p:cNvPicPr>
          <p:nvPr>
            <p:ph idx="1"/>
          </p:nvPr>
        </p:nvPicPr>
        <p:blipFill>
          <a:blip r:embed="rId2">
            <a:lum bright="-44000" contrast="60000"/>
            <a:extLst>
              <a:ext uri="{28A0092B-C50C-407E-A947-70E740481C1C}">
                <a14:useLocalDpi xmlns:a14="http://schemas.microsoft.com/office/drawing/2010/main" val="0"/>
              </a:ext>
            </a:extLst>
          </a:blip>
          <a:srcRect/>
          <a:stretch>
            <a:fillRect/>
          </a:stretch>
        </p:blipFill>
        <p:spPr bwMode="auto">
          <a:xfrm>
            <a:off x="3833946" y="117184"/>
            <a:ext cx="5233854" cy="658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2" name="TextBox 1"/>
          <p:cNvSpPr txBox="1"/>
          <p:nvPr/>
        </p:nvSpPr>
        <p:spPr>
          <a:xfrm>
            <a:off x="76200" y="1219200"/>
            <a:ext cx="4800600" cy="1477328"/>
          </a:xfrm>
          <a:prstGeom prst="rect">
            <a:avLst/>
          </a:prstGeom>
          <a:noFill/>
        </p:spPr>
        <p:txBody>
          <a:bodyPr wrap="square" rtlCol="0">
            <a:spAutoFit/>
          </a:bodyPr>
          <a:lstStyle/>
          <a:p>
            <a:pPr algn="ctr"/>
            <a:r>
              <a:rPr lang="en-US" b="1" i="1" dirty="0" smtClean="0"/>
              <a:t>Overall Reaction:</a:t>
            </a:r>
          </a:p>
          <a:p>
            <a:pPr algn="ctr"/>
            <a:r>
              <a:rPr lang="en-US" b="1" i="1" dirty="0" smtClean="0"/>
              <a:t>Acetyl-CoA </a:t>
            </a:r>
            <a:r>
              <a:rPr lang="en-US" b="1" i="1" dirty="0"/>
              <a:t>+ 3 NAD</a:t>
            </a:r>
            <a:r>
              <a:rPr lang="en-US" b="1" i="1" baseline="30000" dirty="0"/>
              <a:t>+</a:t>
            </a:r>
            <a:r>
              <a:rPr lang="en-US" b="1" i="1" dirty="0"/>
              <a:t> + FAD +GDP + P</a:t>
            </a:r>
            <a:r>
              <a:rPr lang="en-US" b="1" i="1" baseline="-25000" dirty="0"/>
              <a:t>i</a:t>
            </a:r>
            <a:r>
              <a:rPr lang="en-US" b="1" i="1" dirty="0"/>
              <a:t> + 2 H</a:t>
            </a:r>
            <a:r>
              <a:rPr lang="en-US" b="1" i="1" baseline="-25000" dirty="0"/>
              <a:t>2</a:t>
            </a:r>
            <a:r>
              <a:rPr lang="en-US" b="1" i="1" dirty="0"/>
              <a:t>O </a:t>
            </a:r>
            <a:r>
              <a:rPr lang="en-US" b="1" i="1" dirty="0">
                <a:sym typeface="Wingdings"/>
              </a:rPr>
              <a:t></a:t>
            </a:r>
            <a:r>
              <a:rPr lang="en-US" b="1" i="1" dirty="0"/>
              <a:t>  2 CO</a:t>
            </a:r>
            <a:r>
              <a:rPr lang="en-US" b="1" i="1" baseline="-25000" dirty="0"/>
              <a:t>2</a:t>
            </a:r>
            <a:r>
              <a:rPr lang="en-US" b="1" i="1" dirty="0"/>
              <a:t> + 3 NADH + FADH</a:t>
            </a:r>
            <a:r>
              <a:rPr lang="en-US" b="1" i="1" baseline="-25000" dirty="0"/>
              <a:t>2</a:t>
            </a:r>
            <a:r>
              <a:rPr lang="en-US" b="1" i="1" dirty="0"/>
              <a:t> + GTP + 3 H</a:t>
            </a:r>
            <a:r>
              <a:rPr lang="en-US" b="1" i="1" baseline="30000" dirty="0"/>
              <a:t>+</a:t>
            </a:r>
            <a:r>
              <a:rPr lang="en-US" b="1" i="1" dirty="0"/>
              <a:t> + </a:t>
            </a:r>
            <a:r>
              <a:rPr lang="en-US" b="1" i="1" dirty="0" err="1"/>
              <a:t>CoASH</a:t>
            </a:r>
            <a:endParaRPr lang="en-US" b="1" dirty="0"/>
          </a:p>
          <a:p>
            <a:pPr algn="ctr"/>
            <a:r>
              <a:rPr lang="en-US" dirty="0"/>
              <a:t> </a:t>
            </a:r>
          </a:p>
          <a:p>
            <a:pPr algn="ctr"/>
            <a:endParaRPr lang="en-US" dirty="0"/>
          </a:p>
        </p:txBody>
      </p:sp>
      <p:sp>
        <p:nvSpPr>
          <p:cNvPr id="6" name="Rectangle 5"/>
          <p:cNvSpPr/>
          <p:nvPr/>
        </p:nvSpPr>
        <p:spPr>
          <a:xfrm>
            <a:off x="38100" y="2590800"/>
            <a:ext cx="3771900" cy="3693319"/>
          </a:xfrm>
          <a:prstGeom prst="rect">
            <a:avLst/>
          </a:prstGeom>
        </p:spPr>
        <p:txBody>
          <a:bodyPr wrap="square">
            <a:spAutoFit/>
          </a:bodyPr>
          <a:lstStyle/>
          <a:p>
            <a:pPr algn="ctr"/>
            <a:r>
              <a:rPr lang="en-US" i="1" u="sng" dirty="0"/>
              <a:t>Function:</a:t>
            </a:r>
            <a:r>
              <a:rPr lang="en-US" dirty="0"/>
              <a:t> </a:t>
            </a:r>
            <a:endParaRPr lang="en-US" dirty="0" smtClean="0"/>
          </a:p>
          <a:p>
            <a:pPr algn="ctr"/>
            <a:r>
              <a:rPr lang="en-US" dirty="0" smtClean="0"/>
              <a:t>Oxidizes </a:t>
            </a:r>
            <a:r>
              <a:rPr lang="en-US" dirty="0"/>
              <a:t>Acetyl-CoA into CO­­</a:t>
            </a:r>
            <a:r>
              <a:rPr lang="en-US" baseline="-25000" dirty="0"/>
              <a:t>2</a:t>
            </a:r>
            <a:r>
              <a:rPr lang="en-US" dirty="0"/>
              <a:t> </a:t>
            </a:r>
            <a:r>
              <a:rPr lang="en-US" dirty="0" smtClean="0"/>
              <a:t>releasing energy, which is harnessed in the reduction of NAD</a:t>
            </a:r>
            <a:r>
              <a:rPr lang="en-US" baseline="30000" dirty="0"/>
              <a:t>+</a:t>
            </a:r>
            <a:r>
              <a:rPr lang="en-US" dirty="0"/>
              <a:t> and </a:t>
            </a:r>
            <a:r>
              <a:rPr lang="en-US" dirty="0" smtClean="0"/>
              <a:t>FAD to become NADH </a:t>
            </a:r>
            <a:r>
              <a:rPr lang="en-US" dirty="0"/>
              <a:t>and </a:t>
            </a:r>
            <a:r>
              <a:rPr lang="en-US" dirty="0" smtClean="0"/>
              <a:t>FADH</a:t>
            </a:r>
            <a:r>
              <a:rPr lang="en-US" baseline="-25000" dirty="0" smtClean="0"/>
              <a:t>2</a:t>
            </a:r>
            <a:r>
              <a:rPr lang="en-US" dirty="0" smtClean="0"/>
              <a:t>, respectively</a:t>
            </a:r>
            <a:endParaRPr lang="en-US" baseline="-25000" dirty="0" smtClean="0"/>
          </a:p>
          <a:p>
            <a:pPr algn="ctr"/>
            <a:endParaRPr lang="en-US" dirty="0"/>
          </a:p>
          <a:p>
            <a:pPr algn="ctr"/>
            <a:r>
              <a:rPr lang="en-US" i="1" u="sng" dirty="0"/>
              <a:t>Location:</a:t>
            </a:r>
            <a:r>
              <a:rPr lang="en-US" dirty="0"/>
              <a:t> </a:t>
            </a:r>
            <a:endParaRPr lang="en-US" dirty="0" smtClean="0"/>
          </a:p>
          <a:p>
            <a:pPr algn="ctr"/>
            <a:r>
              <a:rPr lang="en-US" dirty="0" smtClean="0"/>
              <a:t>Mitochondrial matrix (eukaryotes) or cytoplasm (bacteria) </a:t>
            </a:r>
            <a:endParaRPr lang="en-US" dirty="0"/>
          </a:p>
          <a:p>
            <a:pPr algn="ctr"/>
            <a:endParaRPr lang="en-US" dirty="0"/>
          </a:p>
          <a:p>
            <a:pPr algn="ctr"/>
            <a:r>
              <a:rPr lang="en-US" i="1" u="sng" dirty="0"/>
              <a:t>Rate Limiting </a:t>
            </a:r>
            <a:r>
              <a:rPr lang="en-US" i="1" u="sng" dirty="0" smtClean="0"/>
              <a:t>Step:</a:t>
            </a:r>
            <a:r>
              <a:rPr lang="en-US" dirty="0"/>
              <a:t> </a:t>
            </a:r>
            <a:endParaRPr lang="en-US" dirty="0" smtClean="0"/>
          </a:p>
          <a:p>
            <a:pPr algn="ctr"/>
            <a:r>
              <a:rPr lang="en-US" dirty="0" smtClean="0"/>
              <a:t>Acetyl-CoA </a:t>
            </a:r>
            <a:r>
              <a:rPr lang="en-US" dirty="0"/>
              <a:t>+ </a:t>
            </a:r>
            <a:r>
              <a:rPr lang="en-US" dirty="0" smtClean="0"/>
              <a:t>OAA </a:t>
            </a:r>
            <a:r>
              <a:rPr lang="en-US" dirty="0">
                <a:sym typeface="Wingdings"/>
              </a:rPr>
              <a:t></a:t>
            </a:r>
            <a:r>
              <a:rPr lang="en-US" dirty="0"/>
              <a:t> </a:t>
            </a:r>
            <a:r>
              <a:rPr lang="en-US" dirty="0" smtClean="0"/>
              <a:t>CoA-SH </a:t>
            </a:r>
            <a:r>
              <a:rPr lang="en-US" dirty="0"/>
              <a:t>+ </a:t>
            </a:r>
            <a:r>
              <a:rPr lang="en-US" dirty="0" smtClean="0"/>
              <a:t>Citrate  (Catalyzed </a:t>
            </a:r>
            <a:r>
              <a:rPr lang="en-US" dirty="0"/>
              <a:t>by Citrate </a:t>
            </a:r>
            <a:r>
              <a:rPr lang="en-US" dirty="0" smtClean="0"/>
              <a:t>Synthase)</a:t>
            </a:r>
            <a:endParaRPr lang="en-US" dirty="0"/>
          </a:p>
        </p:txBody>
      </p:sp>
    </p:spTree>
    <p:extLst>
      <p:ext uri="{BB962C8B-B14F-4D97-AF65-F5344CB8AC3E}">
        <p14:creationId xmlns:p14="http://schemas.microsoft.com/office/powerpoint/2010/main" val="258633275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numbered 16 p622a"/>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0618"/>
          <a:stretch/>
        </p:blipFill>
        <p:spPr bwMode="auto">
          <a:xfrm>
            <a:off x="1752600" y="990600"/>
            <a:ext cx="5181600" cy="300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2" name="TextBox 1"/>
          <p:cNvSpPr txBox="1"/>
          <p:nvPr/>
        </p:nvSpPr>
        <p:spPr>
          <a:xfrm>
            <a:off x="4114800" y="228600"/>
            <a:ext cx="3886200" cy="523220"/>
          </a:xfrm>
          <a:prstGeom prst="rect">
            <a:avLst/>
          </a:prstGeom>
          <a:solidFill>
            <a:srgbClr val="FFFF00"/>
          </a:solidFill>
        </p:spPr>
        <p:txBody>
          <a:bodyPr wrap="square" rtlCol="0">
            <a:spAutoFit/>
          </a:bodyPr>
          <a:lstStyle/>
          <a:p>
            <a:pPr algn="ctr"/>
            <a:r>
              <a:rPr lang="en-US" sz="2800" i="1" dirty="0" smtClean="0"/>
              <a:t>1. Citrate</a:t>
            </a:r>
            <a:r>
              <a:rPr lang="en-US" sz="2000" i="1" dirty="0" smtClean="0"/>
              <a:t> </a:t>
            </a:r>
            <a:r>
              <a:rPr lang="en-US" sz="2800" i="1" dirty="0"/>
              <a:t>S</a:t>
            </a:r>
            <a:r>
              <a:rPr lang="en-US" sz="2800" i="1" dirty="0" smtClean="0"/>
              <a:t>ynthase</a:t>
            </a:r>
            <a:endParaRPr lang="en-US" sz="2000" i="1" dirty="0"/>
          </a:p>
        </p:txBody>
      </p:sp>
      <p:sp>
        <p:nvSpPr>
          <p:cNvPr id="6" name="Title 1"/>
          <p:cNvSpPr txBox="1">
            <a:spLocks/>
          </p:cNvSpPr>
          <p:nvPr/>
        </p:nvSpPr>
        <p:spPr>
          <a:xfrm>
            <a:off x="3352800" y="838200"/>
            <a:ext cx="56388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Catalyzes the C-C bond formation (condensation reaction) between acetate and oxaloacetate to form </a:t>
            </a:r>
            <a:r>
              <a:rPr lang="en-US" sz="1800" b="1" dirty="0" smtClean="0"/>
              <a:t>citrate</a:t>
            </a:r>
          </a:p>
          <a:p>
            <a:endParaRPr lang="en-US" sz="1800" dirty="0"/>
          </a:p>
        </p:txBody>
      </p:sp>
      <p:sp>
        <p:nvSpPr>
          <p:cNvPr id="3" name="TextBox 2"/>
          <p:cNvSpPr txBox="1"/>
          <p:nvPr/>
        </p:nvSpPr>
        <p:spPr>
          <a:xfrm>
            <a:off x="2057400" y="4110335"/>
            <a:ext cx="4495800" cy="461665"/>
          </a:xfrm>
          <a:prstGeom prst="rect">
            <a:avLst/>
          </a:prstGeom>
          <a:noFill/>
        </p:spPr>
        <p:txBody>
          <a:bodyPr wrap="square" rtlCol="0">
            <a:spAutoFit/>
          </a:bodyPr>
          <a:lstStyle/>
          <a:p>
            <a:pPr algn="ctr"/>
            <a:r>
              <a:rPr lang="en-US" sz="2400" b="1" dirty="0" smtClean="0"/>
              <a:t>Why is this enzyme regulated?</a:t>
            </a:r>
            <a:endParaRPr lang="en-US" sz="2400" b="1" dirty="0"/>
          </a:p>
        </p:txBody>
      </p:sp>
      <p:sp>
        <p:nvSpPr>
          <p:cNvPr id="10" name="TextBox 9"/>
          <p:cNvSpPr txBox="1"/>
          <p:nvPr/>
        </p:nvSpPr>
        <p:spPr>
          <a:xfrm>
            <a:off x="381000" y="5181600"/>
            <a:ext cx="8610600" cy="830997"/>
          </a:xfrm>
          <a:prstGeom prst="rect">
            <a:avLst/>
          </a:prstGeom>
          <a:noFill/>
        </p:spPr>
        <p:txBody>
          <a:bodyPr wrap="square" rtlCol="0">
            <a:spAutoFit/>
          </a:bodyPr>
          <a:lstStyle/>
          <a:p>
            <a:pPr algn="ctr"/>
            <a:r>
              <a:rPr lang="en-US" sz="2400" b="1" dirty="0"/>
              <a:t>The large </a:t>
            </a:r>
            <a:r>
              <a:rPr lang="en-US" sz="2400" b="1" dirty="0" smtClean="0"/>
              <a:t>neg. </a:t>
            </a:r>
            <a:r>
              <a:rPr lang="el-GR" sz="2400" b="1" dirty="0"/>
              <a:t>Δ</a:t>
            </a:r>
            <a:r>
              <a:rPr lang="en-US" sz="2400" b="1" dirty="0"/>
              <a:t>G’⁰ is needed to keep the TCA cycle going, Why?</a:t>
            </a:r>
          </a:p>
          <a:p>
            <a:endParaRPr lang="en-US" sz="2400" b="1" dirty="0"/>
          </a:p>
        </p:txBody>
      </p:sp>
      <p:sp>
        <p:nvSpPr>
          <p:cNvPr id="11" name="TextBox 10"/>
          <p:cNvSpPr txBox="1"/>
          <p:nvPr/>
        </p:nvSpPr>
        <p:spPr>
          <a:xfrm>
            <a:off x="571500" y="5638800"/>
            <a:ext cx="8191500" cy="923330"/>
          </a:xfrm>
          <a:prstGeom prst="rect">
            <a:avLst/>
          </a:prstGeom>
          <a:noFill/>
        </p:spPr>
        <p:txBody>
          <a:bodyPr wrap="square" rtlCol="0">
            <a:spAutoFit/>
          </a:bodyPr>
          <a:lstStyle/>
          <a:p>
            <a:pPr algn="ctr"/>
            <a:r>
              <a:rPr lang="en-US" dirty="0" smtClean="0">
                <a:solidFill>
                  <a:srgbClr val="FF0000"/>
                </a:solidFill>
              </a:rPr>
              <a:t>Remember that this pathway is </a:t>
            </a:r>
            <a:r>
              <a:rPr lang="en-US" b="1" dirty="0" smtClean="0">
                <a:solidFill>
                  <a:srgbClr val="FF0000"/>
                </a:solidFill>
              </a:rPr>
              <a:t>CYCLICAL</a:t>
            </a:r>
            <a:r>
              <a:rPr lang="en-US" dirty="0" smtClean="0">
                <a:solidFill>
                  <a:srgbClr val="FF0000"/>
                </a:solidFill>
              </a:rPr>
              <a:t>.  The previous reaction (#8) from </a:t>
            </a:r>
            <a:r>
              <a:rPr lang="en-US" i="1" dirty="0" smtClean="0">
                <a:solidFill>
                  <a:srgbClr val="FF0000"/>
                </a:solidFill>
              </a:rPr>
              <a:t>malate</a:t>
            </a:r>
            <a:r>
              <a:rPr lang="en-US" dirty="0" smtClean="0">
                <a:solidFill>
                  <a:srgbClr val="FF0000"/>
                </a:solidFill>
              </a:rPr>
              <a:t> to </a:t>
            </a:r>
            <a:r>
              <a:rPr lang="en-US" i="1" dirty="0" smtClean="0">
                <a:solidFill>
                  <a:srgbClr val="FF0000"/>
                </a:solidFill>
              </a:rPr>
              <a:t>oxaloacetate</a:t>
            </a:r>
            <a:r>
              <a:rPr lang="en-US" dirty="0" smtClean="0">
                <a:solidFill>
                  <a:srgbClr val="FF0000"/>
                </a:solidFill>
              </a:rPr>
              <a:t> is so endergonic that </a:t>
            </a:r>
            <a:r>
              <a:rPr lang="en-US" u="sng" dirty="0" smtClean="0">
                <a:solidFill>
                  <a:srgbClr val="FF0000"/>
                </a:solidFill>
              </a:rPr>
              <a:t>[OAA] are low</a:t>
            </a:r>
            <a:r>
              <a:rPr lang="en-US" dirty="0" smtClean="0">
                <a:solidFill>
                  <a:srgbClr val="FF0000"/>
                </a:solidFill>
              </a:rPr>
              <a:t>.  The high exergonic nature of this </a:t>
            </a:r>
            <a:r>
              <a:rPr lang="en-US" dirty="0" err="1" smtClean="0">
                <a:solidFill>
                  <a:srgbClr val="FF0000"/>
                </a:solidFill>
              </a:rPr>
              <a:t>rxn</a:t>
            </a:r>
            <a:r>
              <a:rPr lang="en-US" dirty="0" smtClean="0">
                <a:solidFill>
                  <a:srgbClr val="FF0000"/>
                </a:solidFill>
              </a:rPr>
              <a:t> allows citrate to be formed even at low [OAA]</a:t>
            </a:r>
            <a:endParaRPr lang="en-US" b="1" dirty="0">
              <a:solidFill>
                <a:srgbClr val="FF0000"/>
              </a:solidFill>
            </a:endParaRPr>
          </a:p>
        </p:txBody>
      </p:sp>
      <p:sp>
        <p:nvSpPr>
          <p:cNvPr id="13" name="TextBox 12"/>
          <p:cNvSpPr txBox="1"/>
          <p:nvPr/>
        </p:nvSpPr>
        <p:spPr>
          <a:xfrm>
            <a:off x="6972300" y="3710225"/>
            <a:ext cx="2057400" cy="400110"/>
          </a:xfrm>
          <a:prstGeom prst="rect">
            <a:avLst/>
          </a:prstGeom>
          <a:noFill/>
        </p:spPr>
        <p:txBody>
          <a:bodyPr wrap="square" rtlCol="0">
            <a:spAutoFit/>
          </a:bodyPr>
          <a:lstStyle/>
          <a:p>
            <a:pPr algn="ctr"/>
            <a:r>
              <a:rPr lang="el-GR" sz="2000" b="1" dirty="0"/>
              <a:t>Δ</a:t>
            </a:r>
            <a:r>
              <a:rPr lang="en-US" sz="2000" b="1" dirty="0" smtClean="0"/>
              <a:t>G</a:t>
            </a:r>
            <a:r>
              <a:rPr lang="en-US" sz="2000" b="1" dirty="0"/>
              <a:t> </a:t>
            </a:r>
            <a:r>
              <a:rPr lang="en-US" sz="2000" b="1" dirty="0" smtClean="0"/>
              <a:t>= -8.0 kJ/</a:t>
            </a:r>
            <a:r>
              <a:rPr lang="en-US" sz="2000" b="1" dirty="0" err="1" smtClean="0"/>
              <a:t>mol</a:t>
            </a:r>
            <a:endParaRPr lang="en-US" sz="2000" dirty="0"/>
          </a:p>
        </p:txBody>
      </p:sp>
      <p:grpSp>
        <p:nvGrpSpPr>
          <p:cNvPr id="16" name="Group 15"/>
          <p:cNvGrpSpPr/>
          <p:nvPr/>
        </p:nvGrpSpPr>
        <p:grpSpPr>
          <a:xfrm>
            <a:off x="685800" y="2064603"/>
            <a:ext cx="8305800" cy="3354527"/>
            <a:chOff x="685800" y="2064603"/>
            <a:chExt cx="8305800" cy="3354527"/>
          </a:xfrm>
        </p:grpSpPr>
        <p:sp>
          <p:nvSpPr>
            <p:cNvPr id="8" name="TextBox 7"/>
            <p:cNvSpPr txBox="1"/>
            <p:nvPr/>
          </p:nvSpPr>
          <p:spPr>
            <a:xfrm>
              <a:off x="685800" y="4495800"/>
              <a:ext cx="7543800" cy="923330"/>
            </a:xfrm>
            <a:prstGeom prst="rect">
              <a:avLst/>
            </a:prstGeom>
            <a:noFill/>
          </p:spPr>
          <p:txBody>
            <a:bodyPr wrap="square" rtlCol="0">
              <a:spAutoFit/>
            </a:bodyPr>
            <a:lstStyle/>
            <a:p>
              <a:pPr algn="ctr"/>
              <a:r>
                <a:rPr lang="en-US" dirty="0" smtClean="0">
                  <a:solidFill>
                    <a:srgbClr val="FF0000"/>
                  </a:solidFill>
                </a:rPr>
                <a:t>Hydrolysis of high energy </a:t>
              </a:r>
              <a:r>
                <a:rPr lang="en-US" dirty="0" err="1" smtClean="0">
                  <a:solidFill>
                    <a:srgbClr val="FF0000"/>
                  </a:solidFill>
                </a:rPr>
                <a:t>thioester</a:t>
              </a:r>
              <a:r>
                <a:rPr lang="en-US" dirty="0" smtClean="0">
                  <a:solidFill>
                    <a:srgbClr val="FF0000"/>
                  </a:solidFill>
                </a:rPr>
                <a:t> intermediate, </a:t>
              </a:r>
              <a:r>
                <a:rPr lang="en-US" dirty="0" err="1" smtClean="0">
                  <a:solidFill>
                    <a:srgbClr val="FF0000"/>
                  </a:solidFill>
                </a:rPr>
                <a:t>citroyl</a:t>
              </a:r>
              <a:r>
                <a:rPr lang="en-US" dirty="0" smtClean="0">
                  <a:solidFill>
                    <a:srgbClr val="FF0000"/>
                  </a:solidFill>
                </a:rPr>
                <a:t> CoA, make the forward reaction highly exergonic (Large negative </a:t>
              </a:r>
              <a:r>
                <a:rPr lang="el-GR" dirty="0">
                  <a:solidFill>
                    <a:srgbClr val="FF0000"/>
                  </a:solidFill>
                </a:rPr>
                <a:t>Δ</a:t>
              </a:r>
              <a:r>
                <a:rPr lang="en-US" dirty="0">
                  <a:solidFill>
                    <a:srgbClr val="FF0000"/>
                  </a:solidFill>
                </a:rPr>
                <a:t>G’</a:t>
              </a:r>
              <a:r>
                <a:rPr lang="en-US" dirty="0" smtClean="0">
                  <a:solidFill>
                    <a:srgbClr val="FF0000"/>
                  </a:solidFill>
                </a:rPr>
                <a:t>⁰)</a:t>
              </a:r>
              <a:endParaRPr lang="en-US" dirty="0">
                <a:solidFill>
                  <a:srgbClr val="FF0000"/>
                </a:solidFill>
              </a:endParaRPr>
            </a:p>
            <a:p>
              <a:pPr marL="342900" indent="-342900" algn="ctr">
                <a:buFont typeface="+mj-lt"/>
                <a:buAutoNum type="arabicPeriod"/>
              </a:pPr>
              <a:endParaRPr lang="en-US" u="sng" dirty="0" smtClean="0">
                <a:solidFill>
                  <a:srgbClr val="FF0000"/>
                </a:solidFill>
              </a:endParaRPr>
            </a:p>
          </p:txBody>
        </p:sp>
        <p:sp>
          <p:nvSpPr>
            <p:cNvPr id="15" name="TextBox 14"/>
            <p:cNvSpPr txBox="1"/>
            <p:nvPr/>
          </p:nvSpPr>
          <p:spPr>
            <a:xfrm>
              <a:off x="7315200" y="2064603"/>
              <a:ext cx="1676400" cy="1015663"/>
            </a:xfrm>
            <a:prstGeom prst="rect">
              <a:avLst/>
            </a:prstGeom>
            <a:noFill/>
          </p:spPr>
          <p:txBody>
            <a:bodyPr wrap="square" rtlCol="0">
              <a:spAutoFit/>
            </a:bodyPr>
            <a:lstStyle/>
            <a:p>
              <a:pPr algn="ctr"/>
              <a:r>
                <a:rPr lang="en-US" sz="1200" dirty="0" smtClean="0">
                  <a:solidFill>
                    <a:srgbClr val="5CE43C"/>
                  </a:solidFill>
                </a:rPr>
                <a:t>Positive effector: </a:t>
              </a:r>
            </a:p>
            <a:p>
              <a:pPr algn="ctr"/>
              <a:r>
                <a:rPr lang="en-US" sz="1200" dirty="0" smtClean="0">
                  <a:solidFill>
                    <a:srgbClr val="5CE43C"/>
                  </a:solidFill>
                </a:rPr>
                <a:t>ADP</a:t>
              </a:r>
            </a:p>
            <a:p>
              <a:pPr algn="ctr"/>
              <a:r>
                <a:rPr lang="en-US" sz="1200" dirty="0" smtClean="0">
                  <a:solidFill>
                    <a:srgbClr val="EF100B"/>
                  </a:solidFill>
                </a:rPr>
                <a:t>Negative effectors:</a:t>
              </a:r>
            </a:p>
            <a:p>
              <a:pPr algn="ctr"/>
              <a:r>
                <a:rPr lang="en-US" sz="1200" dirty="0" smtClean="0">
                  <a:solidFill>
                    <a:srgbClr val="EF100B"/>
                  </a:solidFill>
                </a:rPr>
                <a:t>ATP, NADH, Citrate, </a:t>
              </a:r>
              <a:r>
                <a:rPr lang="en-US" sz="1200" dirty="0" err="1" smtClean="0">
                  <a:solidFill>
                    <a:srgbClr val="EF100B"/>
                  </a:solidFill>
                </a:rPr>
                <a:t>Succinyl</a:t>
              </a:r>
              <a:r>
                <a:rPr lang="en-US" sz="1200" dirty="0" smtClean="0">
                  <a:solidFill>
                    <a:srgbClr val="EF100B"/>
                  </a:solidFill>
                </a:rPr>
                <a:t> CoA</a:t>
              </a:r>
              <a:endParaRPr lang="en-US" sz="1200" dirty="0">
                <a:solidFill>
                  <a:srgbClr val="EF100B"/>
                </a:solidFill>
              </a:endParaRPr>
            </a:p>
          </p:txBody>
        </p:sp>
      </p:grpSp>
    </p:spTree>
    <p:extLst>
      <p:ext uri="{BB962C8B-B14F-4D97-AF65-F5344CB8AC3E}">
        <p14:creationId xmlns:p14="http://schemas.microsoft.com/office/powerpoint/2010/main" val="199497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3400" y="1291286"/>
            <a:ext cx="7876888" cy="2351154"/>
            <a:chOff x="290949" y="2398144"/>
            <a:chExt cx="8638888" cy="2747315"/>
          </a:xfrm>
        </p:grpSpPr>
        <p:pic>
          <p:nvPicPr>
            <p:cNvPr id="8" name="Picture 2" descr="unnumbered 16 p622b"/>
            <p:cNvPicPr>
              <a:picLocks noChangeAspect="1" noChangeArrowheads="1"/>
            </p:cNvPicPr>
            <p:nvPr/>
          </p:nvPicPr>
          <p:blipFill rotWithShape="1">
            <a:blip r:embed="rId2">
              <a:extLst>
                <a:ext uri="{28A0092B-C50C-407E-A947-70E740481C1C}">
                  <a14:useLocalDpi xmlns:a14="http://schemas.microsoft.com/office/drawing/2010/main" val="0"/>
                </a:ext>
              </a:extLst>
            </a:blip>
            <a:srcRect b="54823"/>
            <a:stretch/>
          </p:blipFill>
          <p:spPr bwMode="auto">
            <a:xfrm>
              <a:off x="290949" y="2423237"/>
              <a:ext cx="6425334" cy="201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unnumbered 16 p622b"/>
            <p:cNvPicPr>
              <a:picLocks noChangeAspect="1" noChangeArrowheads="1"/>
            </p:cNvPicPr>
            <p:nvPr/>
          </p:nvPicPr>
          <p:blipFill rotWithShape="1">
            <a:blip r:embed="rId2">
              <a:extLst>
                <a:ext uri="{28A0092B-C50C-407E-A947-70E740481C1C}">
                  <a14:useLocalDpi xmlns:a14="http://schemas.microsoft.com/office/drawing/2010/main" val="0"/>
                </a:ext>
              </a:extLst>
            </a:blip>
            <a:srcRect l="65981" t="44866" b="9393"/>
            <a:stretch/>
          </p:blipFill>
          <p:spPr bwMode="auto">
            <a:xfrm>
              <a:off x="6743993" y="2398144"/>
              <a:ext cx="2185844"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unnumbered 16 p622b"/>
            <p:cNvPicPr>
              <a:picLocks noChangeAspect="1" noChangeArrowheads="1"/>
            </p:cNvPicPr>
            <p:nvPr/>
          </p:nvPicPr>
          <p:blipFill rotWithShape="1">
            <a:blip r:embed="rId2">
              <a:extLst>
                <a:ext uri="{28A0092B-C50C-407E-A947-70E740481C1C}">
                  <a14:useLocalDpi xmlns:a14="http://schemas.microsoft.com/office/drawing/2010/main" val="0"/>
                </a:ext>
              </a:extLst>
            </a:blip>
            <a:srcRect l="22640" t="82205" r="37685" b="8898"/>
            <a:stretch/>
          </p:blipFill>
          <p:spPr bwMode="auto">
            <a:xfrm>
              <a:off x="5999019" y="4749298"/>
              <a:ext cx="2549236" cy="39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228600" y="4267201"/>
            <a:ext cx="8382000" cy="609599"/>
          </a:xfrm>
        </p:spPr>
        <p:txBody>
          <a:bodyPr>
            <a:noAutofit/>
          </a:bodyPr>
          <a:lstStyle/>
          <a:p>
            <a:pPr marL="0" indent="0" algn="ctr">
              <a:buNone/>
            </a:pPr>
            <a:r>
              <a:rPr lang="en-US" sz="2400" b="1" dirty="0" smtClean="0"/>
              <a:t>At pH 7 and 25⁰C, the equilibrium mixture is &lt; 10% </a:t>
            </a:r>
            <a:r>
              <a:rPr lang="en-US" sz="2400" b="1" dirty="0" err="1" smtClean="0"/>
              <a:t>isocitrate</a:t>
            </a:r>
            <a:r>
              <a:rPr lang="en-US" sz="2400" b="1" dirty="0" smtClean="0"/>
              <a:t>.  Why is this reaction pulled in the forward direction?</a:t>
            </a:r>
            <a:endParaRPr lang="en-US" sz="2400" b="1" dirty="0"/>
          </a:p>
        </p:txBody>
      </p:sp>
      <p:sp>
        <p:nvSpPr>
          <p:cNvPr id="5" name="TextBox 4"/>
          <p:cNvSpPr txBox="1"/>
          <p:nvPr/>
        </p:nvSpPr>
        <p:spPr>
          <a:xfrm>
            <a:off x="4114800" y="228600"/>
            <a:ext cx="3886200" cy="523220"/>
          </a:xfrm>
          <a:prstGeom prst="rect">
            <a:avLst/>
          </a:prstGeom>
          <a:solidFill>
            <a:srgbClr val="FFFF00"/>
          </a:solidFill>
        </p:spPr>
        <p:txBody>
          <a:bodyPr wrap="square" rtlCol="0">
            <a:spAutoFit/>
          </a:bodyPr>
          <a:lstStyle/>
          <a:p>
            <a:pPr algn="ctr"/>
            <a:r>
              <a:rPr lang="en-US" sz="2800" i="1" dirty="0" smtClean="0"/>
              <a:t>2. </a:t>
            </a:r>
            <a:r>
              <a:rPr lang="en-US" sz="2800" i="1" dirty="0" err="1" smtClean="0"/>
              <a:t>Aconitase</a:t>
            </a:r>
            <a:endParaRPr lang="en-US" sz="2000" i="1" dirty="0"/>
          </a:p>
        </p:txBody>
      </p:sp>
      <p:sp>
        <p:nvSpPr>
          <p:cNvPr id="2" name="TextBox 1"/>
          <p:cNvSpPr txBox="1"/>
          <p:nvPr/>
        </p:nvSpPr>
        <p:spPr>
          <a:xfrm>
            <a:off x="3733800" y="685800"/>
            <a:ext cx="5105400" cy="369332"/>
          </a:xfrm>
          <a:prstGeom prst="rect">
            <a:avLst/>
          </a:prstGeom>
          <a:noFill/>
        </p:spPr>
        <p:txBody>
          <a:bodyPr wrap="square" rtlCol="0">
            <a:spAutoFit/>
          </a:bodyPr>
          <a:lstStyle/>
          <a:p>
            <a:r>
              <a:rPr lang="en-US" dirty="0" smtClean="0"/>
              <a:t>The stereospecific </a:t>
            </a:r>
            <a:r>
              <a:rPr lang="en-US" dirty="0"/>
              <a:t>conversion of citrate to </a:t>
            </a:r>
            <a:r>
              <a:rPr lang="en-US" b="1" dirty="0" err="1" smtClean="0"/>
              <a:t>isocitrate</a:t>
            </a:r>
            <a:endParaRPr lang="en-US" b="1" dirty="0"/>
          </a:p>
        </p:txBody>
      </p:sp>
      <p:sp>
        <p:nvSpPr>
          <p:cNvPr id="15" name="TextBox 14"/>
          <p:cNvSpPr txBox="1"/>
          <p:nvPr/>
        </p:nvSpPr>
        <p:spPr>
          <a:xfrm>
            <a:off x="5867400" y="3657600"/>
            <a:ext cx="2057400" cy="400110"/>
          </a:xfrm>
          <a:prstGeom prst="rect">
            <a:avLst/>
          </a:prstGeom>
          <a:noFill/>
        </p:spPr>
        <p:txBody>
          <a:bodyPr wrap="square" rtlCol="0">
            <a:spAutoFit/>
          </a:bodyPr>
          <a:lstStyle/>
          <a:p>
            <a:pPr algn="ctr"/>
            <a:r>
              <a:rPr lang="el-GR" sz="2000" b="1" dirty="0"/>
              <a:t>Δ</a:t>
            </a:r>
            <a:r>
              <a:rPr lang="en-US" sz="2000" b="1" dirty="0" smtClean="0"/>
              <a:t>G</a:t>
            </a:r>
            <a:r>
              <a:rPr lang="en-US" sz="2000" b="1" dirty="0"/>
              <a:t> </a:t>
            </a:r>
            <a:r>
              <a:rPr lang="en-US" sz="2000" b="1" dirty="0" smtClean="0"/>
              <a:t>= +1.5 kJ/</a:t>
            </a:r>
            <a:r>
              <a:rPr lang="en-US" sz="2000" b="1" dirty="0" err="1" smtClean="0"/>
              <a:t>mol</a:t>
            </a:r>
            <a:endParaRPr lang="en-US" sz="2000" dirty="0"/>
          </a:p>
        </p:txBody>
      </p:sp>
      <p:sp>
        <p:nvSpPr>
          <p:cNvPr id="16" name="TextBox 15"/>
          <p:cNvSpPr txBox="1"/>
          <p:nvPr/>
        </p:nvSpPr>
        <p:spPr>
          <a:xfrm>
            <a:off x="457200" y="5181600"/>
            <a:ext cx="8181688" cy="1200329"/>
          </a:xfrm>
          <a:prstGeom prst="rect">
            <a:avLst/>
          </a:prstGeom>
          <a:noFill/>
        </p:spPr>
        <p:txBody>
          <a:bodyPr wrap="square" rtlCol="0">
            <a:spAutoFit/>
          </a:bodyPr>
          <a:lstStyle/>
          <a:p>
            <a:pPr algn="ctr"/>
            <a:r>
              <a:rPr lang="en-US" dirty="0" err="1" smtClean="0">
                <a:solidFill>
                  <a:srgbClr val="FF0000"/>
                </a:solidFill>
              </a:rPr>
              <a:t>Isocitrate</a:t>
            </a:r>
            <a:r>
              <a:rPr lang="en-US" dirty="0" smtClean="0">
                <a:solidFill>
                  <a:srgbClr val="FF0000"/>
                </a:solidFill>
              </a:rPr>
              <a:t> is rapidly used in the next step (#3 </a:t>
            </a:r>
            <a:r>
              <a:rPr lang="en-US" dirty="0" err="1" smtClean="0">
                <a:solidFill>
                  <a:srgbClr val="FF0000"/>
                </a:solidFill>
              </a:rPr>
              <a:t>isocitrate</a:t>
            </a:r>
            <a:r>
              <a:rPr lang="en-US" dirty="0" smtClean="0">
                <a:solidFill>
                  <a:srgbClr val="FF0000"/>
                </a:solidFill>
              </a:rPr>
              <a:t> DH).  Thus its </a:t>
            </a:r>
            <a:r>
              <a:rPr lang="en-US" u="sng" dirty="0" smtClean="0">
                <a:solidFill>
                  <a:srgbClr val="FF0000"/>
                </a:solidFill>
              </a:rPr>
              <a:t>steady state</a:t>
            </a:r>
            <a:r>
              <a:rPr lang="en-US" dirty="0" smtClean="0">
                <a:solidFill>
                  <a:srgbClr val="FF0000"/>
                </a:solidFill>
              </a:rPr>
              <a:t> concentration is lowered.</a:t>
            </a:r>
          </a:p>
          <a:p>
            <a:pPr algn="ctr"/>
            <a:endParaRPr lang="en-US" dirty="0" smtClean="0"/>
          </a:p>
          <a:p>
            <a:pPr algn="ctr"/>
            <a:r>
              <a:rPr lang="en-US" b="1" dirty="0" smtClean="0"/>
              <a:t>REMEMBER: KNOW THE DIFFERENCE BETWEEN STEADY STATE AND EQUILIBRIUM!</a:t>
            </a:r>
            <a:endParaRPr lang="en-US" b="1" dirty="0"/>
          </a:p>
        </p:txBody>
      </p:sp>
    </p:spTree>
    <p:extLst>
      <p:ext uri="{BB962C8B-B14F-4D97-AF65-F5344CB8AC3E}">
        <p14:creationId xmlns:p14="http://schemas.microsoft.com/office/powerpoint/2010/main" val="2183443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71600" y="1417293"/>
            <a:ext cx="6141214" cy="2716617"/>
            <a:chOff x="524326" y="2028262"/>
            <a:chExt cx="8095348" cy="4191625"/>
          </a:xfrm>
        </p:grpSpPr>
        <p:grpSp>
          <p:nvGrpSpPr>
            <p:cNvPr id="9" name="Group 8"/>
            <p:cNvGrpSpPr/>
            <p:nvPr/>
          </p:nvGrpSpPr>
          <p:grpSpPr>
            <a:xfrm>
              <a:off x="524326" y="2028262"/>
              <a:ext cx="8095348" cy="3584864"/>
              <a:chOff x="284022" y="1666009"/>
              <a:chExt cx="8095348" cy="3584864"/>
            </a:xfrm>
          </p:grpSpPr>
          <p:pic>
            <p:nvPicPr>
              <p:cNvPr id="11" name="Picture 10" descr="figure 16-11 part 1"/>
              <p:cNvPicPr>
                <a:picLocks noChangeAspect="1" noChangeArrowheads="1"/>
              </p:cNvPicPr>
              <p:nvPr/>
            </p:nvPicPr>
            <p:blipFill rotWithShape="1">
              <a:blip r:embed="rId2">
                <a:extLst>
                  <a:ext uri="{28A0092B-C50C-407E-A947-70E740481C1C}">
                    <a14:useLocalDpi xmlns:a14="http://schemas.microsoft.com/office/drawing/2010/main" val="0"/>
                  </a:ext>
                </a:extLst>
              </a:blip>
              <a:srcRect t="2310" r="71905" b="27413"/>
              <a:stretch/>
            </p:blipFill>
            <p:spPr bwMode="auto">
              <a:xfrm>
                <a:off x="284022" y="1666009"/>
                <a:ext cx="2396836" cy="34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figure 16-11 part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395" t="3057" b="24742"/>
              <a:stretch/>
            </p:blipFill>
            <p:spPr bwMode="auto">
              <a:xfrm>
                <a:off x="6151398" y="1714500"/>
                <a:ext cx="222797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figure 16-11 part 1"/>
              <p:cNvPicPr>
                <a:picLocks noChangeAspect="1" noChangeArrowheads="1"/>
              </p:cNvPicPr>
              <p:nvPr/>
            </p:nvPicPr>
            <p:blipFill rotWithShape="1">
              <a:blip r:embed="rId2">
                <a:extLst>
                  <a:ext uri="{28A0092B-C50C-407E-A947-70E740481C1C}">
                    <a14:useLocalDpi xmlns:a14="http://schemas.microsoft.com/office/drawing/2010/main" val="0"/>
                  </a:ext>
                </a:extLst>
              </a:blip>
              <a:srcRect l="28582" t="10150" r="27246" b="70391"/>
              <a:stretch/>
            </p:blipFill>
            <p:spPr bwMode="auto">
              <a:xfrm>
                <a:off x="2673908" y="2053938"/>
                <a:ext cx="3768436" cy="9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figure 16-11 part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55" t="16480" r="43385" b="75640"/>
              <a:stretch/>
            </p:blipFill>
            <p:spPr bwMode="auto">
              <a:xfrm>
                <a:off x="5744198" y="2139102"/>
                <a:ext cx="681038" cy="3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327564" y="3948545"/>
                <a:ext cx="457200"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984503" y="5602534"/>
              <a:ext cx="2574153" cy="617353"/>
            </a:xfrm>
            <a:prstGeom prst="rect">
              <a:avLst/>
            </a:prstGeom>
            <a:noFill/>
          </p:spPr>
          <p:txBody>
            <a:bodyPr wrap="none" rtlCol="0">
              <a:spAutoFit/>
            </a:bodyPr>
            <a:lstStyle/>
            <a:p>
              <a:r>
                <a:rPr lang="el-GR" sz="2000" b="1" dirty="0" smtClean="0"/>
                <a:t>Δ</a:t>
              </a:r>
              <a:r>
                <a:rPr lang="en-US" sz="2000" b="1" dirty="0" smtClean="0"/>
                <a:t>G</a:t>
              </a:r>
              <a:r>
                <a:rPr lang="el-GR" sz="2000" b="1" dirty="0" smtClean="0"/>
                <a:t>'°</a:t>
              </a:r>
              <a:r>
                <a:rPr lang="en-US" sz="2000" b="1" dirty="0" smtClean="0"/>
                <a:t>= -21 kJ/</a:t>
              </a:r>
              <a:r>
                <a:rPr lang="en-US" sz="2000" b="1" dirty="0" err="1" smtClean="0"/>
                <a:t>mol</a:t>
              </a:r>
              <a:endParaRPr lang="en-US" sz="2000" b="1" dirty="0"/>
            </a:p>
          </p:txBody>
        </p:sp>
      </p:grpSp>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1333267" y="4419600"/>
            <a:ext cx="6210533" cy="609600"/>
          </a:xfrm>
        </p:spPr>
        <p:txBody>
          <a:bodyPr>
            <a:normAutofit/>
          </a:bodyPr>
          <a:lstStyle/>
          <a:p>
            <a:pPr marL="0" indent="0" algn="ctr">
              <a:buNone/>
            </a:pPr>
            <a:r>
              <a:rPr lang="en-US" sz="2400" b="1" dirty="0" smtClean="0"/>
              <a:t>What is the purpose of Mn</a:t>
            </a:r>
            <a:r>
              <a:rPr lang="en-US" sz="2400" b="1" baseline="30000" dirty="0" smtClean="0"/>
              <a:t>2+</a:t>
            </a:r>
            <a:r>
              <a:rPr lang="en-US" sz="2400" b="1" dirty="0" smtClean="0"/>
              <a:t> is the active site?</a:t>
            </a:r>
            <a:endParaRPr lang="en-US" sz="2400" b="1" dirty="0"/>
          </a:p>
        </p:txBody>
      </p:sp>
      <p:sp>
        <p:nvSpPr>
          <p:cNvPr id="5" name="TextBox 4"/>
          <p:cNvSpPr txBox="1"/>
          <p:nvPr/>
        </p:nvSpPr>
        <p:spPr>
          <a:xfrm>
            <a:off x="4114800" y="228600"/>
            <a:ext cx="4648200" cy="523220"/>
          </a:xfrm>
          <a:prstGeom prst="rect">
            <a:avLst/>
          </a:prstGeom>
          <a:solidFill>
            <a:srgbClr val="FFFF00"/>
          </a:solidFill>
        </p:spPr>
        <p:txBody>
          <a:bodyPr wrap="square" rtlCol="0">
            <a:spAutoFit/>
          </a:bodyPr>
          <a:lstStyle/>
          <a:p>
            <a:pPr algn="ctr"/>
            <a:r>
              <a:rPr lang="en-US" sz="2800" i="1" dirty="0" smtClean="0"/>
              <a:t>3. </a:t>
            </a:r>
            <a:r>
              <a:rPr lang="en-US" sz="2800" i="1" dirty="0" err="1" smtClean="0"/>
              <a:t>Isocitrate</a:t>
            </a:r>
            <a:r>
              <a:rPr lang="en-US" sz="2800" i="1" dirty="0" smtClean="0"/>
              <a:t> Dehydrogenase</a:t>
            </a:r>
            <a:endParaRPr lang="en-US" sz="2000" i="1" dirty="0"/>
          </a:p>
        </p:txBody>
      </p:sp>
      <p:sp>
        <p:nvSpPr>
          <p:cNvPr id="6" name="TextBox 5"/>
          <p:cNvSpPr txBox="1"/>
          <p:nvPr/>
        </p:nvSpPr>
        <p:spPr>
          <a:xfrm>
            <a:off x="3733800" y="685800"/>
            <a:ext cx="5105400" cy="646331"/>
          </a:xfrm>
          <a:prstGeom prst="rect">
            <a:avLst/>
          </a:prstGeom>
          <a:noFill/>
        </p:spPr>
        <p:txBody>
          <a:bodyPr wrap="square" rtlCol="0">
            <a:spAutoFit/>
          </a:bodyPr>
          <a:lstStyle/>
          <a:p>
            <a:pPr algn="ctr"/>
            <a:r>
              <a:rPr lang="en-US" dirty="0" smtClean="0"/>
              <a:t>Catalyzes </a:t>
            </a:r>
            <a:r>
              <a:rPr lang="en-US" dirty="0"/>
              <a:t>the oxidative decarboxylation of </a:t>
            </a:r>
            <a:r>
              <a:rPr lang="en-US" dirty="0" err="1" smtClean="0"/>
              <a:t>isocitrate</a:t>
            </a:r>
            <a:r>
              <a:rPr lang="en-US" dirty="0" smtClean="0"/>
              <a:t> to release CO</a:t>
            </a:r>
            <a:r>
              <a:rPr lang="en-US" baseline="-25000" dirty="0" smtClean="0"/>
              <a:t>2</a:t>
            </a:r>
            <a:r>
              <a:rPr lang="en-US" dirty="0" smtClean="0"/>
              <a:t> and</a:t>
            </a:r>
            <a:r>
              <a:rPr lang="en-US" dirty="0"/>
              <a:t> form </a:t>
            </a:r>
            <a:r>
              <a:rPr lang="el-GR" b="1" dirty="0" smtClean="0"/>
              <a:t>α</a:t>
            </a:r>
            <a:r>
              <a:rPr lang="en-US" b="1" dirty="0" smtClean="0"/>
              <a:t>-</a:t>
            </a:r>
            <a:r>
              <a:rPr lang="en-US" b="1" dirty="0" err="1" smtClean="0"/>
              <a:t>Ketogluterate</a:t>
            </a:r>
            <a:endParaRPr lang="en-US" b="1" dirty="0"/>
          </a:p>
        </p:txBody>
      </p:sp>
      <p:sp>
        <p:nvSpPr>
          <p:cNvPr id="24" name="TextBox 23"/>
          <p:cNvSpPr txBox="1"/>
          <p:nvPr/>
        </p:nvSpPr>
        <p:spPr>
          <a:xfrm>
            <a:off x="5514821" y="4038600"/>
            <a:ext cx="2047355" cy="400110"/>
          </a:xfrm>
          <a:prstGeom prst="rect">
            <a:avLst/>
          </a:prstGeom>
          <a:noFill/>
        </p:spPr>
        <p:txBody>
          <a:bodyPr wrap="none" rtlCol="0">
            <a:spAutoFit/>
          </a:bodyPr>
          <a:lstStyle/>
          <a:p>
            <a:r>
              <a:rPr lang="en-US" sz="2000" b="1" dirty="0" smtClean="0"/>
              <a:t> </a:t>
            </a:r>
            <a:r>
              <a:rPr lang="el-GR" sz="2000" b="1" dirty="0" smtClean="0"/>
              <a:t>Δ</a:t>
            </a:r>
            <a:r>
              <a:rPr lang="en-US" sz="2000" b="1" dirty="0" smtClean="0"/>
              <a:t>G</a:t>
            </a:r>
            <a:r>
              <a:rPr lang="en-US" sz="2000" b="1" dirty="0"/>
              <a:t> </a:t>
            </a:r>
            <a:r>
              <a:rPr lang="en-US" sz="2000" b="1" dirty="0" smtClean="0"/>
              <a:t> = -1.7 kJ/</a:t>
            </a:r>
            <a:r>
              <a:rPr lang="en-US" sz="2000" b="1" dirty="0" err="1" smtClean="0"/>
              <a:t>mol</a:t>
            </a:r>
            <a:endParaRPr lang="en-US" sz="2000" b="1" dirty="0"/>
          </a:p>
        </p:txBody>
      </p:sp>
      <p:sp>
        <p:nvSpPr>
          <p:cNvPr id="25" name="TextBox 24"/>
          <p:cNvSpPr txBox="1"/>
          <p:nvPr/>
        </p:nvSpPr>
        <p:spPr>
          <a:xfrm>
            <a:off x="7315200" y="2064603"/>
            <a:ext cx="1676400" cy="830997"/>
          </a:xfrm>
          <a:prstGeom prst="rect">
            <a:avLst/>
          </a:prstGeom>
          <a:noFill/>
        </p:spPr>
        <p:txBody>
          <a:bodyPr wrap="square" rtlCol="0">
            <a:spAutoFit/>
          </a:bodyPr>
          <a:lstStyle/>
          <a:p>
            <a:pPr algn="ctr"/>
            <a:r>
              <a:rPr lang="en-US" sz="1200" dirty="0" smtClean="0">
                <a:solidFill>
                  <a:srgbClr val="5CE43C"/>
                </a:solidFill>
              </a:rPr>
              <a:t>Positive effectors:</a:t>
            </a:r>
          </a:p>
          <a:p>
            <a:pPr algn="ctr"/>
            <a:r>
              <a:rPr lang="en-US" sz="1200" dirty="0" smtClean="0">
                <a:solidFill>
                  <a:srgbClr val="5CE43C"/>
                </a:solidFill>
              </a:rPr>
              <a:t> ADP, NAD</a:t>
            </a:r>
            <a:r>
              <a:rPr lang="en-US" sz="1200" baseline="30000" dirty="0" smtClean="0">
                <a:solidFill>
                  <a:srgbClr val="5CE43C"/>
                </a:solidFill>
              </a:rPr>
              <a:t>+</a:t>
            </a:r>
            <a:r>
              <a:rPr lang="en-US" sz="1200" dirty="0" smtClean="0">
                <a:solidFill>
                  <a:srgbClr val="5CE43C"/>
                </a:solidFill>
              </a:rPr>
              <a:t>, Ca</a:t>
            </a:r>
            <a:r>
              <a:rPr lang="en-US" sz="1200" baseline="30000" dirty="0" smtClean="0">
                <a:solidFill>
                  <a:srgbClr val="5CE43C"/>
                </a:solidFill>
              </a:rPr>
              <a:t>2+</a:t>
            </a:r>
            <a:endParaRPr lang="en-US" sz="1200" dirty="0" smtClean="0">
              <a:solidFill>
                <a:srgbClr val="5CE43C"/>
              </a:solidFill>
            </a:endParaRPr>
          </a:p>
          <a:p>
            <a:pPr algn="ctr"/>
            <a:r>
              <a:rPr lang="en-US" sz="1200" dirty="0" smtClean="0">
                <a:solidFill>
                  <a:srgbClr val="EF100B"/>
                </a:solidFill>
              </a:rPr>
              <a:t>Negative effectors:</a:t>
            </a:r>
          </a:p>
          <a:p>
            <a:pPr algn="ctr"/>
            <a:r>
              <a:rPr lang="en-US" sz="1200" dirty="0" smtClean="0">
                <a:solidFill>
                  <a:srgbClr val="EF100B"/>
                </a:solidFill>
              </a:rPr>
              <a:t>ATP, NADH</a:t>
            </a:r>
            <a:endParaRPr lang="en-US" sz="1200" dirty="0">
              <a:solidFill>
                <a:srgbClr val="EF100B"/>
              </a:solidFill>
            </a:endParaRPr>
          </a:p>
        </p:txBody>
      </p:sp>
      <p:sp>
        <p:nvSpPr>
          <p:cNvPr id="2" name="TextBox 1"/>
          <p:cNvSpPr txBox="1"/>
          <p:nvPr/>
        </p:nvSpPr>
        <p:spPr>
          <a:xfrm>
            <a:off x="381000" y="4800600"/>
            <a:ext cx="8229600" cy="923330"/>
          </a:xfrm>
          <a:prstGeom prst="rect">
            <a:avLst/>
          </a:prstGeom>
          <a:noFill/>
        </p:spPr>
        <p:txBody>
          <a:bodyPr wrap="square" rtlCol="0">
            <a:spAutoFit/>
          </a:bodyPr>
          <a:lstStyle/>
          <a:p>
            <a:pPr algn="ctr"/>
            <a:r>
              <a:rPr lang="en-US" dirty="0" smtClean="0">
                <a:solidFill>
                  <a:srgbClr val="EF100B"/>
                </a:solidFill>
              </a:rPr>
              <a:t>The Mn</a:t>
            </a:r>
            <a:r>
              <a:rPr lang="en-US" baseline="30000" dirty="0" smtClean="0">
                <a:solidFill>
                  <a:srgbClr val="EF100B"/>
                </a:solidFill>
              </a:rPr>
              <a:t>2+</a:t>
            </a:r>
            <a:r>
              <a:rPr lang="en-US" dirty="0" smtClean="0">
                <a:solidFill>
                  <a:srgbClr val="EF100B"/>
                </a:solidFill>
              </a:rPr>
              <a:t> interacts with the newly formed carbonyl (C=0) intermediate (</a:t>
            </a:r>
            <a:r>
              <a:rPr lang="en-US" dirty="0" err="1" smtClean="0">
                <a:solidFill>
                  <a:srgbClr val="EF100B"/>
                </a:solidFill>
              </a:rPr>
              <a:t>oxalosuccinate</a:t>
            </a:r>
            <a:r>
              <a:rPr lang="en-US" dirty="0" smtClean="0">
                <a:solidFill>
                  <a:srgbClr val="EF100B"/>
                </a:solidFill>
              </a:rPr>
              <a:t>)  to facilitate decarboxylation by e</a:t>
            </a:r>
            <a:r>
              <a:rPr lang="en-US" baseline="30000" dirty="0" smtClean="0">
                <a:solidFill>
                  <a:srgbClr val="EF100B"/>
                </a:solidFill>
              </a:rPr>
              <a:t>-</a:t>
            </a:r>
            <a:r>
              <a:rPr lang="en-US" dirty="0" smtClean="0">
                <a:solidFill>
                  <a:srgbClr val="EF100B"/>
                </a:solidFill>
              </a:rPr>
              <a:t> withdrawing.  It also stabilizes the </a:t>
            </a:r>
            <a:r>
              <a:rPr lang="en-US" dirty="0" err="1" smtClean="0">
                <a:solidFill>
                  <a:srgbClr val="EF100B"/>
                </a:solidFill>
              </a:rPr>
              <a:t>enol</a:t>
            </a:r>
            <a:r>
              <a:rPr lang="en-US" dirty="0" smtClean="0">
                <a:solidFill>
                  <a:srgbClr val="EF100B"/>
                </a:solidFill>
              </a:rPr>
              <a:t> formed transiently before finally </a:t>
            </a:r>
            <a:r>
              <a:rPr lang="el-GR" dirty="0" smtClean="0">
                <a:solidFill>
                  <a:srgbClr val="EF100B"/>
                </a:solidFill>
              </a:rPr>
              <a:t>α</a:t>
            </a:r>
            <a:r>
              <a:rPr lang="en-US" dirty="0" smtClean="0">
                <a:solidFill>
                  <a:srgbClr val="EF100B"/>
                </a:solidFill>
              </a:rPr>
              <a:t>-KG is formed</a:t>
            </a:r>
            <a:endParaRPr lang="en-US" dirty="0">
              <a:solidFill>
                <a:srgbClr val="EF100B"/>
              </a:solidFill>
            </a:endParaRPr>
          </a:p>
        </p:txBody>
      </p:sp>
      <p:sp>
        <p:nvSpPr>
          <p:cNvPr id="3" name="TextBox 2"/>
          <p:cNvSpPr txBox="1"/>
          <p:nvPr/>
        </p:nvSpPr>
        <p:spPr>
          <a:xfrm>
            <a:off x="2181379" y="5634335"/>
            <a:ext cx="4676621" cy="461665"/>
          </a:xfrm>
          <a:prstGeom prst="rect">
            <a:avLst/>
          </a:prstGeom>
          <a:noFill/>
        </p:spPr>
        <p:txBody>
          <a:bodyPr wrap="square" rtlCol="0">
            <a:spAutoFit/>
          </a:bodyPr>
          <a:lstStyle/>
          <a:p>
            <a:pPr algn="ctr"/>
            <a:r>
              <a:rPr lang="en-US" sz="2400" b="1" dirty="0" smtClean="0"/>
              <a:t>Where is the released CO</a:t>
            </a:r>
            <a:r>
              <a:rPr lang="en-US" sz="2400" b="1" baseline="-25000" dirty="0" smtClean="0"/>
              <a:t>2</a:t>
            </a:r>
            <a:r>
              <a:rPr lang="en-US" sz="2400" b="1" dirty="0" smtClean="0"/>
              <a:t> is from?</a:t>
            </a:r>
            <a:endParaRPr lang="en-US" sz="2400" b="1" dirty="0"/>
          </a:p>
        </p:txBody>
      </p:sp>
      <p:sp>
        <p:nvSpPr>
          <p:cNvPr id="26" name="TextBox 25"/>
          <p:cNvSpPr txBox="1"/>
          <p:nvPr/>
        </p:nvSpPr>
        <p:spPr>
          <a:xfrm>
            <a:off x="2258654" y="6096000"/>
            <a:ext cx="4446946" cy="369332"/>
          </a:xfrm>
          <a:prstGeom prst="rect">
            <a:avLst/>
          </a:prstGeom>
          <a:noFill/>
        </p:spPr>
        <p:txBody>
          <a:bodyPr wrap="square" rtlCol="0">
            <a:spAutoFit/>
          </a:bodyPr>
          <a:lstStyle/>
          <a:p>
            <a:pPr algn="ctr"/>
            <a:r>
              <a:rPr lang="en-US" dirty="0" smtClean="0">
                <a:solidFill>
                  <a:srgbClr val="EF100B"/>
                </a:solidFill>
              </a:rPr>
              <a:t>Oxaloacetate </a:t>
            </a:r>
            <a:r>
              <a:rPr lang="en-US" u="sng" dirty="0" smtClean="0">
                <a:solidFill>
                  <a:srgbClr val="EF100B"/>
                </a:solidFill>
              </a:rPr>
              <a:t>NOT</a:t>
            </a:r>
            <a:r>
              <a:rPr lang="en-US" dirty="0" smtClean="0">
                <a:solidFill>
                  <a:srgbClr val="EF100B"/>
                </a:solidFill>
              </a:rPr>
              <a:t> Acetyl-CoA</a:t>
            </a:r>
            <a:endParaRPr lang="en-US" dirty="0">
              <a:solidFill>
                <a:srgbClr val="EF100B"/>
              </a:solidFill>
            </a:endParaRPr>
          </a:p>
        </p:txBody>
      </p:sp>
    </p:spTree>
    <p:extLst>
      <p:ext uri="{BB962C8B-B14F-4D97-AF65-F5344CB8AC3E}">
        <p14:creationId xmlns:p14="http://schemas.microsoft.com/office/powerpoint/2010/main" val="279379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3"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72836" y="1219200"/>
            <a:ext cx="8271164" cy="2762310"/>
            <a:chOff x="872836" y="1219200"/>
            <a:chExt cx="8271164" cy="2762310"/>
          </a:xfrm>
        </p:grpSpPr>
        <p:grpSp>
          <p:nvGrpSpPr>
            <p:cNvPr id="19" name="Group 18"/>
            <p:cNvGrpSpPr/>
            <p:nvPr/>
          </p:nvGrpSpPr>
          <p:grpSpPr>
            <a:xfrm>
              <a:off x="872836" y="1219200"/>
              <a:ext cx="5832764" cy="2604020"/>
              <a:chOff x="568036" y="1375128"/>
              <a:chExt cx="6201137" cy="2992085"/>
            </a:xfrm>
          </p:grpSpPr>
          <p:pic>
            <p:nvPicPr>
              <p:cNvPr id="20" name="Picture 2" descr="unnumbered 16 p6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539"/>
              <a:stretch/>
            </p:blipFill>
            <p:spPr bwMode="auto">
              <a:xfrm>
                <a:off x="827160" y="1375128"/>
                <a:ext cx="5942013" cy="276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68036" y="4100945"/>
                <a:ext cx="166255" cy="266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6200000">
                <a:off x="823372" y="3814647"/>
                <a:ext cx="166255" cy="33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7315200" y="2064603"/>
              <a:ext cx="1828800" cy="830997"/>
            </a:xfrm>
            <a:prstGeom prst="rect">
              <a:avLst/>
            </a:prstGeom>
            <a:noFill/>
          </p:spPr>
          <p:txBody>
            <a:bodyPr wrap="square" rtlCol="0">
              <a:spAutoFit/>
            </a:bodyPr>
            <a:lstStyle/>
            <a:p>
              <a:pPr algn="ctr"/>
              <a:r>
                <a:rPr lang="en-US" sz="1200" dirty="0" smtClean="0">
                  <a:solidFill>
                    <a:srgbClr val="5CE43C"/>
                  </a:solidFill>
                </a:rPr>
                <a:t>Positive effector:</a:t>
              </a:r>
            </a:p>
            <a:p>
              <a:pPr algn="ctr"/>
              <a:r>
                <a:rPr lang="en-US" sz="1200" dirty="0" smtClean="0">
                  <a:solidFill>
                    <a:srgbClr val="5CE43C"/>
                  </a:solidFill>
                </a:rPr>
                <a:t>Ca</a:t>
              </a:r>
              <a:r>
                <a:rPr lang="en-US" sz="1200" baseline="30000" dirty="0" smtClean="0">
                  <a:solidFill>
                    <a:srgbClr val="5CE43C"/>
                  </a:solidFill>
                </a:rPr>
                <a:t>2+</a:t>
              </a:r>
              <a:endParaRPr lang="en-US" sz="1200" dirty="0" smtClean="0">
                <a:solidFill>
                  <a:srgbClr val="5CE43C"/>
                </a:solidFill>
              </a:endParaRPr>
            </a:p>
            <a:p>
              <a:pPr algn="ctr"/>
              <a:r>
                <a:rPr lang="en-US" sz="1200" dirty="0" smtClean="0">
                  <a:solidFill>
                    <a:srgbClr val="EF100B"/>
                  </a:solidFill>
                </a:rPr>
                <a:t>Negative effectors:</a:t>
              </a:r>
            </a:p>
            <a:p>
              <a:pPr algn="ctr"/>
              <a:r>
                <a:rPr lang="en-US" sz="1200" dirty="0" smtClean="0">
                  <a:solidFill>
                    <a:srgbClr val="EF100B"/>
                  </a:solidFill>
                </a:rPr>
                <a:t>ATP, NADH, </a:t>
              </a:r>
              <a:r>
                <a:rPr lang="en-US" sz="1200" dirty="0" err="1" smtClean="0">
                  <a:solidFill>
                    <a:srgbClr val="EF100B"/>
                  </a:solidFill>
                </a:rPr>
                <a:t>Succinyl</a:t>
              </a:r>
              <a:r>
                <a:rPr lang="en-US" sz="1200" dirty="0" smtClean="0">
                  <a:solidFill>
                    <a:srgbClr val="EF100B"/>
                  </a:solidFill>
                </a:rPr>
                <a:t>-CoA</a:t>
              </a:r>
              <a:endParaRPr lang="en-US" sz="1200" dirty="0">
                <a:solidFill>
                  <a:srgbClr val="EF100B"/>
                </a:solidFill>
              </a:endParaRPr>
            </a:p>
          </p:txBody>
        </p:sp>
        <p:sp>
          <p:nvSpPr>
            <p:cNvPr id="30" name="TextBox 29"/>
            <p:cNvSpPr txBox="1"/>
            <p:nvPr/>
          </p:nvSpPr>
          <p:spPr>
            <a:xfrm>
              <a:off x="4505845" y="3581400"/>
              <a:ext cx="2047355" cy="400110"/>
            </a:xfrm>
            <a:prstGeom prst="rect">
              <a:avLst/>
            </a:prstGeom>
            <a:noFill/>
          </p:spPr>
          <p:txBody>
            <a:bodyPr wrap="none" rtlCol="0">
              <a:spAutoFit/>
            </a:bodyPr>
            <a:lstStyle/>
            <a:p>
              <a:r>
                <a:rPr lang="en-US" sz="2000" b="1" dirty="0" smtClean="0"/>
                <a:t> </a:t>
              </a:r>
              <a:r>
                <a:rPr lang="el-GR" sz="2000" b="1" dirty="0" smtClean="0"/>
                <a:t>Δ</a:t>
              </a:r>
              <a:r>
                <a:rPr lang="en-US" sz="2000" b="1" dirty="0" smtClean="0"/>
                <a:t>G</a:t>
              </a:r>
              <a:r>
                <a:rPr lang="en-US" sz="2000" b="1" dirty="0"/>
                <a:t> </a:t>
              </a:r>
              <a:r>
                <a:rPr lang="en-US" sz="2000" b="1" dirty="0" smtClean="0"/>
                <a:t> = -8.0 kJ/</a:t>
              </a:r>
              <a:r>
                <a:rPr lang="en-US" sz="2000" b="1" dirty="0" err="1" smtClean="0"/>
                <a:t>mol</a:t>
              </a:r>
              <a:endParaRPr lang="en-US" sz="2000" b="1" dirty="0"/>
            </a:p>
          </p:txBody>
        </p:sp>
        <p:grpSp>
          <p:nvGrpSpPr>
            <p:cNvPr id="16" name="Group 15"/>
            <p:cNvGrpSpPr/>
            <p:nvPr/>
          </p:nvGrpSpPr>
          <p:grpSpPr>
            <a:xfrm>
              <a:off x="1295400" y="2320500"/>
              <a:ext cx="323038" cy="270300"/>
              <a:chOff x="1249070" y="2209800"/>
              <a:chExt cx="503530" cy="471277"/>
            </a:xfrm>
          </p:grpSpPr>
          <p:sp>
            <p:nvSpPr>
              <p:cNvPr id="32" name="Rectangle 31"/>
              <p:cNvSpPr/>
              <p:nvPr/>
            </p:nvSpPr>
            <p:spPr>
              <a:xfrm>
                <a:off x="1249070" y="2414160"/>
                <a:ext cx="166255" cy="266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1504406" y="2127862"/>
                <a:ext cx="166255" cy="33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439138" y="2259589"/>
                <a:ext cx="290513" cy="61914"/>
                <a:chOff x="1940719" y="4062843"/>
                <a:chExt cx="290513" cy="61914"/>
              </a:xfrm>
            </p:grpSpPr>
            <p:cxnSp>
              <p:nvCxnSpPr>
                <p:cNvPr id="35" name="Straight Connector 34"/>
                <p:cNvCxnSpPr/>
                <p:nvPr/>
              </p:nvCxnSpPr>
              <p:spPr>
                <a:xfrm rot="16200000">
                  <a:off x="2085975" y="3917587"/>
                  <a:ext cx="1" cy="290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2085975" y="3979500"/>
                  <a:ext cx="1" cy="290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1332197" y="2442519"/>
                <a:ext cx="0" cy="238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266467" y="4038600"/>
            <a:ext cx="8572733" cy="609600"/>
          </a:xfrm>
        </p:spPr>
        <p:txBody>
          <a:bodyPr>
            <a:noAutofit/>
          </a:bodyPr>
          <a:lstStyle/>
          <a:p>
            <a:pPr marL="0" indent="0" algn="ctr">
              <a:buNone/>
            </a:pPr>
            <a:r>
              <a:rPr lang="en-US" sz="2400" b="1" dirty="0" smtClean="0"/>
              <a:t>What enzyme that we’ve seen before has a virtually identical mechanism to </a:t>
            </a:r>
            <a:r>
              <a:rPr lang="el-GR" sz="2400" b="1" i="1" dirty="0"/>
              <a:t>α</a:t>
            </a:r>
            <a:r>
              <a:rPr lang="en-US" sz="2400" b="1" i="1" dirty="0" smtClean="0"/>
              <a:t>-KG DH?</a:t>
            </a:r>
            <a:endParaRPr lang="en-US" sz="2400" b="1" dirty="0"/>
          </a:p>
        </p:txBody>
      </p:sp>
      <p:sp>
        <p:nvSpPr>
          <p:cNvPr id="5" name="TextBox 4"/>
          <p:cNvSpPr txBox="1"/>
          <p:nvPr/>
        </p:nvSpPr>
        <p:spPr>
          <a:xfrm>
            <a:off x="3581400" y="228600"/>
            <a:ext cx="5334000" cy="523220"/>
          </a:xfrm>
          <a:prstGeom prst="rect">
            <a:avLst/>
          </a:prstGeom>
          <a:solidFill>
            <a:srgbClr val="FFFF00"/>
          </a:solidFill>
        </p:spPr>
        <p:txBody>
          <a:bodyPr wrap="square" rtlCol="0">
            <a:spAutoFit/>
          </a:bodyPr>
          <a:lstStyle/>
          <a:p>
            <a:pPr algn="ctr"/>
            <a:r>
              <a:rPr lang="en-US" sz="2800" i="1" dirty="0" smtClean="0"/>
              <a:t>4. </a:t>
            </a:r>
            <a:r>
              <a:rPr lang="el-GR" sz="2800" i="1" dirty="0"/>
              <a:t>α</a:t>
            </a:r>
            <a:r>
              <a:rPr lang="en-US" sz="2800" i="1" dirty="0" smtClean="0"/>
              <a:t>-</a:t>
            </a:r>
            <a:r>
              <a:rPr lang="en-US" sz="2800" i="1" dirty="0" err="1" smtClean="0"/>
              <a:t>Ketogluterate</a:t>
            </a:r>
            <a:r>
              <a:rPr lang="en-US" sz="2800" i="1" dirty="0" smtClean="0"/>
              <a:t> Dehydrogenase</a:t>
            </a:r>
            <a:endParaRPr lang="en-US" sz="2000" i="1" dirty="0"/>
          </a:p>
        </p:txBody>
      </p:sp>
      <p:sp>
        <p:nvSpPr>
          <p:cNvPr id="6" name="TextBox 5"/>
          <p:cNvSpPr txBox="1"/>
          <p:nvPr/>
        </p:nvSpPr>
        <p:spPr>
          <a:xfrm>
            <a:off x="3733800" y="685800"/>
            <a:ext cx="5105400" cy="646331"/>
          </a:xfrm>
          <a:prstGeom prst="rect">
            <a:avLst/>
          </a:prstGeom>
          <a:noFill/>
        </p:spPr>
        <p:txBody>
          <a:bodyPr wrap="square" rtlCol="0">
            <a:spAutoFit/>
          </a:bodyPr>
          <a:lstStyle/>
          <a:p>
            <a:pPr algn="ctr"/>
            <a:r>
              <a:rPr lang="en-US" dirty="0" smtClean="0"/>
              <a:t>Catalyzes </a:t>
            </a:r>
            <a:r>
              <a:rPr lang="en-US" dirty="0"/>
              <a:t>the </a:t>
            </a:r>
            <a:r>
              <a:rPr lang="en-US" dirty="0" smtClean="0"/>
              <a:t>oxidation of </a:t>
            </a:r>
            <a:r>
              <a:rPr lang="el-GR" dirty="0" smtClean="0"/>
              <a:t>α</a:t>
            </a:r>
            <a:r>
              <a:rPr lang="en-US" dirty="0" smtClean="0"/>
              <a:t>-</a:t>
            </a:r>
            <a:r>
              <a:rPr lang="en-US" dirty="0" err="1" smtClean="0"/>
              <a:t>Ketogluterate</a:t>
            </a:r>
            <a:r>
              <a:rPr lang="en-US" dirty="0" smtClean="0"/>
              <a:t> to release CO</a:t>
            </a:r>
            <a:r>
              <a:rPr lang="en-US" baseline="-25000" dirty="0" smtClean="0"/>
              <a:t>2</a:t>
            </a:r>
            <a:r>
              <a:rPr lang="en-US" dirty="0" smtClean="0"/>
              <a:t> and form </a:t>
            </a:r>
            <a:r>
              <a:rPr lang="en-US" b="1" dirty="0" err="1" smtClean="0"/>
              <a:t>Succinyl</a:t>
            </a:r>
            <a:r>
              <a:rPr lang="en-US" b="1" dirty="0" smtClean="0"/>
              <a:t>-CoA </a:t>
            </a:r>
            <a:endParaRPr lang="en-US" dirty="0"/>
          </a:p>
        </p:txBody>
      </p:sp>
      <p:sp>
        <p:nvSpPr>
          <p:cNvPr id="2" name="TextBox 1"/>
          <p:cNvSpPr txBox="1"/>
          <p:nvPr/>
        </p:nvSpPr>
        <p:spPr>
          <a:xfrm>
            <a:off x="381000" y="4800600"/>
            <a:ext cx="8229600" cy="646331"/>
          </a:xfrm>
          <a:prstGeom prst="rect">
            <a:avLst/>
          </a:prstGeom>
          <a:noFill/>
        </p:spPr>
        <p:txBody>
          <a:bodyPr wrap="square" rtlCol="0">
            <a:spAutoFit/>
          </a:bodyPr>
          <a:lstStyle/>
          <a:p>
            <a:pPr algn="ctr"/>
            <a:r>
              <a:rPr lang="en-US" dirty="0" smtClean="0">
                <a:solidFill>
                  <a:srgbClr val="EF100B"/>
                </a:solidFill>
              </a:rPr>
              <a:t>Pyruvate Dehydrogenase</a:t>
            </a:r>
          </a:p>
          <a:p>
            <a:pPr algn="ctr"/>
            <a:r>
              <a:rPr lang="en-US" dirty="0" smtClean="0">
                <a:solidFill>
                  <a:srgbClr val="EF100B"/>
                </a:solidFill>
              </a:rPr>
              <a:t>(uses TPP, </a:t>
            </a:r>
            <a:r>
              <a:rPr lang="en-US" dirty="0" err="1" smtClean="0">
                <a:solidFill>
                  <a:srgbClr val="EF100B"/>
                </a:solidFill>
              </a:rPr>
              <a:t>lipoamide</a:t>
            </a:r>
            <a:r>
              <a:rPr lang="en-US" dirty="0" smtClean="0">
                <a:solidFill>
                  <a:srgbClr val="EF100B"/>
                </a:solidFill>
              </a:rPr>
              <a:t>, CoA-SH, FAD, NAD</a:t>
            </a:r>
            <a:r>
              <a:rPr lang="en-US" baseline="30000" dirty="0" smtClean="0">
                <a:solidFill>
                  <a:srgbClr val="EF100B"/>
                </a:solidFill>
              </a:rPr>
              <a:t>+</a:t>
            </a:r>
            <a:r>
              <a:rPr lang="en-US" dirty="0">
                <a:solidFill>
                  <a:srgbClr val="EF100B"/>
                </a:solidFill>
              </a:rPr>
              <a:t>)</a:t>
            </a:r>
            <a:r>
              <a:rPr lang="en-US" dirty="0" smtClean="0">
                <a:solidFill>
                  <a:srgbClr val="EF100B"/>
                </a:solidFill>
              </a:rPr>
              <a:t> </a:t>
            </a:r>
          </a:p>
        </p:txBody>
      </p:sp>
      <p:sp>
        <p:nvSpPr>
          <p:cNvPr id="3" name="TextBox 2"/>
          <p:cNvSpPr txBox="1"/>
          <p:nvPr/>
        </p:nvSpPr>
        <p:spPr>
          <a:xfrm>
            <a:off x="657379" y="5486400"/>
            <a:ext cx="6429221" cy="461665"/>
          </a:xfrm>
          <a:prstGeom prst="rect">
            <a:avLst/>
          </a:prstGeom>
          <a:noFill/>
        </p:spPr>
        <p:txBody>
          <a:bodyPr wrap="square" rtlCol="0">
            <a:spAutoFit/>
          </a:bodyPr>
          <a:lstStyle/>
          <a:p>
            <a:r>
              <a:rPr lang="en-US" sz="2400" b="1" dirty="0" smtClean="0"/>
              <a:t>What substance serves as the last e</a:t>
            </a:r>
            <a:r>
              <a:rPr lang="en-US" sz="2400" b="1" baseline="30000" dirty="0" smtClean="0"/>
              <a:t>-</a:t>
            </a:r>
            <a:r>
              <a:rPr lang="en-US" sz="2400" b="1" dirty="0" smtClean="0"/>
              <a:t> acceptor?  </a:t>
            </a:r>
            <a:endParaRPr lang="en-US" sz="2400" b="1" dirty="0"/>
          </a:p>
        </p:txBody>
      </p:sp>
      <p:sp>
        <p:nvSpPr>
          <p:cNvPr id="26" name="TextBox 25"/>
          <p:cNvSpPr txBox="1"/>
          <p:nvPr/>
        </p:nvSpPr>
        <p:spPr>
          <a:xfrm>
            <a:off x="6477000" y="5562600"/>
            <a:ext cx="1600200" cy="369332"/>
          </a:xfrm>
          <a:prstGeom prst="rect">
            <a:avLst/>
          </a:prstGeom>
          <a:noFill/>
        </p:spPr>
        <p:txBody>
          <a:bodyPr wrap="square" rtlCol="0">
            <a:spAutoFit/>
          </a:bodyPr>
          <a:lstStyle/>
          <a:p>
            <a:pPr algn="ctr"/>
            <a:r>
              <a:rPr lang="en-US" dirty="0" smtClean="0">
                <a:solidFill>
                  <a:srgbClr val="EF100B"/>
                </a:solidFill>
              </a:rPr>
              <a:t>NAD</a:t>
            </a:r>
            <a:r>
              <a:rPr lang="en-US" baseline="30000" dirty="0" smtClean="0">
                <a:solidFill>
                  <a:srgbClr val="EF100B"/>
                </a:solidFill>
              </a:rPr>
              <a:t>+</a:t>
            </a:r>
            <a:endParaRPr lang="en-US" dirty="0">
              <a:solidFill>
                <a:srgbClr val="EF100B"/>
              </a:solidFill>
            </a:endParaRPr>
          </a:p>
        </p:txBody>
      </p:sp>
      <p:sp>
        <p:nvSpPr>
          <p:cNvPr id="38" name="TextBox 37"/>
          <p:cNvSpPr txBox="1"/>
          <p:nvPr/>
        </p:nvSpPr>
        <p:spPr>
          <a:xfrm>
            <a:off x="685800" y="6015335"/>
            <a:ext cx="6810221" cy="461665"/>
          </a:xfrm>
          <a:prstGeom prst="rect">
            <a:avLst/>
          </a:prstGeom>
          <a:noFill/>
        </p:spPr>
        <p:txBody>
          <a:bodyPr wrap="square" rtlCol="0">
            <a:spAutoFit/>
          </a:bodyPr>
          <a:lstStyle/>
          <a:p>
            <a:r>
              <a:rPr lang="en-US" sz="2400" b="1" dirty="0" smtClean="0"/>
              <a:t>Is the CO</a:t>
            </a:r>
            <a:r>
              <a:rPr lang="en-US" sz="2400" b="1" baseline="-25000" dirty="0" smtClean="0"/>
              <a:t>2</a:t>
            </a:r>
            <a:r>
              <a:rPr lang="en-US" sz="2400" b="1" dirty="0" smtClean="0"/>
              <a:t> released from the 1</a:t>
            </a:r>
            <a:r>
              <a:rPr lang="en-US" sz="2400" b="1" baseline="30000" dirty="0" smtClean="0"/>
              <a:t>st</a:t>
            </a:r>
            <a:r>
              <a:rPr lang="en-US" sz="2400" b="1" dirty="0" smtClean="0"/>
              <a:t> cycle of Acetyl-CoA?</a:t>
            </a:r>
            <a:endParaRPr lang="en-US" sz="2400" b="1" dirty="0"/>
          </a:p>
        </p:txBody>
      </p:sp>
      <p:sp>
        <p:nvSpPr>
          <p:cNvPr id="39" name="TextBox 38"/>
          <p:cNvSpPr txBox="1"/>
          <p:nvPr/>
        </p:nvSpPr>
        <p:spPr>
          <a:xfrm>
            <a:off x="6934200" y="6019800"/>
            <a:ext cx="1600200" cy="369332"/>
          </a:xfrm>
          <a:prstGeom prst="rect">
            <a:avLst/>
          </a:prstGeom>
          <a:noFill/>
        </p:spPr>
        <p:txBody>
          <a:bodyPr wrap="square" rtlCol="0">
            <a:spAutoFit/>
          </a:bodyPr>
          <a:lstStyle/>
          <a:p>
            <a:pPr algn="ctr"/>
            <a:r>
              <a:rPr lang="en-US" dirty="0" smtClean="0">
                <a:solidFill>
                  <a:srgbClr val="EF100B"/>
                </a:solidFill>
              </a:rPr>
              <a:t>No</a:t>
            </a:r>
            <a:endParaRPr lang="en-US" dirty="0">
              <a:solidFill>
                <a:srgbClr val="EF100B"/>
              </a:solidFill>
            </a:endParaRPr>
          </a:p>
        </p:txBody>
      </p:sp>
    </p:spTree>
    <p:extLst>
      <p:ext uri="{BB962C8B-B14F-4D97-AF65-F5344CB8AC3E}">
        <p14:creationId xmlns:p14="http://schemas.microsoft.com/office/powerpoint/2010/main" val="140185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3" grpId="0"/>
      <p:bldP spid="26" grpId="0"/>
      <p:bldP spid="38" grpId="0"/>
      <p:bldP spid="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unnumbered 16 p6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286"/>
          <a:stretch/>
        </p:blipFill>
        <p:spPr bwMode="auto">
          <a:xfrm>
            <a:off x="1066800" y="1312242"/>
            <a:ext cx="5769477" cy="249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418867" y="3962400"/>
            <a:ext cx="8115533" cy="609600"/>
          </a:xfrm>
        </p:spPr>
        <p:txBody>
          <a:bodyPr>
            <a:noAutofit/>
          </a:bodyPr>
          <a:lstStyle/>
          <a:p>
            <a:pPr marL="0" indent="0" algn="ctr">
              <a:buNone/>
            </a:pPr>
            <a:r>
              <a:rPr lang="en-US" sz="2400" b="1" dirty="0" smtClean="0"/>
              <a:t>Why is the conversion of </a:t>
            </a:r>
            <a:r>
              <a:rPr lang="en-US" sz="2400" b="1" dirty="0" err="1" smtClean="0"/>
              <a:t>Succinyl</a:t>
            </a:r>
            <a:r>
              <a:rPr lang="en-US" sz="2400" b="1" dirty="0" smtClean="0"/>
              <a:t>-CoA  to succinate coupled to the formation of GTP?</a:t>
            </a:r>
            <a:endParaRPr lang="en-US" sz="2400" b="1" dirty="0"/>
          </a:p>
        </p:txBody>
      </p:sp>
      <p:sp>
        <p:nvSpPr>
          <p:cNvPr id="5" name="TextBox 4"/>
          <p:cNvSpPr txBox="1"/>
          <p:nvPr/>
        </p:nvSpPr>
        <p:spPr>
          <a:xfrm>
            <a:off x="3581400" y="228600"/>
            <a:ext cx="5334000" cy="523220"/>
          </a:xfrm>
          <a:prstGeom prst="rect">
            <a:avLst/>
          </a:prstGeom>
          <a:solidFill>
            <a:srgbClr val="FFFF00"/>
          </a:solidFill>
        </p:spPr>
        <p:txBody>
          <a:bodyPr wrap="square" rtlCol="0">
            <a:spAutoFit/>
          </a:bodyPr>
          <a:lstStyle/>
          <a:p>
            <a:pPr algn="ctr"/>
            <a:r>
              <a:rPr lang="en-US" sz="2800" i="1" dirty="0" smtClean="0"/>
              <a:t>5. </a:t>
            </a:r>
            <a:r>
              <a:rPr lang="en-US" sz="2800" i="1" dirty="0" err="1" smtClean="0"/>
              <a:t>Succinyl</a:t>
            </a:r>
            <a:r>
              <a:rPr lang="en-US" sz="2800" i="1" dirty="0" smtClean="0"/>
              <a:t>-CoA </a:t>
            </a:r>
            <a:r>
              <a:rPr lang="en-US" sz="2800" i="1" dirty="0" err="1" smtClean="0"/>
              <a:t>Synthetase</a:t>
            </a:r>
            <a:endParaRPr lang="en-US" sz="2000" i="1" dirty="0"/>
          </a:p>
        </p:txBody>
      </p:sp>
      <p:sp>
        <p:nvSpPr>
          <p:cNvPr id="6" name="TextBox 5"/>
          <p:cNvSpPr txBox="1"/>
          <p:nvPr/>
        </p:nvSpPr>
        <p:spPr>
          <a:xfrm>
            <a:off x="3505200" y="685800"/>
            <a:ext cx="5410200" cy="646331"/>
          </a:xfrm>
          <a:prstGeom prst="rect">
            <a:avLst/>
          </a:prstGeom>
          <a:noFill/>
        </p:spPr>
        <p:txBody>
          <a:bodyPr wrap="square" rtlCol="0">
            <a:spAutoFit/>
          </a:bodyPr>
          <a:lstStyle/>
          <a:p>
            <a:pPr algn="ctr"/>
            <a:r>
              <a:rPr lang="en-US" dirty="0" smtClean="0"/>
              <a:t>Catalyzes </a:t>
            </a:r>
            <a:r>
              <a:rPr lang="en-US" dirty="0"/>
              <a:t>the </a:t>
            </a:r>
            <a:r>
              <a:rPr lang="en-US" dirty="0" smtClean="0"/>
              <a:t>conversion of </a:t>
            </a:r>
            <a:r>
              <a:rPr lang="en-US" dirty="0" err="1" smtClean="0"/>
              <a:t>succinyl</a:t>
            </a:r>
            <a:r>
              <a:rPr lang="en-US" dirty="0" smtClean="0"/>
              <a:t>-CoA to </a:t>
            </a:r>
            <a:r>
              <a:rPr lang="en-US" b="1" dirty="0" smtClean="0"/>
              <a:t>succinate </a:t>
            </a:r>
            <a:r>
              <a:rPr lang="en-US" dirty="0" smtClean="0"/>
              <a:t>and the </a:t>
            </a:r>
            <a:r>
              <a:rPr lang="en-US" b="1" dirty="0" smtClean="0"/>
              <a:t>substrate-level phosphorylation of GTP</a:t>
            </a:r>
            <a:endParaRPr lang="en-US" b="1" dirty="0"/>
          </a:p>
        </p:txBody>
      </p:sp>
      <p:sp>
        <p:nvSpPr>
          <p:cNvPr id="2" name="TextBox 1"/>
          <p:cNvSpPr txBox="1"/>
          <p:nvPr/>
        </p:nvSpPr>
        <p:spPr>
          <a:xfrm>
            <a:off x="304800" y="4715470"/>
            <a:ext cx="8763000" cy="923330"/>
          </a:xfrm>
          <a:prstGeom prst="rect">
            <a:avLst/>
          </a:prstGeom>
          <a:noFill/>
        </p:spPr>
        <p:txBody>
          <a:bodyPr wrap="square" rtlCol="0">
            <a:spAutoFit/>
          </a:bodyPr>
          <a:lstStyle/>
          <a:p>
            <a:pPr algn="ctr"/>
            <a:r>
              <a:rPr lang="en-US" dirty="0" err="1" smtClean="0">
                <a:solidFill>
                  <a:srgbClr val="EF100B"/>
                </a:solidFill>
              </a:rPr>
              <a:t>Succinyl</a:t>
            </a:r>
            <a:r>
              <a:rPr lang="en-US" dirty="0" smtClean="0">
                <a:solidFill>
                  <a:srgbClr val="EF100B"/>
                </a:solidFill>
              </a:rPr>
              <a:t>-CoA is a </a:t>
            </a:r>
            <a:r>
              <a:rPr lang="en-US" dirty="0" err="1" smtClean="0">
                <a:solidFill>
                  <a:srgbClr val="EF100B"/>
                </a:solidFill>
              </a:rPr>
              <a:t>thioester</a:t>
            </a:r>
            <a:r>
              <a:rPr lang="en-US" dirty="0" smtClean="0">
                <a:solidFill>
                  <a:srgbClr val="EF100B"/>
                </a:solidFill>
              </a:rPr>
              <a:t>, which is a high energy intermediate with its hydrolysis having a </a:t>
            </a:r>
            <a:r>
              <a:rPr lang="el-GR" dirty="0" smtClean="0">
                <a:solidFill>
                  <a:srgbClr val="EF100B"/>
                </a:solidFill>
              </a:rPr>
              <a:t>Δ</a:t>
            </a:r>
            <a:r>
              <a:rPr lang="en-US" dirty="0" smtClean="0">
                <a:solidFill>
                  <a:srgbClr val="EF100B"/>
                </a:solidFill>
              </a:rPr>
              <a:t>G’⁰ ≈ -36 kJ/mol.  GTP is </a:t>
            </a:r>
            <a:r>
              <a:rPr lang="en-US" dirty="0">
                <a:solidFill>
                  <a:srgbClr val="EF100B"/>
                </a:solidFill>
              </a:rPr>
              <a:t>an ATP </a:t>
            </a:r>
            <a:r>
              <a:rPr lang="en-US" dirty="0" smtClean="0">
                <a:solidFill>
                  <a:srgbClr val="EF100B"/>
                </a:solidFill>
              </a:rPr>
              <a:t>equivalent with its synthesis having a </a:t>
            </a:r>
            <a:r>
              <a:rPr lang="el-GR" dirty="0">
                <a:solidFill>
                  <a:srgbClr val="EF100B"/>
                </a:solidFill>
              </a:rPr>
              <a:t>Δ</a:t>
            </a:r>
            <a:r>
              <a:rPr lang="en-US" dirty="0">
                <a:solidFill>
                  <a:srgbClr val="EF100B"/>
                </a:solidFill>
              </a:rPr>
              <a:t>G’⁰ ≈ </a:t>
            </a:r>
            <a:r>
              <a:rPr lang="en-US" dirty="0" smtClean="0">
                <a:solidFill>
                  <a:srgbClr val="EF100B"/>
                </a:solidFill>
              </a:rPr>
              <a:t>+33 kJ/mol.  By coupling these steps the overall </a:t>
            </a:r>
            <a:r>
              <a:rPr lang="el-GR" dirty="0">
                <a:solidFill>
                  <a:srgbClr val="EF100B"/>
                </a:solidFill>
              </a:rPr>
              <a:t>Δ</a:t>
            </a:r>
            <a:r>
              <a:rPr lang="en-US" dirty="0">
                <a:solidFill>
                  <a:srgbClr val="EF100B"/>
                </a:solidFill>
              </a:rPr>
              <a:t>G’⁰</a:t>
            </a:r>
            <a:r>
              <a:rPr lang="en-US" dirty="0" smtClean="0">
                <a:solidFill>
                  <a:srgbClr val="EF100B"/>
                </a:solidFill>
              </a:rPr>
              <a:t> = -2.9 kJ/</a:t>
            </a:r>
            <a:r>
              <a:rPr lang="en-US" dirty="0" err="1" smtClean="0">
                <a:solidFill>
                  <a:srgbClr val="EF100B"/>
                </a:solidFill>
              </a:rPr>
              <a:t>mol</a:t>
            </a:r>
            <a:r>
              <a:rPr lang="en-US" dirty="0" smtClean="0">
                <a:solidFill>
                  <a:srgbClr val="EF100B"/>
                </a:solidFill>
              </a:rPr>
              <a:t> making  the forward direction favored   </a:t>
            </a:r>
          </a:p>
        </p:txBody>
      </p:sp>
      <p:sp>
        <p:nvSpPr>
          <p:cNvPr id="38" name="TextBox 37"/>
          <p:cNvSpPr txBox="1"/>
          <p:nvPr/>
        </p:nvSpPr>
        <p:spPr>
          <a:xfrm>
            <a:off x="990600" y="5634335"/>
            <a:ext cx="7620000" cy="461665"/>
          </a:xfrm>
          <a:prstGeom prst="rect">
            <a:avLst/>
          </a:prstGeom>
          <a:noFill/>
        </p:spPr>
        <p:txBody>
          <a:bodyPr wrap="square" rtlCol="0">
            <a:spAutoFit/>
          </a:bodyPr>
          <a:lstStyle/>
          <a:p>
            <a:r>
              <a:rPr lang="en-US" sz="2400" b="1" dirty="0" smtClean="0"/>
              <a:t>What is the order in which these processes are coupled?</a:t>
            </a:r>
            <a:endParaRPr lang="en-US" sz="2400" b="1" dirty="0"/>
          </a:p>
        </p:txBody>
      </p:sp>
      <p:sp>
        <p:nvSpPr>
          <p:cNvPr id="28" name="TextBox 27"/>
          <p:cNvSpPr txBox="1"/>
          <p:nvPr/>
        </p:nvSpPr>
        <p:spPr>
          <a:xfrm>
            <a:off x="6944245" y="3486090"/>
            <a:ext cx="2047355" cy="400110"/>
          </a:xfrm>
          <a:prstGeom prst="rect">
            <a:avLst/>
          </a:prstGeom>
          <a:noFill/>
        </p:spPr>
        <p:txBody>
          <a:bodyPr wrap="none" rtlCol="0">
            <a:spAutoFit/>
          </a:bodyPr>
          <a:lstStyle/>
          <a:p>
            <a:r>
              <a:rPr lang="en-US" sz="2000" b="1" dirty="0" smtClean="0"/>
              <a:t> </a:t>
            </a:r>
            <a:r>
              <a:rPr lang="el-GR" sz="2000" b="1" dirty="0" smtClean="0"/>
              <a:t>Δ</a:t>
            </a:r>
            <a:r>
              <a:rPr lang="en-US" sz="2000" b="1" dirty="0" smtClean="0"/>
              <a:t>G</a:t>
            </a:r>
            <a:r>
              <a:rPr lang="en-US" sz="2000" b="1" dirty="0"/>
              <a:t> </a:t>
            </a:r>
            <a:r>
              <a:rPr lang="en-US" sz="2000" b="1" dirty="0" smtClean="0"/>
              <a:t> = -0.8 kJ/</a:t>
            </a:r>
            <a:r>
              <a:rPr lang="en-US" sz="2000" b="1" dirty="0" err="1" smtClean="0"/>
              <a:t>mol</a:t>
            </a:r>
            <a:endParaRPr lang="en-US" sz="2000" b="1" dirty="0"/>
          </a:p>
        </p:txBody>
      </p:sp>
      <p:sp>
        <p:nvSpPr>
          <p:cNvPr id="8" name="TextBox 7"/>
          <p:cNvSpPr txBox="1"/>
          <p:nvPr/>
        </p:nvSpPr>
        <p:spPr>
          <a:xfrm>
            <a:off x="685800" y="6059269"/>
            <a:ext cx="7848600" cy="646331"/>
          </a:xfrm>
          <a:prstGeom prst="rect">
            <a:avLst/>
          </a:prstGeom>
          <a:noFill/>
        </p:spPr>
        <p:txBody>
          <a:bodyPr wrap="square" rtlCol="0">
            <a:spAutoFit/>
          </a:bodyPr>
          <a:lstStyle/>
          <a:p>
            <a:pPr algn="ctr"/>
            <a:r>
              <a:rPr lang="en-US" dirty="0" err="1" smtClean="0">
                <a:solidFill>
                  <a:srgbClr val="EF100B"/>
                </a:solidFill>
              </a:rPr>
              <a:t>Succinyl</a:t>
            </a:r>
            <a:r>
              <a:rPr lang="en-US" dirty="0" smtClean="0">
                <a:solidFill>
                  <a:srgbClr val="EF100B"/>
                </a:solidFill>
              </a:rPr>
              <a:t>-CoA  + P</a:t>
            </a:r>
            <a:r>
              <a:rPr lang="en-US" baseline="-25000" dirty="0" smtClean="0">
                <a:solidFill>
                  <a:srgbClr val="EF100B"/>
                </a:solidFill>
              </a:rPr>
              <a:t>i</a:t>
            </a:r>
            <a:r>
              <a:rPr lang="en-US" dirty="0" smtClean="0">
                <a:solidFill>
                  <a:srgbClr val="EF100B"/>
                </a:solidFill>
              </a:rPr>
              <a:t> </a:t>
            </a:r>
            <a:r>
              <a:rPr lang="en-US" dirty="0" smtClean="0">
                <a:solidFill>
                  <a:srgbClr val="EF100B"/>
                </a:solidFill>
                <a:sym typeface="Wingdings" pitchFamily="2" charset="2"/>
              </a:rPr>
              <a:t></a:t>
            </a:r>
            <a:r>
              <a:rPr lang="en-US" dirty="0" smtClean="0">
                <a:solidFill>
                  <a:srgbClr val="EF100B"/>
                </a:solidFill>
              </a:rPr>
              <a:t> CoA-SH + </a:t>
            </a:r>
            <a:r>
              <a:rPr lang="en-US" dirty="0" err="1" smtClean="0">
                <a:solidFill>
                  <a:srgbClr val="EF100B"/>
                </a:solidFill>
              </a:rPr>
              <a:t>Succinyl</a:t>
            </a:r>
            <a:r>
              <a:rPr lang="en-US" dirty="0" smtClean="0">
                <a:solidFill>
                  <a:srgbClr val="EF100B"/>
                </a:solidFill>
              </a:rPr>
              <a:t>-phosphate  + </a:t>
            </a:r>
            <a:r>
              <a:rPr lang="en-US" dirty="0" err="1" smtClean="0">
                <a:solidFill>
                  <a:srgbClr val="EF100B"/>
                </a:solidFill>
              </a:rPr>
              <a:t>His</a:t>
            </a:r>
            <a:r>
              <a:rPr lang="en-US" baseline="-25000" dirty="0" err="1" smtClean="0">
                <a:solidFill>
                  <a:srgbClr val="EF100B"/>
                </a:solidFill>
              </a:rPr>
              <a:t>enzyme</a:t>
            </a:r>
            <a:r>
              <a:rPr lang="en-US" dirty="0" smtClean="0">
                <a:solidFill>
                  <a:srgbClr val="EF100B"/>
                </a:solidFill>
              </a:rPr>
              <a:t> </a:t>
            </a:r>
            <a:r>
              <a:rPr lang="en-US" dirty="0" smtClean="0">
                <a:solidFill>
                  <a:srgbClr val="EF100B"/>
                </a:solidFill>
                <a:sym typeface="Wingdings" pitchFamily="2" charset="2"/>
              </a:rPr>
              <a:t></a:t>
            </a:r>
            <a:endParaRPr lang="en-US" dirty="0" smtClean="0">
              <a:solidFill>
                <a:srgbClr val="EF100B"/>
              </a:solidFill>
            </a:endParaRPr>
          </a:p>
          <a:p>
            <a:pPr algn="ctr"/>
            <a:r>
              <a:rPr lang="en-US" b="1" dirty="0" smtClean="0">
                <a:solidFill>
                  <a:srgbClr val="EF100B"/>
                </a:solidFill>
              </a:rPr>
              <a:t>Succinate</a:t>
            </a:r>
            <a:r>
              <a:rPr lang="en-US" dirty="0" smtClean="0">
                <a:solidFill>
                  <a:srgbClr val="EF100B"/>
                </a:solidFill>
              </a:rPr>
              <a:t> + </a:t>
            </a:r>
            <a:r>
              <a:rPr lang="en-US" dirty="0" err="1" smtClean="0">
                <a:solidFill>
                  <a:srgbClr val="EF100B"/>
                </a:solidFill>
              </a:rPr>
              <a:t>phospho-His</a:t>
            </a:r>
            <a:r>
              <a:rPr lang="en-US" baseline="-25000" dirty="0" err="1" smtClean="0">
                <a:solidFill>
                  <a:srgbClr val="EF100B"/>
                </a:solidFill>
              </a:rPr>
              <a:t>enzyme</a:t>
            </a:r>
            <a:r>
              <a:rPr lang="en-US" dirty="0" smtClean="0">
                <a:solidFill>
                  <a:srgbClr val="EF100B"/>
                </a:solidFill>
              </a:rPr>
              <a:t>  + GDP </a:t>
            </a:r>
            <a:r>
              <a:rPr lang="en-US" dirty="0" smtClean="0">
                <a:solidFill>
                  <a:srgbClr val="EF100B"/>
                </a:solidFill>
                <a:sym typeface="Wingdings" pitchFamily="2" charset="2"/>
              </a:rPr>
              <a:t></a:t>
            </a:r>
            <a:r>
              <a:rPr lang="en-US" dirty="0" smtClean="0">
                <a:solidFill>
                  <a:srgbClr val="EF100B"/>
                </a:solidFill>
              </a:rPr>
              <a:t> </a:t>
            </a:r>
            <a:r>
              <a:rPr lang="en-US" dirty="0" err="1" smtClean="0">
                <a:solidFill>
                  <a:srgbClr val="EF100B"/>
                </a:solidFill>
              </a:rPr>
              <a:t>His</a:t>
            </a:r>
            <a:r>
              <a:rPr lang="en-US" baseline="-25000" dirty="0" err="1" smtClean="0">
                <a:solidFill>
                  <a:srgbClr val="EF100B"/>
                </a:solidFill>
              </a:rPr>
              <a:t>enzyme</a:t>
            </a:r>
            <a:r>
              <a:rPr lang="en-US" baseline="-25000" dirty="0" smtClean="0">
                <a:solidFill>
                  <a:srgbClr val="EF100B"/>
                </a:solidFill>
              </a:rPr>
              <a:t> </a:t>
            </a:r>
            <a:r>
              <a:rPr lang="en-US" dirty="0" smtClean="0">
                <a:solidFill>
                  <a:srgbClr val="EF100B"/>
                </a:solidFill>
              </a:rPr>
              <a:t> + </a:t>
            </a:r>
            <a:r>
              <a:rPr lang="en-US" b="1" dirty="0" smtClean="0">
                <a:solidFill>
                  <a:srgbClr val="EF100B"/>
                </a:solidFill>
              </a:rPr>
              <a:t>GTP</a:t>
            </a:r>
            <a:endParaRPr lang="en-US" b="1" dirty="0">
              <a:solidFill>
                <a:srgbClr val="EF100B"/>
              </a:solidFill>
            </a:endParaRPr>
          </a:p>
        </p:txBody>
      </p:sp>
    </p:spTree>
    <p:extLst>
      <p:ext uri="{BB962C8B-B14F-4D97-AF65-F5344CB8AC3E}">
        <p14:creationId xmlns:p14="http://schemas.microsoft.com/office/powerpoint/2010/main" val="109410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3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 is </a:t>
            </a:r>
            <a:r>
              <a:rPr lang="en-US" b="1" dirty="0" err="1" smtClean="0"/>
              <a:t>V</a:t>
            </a:r>
            <a:r>
              <a:rPr lang="en-US" b="1" baseline="-25000" dirty="0" err="1" smtClean="0"/>
              <a:t>max</a:t>
            </a:r>
            <a:r>
              <a:rPr lang="en-US" b="1" dirty="0" smtClean="0"/>
              <a:t>?</a:t>
            </a:r>
            <a:endParaRPr lang="en-US" b="1" dirty="0"/>
          </a:p>
        </p:txBody>
      </p:sp>
      <p:sp>
        <p:nvSpPr>
          <p:cNvPr id="5" name="Rectangle 4"/>
          <p:cNvSpPr/>
          <p:nvPr/>
        </p:nvSpPr>
        <p:spPr>
          <a:xfrm>
            <a:off x="0" y="0"/>
            <a:ext cx="2420762" cy="10564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latin typeface="Calibri"/>
                <a:cs typeface="Calibri"/>
              </a:rPr>
              <a:t>Inhibitor Kinetics</a:t>
            </a:r>
            <a:endParaRPr lang="en-US" sz="3600" b="1" dirty="0">
              <a:ln w="17780" cmpd="sng">
                <a:noFill/>
                <a:prstDash val="solid"/>
                <a:miter lim="800000"/>
              </a:ln>
              <a:solidFill>
                <a:schemeClr val="tx1"/>
              </a:solidFill>
              <a:latin typeface="Calibri"/>
              <a:cs typeface="Calibri"/>
            </a:endParaRPr>
          </a:p>
        </p:txBody>
      </p:sp>
      <p:pic>
        <p:nvPicPr>
          <p:cNvPr id="3" name="Picture 2" descr="Screen shot 2011-03-09 at 10.0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12" y="1417638"/>
            <a:ext cx="8143643" cy="2794013"/>
          </a:xfrm>
          <a:prstGeom prst="rect">
            <a:avLst/>
          </a:prstGeom>
        </p:spPr>
      </p:pic>
      <p:sp>
        <p:nvSpPr>
          <p:cNvPr id="4" name="Rectangle 3"/>
          <p:cNvSpPr/>
          <p:nvPr/>
        </p:nvSpPr>
        <p:spPr>
          <a:xfrm>
            <a:off x="1510641" y="4517071"/>
            <a:ext cx="637889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err="1" smtClean="0"/>
              <a:t>V</a:t>
            </a:r>
            <a:r>
              <a:rPr lang="en-US" b="1" baseline="-25000" dirty="0" err="1" smtClean="0"/>
              <a:t>max</a:t>
            </a:r>
            <a:r>
              <a:rPr lang="en-US" b="1" dirty="0" smtClean="0"/>
              <a:t> </a:t>
            </a:r>
            <a:r>
              <a:rPr lang="en-US" b="1" dirty="0"/>
              <a:t>depends on [E], so increasing [E] will increase </a:t>
            </a:r>
            <a:r>
              <a:rPr lang="en-US" b="1" dirty="0" err="1"/>
              <a:t>V</a:t>
            </a:r>
            <a:r>
              <a:rPr lang="en-US" b="1" baseline="-25000" dirty="0" err="1"/>
              <a:t>max</a:t>
            </a:r>
            <a:r>
              <a:rPr lang="en-US" dirty="0"/>
              <a:t>. </a:t>
            </a:r>
            <a:endParaRPr lang="en-US" dirty="0" smtClean="0"/>
          </a:p>
          <a:p>
            <a:pPr algn="ctr"/>
            <a:r>
              <a:rPr lang="en-US" dirty="0" smtClean="0"/>
              <a:t>In </a:t>
            </a:r>
            <a:r>
              <a:rPr lang="en-US" dirty="0"/>
              <a:t>uncompetitive inhibition, not all E will become E-</a:t>
            </a:r>
            <a:r>
              <a:rPr lang="en-US" dirty="0" smtClean="0"/>
              <a:t>S; you will always have some small amount of E-S-I even at high [S] that does not make product. Therefore, you will be a little lower than true </a:t>
            </a:r>
            <a:r>
              <a:rPr lang="en-US" dirty="0" err="1" smtClean="0"/>
              <a:t>V</a:t>
            </a:r>
            <a:r>
              <a:rPr lang="en-US" baseline="-25000" dirty="0" err="1" smtClean="0"/>
              <a:t>max</a:t>
            </a:r>
            <a:r>
              <a:rPr lang="en-US" baseline="-25000" dirty="0" smtClean="0"/>
              <a:t>.</a:t>
            </a:r>
            <a:r>
              <a:rPr lang="en-US" dirty="0" smtClean="0"/>
              <a:t> It </a:t>
            </a:r>
            <a:r>
              <a:rPr lang="en-US" dirty="0"/>
              <a:t>will look like </a:t>
            </a:r>
            <a:r>
              <a:rPr lang="en-US" dirty="0" err="1"/>
              <a:t>V</a:t>
            </a:r>
            <a:r>
              <a:rPr lang="en-US" baseline="-25000" dirty="0" err="1"/>
              <a:t>max</a:t>
            </a:r>
            <a:r>
              <a:rPr lang="en-US" dirty="0"/>
              <a:t> has an </a:t>
            </a:r>
            <a:r>
              <a:rPr lang="en-US" i="1" dirty="0"/>
              <a:t>apparent</a:t>
            </a:r>
            <a:r>
              <a:rPr lang="en-US" dirty="0"/>
              <a:t> decrease in uncompetitive </a:t>
            </a:r>
            <a:r>
              <a:rPr lang="en-US" dirty="0" smtClean="0"/>
              <a:t>inhibition, and also mixed inhibition (mixed inhibitors have some affinity for E-S, will make unproductive E-S-I) .</a:t>
            </a:r>
            <a:endParaRPr lang="en-US" dirty="0"/>
          </a:p>
        </p:txBody>
      </p:sp>
    </p:spTree>
    <p:extLst>
      <p:ext uri="{BB962C8B-B14F-4D97-AF65-F5344CB8AC3E}">
        <p14:creationId xmlns:p14="http://schemas.microsoft.com/office/powerpoint/2010/main" val="21428675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5400" y="990600"/>
            <a:ext cx="5257800" cy="2593777"/>
            <a:chOff x="306387" y="1968344"/>
            <a:chExt cx="8531225" cy="4293911"/>
          </a:xfrm>
        </p:grpSpPr>
        <p:pic>
          <p:nvPicPr>
            <p:cNvPr id="12" name="Picture 2" descr="unnumbered 16 p628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093"/>
            <a:stretch/>
          </p:blipFill>
          <p:spPr bwMode="auto">
            <a:xfrm>
              <a:off x="306387" y="2200565"/>
              <a:ext cx="8531225" cy="40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71410" y="1968344"/>
              <a:ext cx="3504255" cy="509515"/>
            </a:xfrm>
            <a:prstGeom prst="rect">
              <a:avLst/>
            </a:prstGeom>
            <a:noFill/>
          </p:spPr>
          <p:txBody>
            <a:bodyPr wrap="square" rtlCol="0">
              <a:spAutoFit/>
            </a:bodyPr>
            <a:lstStyle/>
            <a:p>
              <a:r>
                <a:rPr lang="en-US" sz="1400" b="1" dirty="0" smtClean="0"/>
                <a:t>(tightly bound in enzyme)</a:t>
              </a:r>
              <a:endParaRPr lang="en-US" sz="1400" b="1" dirty="0"/>
            </a:p>
          </p:txBody>
        </p:sp>
      </p:grpSp>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1143001" y="3657600"/>
            <a:ext cx="6629399" cy="609600"/>
          </a:xfrm>
        </p:spPr>
        <p:txBody>
          <a:bodyPr>
            <a:noAutofit/>
          </a:bodyPr>
          <a:lstStyle/>
          <a:p>
            <a:pPr marL="0" indent="0" algn="ctr">
              <a:buNone/>
            </a:pPr>
            <a:r>
              <a:rPr lang="en-US" sz="2400" b="1" dirty="0" smtClean="0"/>
              <a:t>Where is this enzyme located in the cell and what other process is it a part of?</a:t>
            </a:r>
            <a:endParaRPr lang="en-US" sz="2400" b="1" dirty="0"/>
          </a:p>
        </p:txBody>
      </p:sp>
      <p:sp>
        <p:nvSpPr>
          <p:cNvPr id="5" name="TextBox 4"/>
          <p:cNvSpPr txBox="1"/>
          <p:nvPr/>
        </p:nvSpPr>
        <p:spPr>
          <a:xfrm>
            <a:off x="3581400" y="228600"/>
            <a:ext cx="5334000" cy="523220"/>
          </a:xfrm>
          <a:prstGeom prst="rect">
            <a:avLst/>
          </a:prstGeom>
          <a:solidFill>
            <a:srgbClr val="FFFF00"/>
          </a:solidFill>
        </p:spPr>
        <p:txBody>
          <a:bodyPr wrap="square" rtlCol="0">
            <a:spAutoFit/>
          </a:bodyPr>
          <a:lstStyle/>
          <a:p>
            <a:pPr algn="ctr"/>
            <a:r>
              <a:rPr lang="en-US" sz="2800" i="1" dirty="0" smtClean="0"/>
              <a:t>6. Succinate Dehydrogenase</a:t>
            </a:r>
            <a:endParaRPr lang="en-US" sz="2000" i="1" dirty="0"/>
          </a:p>
        </p:txBody>
      </p:sp>
      <p:sp>
        <p:nvSpPr>
          <p:cNvPr id="6" name="TextBox 5"/>
          <p:cNvSpPr txBox="1"/>
          <p:nvPr/>
        </p:nvSpPr>
        <p:spPr>
          <a:xfrm>
            <a:off x="3505200" y="685800"/>
            <a:ext cx="5410200" cy="369332"/>
          </a:xfrm>
          <a:prstGeom prst="rect">
            <a:avLst/>
          </a:prstGeom>
          <a:noFill/>
        </p:spPr>
        <p:txBody>
          <a:bodyPr wrap="square" rtlCol="0">
            <a:spAutoFit/>
          </a:bodyPr>
          <a:lstStyle/>
          <a:p>
            <a:pPr algn="ctr"/>
            <a:r>
              <a:rPr lang="en-US" dirty="0" smtClean="0"/>
              <a:t>Catalyzes </a:t>
            </a:r>
            <a:r>
              <a:rPr lang="en-US" dirty="0"/>
              <a:t>the </a:t>
            </a:r>
            <a:r>
              <a:rPr lang="en-US" dirty="0" smtClean="0"/>
              <a:t>oxidation of succinate to </a:t>
            </a:r>
            <a:r>
              <a:rPr lang="en-US" b="1" dirty="0" err="1" smtClean="0"/>
              <a:t>fumerate</a:t>
            </a:r>
            <a:endParaRPr lang="en-US" b="1" dirty="0"/>
          </a:p>
        </p:txBody>
      </p:sp>
      <p:sp>
        <p:nvSpPr>
          <p:cNvPr id="2" name="TextBox 1"/>
          <p:cNvSpPr txBox="1"/>
          <p:nvPr/>
        </p:nvSpPr>
        <p:spPr>
          <a:xfrm>
            <a:off x="304800" y="4419600"/>
            <a:ext cx="8763000" cy="923330"/>
          </a:xfrm>
          <a:prstGeom prst="rect">
            <a:avLst/>
          </a:prstGeom>
          <a:noFill/>
        </p:spPr>
        <p:txBody>
          <a:bodyPr wrap="square" rtlCol="0">
            <a:spAutoFit/>
          </a:bodyPr>
          <a:lstStyle/>
          <a:p>
            <a:pPr algn="ctr"/>
            <a:r>
              <a:rPr lang="en-US" dirty="0" smtClean="0">
                <a:solidFill>
                  <a:srgbClr val="EF100B"/>
                </a:solidFill>
              </a:rPr>
              <a:t>Succinate DH is tightly-bound to the inner mitochondrial membrane (eukaryotes) or </a:t>
            </a:r>
            <a:r>
              <a:rPr lang="en-US" dirty="0" err="1" smtClean="0">
                <a:solidFill>
                  <a:srgbClr val="EF100B"/>
                </a:solidFill>
              </a:rPr>
              <a:t>plasm</a:t>
            </a:r>
            <a:r>
              <a:rPr lang="en-US" dirty="0" smtClean="0">
                <a:solidFill>
                  <a:srgbClr val="EF100B"/>
                </a:solidFill>
              </a:rPr>
              <a:t> membrane (bacteria).  It is also </a:t>
            </a:r>
            <a:r>
              <a:rPr lang="en-US" b="1" dirty="0" smtClean="0">
                <a:solidFill>
                  <a:srgbClr val="EF100B"/>
                </a:solidFill>
              </a:rPr>
              <a:t>Complex II</a:t>
            </a:r>
            <a:r>
              <a:rPr lang="en-US" dirty="0" smtClean="0">
                <a:solidFill>
                  <a:srgbClr val="EF100B"/>
                </a:solidFill>
              </a:rPr>
              <a:t> in the electron transport chain and is involved in oxidative phosphorylation   </a:t>
            </a:r>
          </a:p>
        </p:txBody>
      </p:sp>
      <p:sp>
        <p:nvSpPr>
          <p:cNvPr id="38" name="TextBox 37"/>
          <p:cNvSpPr txBox="1"/>
          <p:nvPr/>
        </p:nvSpPr>
        <p:spPr>
          <a:xfrm>
            <a:off x="0" y="5257800"/>
            <a:ext cx="9220200" cy="400110"/>
          </a:xfrm>
          <a:prstGeom prst="rect">
            <a:avLst/>
          </a:prstGeom>
          <a:noFill/>
        </p:spPr>
        <p:txBody>
          <a:bodyPr wrap="square" rtlCol="0">
            <a:spAutoFit/>
          </a:bodyPr>
          <a:lstStyle/>
          <a:p>
            <a:pPr algn="ctr"/>
            <a:r>
              <a:rPr lang="en-US" sz="2000" b="1" dirty="0" smtClean="0"/>
              <a:t>What type of inhibitor is </a:t>
            </a:r>
            <a:r>
              <a:rPr lang="en-US" sz="2000" b="1" dirty="0" err="1" smtClean="0"/>
              <a:t>malonate</a:t>
            </a:r>
            <a:r>
              <a:rPr lang="en-US" sz="2000" b="1" dirty="0" smtClean="0"/>
              <a:t>, which only differs from succinate by a -CH</a:t>
            </a:r>
            <a:r>
              <a:rPr lang="en-US" sz="2000" b="1" baseline="-25000" dirty="0" smtClean="0"/>
              <a:t>2</a:t>
            </a:r>
            <a:r>
              <a:rPr lang="en-US" sz="2000" b="1" dirty="0" smtClean="0"/>
              <a:t>?</a:t>
            </a:r>
            <a:r>
              <a:rPr lang="en-US" sz="2000" b="1" baseline="-25000" dirty="0" smtClean="0"/>
              <a:t> </a:t>
            </a:r>
            <a:r>
              <a:rPr lang="en-US" sz="2000" b="1" dirty="0"/>
              <a:t> </a:t>
            </a:r>
            <a:r>
              <a:rPr lang="en-US" sz="2000" b="1" dirty="0" smtClean="0"/>
              <a:t> </a:t>
            </a:r>
          </a:p>
        </p:txBody>
      </p:sp>
      <p:sp>
        <p:nvSpPr>
          <p:cNvPr id="28" name="TextBox 27"/>
          <p:cNvSpPr txBox="1"/>
          <p:nvPr/>
        </p:nvSpPr>
        <p:spPr>
          <a:xfrm>
            <a:off x="6944245" y="3257490"/>
            <a:ext cx="984565" cy="400110"/>
          </a:xfrm>
          <a:prstGeom prst="rect">
            <a:avLst/>
          </a:prstGeom>
          <a:noFill/>
        </p:spPr>
        <p:txBody>
          <a:bodyPr wrap="none" rtlCol="0">
            <a:spAutoFit/>
          </a:bodyPr>
          <a:lstStyle/>
          <a:p>
            <a:r>
              <a:rPr lang="en-US" sz="2000" b="1" dirty="0" smtClean="0"/>
              <a:t> </a:t>
            </a:r>
            <a:r>
              <a:rPr lang="el-GR" sz="2000" b="1" dirty="0" smtClean="0"/>
              <a:t>Δ</a:t>
            </a:r>
            <a:r>
              <a:rPr lang="en-US" sz="2000" b="1" dirty="0" smtClean="0"/>
              <a:t>G</a:t>
            </a:r>
            <a:r>
              <a:rPr lang="en-US" sz="2000" b="1" dirty="0"/>
              <a:t> </a:t>
            </a:r>
            <a:r>
              <a:rPr lang="en-US" sz="2000" b="1" dirty="0" smtClean="0"/>
              <a:t> ≈ 0</a:t>
            </a:r>
            <a:endParaRPr lang="en-US" sz="2000" b="1" dirty="0"/>
          </a:p>
        </p:txBody>
      </p:sp>
      <p:sp>
        <p:nvSpPr>
          <p:cNvPr id="8" name="TextBox 7"/>
          <p:cNvSpPr txBox="1"/>
          <p:nvPr/>
        </p:nvSpPr>
        <p:spPr>
          <a:xfrm>
            <a:off x="1676400" y="5562600"/>
            <a:ext cx="5181600" cy="369332"/>
          </a:xfrm>
          <a:prstGeom prst="rect">
            <a:avLst/>
          </a:prstGeom>
          <a:noFill/>
        </p:spPr>
        <p:txBody>
          <a:bodyPr wrap="square" rtlCol="0">
            <a:spAutoFit/>
          </a:bodyPr>
          <a:lstStyle/>
          <a:p>
            <a:pPr algn="ctr"/>
            <a:r>
              <a:rPr lang="en-US" dirty="0" smtClean="0">
                <a:solidFill>
                  <a:srgbClr val="EF100B"/>
                </a:solidFill>
              </a:rPr>
              <a:t>Competitive</a:t>
            </a:r>
            <a:endParaRPr lang="en-US" dirty="0">
              <a:solidFill>
                <a:srgbClr val="EF100B"/>
              </a:solidFill>
            </a:endParaRPr>
          </a:p>
        </p:txBody>
      </p:sp>
      <p:sp>
        <p:nvSpPr>
          <p:cNvPr id="17" name="TextBox 16"/>
          <p:cNvSpPr txBox="1"/>
          <p:nvPr/>
        </p:nvSpPr>
        <p:spPr>
          <a:xfrm>
            <a:off x="0" y="5867400"/>
            <a:ext cx="9220200" cy="400110"/>
          </a:xfrm>
          <a:prstGeom prst="rect">
            <a:avLst/>
          </a:prstGeom>
          <a:noFill/>
        </p:spPr>
        <p:txBody>
          <a:bodyPr wrap="square" rtlCol="0">
            <a:spAutoFit/>
          </a:bodyPr>
          <a:lstStyle/>
          <a:p>
            <a:pPr algn="ctr"/>
            <a:r>
              <a:rPr lang="en-US" sz="2000" b="1" dirty="0" smtClean="0"/>
              <a:t>How would the addition of </a:t>
            </a:r>
            <a:r>
              <a:rPr lang="en-US" sz="2000" b="1" dirty="0" err="1" smtClean="0"/>
              <a:t>malonate</a:t>
            </a:r>
            <a:r>
              <a:rPr lang="en-US" sz="2000" b="1" dirty="0" smtClean="0"/>
              <a:t> affect the </a:t>
            </a:r>
            <a:r>
              <a:rPr lang="en-US" sz="2000" b="1" dirty="0" err="1" smtClean="0"/>
              <a:t>V</a:t>
            </a:r>
            <a:r>
              <a:rPr lang="en-US" sz="2000" b="1" baseline="-25000" dirty="0" err="1" smtClean="0"/>
              <a:t>max</a:t>
            </a:r>
            <a:r>
              <a:rPr lang="en-US" sz="2000" b="1" dirty="0" smtClean="0"/>
              <a:t> and K</a:t>
            </a:r>
            <a:r>
              <a:rPr lang="en-US" sz="2000" b="1" baseline="-25000" dirty="0" smtClean="0"/>
              <a:t>m</a:t>
            </a:r>
            <a:r>
              <a:rPr lang="en-US" sz="2000" b="1" dirty="0" smtClean="0"/>
              <a:t> of succinate DH?  </a:t>
            </a:r>
          </a:p>
        </p:txBody>
      </p:sp>
      <mc:AlternateContent xmlns:mc="http://schemas.openxmlformats.org/markup-compatibility/2006">
        <mc:Choice xmlns:a14="http://schemas.microsoft.com/office/drawing/2010/main" Requires="a14">
          <p:sp>
            <p:nvSpPr>
              <p:cNvPr id="18" name="TextBox 17"/>
              <p:cNvSpPr txBox="1"/>
              <p:nvPr/>
            </p:nvSpPr>
            <p:spPr>
              <a:xfrm>
                <a:off x="522032" y="6160566"/>
                <a:ext cx="8035759" cy="923330"/>
              </a:xfrm>
              <a:prstGeom prst="rect">
                <a:avLst/>
              </a:prstGeom>
              <a:noFill/>
            </p:spPr>
            <p:txBody>
              <a:bodyPr wrap="square" rtlCol="0">
                <a:spAutoFit/>
              </a:bodyPr>
              <a:lstStyle/>
              <a:p>
                <a:pPr algn="ctr"/>
                <a:r>
                  <a:rPr lang="en-US" dirty="0" smtClean="0">
                    <a:solidFill>
                      <a:srgbClr val="EF100B"/>
                    </a:solidFill>
                  </a:rPr>
                  <a:t>The </a:t>
                </a:r>
                <a:r>
                  <a:rPr lang="en-US" dirty="0" err="1" smtClean="0">
                    <a:solidFill>
                      <a:srgbClr val="EF100B"/>
                    </a:solidFill>
                  </a:rPr>
                  <a:t>V</a:t>
                </a:r>
                <a:r>
                  <a:rPr lang="en-US" baseline="-25000" dirty="0" err="1" smtClean="0">
                    <a:solidFill>
                      <a:srgbClr val="EF100B"/>
                    </a:solidFill>
                  </a:rPr>
                  <a:t>max</a:t>
                </a:r>
                <a:r>
                  <a:rPr lang="en-US" dirty="0" smtClean="0">
                    <a:solidFill>
                      <a:srgbClr val="EF100B"/>
                    </a:solidFill>
                  </a:rPr>
                  <a:t> would be </a:t>
                </a:r>
                <a:r>
                  <a:rPr lang="en-US" dirty="0" smtClean="0">
                    <a:solidFill>
                      <a:srgbClr val="EF100B"/>
                    </a:solidFill>
                  </a:rPr>
                  <a:t>unchanged (</a:t>
                </a:r>
                <a:r>
                  <a:rPr lang="en-US" dirty="0" err="1" smtClean="0"/>
                  <a:t>V</a:t>
                </a:r>
                <a:r>
                  <a:rPr lang="en-US" baseline="-25000" dirty="0" err="1" smtClean="0"/>
                  <a:t>max</a:t>
                </a:r>
                <a:r>
                  <a:rPr lang="en-US" dirty="0" smtClean="0"/>
                  <a:t> </a:t>
                </a:r>
                <a:r>
                  <a:rPr lang="en-US" dirty="0"/>
                  <a:t>= </a:t>
                </a:r>
                <a:r>
                  <a:rPr lang="en-US" dirty="0" err="1" smtClean="0"/>
                  <a:t>V</a:t>
                </a:r>
                <a:r>
                  <a:rPr lang="en-US" baseline="-25000" dirty="0" err="1" smtClean="0"/>
                  <a:t>max</a:t>
                </a:r>
                <a:r>
                  <a:rPr lang="en-US" baseline="30000" dirty="0" err="1" smtClean="0"/>
                  <a:t>app</a:t>
                </a:r>
                <a:r>
                  <a:rPr lang="en-US" dirty="0" smtClean="0"/>
                  <a:t>)</a:t>
                </a:r>
                <a:r>
                  <a:rPr lang="en-US" dirty="0" smtClean="0">
                    <a:solidFill>
                      <a:srgbClr val="EF100B"/>
                    </a:solidFill>
                  </a:rPr>
                  <a:t>, </a:t>
                </a:r>
                <a:r>
                  <a:rPr lang="en-US" dirty="0" smtClean="0">
                    <a:solidFill>
                      <a:srgbClr val="EF100B"/>
                    </a:solidFill>
                  </a:rPr>
                  <a:t>while the K</a:t>
                </a:r>
                <a:r>
                  <a:rPr lang="en-US" baseline="-25000" dirty="0" smtClean="0">
                    <a:solidFill>
                      <a:srgbClr val="EF100B"/>
                    </a:solidFill>
                  </a:rPr>
                  <a:t>m</a:t>
                </a:r>
                <a:r>
                  <a:rPr lang="en-US" dirty="0" smtClean="0">
                    <a:solidFill>
                      <a:srgbClr val="EF100B"/>
                    </a:solidFill>
                  </a:rPr>
                  <a:t> increases with [I] </a:t>
                </a:r>
                <a14:m/>
                <a:endParaRPr lang="en-US" dirty="0">
                  <a:solidFill>
                    <a:srgbClr val="EF100B"/>
                  </a:solidFill>
                </a:endParaRPr>
              </a:p>
              <a:p>
                <a:pPr algn="ctr"/>
                <a:endParaRPr lang="en-US" dirty="0">
                  <a:solidFill>
                    <a:srgbClr val="EF100B"/>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522032" y="6160566"/>
                <a:ext cx="8035759" cy="923330"/>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3963980" y="6515404"/>
            <a:ext cx="1125128" cy="369332"/>
          </a:xfrm>
          <a:prstGeom prst="rect">
            <a:avLst/>
          </a:prstGeom>
          <a:solidFill>
            <a:srgbClr val="FFFFFF"/>
          </a:solidFill>
        </p:spPr>
        <p:txBody>
          <a:bodyPr wrap="none" rtlCol="0">
            <a:spAutoFit/>
          </a:bodyPr>
          <a:lstStyle/>
          <a:p>
            <a:r>
              <a:rPr lang="en-US" dirty="0" smtClean="0"/>
              <a:t>K</a:t>
            </a:r>
            <a:r>
              <a:rPr lang="en-US" baseline="-25000" dirty="0" smtClean="0"/>
              <a:t>m</a:t>
            </a:r>
            <a:r>
              <a:rPr lang="en-US" dirty="0" smtClean="0"/>
              <a:t> &lt; </a:t>
            </a:r>
            <a:r>
              <a:rPr lang="en-US" dirty="0" err="1" smtClean="0"/>
              <a:t>K</a:t>
            </a:r>
            <a:r>
              <a:rPr lang="en-US" baseline="-25000" dirty="0" err="1" smtClean="0"/>
              <a:t>m</a:t>
            </a:r>
            <a:r>
              <a:rPr lang="en-US" baseline="30000" dirty="0" err="1" smtClean="0"/>
              <a:t>app</a:t>
            </a:r>
            <a:endParaRPr lang="en-US" baseline="30000" dirty="0"/>
          </a:p>
        </p:txBody>
      </p:sp>
    </p:spTree>
    <p:extLst>
      <p:ext uri="{BB962C8B-B14F-4D97-AF65-F5344CB8AC3E}">
        <p14:creationId xmlns:p14="http://schemas.microsoft.com/office/powerpoint/2010/main" val="1424331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38" grpId="0"/>
      <p:bldP spid="8" grpId="0"/>
      <p:bldP spid="17"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1143001" y="4343400"/>
            <a:ext cx="6629399" cy="609600"/>
          </a:xfrm>
        </p:spPr>
        <p:txBody>
          <a:bodyPr>
            <a:noAutofit/>
          </a:bodyPr>
          <a:lstStyle/>
          <a:p>
            <a:pPr marL="0" indent="0" algn="ctr">
              <a:buNone/>
            </a:pPr>
            <a:r>
              <a:rPr lang="en-US" sz="2400" b="1" dirty="0" smtClean="0"/>
              <a:t>What does the transition state look like?</a:t>
            </a:r>
            <a:endParaRPr lang="en-US" sz="2400" b="1" dirty="0"/>
          </a:p>
        </p:txBody>
      </p:sp>
      <p:sp>
        <p:nvSpPr>
          <p:cNvPr id="5" name="TextBox 4"/>
          <p:cNvSpPr txBox="1"/>
          <p:nvPr/>
        </p:nvSpPr>
        <p:spPr>
          <a:xfrm>
            <a:off x="3581400" y="228600"/>
            <a:ext cx="5334000" cy="523220"/>
          </a:xfrm>
          <a:prstGeom prst="rect">
            <a:avLst/>
          </a:prstGeom>
          <a:solidFill>
            <a:srgbClr val="FFFF00"/>
          </a:solidFill>
        </p:spPr>
        <p:txBody>
          <a:bodyPr wrap="square" rtlCol="0">
            <a:spAutoFit/>
          </a:bodyPr>
          <a:lstStyle/>
          <a:p>
            <a:pPr algn="ctr"/>
            <a:r>
              <a:rPr lang="en-US" sz="2800" i="1" dirty="0"/>
              <a:t>7</a:t>
            </a:r>
            <a:r>
              <a:rPr lang="en-US" sz="2800" i="1" dirty="0" smtClean="0"/>
              <a:t>. </a:t>
            </a:r>
            <a:r>
              <a:rPr lang="en-US" sz="2800" i="1" dirty="0" err="1" smtClean="0"/>
              <a:t>Fumerase</a:t>
            </a:r>
            <a:endParaRPr lang="en-US" sz="2000" i="1" dirty="0"/>
          </a:p>
        </p:txBody>
      </p:sp>
      <p:sp>
        <p:nvSpPr>
          <p:cNvPr id="6" name="TextBox 5"/>
          <p:cNvSpPr txBox="1"/>
          <p:nvPr/>
        </p:nvSpPr>
        <p:spPr>
          <a:xfrm>
            <a:off x="3505200" y="685800"/>
            <a:ext cx="5410200" cy="369332"/>
          </a:xfrm>
          <a:prstGeom prst="rect">
            <a:avLst/>
          </a:prstGeom>
          <a:noFill/>
        </p:spPr>
        <p:txBody>
          <a:bodyPr wrap="square" rtlCol="0">
            <a:spAutoFit/>
          </a:bodyPr>
          <a:lstStyle/>
          <a:p>
            <a:pPr algn="ctr"/>
            <a:r>
              <a:rPr lang="en-US" dirty="0" smtClean="0"/>
              <a:t>Catalyzes </a:t>
            </a:r>
            <a:r>
              <a:rPr lang="en-US" dirty="0"/>
              <a:t>the </a:t>
            </a:r>
            <a:r>
              <a:rPr lang="en-US" dirty="0" smtClean="0"/>
              <a:t>hydration of </a:t>
            </a:r>
            <a:r>
              <a:rPr lang="en-US" dirty="0" err="1" smtClean="0"/>
              <a:t>fumerate</a:t>
            </a:r>
            <a:r>
              <a:rPr lang="en-US" dirty="0" smtClean="0"/>
              <a:t> to </a:t>
            </a:r>
            <a:r>
              <a:rPr lang="en-US" b="1" dirty="0" smtClean="0"/>
              <a:t>L-Malate</a:t>
            </a:r>
            <a:endParaRPr lang="en-US" b="1" dirty="0"/>
          </a:p>
        </p:txBody>
      </p:sp>
      <p:sp>
        <p:nvSpPr>
          <p:cNvPr id="38" name="TextBox 37"/>
          <p:cNvSpPr txBox="1"/>
          <p:nvPr/>
        </p:nvSpPr>
        <p:spPr>
          <a:xfrm>
            <a:off x="-76200" y="5029200"/>
            <a:ext cx="9220200" cy="830997"/>
          </a:xfrm>
          <a:prstGeom prst="rect">
            <a:avLst/>
          </a:prstGeom>
          <a:noFill/>
        </p:spPr>
        <p:txBody>
          <a:bodyPr wrap="square" rtlCol="0">
            <a:spAutoFit/>
          </a:bodyPr>
          <a:lstStyle/>
          <a:p>
            <a:pPr algn="ctr"/>
            <a:r>
              <a:rPr lang="en-US" sz="2400" b="1" dirty="0" smtClean="0"/>
              <a:t>True or False: </a:t>
            </a:r>
          </a:p>
          <a:p>
            <a:pPr algn="ctr"/>
            <a:r>
              <a:rPr lang="en-US" sz="2400" b="1" dirty="0" err="1" smtClean="0"/>
              <a:t>Fumerase</a:t>
            </a:r>
            <a:r>
              <a:rPr lang="en-US" sz="2400" b="1" dirty="0" smtClean="0"/>
              <a:t> cannot differentiate between </a:t>
            </a:r>
            <a:r>
              <a:rPr lang="en-US" sz="2400" b="1" i="1" dirty="0" err="1" smtClean="0"/>
              <a:t>cis</a:t>
            </a:r>
            <a:r>
              <a:rPr lang="en-US" sz="2400" b="1" dirty="0" smtClean="0"/>
              <a:t> or </a:t>
            </a:r>
            <a:r>
              <a:rPr lang="en-US" sz="2400" b="1" i="1" dirty="0" smtClean="0"/>
              <a:t>trans </a:t>
            </a:r>
            <a:r>
              <a:rPr lang="en-US" sz="2400" b="1" dirty="0" smtClean="0"/>
              <a:t>isomers</a:t>
            </a:r>
          </a:p>
        </p:txBody>
      </p:sp>
      <p:sp>
        <p:nvSpPr>
          <p:cNvPr id="28" name="TextBox 27"/>
          <p:cNvSpPr txBox="1"/>
          <p:nvPr/>
        </p:nvSpPr>
        <p:spPr>
          <a:xfrm>
            <a:off x="6705600" y="1676400"/>
            <a:ext cx="3124200" cy="461665"/>
          </a:xfrm>
          <a:prstGeom prst="rect">
            <a:avLst/>
          </a:prstGeom>
          <a:noFill/>
        </p:spPr>
        <p:txBody>
          <a:bodyPr wrap="square" rtlCol="0">
            <a:spAutoFit/>
          </a:bodyPr>
          <a:lstStyle/>
          <a:p>
            <a:r>
              <a:rPr lang="en-US" sz="2400" b="1" dirty="0" smtClean="0"/>
              <a:t> </a:t>
            </a:r>
            <a:r>
              <a:rPr lang="el-GR" sz="2400" b="1" dirty="0" smtClean="0"/>
              <a:t>Δ</a:t>
            </a:r>
            <a:r>
              <a:rPr lang="en-US" sz="2400" b="1" dirty="0" smtClean="0"/>
              <a:t>G = - 0.9 kJ/</a:t>
            </a:r>
            <a:r>
              <a:rPr lang="en-US" sz="2400" b="1" dirty="0" err="1" smtClean="0"/>
              <a:t>mol</a:t>
            </a:r>
            <a:endParaRPr lang="en-US" sz="2400" b="1" dirty="0"/>
          </a:p>
        </p:txBody>
      </p:sp>
      <p:sp>
        <p:nvSpPr>
          <p:cNvPr id="18" name="TextBox 17"/>
          <p:cNvSpPr txBox="1"/>
          <p:nvPr/>
        </p:nvSpPr>
        <p:spPr>
          <a:xfrm>
            <a:off x="304800" y="5791200"/>
            <a:ext cx="8763000" cy="1200329"/>
          </a:xfrm>
          <a:prstGeom prst="rect">
            <a:avLst/>
          </a:prstGeom>
          <a:noFill/>
        </p:spPr>
        <p:txBody>
          <a:bodyPr wrap="square" rtlCol="0">
            <a:spAutoFit/>
          </a:bodyPr>
          <a:lstStyle/>
          <a:p>
            <a:pPr algn="ctr"/>
            <a:r>
              <a:rPr lang="en-US" dirty="0" smtClean="0">
                <a:solidFill>
                  <a:srgbClr val="EF100B"/>
                </a:solidFill>
              </a:rPr>
              <a:t>FALSE.  </a:t>
            </a:r>
            <a:r>
              <a:rPr lang="en-US" dirty="0" err="1" smtClean="0">
                <a:solidFill>
                  <a:srgbClr val="EF100B"/>
                </a:solidFill>
              </a:rPr>
              <a:t>Fumerase</a:t>
            </a:r>
            <a:r>
              <a:rPr lang="en-US" dirty="0" smtClean="0">
                <a:solidFill>
                  <a:srgbClr val="EF100B"/>
                </a:solidFill>
              </a:rPr>
              <a:t> is highly stereospecific.  It catalyzes the hydration of the </a:t>
            </a:r>
            <a:r>
              <a:rPr lang="en-US" i="1" dirty="0" smtClean="0">
                <a:solidFill>
                  <a:srgbClr val="EF100B"/>
                </a:solidFill>
              </a:rPr>
              <a:t>trans</a:t>
            </a:r>
            <a:r>
              <a:rPr lang="en-US" dirty="0" smtClean="0">
                <a:solidFill>
                  <a:srgbClr val="EF100B"/>
                </a:solidFill>
              </a:rPr>
              <a:t> isomer (</a:t>
            </a:r>
            <a:r>
              <a:rPr lang="en-US" dirty="0" err="1" smtClean="0">
                <a:solidFill>
                  <a:srgbClr val="EF100B"/>
                </a:solidFill>
              </a:rPr>
              <a:t>fumerate</a:t>
            </a:r>
            <a:r>
              <a:rPr lang="en-US" dirty="0" smtClean="0">
                <a:solidFill>
                  <a:srgbClr val="EF100B"/>
                </a:solidFill>
              </a:rPr>
              <a:t>) and NOT the </a:t>
            </a:r>
            <a:r>
              <a:rPr lang="en-US" i="1" dirty="0" err="1" smtClean="0">
                <a:solidFill>
                  <a:srgbClr val="EF100B"/>
                </a:solidFill>
              </a:rPr>
              <a:t>cis</a:t>
            </a:r>
            <a:r>
              <a:rPr lang="en-US" dirty="0" smtClean="0">
                <a:solidFill>
                  <a:srgbClr val="EF100B"/>
                </a:solidFill>
              </a:rPr>
              <a:t> isomer (maleate).  In the reverse direction, D-malate is NOT a substrate while L-malate is.</a:t>
            </a:r>
            <a:endParaRPr lang="en-US" dirty="0">
              <a:solidFill>
                <a:srgbClr val="EF100B"/>
              </a:solidFill>
            </a:endParaRPr>
          </a:p>
          <a:p>
            <a:pPr algn="ctr"/>
            <a:endParaRPr lang="en-US" dirty="0">
              <a:solidFill>
                <a:srgbClr val="EF100B"/>
              </a:solidFill>
            </a:endParaRPr>
          </a:p>
        </p:txBody>
      </p:sp>
      <p:grpSp>
        <p:nvGrpSpPr>
          <p:cNvPr id="10" name="Group 9"/>
          <p:cNvGrpSpPr/>
          <p:nvPr/>
        </p:nvGrpSpPr>
        <p:grpSpPr>
          <a:xfrm>
            <a:off x="1676400" y="2774396"/>
            <a:ext cx="5257799" cy="1645204"/>
            <a:chOff x="1676400" y="2774396"/>
            <a:chExt cx="5257799" cy="1645204"/>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74396"/>
              <a:ext cx="5257799" cy="164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62400" y="3228201"/>
              <a:ext cx="762000" cy="276999"/>
            </a:xfrm>
            <a:prstGeom prst="rect">
              <a:avLst/>
            </a:prstGeom>
            <a:noFill/>
          </p:spPr>
          <p:txBody>
            <a:bodyPr wrap="square" rtlCol="0">
              <a:spAutoFit/>
            </a:bodyPr>
            <a:lstStyle/>
            <a:p>
              <a:r>
                <a:rPr lang="en-US" sz="1200" b="1" dirty="0" smtClean="0">
                  <a:solidFill>
                    <a:srgbClr val="C00000"/>
                  </a:solidFill>
                </a:rPr>
                <a:t>+ H</a:t>
              </a:r>
              <a:r>
                <a:rPr lang="en-US" sz="1200" b="1" baseline="-25000" dirty="0" smtClean="0">
                  <a:solidFill>
                    <a:srgbClr val="C00000"/>
                  </a:solidFill>
                </a:rPr>
                <a:t>2</a:t>
              </a:r>
              <a:r>
                <a:rPr lang="en-US" sz="1200" b="1" dirty="0" smtClean="0">
                  <a:solidFill>
                    <a:srgbClr val="C00000"/>
                  </a:solidFill>
                </a:rPr>
                <a:t>O</a:t>
              </a:r>
              <a:endParaRPr lang="en-US" sz="1200" b="1" dirty="0">
                <a:solidFill>
                  <a:srgbClr val="C00000"/>
                </a:solidFill>
              </a:endParaRPr>
            </a:p>
          </p:txBody>
        </p:sp>
        <p:sp>
          <p:nvSpPr>
            <p:cNvPr id="19" name="TextBox 18"/>
            <p:cNvSpPr txBox="1"/>
            <p:nvPr/>
          </p:nvSpPr>
          <p:spPr>
            <a:xfrm>
              <a:off x="3962400" y="3456801"/>
              <a:ext cx="762000" cy="276999"/>
            </a:xfrm>
            <a:prstGeom prst="rect">
              <a:avLst/>
            </a:prstGeom>
            <a:noFill/>
          </p:spPr>
          <p:txBody>
            <a:bodyPr wrap="square" rtlCol="0">
              <a:spAutoFit/>
            </a:bodyPr>
            <a:lstStyle/>
            <a:p>
              <a:r>
                <a:rPr lang="en-US" sz="1200" b="1" dirty="0" smtClean="0">
                  <a:solidFill>
                    <a:srgbClr val="C00000"/>
                  </a:solidFill>
                </a:rPr>
                <a:t>- H</a:t>
              </a:r>
              <a:r>
                <a:rPr lang="en-US" sz="1200" b="1" baseline="-25000" dirty="0" smtClean="0">
                  <a:solidFill>
                    <a:srgbClr val="C00000"/>
                  </a:solidFill>
                </a:rPr>
                <a:t>2</a:t>
              </a:r>
              <a:r>
                <a:rPr lang="en-US" sz="1200" b="1" dirty="0" smtClean="0">
                  <a:solidFill>
                    <a:srgbClr val="C00000"/>
                  </a:solidFill>
                </a:rPr>
                <a:t>O</a:t>
              </a:r>
              <a:endParaRPr lang="en-US" sz="1200" b="1" dirty="0">
                <a:solidFill>
                  <a:srgbClr val="C00000"/>
                </a:solidFill>
              </a:endParaRPr>
            </a:p>
          </p:txBody>
        </p:sp>
      </p:grpSp>
      <p:grpSp>
        <p:nvGrpSpPr>
          <p:cNvPr id="3" name="Group 2"/>
          <p:cNvGrpSpPr/>
          <p:nvPr/>
        </p:nvGrpSpPr>
        <p:grpSpPr>
          <a:xfrm>
            <a:off x="1710682" y="970761"/>
            <a:ext cx="5375918" cy="4199171"/>
            <a:chOff x="1710682" y="970761"/>
            <a:chExt cx="5375918" cy="4199171"/>
          </a:xfrm>
        </p:grpSpPr>
        <p:pic>
          <p:nvPicPr>
            <p:cNvPr id="16" name="Picture 2" descr="figun_17_p583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20"/>
            <a:stretch/>
          </p:blipFill>
          <p:spPr bwMode="auto">
            <a:xfrm>
              <a:off x="1710682" y="970761"/>
              <a:ext cx="5147318" cy="32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05000" y="4800600"/>
              <a:ext cx="5181600" cy="369332"/>
            </a:xfrm>
            <a:prstGeom prst="rect">
              <a:avLst/>
            </a:prstGeom>
            <a:noFill/>
          </p:spPr>
          <p:txBody>
            <a:bodyPr wrap="square" rtlCol="0">
              <a:spAutoFit/>
            </a:bodyPr>
            <a:lstStyle/>
            <a:p>
              <a:pPr algn="ctr"/>
              <a:r>
                <a:rPr lang="en-US" dirty="0" smtClean="0">
                  <a:solidFill>
                    <a:srgbClr val="EF100B"/>
                  </a:solidFill>
                </a:rPr>
                <a:t>The transition state has a </a:t>
              </a:r>
              <a:r>
                <a:rPr lang="en-US" dirty="0" err="1">
                  <a:solidFill>
                    <a:srgbClr val="EF100B"/>
                  </a:solidFill>
                </a:rPr>
                <a:t>c</a:t>
              </a:r>
              <a:r>
                <a:rPr lang="en-US" dirty="0" err="1" smtClean="0">
                  <a:solidFill>
                    <a:srgbClr val="EF100B"/>
                  </a:solidFill>
                </a:rPr>
                <a:t>arbanion</a:t>
              </a:r>
              <a:endParaRPr lang="en-US" dirty="0">
                <a:solidFill>
                  <a:srgbClr val="EF100B"/>
                </a:solidFill>
              </a:endParaRPr>
            </a:p>
          </p:txBody>
        </p:sp>
      </p:grpSp>
      <p:pic>
        <p:nvPicPr>
          <p:cNvPr id="21" name="Picture 2" descr="unnumbered 16 p628c"/>
          <p:cNvPicPr>
            <a:picLocks noChangeAspect="1" noChangeArrowheads="1"/>
          </p:cNvPicPr>
          <p:nvPr/>
        </p:nvPicPr>
        <p:blipFill rotWithShape="1">
          <a:blip r:embed="rId4">
            <a:extLst>
              <a:ext uri="{28A0092B-C50C-407E-A947-70E740481C1C}">
                <a14:useLocalDpi xmlns:a14="http://schemas.microsoft.com/office/drawing/2010/main" val="0"/>
              </a:ext>
            </a:extLst>
          </a:blip>
          <a:srcRect l="7124" t="84427" r="44628" b="7787"/>
          <a:stretch/>
        </p:blipFill>
        <p:spPr bwMode="auto">
          <a:xfrm>
            <a:off x="6564945" y="1371600"/>
            <a:ext cx="2579055" cy="44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218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8"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352800" cy="914400"/>
          </a:xfrm>
          <a:solidFill>
            <a:srgbClr val="00B0F0"/>
          </a:solidFill>
        </p:spPr>
        <p:txBody>
          <a:bodyPr/>
          <a:lstStyle/>
          <a:p>
            <a:r>
              <a:rPr lang="en-US" dirty="0" smtClean="0"/>
              <a:t>TCA Cycle</a:t>
            </a:r>
            <a:endParaRPr lang="en-US" dirty="0"/>
          </a:p>
        </p:txBody>
      </p:sp>
      <p:sp>
        <p:nvSpPr>
          <p:cNvPr id="7" name="Content Placeholder 6"/>
          <p:cNvSpPr>
            <a:spLocks noGrp="1"/>
          </p:cNvSpPr>
          <p:nvPr>
            <p:ph idx="1"/>
          </p:nvPr>
        </p:nvSpPr>
        <p:spPr>
          <a:xfrm>
            <a:off x="76201" y="3352800"/>
            <a:ext cx="8991600" cy="609600"/>
          </a:xfrm>
        </p:spPr>
        <p:txBody>
          <a:bodyPr>
            <a:noAutofit/>
          </a:bodyPr>
          <a:lstStyle/>
          <a:p>
            <a:pPr marL="0" indent="0" algn="ctr">
              <a:buNone/>
            </a:pPr>
            <a:r>
              <a:rPr lang="en-US" sz="2400" b="1" dirty="0" smtClean="0"/>
              <a:t>At standard conditions, the equilibrium of this reaction lies far to the left.  Then why, in a cell, does this reaction proceed forward?</a:t>
            </a:r>
            <a:endParaRPr lang="en-US" sz="2400" b="1" dirty="0"/>
          </a:p>
        </p:txBody>
      </p:sp>
      <p:sp>
        <p:nvSpPr>
          <p:cNvPr id="5" name="TextBox 4"/>
          <p:cNvSpPr txBox="1"/>
          <p:nvPr/>
        </p:nvSpPr>
        <p:spPr>
          <a:xfrm>
            <a:off x="3581400" y="228600"/>
            <a:ext cx="5334000" cy="523220"/>
          </a:xfrm>
          <a:prstGeom prst="rect">
            <a:avLst/>
          </a:prstGeom>
          <a:solidFill>
            <a:srgbClr val="FFFF00"/>
          </a:solidFill>
        </p:spPr>
        <p:txBody>
          <a:bodyPr wrap="square" rtlCol="0">
            <a:spAutoFit/>
          </a:bodyPr>
          <a:lstStyle/>
          <a:p>
            <a:pPr algn="ctr"/>
            <a:r>
              <a:rPr lang="en-US" sz="2800" i="1" dirty="0" smtClean="0"/>
              <a:t>8. L-Malate Dehydrogenase</a:t>
            </a:r>
            <a:endParaRPr lang="en-US" sz="2000" i="1" dirty="0"/>
          </a:p>
        </p:txBody>
      </p:sp>
      <p:sp>
        <p:nvSpPr>
          <p:cNvPr id="6" name="TextBox 5"/>
          <p:cNvSpPr txBox="1"/>
          <p:nvPr/>
        </p:nvSpPr>
        <p:spPr>
          <a:xfrm>
            <a:off x="3505200" y="685800"/>
            <a:ext cx="5410200" cy="369332"/>
          </a:xfrm>
          <a:prstGeom prst="rect">
            <a:avLst/>
          </a:prstGeom>
          <a:noFill/>
        </p:spPr>
        <p:txBody>
          <a:bodyPr wrap="square" rtlCol="0">
            <a:spAutoFit/>
          </a:bodyPr>
          <a:lstStyle/>
          <a:p>
            <a:pPr algn="ctr"/>
            <a:r>
              <a:rPr lang="en-US" dirty="0" smtClean="0"/>
              <a:t>Catalyzes </a:t>
            </a:r>
            <a:r>
              <a:rPr lang="en-US" dirty="0"/>
              <a:t>the </a:t>
            </a:r>
            <a:r>
              <a:rPr lang="en-US" dirty="0" smtClean="0"/>
              <a:t>oxidation of L-Malate to </a:t>
            </a:r>
            <a:r>
              <a:rPr lang="en-US" b="1" dirty="0" smtClean="0"/>
              <a:t>oxaloacetate</a:t>
            </a:r>
            <a:endParaRPr lang="en-US" dirty="0"/>
          </a:p>
        </p:txBody>
      </p:sp>
      <p:sp>
        <p:nvSpPr>
          <p:cNvPr id="28" name="TextBox 27"/>
          <p:cNvSpPr txBox="1"/>
          <p:nvPr/>
        </p:nvSpPr>
        <p:spPr>
          <a:xfrm>
            <a:off x="6691648" y="2800290"/>
            <a:ext cx="2362200" cy="400110"/>
          </a:xfrm>
          <a:prstGeom prst="rect">
            <a:avLst/>
          </a:prstGeom>
          <a:noFill/>
        </p:spPr>
        <p:txBody>
          <a:bodyPr wrap="square" rtlCol="0">
            <a:spAutoFit/>
          </a:bodyPr>
          <a:lstStyle/>
          <a:p>
            <a:r>
              <a:rPr lang="en-US" sz="2000" b="1" dirty="0" smtClean="0"/>
              <a:t> </a:t>
            </a:r>
            <a:r>
              <a:rPr lang="el-GR" sz="2000" b="1" dirty="0" smtClean="0"/>
              <a:t>Δ</a:t>
            </a:r>
            <a:r>
              <a:rPr lang="en-US" sz="2000" b="1" dirty="0" smtClean="0"/>
              <a:t>G = + 7.0 kJ/</a:t>
            </a:r>
            <a:r>
              <a:rPr lang="en-US" sz="2000" b="1" dirty="0" err="1" smtClean="0"/>
              <a:t>mol</a:t>
            </a:r>
            <a:endParaRPr lang="en-US" sz="2000" b="1" dirty="0"/>
          </a:p>
        </p:txBody>
      </p:sp>
      <p:sp>
        <p:nvSpPr>
          <p:cNvPr id="18" name="TextBox 17"/>
          <p:cNvSpPr txBox="1"/>
          <p:nvPr/>
        </p:nvSpPr>
        <p:spPr>
          <a:xfrm>
            <a:off x="152400" y="4038600"/>
            <a:ext cx="8763000" cy="1200329"/>
          </a:xfrm>
          <a:prstGeom prst="rect">
            <a:avLst/>
          </a:prstGeom>
          <a:noFill/>
        </p:spPr>
        <p:txBody>
          <a:bodyPr wrap="square" rtlCol="0">
            <a:spAutoFit/>
          </a:bodyPr>
          <a:lstStyle/>
          <a:p>
            <a:pPr algn="ctr"/>
            <a:r>
              <a:rPr lang="en-US" dirty="0" smtClean="0">
                <a:solidFill>
                  <a:srgbClr val="EF100B"/>
                </a:solidFill>
              </a:rPr>
              <a:t>In intact cells, oxaloacetate is being continually removed by the highly exergonic reaction of citrate synthase (step #1).  This keeps the [OAA] low and thus the equilibrium is shifted toward the formation of oxaloacetate</a:t>
            </a:r>
            <a:endParaRPr lang="en-US" dirty="0">
              <a:solidFill>
                <a:srgbClr val="EF100B"/>
              </a:solidFill>
            </a:endParaRPr>
          </a:p>
          <a:p>
            <a:pPr algn="ctr"/>
            <a:endParaRPr lang="en-US" dirty="0">
              <a:solidFill>
                <a:srgbClr val="EF100B"/>
              </a:solidFill>
            </a:endParaRPr>
          </a:p>
        </p:txBody>
      </p:sp>
      <p:pic>
        <p:nvPicPr>
          <p:cNvPr id="20" name="Picture 2" descr="unnumbered 16 p628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813"/>
          <a:stretch/>
        </p:blipFill>
        <p:spPr bwMode="auto">
          <a:xfrm>
            <a:off x="1525587" y="1104366"/>
            <a:ext cx="4696118" cy="207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6"/>
          <p:cNvSpPr txBox="1">
            <a:spLocks/>
          </p:cNvSpPr>
          <p:nvPr/>
        </p:nvSpPr>
        <p:spPr>
          <a:xfrm>
            <a:off x="76200" y="4876800"/>
            <a:ext cx="8991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What does this teach you about </a:t>
            </a:r>
            <a:r>
              <a:rPr lang="el-GR" sz="2400" b="1" dirty="0" smtClean="0"/>
              <a:t>Δ</a:t>
            </a:r>
            <a:r>
              <a:rPr lang="en-US" sz="2400" b="1" dirty="0" smtClean="0"/>
              <a:t>G’</a:t>
            </a:r>
            <a:r>
              <a:rPr lang="el-GR" sz="2400" b="1" dirty="0" smtClean="0"/>
              <a:t>⁰</a:t>
            </a:r>
            <a:r>
              <a:rPr lang="en-US" sz="2400" b="1" dirty="0" smtClean="0"/>
              <a:t> vs. </a:t>
            </a:r>
            <a:r>
              <a:rPr lang="el-GR" sz="2400" b="1" dirty="0" smtClean="0"/>
              <a:t>Δ</a:t>
            </a:r>
            <a:r>
              <a:rPr lang="en-US" sz="2400" b="1" dirty="0" smtClean="0"/>
              <a:t>G?</a:t>
            </a:r>
            <a:endParaRPr lang="en-US" sz="2400" b="1" dirty="0"/>
          </a:p>
        </p:txBody>
      </p:sp>
      <p:sp>
        <p:nvSpPr>
          <p:cNvPr id="23" name="TextBox 22"/>
          <p:cNvSpPr txBox="1"/>
          <p:nvPr/>
        </p:nvSpPr>
        <p:spPr>
          <a:xfrm>
            <a:off x="190500" y="5181600"/>
            <a:ext cx="8763000" cy="1477328"/>
          </a:xfrm>
          <a:prstGeom prst="rect">
            <a:avLst/>
          </a:prstGeom>
          <a:noFill/>
        </p:spPr>
        <p:txBody>
          <a:bodyPr wrap="square" rtlCol="0">
            <a:spAutoFit/>
          </a:bodyPr>
          <a:lstStyle/>
          <a:p>
            <a:pPr algn="ctr"/>
            <a:r>
              <a:rPr lang="en-US" dirty="0">
                <a:solidFill>
                  <a:srgbClr val="EF100B"/>
                </a:solidFill>
              </a:rPr>
              <a:t> </a:t>
            </a:r>
            <a:r>
              <a:rPr lang="en-US" dirty="0" smtClean="0">
                <a:solidFill>
                  <a:srgbClr val="EF100B"/>
                </a:solidFill>
              </a:rPr>
              <a:t>The standard free energy change, </a:t>
            </a:r>
            <a:r>
              <a:rPr lang="el-GR" b="1" dirty="0" smtClean="0">
                <a:solidFill>
                  <a:srgbClr val="EF100B"/>
                </a:solidFill>
              </a:rPr>
              <a:t>Δ</a:t>
            </a:r>
            <a:r>
              <a:rPr lang="en-US" b="1" dirty="0" smtClean="0">
                <a:solidFill>
                  <a:srgbClr val="EF100B"/>
                </a:solidFill>
              </a:rPr>
              <a:t>G’</a:t>
            </a:r>
            <a:r>
              <a:rPr lang="el-GR" b="1" dirty="0" smtClean="0">
                <a:solidFill>
                  <a:srgbClr val="EF100B"/>
                </a:solidFill>
              </a:rPr>
              <a:t>⁰</a:t>
            </a:r>
            <a:r>
              <a:rPr lang="en-US" dirty="0" smtClean="0">
                <a:solidFill>
                  <a:srgbClr val="EF100B"/>
                </a:solidFill>
              </a:rPr>
              <a:t>, is a </a:t>
            </a:r>
            <a:r>
              <a:rPr lang="en-US" b="1" dirty="0" smtClean="0">
                <a:solidFill>
                  <a:srgbClr val="EF100B"/>
                </a:solidFill>
              </a:rPr>
              <a:t>characteristic</a:t>
            </a:r>
            <a:r>
              <a:rPr lang="en-US" dirty="0" smtClean="0">
                <a:solidFill>
                  <a:srgbClr val="EF100B"/>
                </a:solidFill>
              </a:rPr>
              <a:t> of a reaction that shows which direction a reaction proceeds and how far a reaction must go to reach equilibrium (remember @ equilibrium </a:t>
            </a:r>
            <a:r>
              <a:rPr lang="el-GR" dirty="0">
                <a:solidFill>
                  <a:srgbClr val="EF100B"/>
                </a:solidFill>
              </a:rPr>
              <a:t>Δ</a:t>
            </a:r>
            <a:r>
              <a:rPr lang="en-US" dirty="0" smtClean="0">
                <a:solidFill>
                  <a:srgbClr val="EF100B"/>
                </a:solidFill>
              </a:rPr>
              <a:t>G’</a:t>
            </a:r>
            <a:r>
              <a:rPr lang="el-GR" dirty="0">
                <a:solidFill>
                  <a:srgbClr val="EF100B"/>
                </a:solidFill>
              </a:rPr>
              <a:t>⁰</a:t>
            </a:r>
            <a:r>
              <a:rPr lang="en-US" dirty="0" smtClean="0">
                <a:solidFill>
                  <a:srgbClr val="EF100B"/>
                </a:solidFill>
              </a:rPr>
              <a:t> = 0), therefore it’s a </a:t>
            </a:r>
            <a:r>
              <a:rPr lang="en-US" b="1" dirty="0">
                <a:solidFill>
                  <a:srgbClr val="EF100B"/>
                </a:solidFill>
              </a:rPr>
              <a:t>constant</a:t>
            </a:r>
            <a:r>
              <a:rPr lang="en-US" dirty="0" smtClean="0">
                <a:solidFill>
                  <a:srgbClr val="EF100B"/>
                </a:solidFill>
              </a:rPr>
              <a:t>.  The actual free energy change, </a:t>
            </a:r>
            <a:r>
              <a:rPr lang="el-GR" b="1" dirty="0">
                <a:solidFill>
                  <a:srgbClr val="EF100B"/>
                </a:solidFill>
              </a:rPr>
              <a:t>Δ</a:t>
            </a:r>
            <a:r>
              <a:rPr lang="en-US" b="1" dirty="0" smtClean="0">
                <a:solidFill>
                  <a:srgbClr val="EF100B"/>
                </a:solidFill>
              </a:rPr>
              <a:t>G</a:t>
            </a:r>
            <a:r>
              <a:rPr lang="en-US" dirty="0" smtClean="0">
                <a:solidFill>
                  <a:srgbClr val="EF100B"/>
                </a:solidFill>
              </a:rPr>
              <a:t>, is </a:t>
            </a:r>
            <a:r>
              <a:rPr lang="en-US" b="1" dirty="0" smtClean="0">
                <a:solidFill>
                  <a:srgbClr val="EF100B"/>
                </a:solidFill>
              </a:rPr>
              <a:t>function</a:t>
            </a:r>
            <a:r>
              <a:rPr lang="en-US" dirty="0" smtClean="0">
                <a:solidFill>
                  <a:srgbClr val="EF100B"/>
                </a:solidFill>
              </a:rPr>
              <a:t> of the reactant and product concentrations (and temp), which may or may not by the same as standard conditions, therefore it is </a:t>
            </a:r>
            <a:r>
              <a:rPr lang="en-US" b="1" dirty="0" smtClean="0">
                <a:solidFill>
                  <a:srgbClr val="EF100B"/>
                </a:solidFill>
              </a:rPr>
              <a:t>variable</a:t>
            </a:r>
            <a:r>
              <a:rPr lang="en-US" dirty="0" smtClean="0">
                <a:solidFill>
                  <a:srgbClr val="EF100B"/>
                </a:solidFill>
              </a:rPr>
              <a:t>.   </a:t>
            </a:r>
            <a:endParaRPr lang="en-US" dirty="0">
              <a:solidFill>
                <a:srgbClr val="EF100B"/>
              </a:solidFill>
            </a:endParaRPr>
          </a:p>
        </p:txBody>
      </p:sp>
    </p:spTree>
    <p:extLst>
      <p:ext uri="{BB962C8B-B14F-4D97-AF65-F5344CB8AC3E}">
        <p14:creationId xmlns:p14="http://schemas.microsoft.com/office/powerpoint/2010/main" val="34264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8" grpId="0"/>
      <p:bldP spid="22" grpId="0" build="p"/>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228600"/>
            <a:ext cx="4800600" cy="6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3810000" cy="1295400"/>
          </a:xfrm>
          <a:solidFill>
            <a:srgbClr val="00B0F0"/>
          </a:solidFill>
        </p:spPr>
        <p:txBody>
          <a:bodyPr>
            <a:normAutofit fontScale="90000"/>
          </a:bodyPr>
          <a:lstStyle/>
          <a:p>
            <a:r>
              <a:rPr lang="en-US" dirty="0" smtClean="0"/>
              <a:t>TCA Cycle Regulation</a:t>
            </a:r>
            <a:endParaRPr lang="en-US" dirty="0"/>
          </a:p>
        </p:txBody>
      </p:sp>
      <p:sp>
        <p:nvSpPr>
          <p:cNvPr id="7" name="TextBox 6"/>
          <p:cNvSpPr txBox="1"/>
          <p:nvPr/>
        </p:nvSpPr>
        <p:spPr>
          <a:xfrm>
            <a:off x="152400" y="1295400"/>
            <a:ext cx="4191000" cy="5632311"/>
          </a:xfrm>
          <a:prstGeom prst="rect">
            <a:avLst/>
          </a:prstGeom>
          <a:noFill/>
        </p:spPr>
        <p:txBody>
          <a:bodyPr wrap="square" rtlCol="0">
            <a:spAutoFit/>
          </a:bodyPr>
          <a:lstStyle/>
          <a:p>
            <a:pPr algn="ctr"/>
            <a:r>
              <a:rPr lang="en-US" dirty="0"/>
              <a:t>Under normal conditions, the rates of </a:t>
            </a:r>
            <a:r>
              <a:rPr lang="en-US" dirty="0" smtClean="0"/>
              <a:t>glycolysis (PDH) </a:t>
            </a:r>
            <a:r>
              <a:rPr lang="en-US" dirty="0"/>
              <a:t>and TCA cycle are integrated so that only as much glucose is metabolized </a:t>
            </a:r>
            <a:r>
              <a:rPr lang="en-US" dirty="0" smtClean="0"/>
              <a:t>as needed to supply the TCA cycle with its fuel.</a:t>
            </a:r>
          </a:p>
          <a:p>
            <a:pPr algn="ctr"/>
            <a:r>
              <a:rPr lang="en-US" dirty="0" smtClean="0"/>
              <a:t> </a:t>
            </a:r>
            <a:endParaRPr lang="en-US" dirty="0"/>
          </a:p>
          <a:p>
            <a:pPr algn="ctr"/>
            <a:r>
              <a:rPr lang="en-US" dirty="0" smtClean="0"/>
              <a:t>Basically this is an efficiency game and you can think of ATP and NADH as global regulators of metabolism. They reflect metabolic flux as well as the energy status of the cell.</a:t>
            </a:r>
          </a:p>
          <a:p>
            <a:pPr algn="ctr"/>
            <a:endParaRPr lang="en-US" dirty="0"/>
          </a:p>
          <a:p>
            <a:r>
              <a:rPr lang="en-US" dirty="0"/>
              <a:t>Other factors in TCA cycle Regulation:</a:t>
            </a:r>
          </a:p>
          <a:p>
            <a:pPr marL="285750" indent="-285750">
              <a:buFont typeface="Arial" pitchFamily="34" charset="0"/>
              <a:buChar char="•"/>
            </a:pPr>
            <a:r>
              <a:rPr lang="en-US" dirty="0"/>
              <a:t>Product Inhibition </a:t>
            </a:r>
          </a:p>
          <a:p>
            <a:pPr marL="285750" indent="-285750">
              <a:buFont typeface="Arial" pitchFamily="34" charset="0"/>
              <a:buChar char="•"/>
            </a:pPr>
            <a:r>
              <a:rPr lang="en-US" dirty="0"/>
              <a:t>Substrate Availability</a:t>
            </a:r>
          </a:p>
          <a:p>
            <a:pPr marL="285750" indent="-285750">
              <a:buFont typeface="Arial" pitchFamily="34" charset="0"/>
              <a:buChar char="•"/>
            </a:pPr>
            <a:r>
              <a:rPr lang="en-US" dirty="0"/>
              <a:t>Allosteric feedback inhibition of enzyme that catalyze early steps in cycle</a:t>
            </a:r>
          </a:p>
          <a:p>
            <a:pPr algn="ctr"/>
            <a:r>
              <a:rPr lang="en-US" dirty="0" smtClean="0"/>
              <a:t> </a:t>
            </a:r>
          </a:p>
          <a:p>
            <a:pPr algn="ctr"/>
            <a:endParaRPr lang="en-US" dirty="0"/>
          </a:p>
          <a:p>
            <a:pPr algn="ctr"/>
            <a:endParaRPr lang="en-US" dirty="0" smtClean="0"/>
          </a:p>
        </p:txBody>
      </p:sp>
    </p:spTree>
    <p:extLst>
      <p:ext uri="{BB962C8B-B14F-4D97-AF65-F5344CB8AC3E}">
        <p14:creationId xmlns:p14="http://schemas.microsoft.com/office/powerpoint/2010/main" val="1079046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228600"/>
            <a:ext cx="4800600" cy="6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3810000" cy="1295400"/>
          </a:xfrm>
          <a:solidFill>
            <a:srgbClr val="00B0F0"/>
          </a:solidFill>
        </p:spPr>
        <p:txBody>
          <a:bodyPr>
            <a:normAutofit fontScale="90000"/>
          </a:bodyPr>
          <a:lstStyle/>
          <a:p>
            <a:r>
              <a:rPr lang="en-US" dirty="0" smtClean="0"/>
              <a:t>TCA Cycle Regulation</a:t>
            </a:r>
            <a:endParaRPr lang="en-US" dirty="0"/>
          </a:p>
        </p:txBody>
      </p:sp>
      <p:sp>
        <p:nvSpPr>
          <p:cNvPr id="2" name="TextBox 1"/>
          <p:cNvSpPr txBox="1"/>
          <p:nvPr/>
        </p:nvSpPr>
        <p:spPr>
          <a:xfrm>
            <a:off x="457200" y="914400"/>
            <a:ext cx="3810000" cy="830997"/>
          </a:xfrm>
          <a:prstGeom prst="rect">
            <a:avLst/>
          </a:prstGeom>
          <a:noFill/>
        </p:spPr>
        <p:txBody>
          <a:bodyPr wrap="square" rtlCol="0">
            <a:spAutoFit/>
          </a:bodyPr>
          <a:lstStyle/>
          <a:p>
            <a:pPr algn="ctr"/>
            <a:endParaRPr lang="en-US" sz="2400" dirty="0"/>
          </a:p>
          <a:p>
            <a:pPr algn="ctr"/>
            <a:r>
              <a:rPr lang="en-US" sz="2400" b="1" dirty="0" smtClean="0"/>
              <a:t>With that said….</a:t>
            </a:r>
            <a:endParaRPr lang="en-US" sz="2400" b="1" dirty="0"/>
          </a:p>
        </p:txBody>
      </p:sp>
      <p:sp>
        <p:nvSpPr>
          <p:cNvPr id="3" name="TextBox 2"/>
          <p:cNvSpPr txBox="1"/>
          <p:nvPr/>
        </p:nvSpPr>
        <p:spPr>
          <a:xfrm>
            <a:off x="182451" y="1676400"/>
            <a:ext cx="4237149" cy="646331"/>
          </a:xfrm>
          <a:prstGeom prst="rect">
            <a:avLst/>
          </a:prstGeom>
          <a:noFill/>
        </p:spPr>
        <p:txBody>
          <a:bodyPr wrap="square" rtlCol="0">
            <a:spAutoFit/>
          </a:bodyPr>
          <a:lstStyle/>
          <a:p>
            <a:pPr algn="ctr"/>
            <a:r>
              <a:rPr lang="en-US" b="1" dirty="0" smtClean="0"/>
              <a:t>Other than acting like a “global regulator,” how does NADH regulate the TCA cycle?</a:t>
            </a:r>
            <a:endParaRPr lang="en-US" b="1" dirty="0"/>
          </a:p>
        </p:txBody>
      </p:sp>
      <p:sp>
        <p:nvSpPr>
          <p:cNvPr id="6" name="TextBox 5"/>
          <p:cNvSpPr txBox="1"/>
          <p:nvPr/>
        </p:nvSpPr>
        <p:spPr>
          <a:xfrm>
            <a:off x="0" y="2286000"/>
            <a:ext cx="4419600" cy="584775"/>
          </a:xfrm>
          <a:prstGeom prst="rect">
            <a:avLst/>
          </a:prstGeom>
          <a:noFill/>
        </p:spPr>
        <p:txBody>
          <a:bodyPr wrap="square" rtlCol="0">
            <a:spAutoFit/>
          </a:bodyPr>
          <a:lstStyle/>
          <a:p>
            <a:pPr algn="ctr"/>
            <a:r>
              <a:rPr lang="en-US" sz="1600" dirty="0" smtClean="0">
                <a:solidFill>
                  <a:srgbClr val="FF0000"/>
                </a:solidFill>
              </a:rPr>
              <a:t>For </a:t>
            </a:r>
            <a:r>
              <a:rPr lang="en-US" sz="1600" dirty="0" err="1" smtClean="0">
                <a:solidFill>
                  <a:srgbClr val="FF0000"/>
                </a:solidFill>
              </a:rPr>
              <a:t>isocitrate</a:t>
            </a:r>
            <a:r>
              <a:rPr lang="en-US" sz="1600" dirty="0" smtClean="0">
                <a:solidFill>
                  <a:srgbClr val="FF0000"/>
                </a:solidFill>
              </a:rPr>
              <a:t> and </a:t>
            </a:r>
            <a:r>
              <a:rPr lang="el-GR" sz="1600" dirty="0" smtClean="0">
                <a:solidFill>
                  <a:srgbClr val="FF0000"/>
                </a:solidFill>
              </a:rPr>
              <a:t>α</a:t>
            </a:r>
            <a:r>
              <a:rPr lang="en-US" sz="1600" dirty="0" smtClean="0">
                <a:solidFill>
                  <a:srgbClr val="FF0000"/>
                </a:solidFill>
              </a:rPr>
              <a:t>-KG dehydrogenases, it is a product inhibitor. </a:t>
            </a:r>
            <a:endParaRPr lang="en-US" sz="1600" dirty="0">
              <a:solidFill>
                <a:srgbClr val="FF0000"/>
              </a:solidFill>
            </a:endParaRPr>
          </a:p>
        </p:txBody>
      </p:sp>
      <p:sp>
        <p:nvSpPr>
          <p:cNvPr id="7" name="TextBox 6"/>
          <p:cNvSpPr txBox="1"/>
          <p:nvPr/>
        </p:nvSpPr>
        <p:spPr>
          <a:xfrm>
            <a:off x="152400" y="2819400"/>
            <a:ext cx="4237149" cy="646331"/>
          </a:xfrm>
          <a:prstGeom prst="rect">
            <a:avLst/>
          </a:prstGeom>
          <a:noFill/>
        </p:spPr>
        <p:txBody>
          <a:bodyPr wrap="square" rtlCol="0">
            <a:spAutoFit/>
          </a:bodyPr>
          <a:lstStyle/>
          <a:p>
            <a:pPr algn="ctr"/>
            <a:r>
              <a:rPr lang="en-US" b="1" dirty="0" smtClean="0"/>
              <a:t>Other than acting like a “global regulator,” how does ATP regulate the TCA cycle?</a:t>
            </a:r>
            <a:endParaRPr lang="en-US" b="1" dirty="0"/>
          </a:p>
        </p:txBody>
      </p:sp>
      <p:sp>
        <p:nvSpPr>
          <p:cNvPr id="8" name="TextBox 7"/>
          <p:cNvSpPr txBox="1"/>
          <p:nvPr/>
        </p:nvSpPr>
        <p:spPr>
          <a:xfrm>
            <a:off x="0" y="3505200"/>
            <a:ext cx="4419600" cy="1323439"/>
          </a:xfrm>
          <a:prstGeom prst="rect">
            <a:avLst/>
          </a:prstGeom>
          <a:noFill/>
        </p:spPr>
        <p:txBody>
          <a:bodyPr wrap="square" rtlCol="0">
            <a:spAutoFit/>
          </a:bodyPr>
          <a:lstStyle/>
          <a:p>
            <a:pPr algn="ctr"/>
            <a:r>
              <a:rPr lang="en-US" sz="1600" dirty="0" smtClean="0">
                <a:solidFill>
                  <a:srgbClr val="FF0000"/>
                </a:solidFill>
              </a:rPr>
              <a:t>For citrate synthase</a:t>
            </a:r>
            <a:r>
              <a:rPr lang="en-US" sz="1600" dirty="0">
                <a:solidFill>
                  <a:srgbClr val="FF0000"/>
                </a:solidFill>
              </a:rPr>
              <a:t> </a:t>
            </a:r>
            <a:r>
              <a:rPr lang="en-US" sz="1600" dirty="0" smtClean="0">
                <a:solidFill>
                  <a:srgbClr val="FF0000"/>
                </a:solidFill>
              </a:rPr>
              <a:t>and </a:t>
            </a:r>
            <a:r>
              <a:rPr lang="en-US" sz="1600" dirty="0" err="1" smtClean="0">
                <a:solidFill>
                  <a:srgbClr val="FF0000"/>
                </a:solidFill>
              </a:rPr>
              <a:t>isocitrate</a:t>
            </a:r>
            <a:r>
              <a:rPr lang="en-US" sz="1600" dirty="0" smtClean="0">
                <a:solidFill>
                  <a:srgbClr val="FF0000"/>
                </a:solidFill>
              </a:rPr>
              <a:t> DH it is a </a:t>
            </a:r>
            <a:r>
              <a:rPr lang="en-US" sz="1600" dirty="0" smtClean="0">
                <a:solidFill>
                  <a:srgbClr val="FF0000"/>
                </a:solidFill>
              </a:rPr>
              <a:t>feedback inhibitor </a:t>
            </a:r>
            <a:r>
              <a:rPr lang="en-US" sz="1600" dirty="0" smtClean="0">
                <a:solidFill>
                  <a:srgbClr val="FF0000"/>
                </a:solidFill>
              </a:rPr>
              <a:t>because it is the final product from GTP catalyzed by </a:t>
            </a:r>
            <a:r>
              <a:rPr lang="en-US" sz="1600" i="1" dirty="0" smtClean="0">
                <a:solidFill>
                  <a:srgbClr val="FF0000"/>
                </a:solidFill>
              </a:rPr>
              <a:t>nucleoside </a:t>
            </a:r>
            <a:r>
              <a:rPr lang="en-US" sz="1600" i="1" dirty="0" err="1" smtClean="0">
                <a:solidFill>
                  <a:srgbClr val="FF0000"/>
                </a:solidFill>
              </a:rPr>
              <a:t>diphosphate</a:t>
            </a:r>
            <a:r>
              <a:rPr lang="en-US" sz="1600" i="1" dirty="0" smtClean="0">
                <a:solidFill>
                  <a:srgbClr val="FF0000"/>
                </a:solidFill>
              </a:rPr>
              <a:t> kinase</a:t>
            </a:r>
            <a:r>
              <a:rPr lang="en-US" sz="1600" dirty="0" smtClean="0">
                <a:solidFill>
                  <a:srgbClr val="FF0000"/>
                </a:solidFill>
              </a:rPr>
              <a:t>.  For citrate synthase, ATP inhibition is relieved by ADP, an </a:t>
            </a:r>
            <a:r>
              <a:rPr lang="en-US" sz="1600" dirty="0">
                <a:solidFill>
                  <a:srgbClr val="FF0000"/>
                </a:solidFill>
              </a:rPr>
              <a:t>allosteric </a:t>
            </a:r>
            <a:r>
              <a:rPr lang="en-US" sz="1600" dirty="0" smtClean="0">
                <a:solidFill>
                  <a:srgbClr val="FF0000"/>
                </a:solidFill>
              </a:rPr>
              <a:t>activator</a:t>
            </a:r>
            <a:endParaRPr lang="en-US" sz="1600" dirty="0">
              <a:solidFill>
                <a:srgbClr val="FF0000"/>
              </a:solidFill>
            </a:endParaRPr>
          </a:p>
        </p:txBody>
      </p:sp>
      <p:sp>
        <p:nvSpPr>
          <p:cNvPr id="9" name="TextBox 8"/>
          <p:cNvSpPr txBox="1"/>
          <p:nvPr/>
        </p:nvSpPr>
        <p:spPr>
          <a:xfrm>
            <a:off x="-76200" y="4819471"/>
            <a:ext cx="4419600" cy="1200329"/>
          </a:xfrm>
          <a:prstGeom prst="rect">
            <a:avLst/>
          </a:prstGeom>
          <a:noFill/>
        </p:spPr>
        <p:txBody>
          <a:bodyPr wrap="square" rtlCol="0">
            <a:spAutoFit/>
          </a:bodyPr>
          <a:lstStyle/>
          <a:p>
            <a:pPr algn="ctr"/>
            <a:r>
              <a:rPr lang="en-US" b="1" dirty="0" smtClean="0"/>
              <a:t>Citrate is a product inhibitor for citrate synthase.  What other type of metabolic inhibitor is citrate?   Where in metabolism does this occur?</a:t>
            </a:r>
            <a:endParaRPr lang="en-US" b="1" dirty="0"/>
          </a:p>
        </p:txBody>
      </p:sp>
      <p:sp>
        <p:nvSpPr>
          <p:cNvPr id="10" name="TextBox 9"/>
          <p:cNvSpPr txBox="1"/>
          <p:nvPr/>
        </p:nvSpPr>
        <p:spPr>
          <a:xfrm>
            <a:off x="0" y="5892225"/>
            <a:ext cx="4419600" cy="584775"/>
          </a:xfrm>
          <a:prstGeom prst="rect">
            <a:avLst/>
          </a:prstGeom>
          <a:noFill/>
        </p:spPr>
        <p:txBody>
          <a:bodyPr wrap="square" rtlCol="0">
            <a:spAutoFit/>
          </a:bodyPr>
          <a:lstStyle/>
          <a:p>
            <a:pPr algn="ctr"/>
            <a:r>
              <a:rPr lang="en-US" sz="1600" dirty="0" smtClean="0">
                <a:solidFill>
                  <a:srgbClr val="FF0000"/>
                </a:solidFill>
              </a:rPr>
              <a:t>Citrate is a feedback inhibitor of phosphofructokinase (PFK-1) in glycolysis</a:t>
            </a:r>
            <a:endParaRPr lang="en-US" sz="1600" dirty="0">
              <a:solidFill>
                <a:srgbClr val="FF0000"/>
              </a:solidFill>
            </a:endParaRPr>
          </a:p>
        </p:txBody>
      </p:sp>
    </p:spTree>
    <p:extLst>
      <p:ext uri="{BB962C8B-B14F-4D97-AF65-F5344CB8AC3E}">
        <p14:creationId xmlns:p14="http://schemas.microsoft.com/office/powerpoint/2010/main" val="3758659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3810000" cy="1143000"/>
          </a:xfrm>
          <a:solidFill>
            <a:srgbClr val="FFFF00"/>
          </a:solidFill>
        </p:spPr>
        <p:txBody>
          <a:bodyPr>
            <a:noAutofit/>
          </a:bodyPr>
          <a:lstStyle/>
          <a:p>
            <a:r>
              <a:rPr lang="en-US" sz="3600" dirty="0" smtClean="0"/>
              <a:t>RECAP</a:t>
            </a:r>
            <a:endParaRPr lang="en-US" sz="3600" dirty="0"/>
          </a:p>
        </p:txBody>
      </p:sp>
      <p:sp>
        <p:nvSpPr>
          <p:cNvPr id="3" name="Content Placeholder 2"/>
          <p:cNvSpPr>
            <a:spLocks noGrp="1"/>
          </p:cNvSpPr>
          <p:nvPr>
            <p:ph idx="1"/>
          </p:nvPr>
        </p:nvSpPr>
        <p:spPr>
          <a:xfrm>
            <a:off x="228600" y="1646237"/>
            <a:ext cx="8763000" cy="4525963"/>
          </a:xfrm>
        </p:spPr>
        <p:txBody>
          <a:bodyPr>
            <a:normAutofit fontScale="85000" lnSpcReduction="10000"/>
          </a:bodyPr>
          <a:lstStyle/>
          <a:p>
            <a:pPr marL="0" indent="0" algn="ctr">
              <a:buNone/>
            </a:pPr>
            <a:r>
              <a:rPr lang="en-US" b="1" dirty="0"/>
              <a:t>So far glycolysis and the TCA cycle have achieved</a:t>
            </a:r>
            <a:r>
              <a:rPr lang="en-US" b="1" dirty="0" smtClean="0"/>
              <a:t>…</a:t>
            </a:r>
          </a:p>
          <a:p>
            <a:pPr marL="0" indent="0" algn="ctr">
              <a:buNone/>
            </a:pPr>
            <a:endParaRPr lang="en-US" b="1" dirty="0" smtClean="0"/>
          </a:p>
          <a:p>
            <a:pPr lvl="0"/>
            <a:r>
              <a:rPr lang="en-US" dirty="0" smtClean="0"/>
              <a:t>Carbons of glucose has </a:t>
            </a:r>
            <a:r>
              <a:rPr lang="en-US" dirty="0"/>
              <a:t>been completely oxidized to </a:t>
            </a:r>
            <a:r>
              <a:rPr lang="en-US" dirty="0" smtClean="0"/>
              <a:t>CO</a:t>
            </a:r>
            <a:r>
              <a:rPr lang="en-US" baseline="-25000" dirty="0" smtClean="0"/>
              <a:t>2</a:t>
            </a:r>
          </a:p>
          <a:p>
            <a:pPr marL="0" lvl="0" indent="0">
              <a:buNone/>
            </a:pPr>
            <a:endParaRPr lang="en-US" dirty="0"/>
          </a:p>
          <a:p>
            <a:r>
              <a:rPr lang="en-US" dirty="0" smtClean="0"/>
              <a:t>Substrate-level phosphorylation has conserved some of the energy released from oxidation</a:t>
            </a:r>
          </a:p>
          <a:p>
            <a:endParaRPr lang="en-US" dirty="0" smtClean="0"/>
          </a:p>
          <a:p>
            <a:r>
              <a:rPr lang="en-US" dirty="0" smtClean="0"/>
              <a:t>However, most of the energy is conserved (temporarily) in the reducing power of NADH and FADH</a:t>
            </a:r>
            <a:r>
              <a:rPr lang="en-US" baseline="-25000" dirty="0" smtClean="0"/>
              <a:t>2</a:t>
            </a:r>
            <a:r>
              <a:rPr lang="en-US" dirty="0" smtClean="0"/>
              <a:t>  </a:t>
            </a:r>
            <a:endParaRPr lang="en-US" dirty="0"/>
          </a:p>
          <a:p>
            <a:endParaRPr lang="en-US" dirty="0"/>
          </a:p>
        </p:txBody>
      </p:sp>
    </p:spTree>
    <p:extLst>
      <p:ext uri="{BB962C8B-B14F-4D97-AF65-F5344CB8AC3E}">
        <p14:creationId xmlns:p14="http://schemas.microsoft.com/office/powerpoint/2010/main" val="185661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3810000" cy="1143000"/>
          </a:xfrm>
          <a:solidFill>
            <a:srgbClr val="FFFF00"/>
          </a:solidFill>
        </p:spPr>
        <p:txBody>
          <a:bodyPr>
            <a:noAutofit/>
          </a:bodyPr>
          <a:lstStyle/>
          <a:p>
            <a:r>
              <a:rPr lang="en-US" sz="3600" dirty="0" smtClean="0"/>
              <a:t>RECAP</a:t>
            </a:r>
            <a:endParaRPr lang="en-US" sz="3600" dirty="0"/>
          </a:p>
        </p:txBody>
      </p:sp>
      <p:sp>
        <p:nvSpPr>
          <p:cNvPr id="3" name="Content Placeholder 2"/>
          <p:cNvSpPr>
            <a:spLocks noGrp="1"/>
          </p:cNvSpPr>
          <p:nvPr>
            <p:ph idx="1"/>
          </p:nvPr>
        </p:nvSpPr>
        <p:spPr>
          <a:xfrm>
            <a:off x="228600" y="1447800"/>
            <a:ext cx="8763000" cy="4525963"/>
          </a:xfrm>
        </p:spPr>
        <p:txBody>
          <a:bodyPr>
            <a:normAutofit fontScale="77500" lnSpcReduction="20000"/>
          </a:bodyPr>
          <a:lstStyle/>
          <a:p>
            <a:pPr marL="0" indent="0" algn="ctr">
              <a:buNone/>
            </a:pPr>
            <a:r>
              <a:rPr lang="en-US" b="1" dirty="0"/>
              <a:t>So </a:t>
            </a:r>
            <a:r>
              <a:rPr lang="en-US" b="1" dirty="0" smtClean="0"/>
              <a:t>what’s next?</a:t>
            </a:r>
          </a:p>
          <a:p>
            <a:pPr marL="0" indent="0" algn="ctr">
              <a:buNone/>
            </a:pPr>
            <a:endParaRPr lang="en-US" b="1" dirty="0" smtClean="0"/>
          </a:p>
          <a:p>
            <a:pPr lvl="0"/>
            <a:r>
              <a:rPr lang="en-US" dirty="0" smtClean="0"/>
              <a:t>NADH and FADH</a:t>
            </a:r>
            <a:r>
              <a:rPr lang="en-US" baseline="-25000" dirty="0" smtClean="0"/>
              <a:t>2</a:t>
            </a:r>
            <a:r>
              <a:rPr lang="en-US" dirty="0" smtClean="0"/>
              <a:t> accept e</a:t>
            </a:r>
            <a:r>
              <a:rPr lang="en-US" baseline="30000" dirty="0" smtClean="0"/>
              <a:t>-</a:t>
            </a:r>
            <a:r>
              <a:rPr lang="en-US" dirty="0" smtClean="0"/>
              <a:t> from catabolic intermediates and transfer them, via a series of protein complexes to the final </a:t>
            </a:r>
            <a:r>
              <a:rPr lang="en-US" dirty="0"/>
              <a:t>e</a:t>
            </a:r>
            <a:r>
              <a:rPr lang="en-US" baseline="30000" dirty="0"/>
              <a:t>- </a:t>
            </a:r>
            <a:r>
              <a:rPr lang="en-US" dirty="0" smtClean="0"/>
              <a:t>acceptor, O</a:t>
            </a:r>
            <a:r>
              <a:rPr lang="en-US" baseline="-25000" dirty="0" smtClean="0"/>
              <a:t>2</a:t>
            </a:r>
            <a:r>
              <a:rPr lang="en-US" dirty="0" smtClean="0"/>
              <a:t> </a:t>
            </a:r>
          </a:p>
          <a:p>
            <a:pPr marL="0" lvl="0" indent="0">
              <a:buNone/>
            </a:pPr>
            <a:endParaRPr lang="en-US" dirty="0" smtClean="0"/>
          </a:p>
          <a:p>
            <a:pPr lvl="0"/>
            <a:r>
              <a:rPr lang="en-US" dirty="0" smtClean="0"/>
              <a:t>The energy </a:t>
            </a:r>
            <a:r>
              <a:rPr lang="en-US" dirty="0"/>
              <a:t>released from </a:t>
            </a:r>
            <a:r>
              <a:rPr lang="en-US" dirty="0" smtClean="0"/>
              <a:t>this series of transfers drives the </a:t>
            </a:r>
            <a:r>
              <a:rPr lang="en-US" dirty="0"/>
              <a:t>translocation of H</a:t>
            </a:r>
            <a:r>
              <a:rPr lang="en-US" baseline="30000" dirty="0"/>
              <a:t>+</a:t>
            </a:r>
            <a:r>
              <a:rPr lang="en-US" dirty="0"/>
              <a:t> across mitochondrial </a:t>
            </a:r>
            <a:r>
              <a:rPr lang="en-US" dirty="0" smtClean="0"/>
              <a:t>membrane</a:t>
            </a:r>
          </a:p>
          <a:p>
            <a:pPr marL="0" lvl="0" indent="0">
              <a:buNone/>
            </a:pPr>
            <a:endParaRPr lang="en-US" dirty="0" smtClean="0"/>
          </a:p>
          <a:p>
            <a:r>
              <a:rPr lang="en-US" dirty="0"/>
              <a:t>These H</a:t>
            </a:r>
            <a:r>
              <a:rPr lang="en-US" baseline="30000" dirty="0"/>
              <a:t>+</a:t>
            </a:r>
            <a:r>
              <a:rPr lang="en-US" dirty="0"/>
              <a:t> flow back across membrane via channels provided by </a:t>
            </a:r>
            <a:r>
              <a:rPr lang="en-US" b="1" dirty="0"/>
              <a:t>ATP </a:t>
            </a:r>
            <a:r>
              <a:rPr lang="en-US" b="1" dirty="0" smtClean="0"/>
              <a:t>synthase</a:t>
            </a:r>
            <a:r>
              <a:rPr lang="en-US" dirty="0" smtClean="0"/>
              <a:t>, which is an enzyme complex that synthesizes </a:t>
            </a:r>
            <a:r>
              <a:rPr lang="en-US" dirty="0"/>
              <a:t>ATP, in a process known as </a:t>
            </a:r>
            <a:r>
              <a:rPr lang="en-US" b="1" dirty="0"/>
              <a:t>oxidative phosphorylation</a:t>
            </a:r>
            <a:endParaRPr lang="en-US" dirty="0"/>
          </a:p>
          <a:p>
            <a:pPr lvl="0"/>
            <a:endParaRPr lang="en-US" dirty="0" smtClean="0"/>
          </a:p>
          <a:p>
            <a:pPr lvl="0"/>
            <a:endParaRPr lang="en-US" dirty="0"/>
          </a:p>
        </p:txBody>
      </p:sp>
    </p:spTree>
    <p:extLst>
      <p:ext uri="{BB962C8B-B14F-4D97-AF65-F5344CB8AC3E}">
        <p14:creationId xmlns:p14="http://schemas.microsoft.com/office/powerpoint/2010/main" val="3364875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0" cy="1143000"/>
          </a:xfrm>
          <a:solidFill>
            <a:schemeClr val="accent6"/>
          </a:solidFill>
        </p:spPr>
        <p:txBody>
          <a:bodyPr>
            <a:noAutofit/>
          </a:bodyPr>
          <a:lstStyle/>
          <a:p>
            <a:r>
              <a:rPr lang="en-US" sz="3600" dirty="0" smtClean="0"/>
              <a:t>Reduction Potentials</a:t>
            </a:r>
            <a:endParaRPr lang="en-US" sz="36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28600" y="1295400"/>
                <a:ext cx="8686800" cy="5029200"/>
              </a:xfrm>
            </p:spPr>
            <p:txBody>
              <a:bodyPr>
                <a:normAutofit fontScale="55000" lnSpcReduction="20000"/>
              </a:bodyPr>
              <a:lstStyle/>
              <a:p>
                <a:r>
                  <a:rPr lang="en-US" dirty="0"/>
                  <a:t>Reduction </a:t>
                </a:r>
                <a:r>
                  <a:rPr lang="en-US" dirty="0" smtClean="0"/>
                  <a:t>potential, </a:t>
                </a:r>
                <a:r>
                  <a:rPr lang="en-US" i="1" dirty="0"/>
                  <a:t>E</a:t>
                </a:r>
                <a:r>
                  <a:rPr lang="en-US" dirty="0"/>
                  <a:t>, measures how well a compound becomes reduced (accepts e</a:t>
                </a:r>
                <a:r>
                  <a:rPr lang="en-US" baseline="30000" dirty="0"/>
                  <a:t>-</a:t>
                </a:r>
                <a:r>
                  <a:rPr lang="en-US" dirty="0" smtClean="0"/>
                  <a:t>)</a:t>
                </a:r>
              </a:p>
              <a:p>
                <a:pPr marL="0" indent="0">
                  <a:buNone/>
                </a:pPr>
                <a:endParaRPr lang="en-US" dirty="0" smtClean="0"/>
              </a:p>
              <a:p>
                <a:r>
                  <a:rPr lang="en-US" i="1" dirty="0" smtClean="0"/>
                  <a:t>E’</a:t>
                </a:r>
                <a:r>
                  <a:rPr lang="en-US" i="1" baseline="30000" dirty="0" smtClean="0"/>
                  <a:t>⁰</a:t>
                </a:r>
                <a:r>
                  <a:rPr lang="en-US" i="1" dirty="0" smtClean="0"/>
                  <a:t> </a:t>
                </a:r>
                <a:r>
                  <a:rPr lang="en-US" dirty="0"/>
                  <a:t>is the reduction potential of a substance at standard biochemical state </a:t>
                </a:r>
                <a:endParaRPr lang="en-US" dirty="0" smtClean="0"/>
              </a:p>
              <a:p>
                <a:pPr marL="0" indent="0">
                  <a:buNone/>
                </a:pPr>
                <a:endParaRPr lang="en-US" dirty="0" smtClean="0"/>
              </a:p>
              <a:p>
                <a:r>
                  <a:rPr lang="en-US" dirty="0" smtClean="0"/>
                  <a:t>A high </a:t>
                </a:r>
                <a:r>
                  <a:rPr lang="en-US" i="1" dirty="0"/>
                  <a:t>E’</a:t>
                </a:r>
                <a:r>
                  <a:rPr lang="en-US" i="1" baseline="30000" dirty="0"/>
                  <a:t>⁰</a:t>
                </a:r>
                <a:r>
                  <a:rPr lang="en-US" i="1" dirty="0"/>
                  <a:t> </a:t>
                </a:r>
                <a:r>
                  <a:rPr lang="en-US" dirty="0" smtClean="0"/>
                  <a:t>= a high affinity for e</a:t>
                </a:r>
                <a:r>
                  <a:rPr lang="en-US" baseline="30000" dirty="0" smtClean="0"/>
                  <a:t>-</a:t>
                </a:r>
              </a:p>
              <a:p>
                <a:pPr marL="0" indent="0">
                  <a:buNone/>
                </a:pPr>
                <a:endParaRPr lang="en-US" baseline="30000" dirty="0" smtClean="0"/>
              </a:p>
              <a:p>
                <a:r>
                  <a:rPr lang="en-US" dirty="0"/>
                  <a:t>e</a:t>
                </a:r>
                <a:r>
                  <a:rPr lang="en-US" baseline="30000" dirty="0"/>
                  <a:t>-</a:t>
                </a:r>
                <a:r>
                  <a:rPr lang="en-US" dirty="0"/>
                  <a:t> </a:t>
                </a:r>
                <a:r>
                  <a:rPr lang="en-US" dirty="0" smtClean="0"/>
                  <a:t>move from a </a:t>
                </a:r>
                <a:r>
                  <a:rPr lang="en-US" u="sng" dirty="0" smtClean="0"/>
                  <a:t>lower</a:t>
                </a:r>
                <a:r>
                  <a:rPr lang="en-US" dirty="0" smtClean="0"/>
                  <a:t> </a:t>
                </a:r>
                <a:r>
                  <a:rPr lang="en-US" dirty="0"/>
                  <a:t>reduction potential </a:t>
                </a:r>
                <a:r>
                  <a:rPr lang="en-US" dirty="0" smtClean="0"/>
                  <a:t>to a </a:t>
                </a:r>
                <a:r>
                  <a:rPr lang="en-US" u="sng" dirty="0"/>
                  <a:t>higher</a:t>
                </a:r>
                <a:r>
                  <a:rPr lang="en-US" dirty="0"/>
                  <a:t> reduction </a:t>
                </a:r>
                <a:r>
                  <a:rPr lang="en-US" dirty="0" smtClean="0"/>
                  <a:t>potential</a:t>
                </a:r>
              </a:p>
              <a:p>
                <a:pPr marL="0" indent="0">
                  <a:buNone/>
                </a:pPr>
                <a:endParaRPr lang="en-US" dirty="0" smtClean="0"/>
              </a:p>
              <a:p>
                <a:pPr lvl="0"/>
                <a:r>
                  <a:rPr lang="en-US" dirty="0"/>
                  <a:t>The change in reduction potential is calculated:</a:t>
                </a:r>
              </a:p>
              <a:p>
                <a:pPr marL="0" indent="0">
                  <a:buNone/>
                </a:pPr>
                <a:r>
                  <a:rPr lang="en-US" dirty="0" smtClean="0"/>
                  <a:t>			Δ</a:t>
                </a:r>
                <a:r>
                  <a:rPr lang="en-US" i="1" dirty="0" smtClean="0"/>
                  <a:t>E</a:t>
                </a:r>
                <a:r>
                  <a:rPr lang="en-US" dirty="0" smtClean="0"/>
                  <a:t> </a:t>
                </a:r>
                <a:r>
                  <a:rPr lang="en-US" dirty="0"/>
                  <a:t>= </a:t>
                </a:r>
                <a:r>
                  <a:rPr lang="en-US" i="1" dirty="0"/>
                  <a:t>E</a:t>
                </a:r>
                <a:r>
                  <a:rPr lang="en-US" baseline="-25000" dirty="0"/>
                  <a:t>(e- acceptor)</a:t>
                </a:r>
                <a:r>
                  <a:rPr lang="en-US" dirty="0"/>
                  <a:t> – </a:t>
                </a:r>
                <a:r>
                  <a:rPr lang="en-US" i="1" dirty="0"/>
                  <a:t>E</a:t>
                </a:r>
                <a:r>
                  <a:rPr lang="en-US" i="1" baseline="-25000" dirty="0"/>
                  <a:t>(e- </a:t>
                </a:r>
                <a:r>
                  <a:rPr lang="en-US" i="1" baseline="-25000" dirty="0" smtClean="0"/>
                  <a:t>donor)</a:t>
                </a:r>
              </a:p>
              <a:p>
                <a:pPr marL="0" indent="0">
                  <a:buNone/>
                </a:pPr>
                <a:endParaRPr lang="en-US" i="1" baseline="-25000" dirty="0" smtClean="0"/>
              </a:p>
              <a:p>
                <a:pPr lvl="0"/>
                <a:r>
                  <a:rPr lang="en-US" dirty="0" smtClean="0"/>
                  <a:t>The change in free energy, can be related to the reduction potential:</a:t>
                </a:r>
              </a:p>
              <a:p>
                <a:pPr marL="0" indent="0">
                  <a:buNone/>
                </a:pPr>
                <a:r>
                  <a:rPr lang="en-US" dirty="0" smtClean="0"/>
                  <a:t>		    ΔG</a:t>
                </a:r>
                <a:r>
                  <a:rPr lang="en-US" baseline="30000" dirty="0" smtClean="0"/>
                  <a:t>0</a:t>
                </a:r>
                <a:r>
                  <a:rPr lang="en-US" dirty="0"/>
                  <a:t>’ = -nFΔ</a:t>
                </a:r>
                <a:r>
                  <a:rPr lang="en-US" i="1" dirty="0"/>
                  <a:t>E</a:t>
                </a:r>
                <a:r>
                  <a:rPr lang="en-US" i="1" baseline="30000" dirty="0"/>
                  <a:t>0</a:t>
                </a:r>
                <a:r>
                  <a:rPr lang="en-US" i="1" dirty="0"/>
                  <a:t>’</a:t>
                </a:r>
                <a:r>
                  <a:rPr lang="en-US" dirty="0"/>
                  <a:t>   or   ΔG = -</a:t>
                </a:r>
                <a:r>
                  <a:rPr lang="en-US" dirty="0" err="1"/>
                  <a:t>nFΔ</a:t>
                </a:r>
                <a:r>
                  <a:rPr lang="en-US" i="1" dirty="0" err="1"/>
                  <a:t>E</a:t>
                </a:r>
                <a:r>
                  <a:rPr lang="en-US" dirty="0"/>
                  <a:t> </a:t>
                </a:r>
              </a:p>
              <a:p>
                <a:pPr marL="0" indent="0">
                  <a:buNone/>
                </a:pPr>
                <a:r>
                  <a:rPr lang="en-US" dirty="0"/>
                  <a:t>		</a:t>
                </a:r>
                <a:r>
                  <a:rPr lang="en-US" sz="2500" dirty="0"/>
                  <a:t>where: n = # of e</a:t>
                </a:r>
                <a:r>
                  <a:rPr lang="en-US" sz="2500" baseline="30000" dirty="0"/>
                  <a:t>-</a:t>
                </a:r>
                <a:r>
                  <a:rPr lang="en-US" sz="2500" dirty="0"/>
                  <a:t> transferred (in biochemistry usually but not always 2)</a:t>
                </a:r>
              </a:p>
              <a:p>
                <a:pPr marL="0" indent="0">
                  <a:buNone/>
                </a:pPr>
                <a:r>
                  <a:rPr lang="en-US" sz="2500" dirty="0"/>
                  <a:t>             		              F = Faraday’s constant (96.5 kJ V</a:t>
                </a:r>
                <a:r>
                  <a:rPr lang="en-US" sz="2500" baseline="30000" dirty="0"/>
                  <a:t>-1</a:t>
                </a:r>
                <a:r>
                  <a:rPr lang="en-US" sz="2500" dirty="0"/>
                  <a:t> mol</a:t>
                </a:r>
                <a:r>
                  <a:rPr lang="en-US" sz="2500" baseline="30000" dirty="0"/>
                  <a:t>-1</a:t>
                </a:r>
                <a:r>
                  <a:rPr lang="en-US" sz="2500" dirty="0" smtClean="0"/>
                  <a:t>)</a:t>
                </a:r>
              </a:p>
              <a:p>
                <a:pPr marL="0" indent="0">
                  <a:buNone/>
                </a:pPr>
                <a:endParaRPr lang="en-US" dirty="0" smtClean="0"/>
              </a:p>
              <a:p>
                <a:pPr lvl="0"/>
                <a:r>
                  <a:rPr lang="en-US" dirty="0" smtClean="0"/>
                  <a:t>The actual reduction potential can be calculated by:</a:t>
                </a:r>
              </a:p>
              <a:p>
                <a:pPr marL="0" lvl="0" indent="0">
                  <a:buNone/>
                </a:pPr>
                <a14:m>
                  <m:oMathPara xmlns:m="http://schemas.openxmlformats.org/officeDocument/2006/math" xmlns="">
                    <m:oMathParaPr>
                      <m:jc m:val="centerGroup"/>
                    </m:oMathParaPr>
                    <m:oMath xmlns:m="http://schemas.openxmlformats.org/officeDocument/2006/math">
                      <m:r>
                        <a:rPr lang="en-US" b="0" i="1">
                          <a:latin typeface="Cambria Math"/>
                        </a:rPr>
                        <m:t>𝐸</m:t>
                      </m:r>
                      <m:r>
                        <a:rPr lang="en-US" b="0" i="1">
                          <a:latin typeface="Cambria Math"/>
                        </a:rPr>
                        <m:t>= </m:t>
                      </m:r>
                      <m:sSup>
                        <m:sSupPr>
                          <m:ctrlPr>
                            <a:rPr lang="en-US" i="1">
                              <a:latin typeface="Cambria Math"/>
                            </a:rPr>
                          </m:ctrlPr>
                        </m:sSupPr>
                        <m:e>
                          <m:r>
                            <a:rPr lang="en-US" b="0" i="1">
                              <a:latin typeface="Cambria Math"/>
                            </a:rPr>
                            <m:t>𝐸</m:t>
                          </m:r>
                        </m:e>
                        <m:sup>
                          <m:r>
                            <a:rPr lang="en-US" b="0" i="1">
                              <a:latin typeface="Cambria Math"/>
                            </a:rPr>
                            <m:t>0′</m:t>
                          </m:r>
                        </m:sup>
                      </m:sSup>
                      <m:r>
                        <a:rPr lang="en-US" b="0" i="1">
                          <a:latin typeface="Cambria Math"/>
                        </a:rPr>
                        <m:t>+ </m:t>
                      </m:r>
                      <m:f>
                        <m:fPr>
                          <m:ctrlPr>
                            <a:rPr lang="en-US" i="1">
                              <a:latin typeface="Cambria Math"/>
                            </a:rPr>
                          </m:ctrlPr>
                        </m:fPr>
                        <m:num>
                          <m:r>
                            <a:rPr lang="en-US" b="0" i="1">
                              <a:latin typeface="Cambria Math"/>
                            </a:rPr>
                            <m:t>𝑅𝑇</m:t>
                          </m:r>
                        </m:num>
                        <m:den>
                          <m:r>
                            <a:rPr lang="en-US" b="0" i="1">
                              <a:latin typeface="Cambria Math"/>
                            </a:rPr>
                            <m:t>𝑛𝐹</m:t>
                          </m:r>
                        </m:den>
                      </m:f>
                      <m:func>
                        <m:funcPr>
                          <m:ctrlPr>
                            <a:rPr lang="en-US" i="1">
                              <a:latin typeface="Cambria Math"/>
                            </a:rPr>
                          </m:ctrlPr>
                        </m:funcPr>
                        <m:fName>
                          <m:r>
                            <a:rPr lang="en-US" b="0" i="1">
                              <a:latin typeface="Cambria Math"/>
                            </a:rPr>
                            <m:t>𝑙𝑛</m:t>
                          </m:r>
                        </m:fName>
                        <m:e>
                          <m:f>
                            <m:fPr>
                              <m:ctrlPr>
                                <a:rPr lang="en-US" i="1">
                                  <a:latin typeface="Cambria Math"/>
                                </a:rPr>
                              </m:ctrlPr>
                            </m:fPr>
                            <m:num>
                              <m:r>
                                <a:rPr lang="en-US" b="0" i="1">
                                  <a:latin typeface="Cambria Math"/>
                                </a:rPr>
                                <m:t>[</m:t>
                              </m:r>
                              <m:sSup>
                                <m:sSupPr>
                                  <m:ctrlPr>
                                    <a:rPr lang="en-US" i="1">
                                      <a:latin typeface="Cambria Math"/>
                                    </a:rPr>
                                  </m:ctrlPr>
                                </m:sSupPr>
                                <m:e>
                                  <m:r>
                                    <a:rPr lang="en-US" b="0" i="1">
                                      <a:latin typeface="Cambria Math"/>
                                    </a:rPr>
                                    <m:t>𝑒</m:t>
                                  </m:r>
                                </m:e>
                                <m:sup>
                                  <m:r>
                                    <a:rPr lang="en-US" b="0" i="1">
                                      <a:latin typeface="Cambria Math"/>
                                    </a:rPr>
                                    <m:t>−</m:t>
                                  </m:r>
                                </m:sup>
                              </m:sSup>
                              <m:r>
                                <a:rPr lang="en-US" b="0" i="1">
                                  <a:latin typeface="Cambria Math"/>
                                </a:rPr>
                                <m:t>𝑎𝑐𝑐𝑒𝑝𝑡𝑜𝑟</m:t>
                              </m:r>
                              <m:r>
                                <a:rPr lang="en-US" b="0" i="1">
                                  <a:latin typeface="Cambria Math"/>
                                </a:rPr>
                                <m:t>]</m:t>
                              </m:r>
                            </m:num>
                            <m:den>
                              <m:r>
                                <a:rPr lang="en-US" b="0" i="1">
                                  <a:latin typeface="Cambria Math"/>
                                </a:rPr>
                                <m:t>[</m:t>
                              </m:r>
                              <m:sSup>
                                <m:sSupPr>
                                  <m:ctrlPr>
                                    <a:rPr lang="en-US" i="1">
                                      <a:latin typeface="Cambria Math"/>
                                    </a:rPr>
                                  </m:ctrlPr>
                                </m:sSupPr>
                                <m:e>
                                  <m:r>
                                    <a:rPr lang="en-US" b="0" i="1">
                                      <a:latin typeface="Cambria Math"/>
                                    </a:rPr>
                                    <m:t>𝑒</m:t>
                                  </m:r>
                                </m:e>
                                <m:sup>
                                  <m:r>
                                    <a:rPr lang="en-US" b="0" i="1">
                                      <a:latin typeface="Cambria Math"/>
                                    </a:rPr>
                                    <m:t>−</m:t>
                                  </m:r>
                                </m:sup>
                              </m:sSup>
                              <m:r>
                                <a:rPr lang="en-US" b="0" i="1">
                                  <a:latin typeface="Cambria Math"/>
                                </a:rPr>
                                <m:t>𝑑𝑜𝑛𝑜𝑟</m:t>
                              </m:r>
                              <m:r>
                                <a:rPr lang="en-US" b="0" i="1">
                                  <a:latin typeface="Cambria Math"/>
                                </a:rPr>
                                <m:t>]</m:t>
                              </m:r>
                            </m:den>
                          </m:f>
                        </m:e>
                      </m:func>
                    </m:oMath>
                  </m:oMathPara>
                </a14:m>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1295400"/>
                <a:ext cx="8686800" cy="5029200"/>
              </a:xfrm>
              <a:blipFill rotWithShape="1">
                <a:blip r:embed="rId2"/>
                <a:stretch>
                  <a:fillRect l="-491" t="-1576"/>
                </a:stretch>
              </a:blipFill>
            </p:spPr>
            <p:txBody>
              <a:bodyPr/>
              <a:lstStyle/>
              <a:p>
                <a:r>
                  <a:rPr lang="en-US">
                    <a:noFill/>
                  </a:rPr>
                  <a:t> </a:t>
                </a:r>
              </a:p>
            </p:txBody>
          </p:sp>
        </mc:Fallback>
      </mc:AlternateContent>
    </p:spTree>
    <p:extLst>
      <p:ext uri="{BB962C8B-B14F-4D97-AF65-F5344CB8AC3E}">
        <p14:creationId xmlns:p14="http://schemas.microsoft.com/office/powerpoint/2010/main" val="2958179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0" cy="1143000"/>
          </a:xfrm>
          <a:solidFill>
            <a:schemeClr val="accent6"/>
          </a:solidFill>
        </p:spPr>
        <p:txBody>
          <a:bodyPr>
            <a:noAutofit/>
          </a:bodyPr>
          <a:lstStyle/>
          <a:p>
            <a:r>
              <a:rPr lang="en-US" sz="3600" dirty="0" smtClean="0"/>
              <a:t>Reduction Potentials</a:t>
            </a:r>
            <a:endParaRPr lang="en-US" sz="3600" dirty="0"/>
          </a:p>
        </p:txBody>
      </p:sp>
      <p:sp>
        <p:nvSpPr>
          <p:cNvPr id="3" name="TextBox 2"/>
          <p:cNvSpPr txBox="1"/>
          <p:nvPr/>
        </p:nvSpPr>
        <p:spPr>
          <a:xfrm>
            <a:off x="0" y="1219200"/>
            <a:ext cx="4028804" cy="923330"/>
          </a:xfrm>
          <a:prstGeom prst="rect">
            <a:avLst/>
          </a:prstGeom>
          <a:noFill/>
        </p:spPr>
        <p:txBody>
          <a:bodyPr wrap="square" rtlCol="0">
            <a:spAutoFit/>
          </a:bodyPr>
          <a:lstStyle/>
          <a:p>
            <a:pPr algn="ctr"/>
            <a:r>
              <a:rPr lang="en-US" b="1" dirty="0" smtClean="0"/>
              <a:t>Why is NADH and FADH</a:t>
            </a:r>
            <a:r>
              <a:rPr lang="en-US" b="1" baseline="-25000" dirty="0" smtClean="0"/>
              <a:t>2</a:t>
            </a:r>
            <a:r>
              <a:rPr lang="en-US" b="1" dirty="0" smtClean="0"/>
              <a:t> able to accept e</a:t>
            </a:r>
            <a:r>
              <a:rPr lang="en-US" b="1" baseline="30000" dirty="0" smtClean="0"/>
              <a:t>-</a:t>
            </a:r>
            <a:r>
              <a:rPr lang="en-US" b="1" dirty="0" smtClean="0"/>
              <a:t> from catabolic intermediates and donate them ultimately to O</a:t>
            </a:r>
            <a:r>
              <a:rPr lang="en-US" b="1" baseline="-25000" dirty="0" smtClean="0"/>
              <a:t>2</a:t>
            </a:r>
            <a:r>
              <a:rPr lang="en-US" b="1" dirty="0" smtClean="0"/>
              <a:t>?</a:t>
            </a:r>
            <a:endParaRPr lang="en-US" b="1" dirty="0"/>
          </a:p>
        </p:txBody>
      </p:sp>
      <p:pic>
        <p:nvPicPr>
          <p:cNvPr id="5" name="Picture 2" descr="tab_14_05"/>
          <p:cNvPicPr>
            <a:picLocks noChangeAspect="1" noChangeArrowheads="1"/>
          </p:cNvPicPr>
          <p:nvPr/>
        </p:nvPicPr>
        <p:blipFill rotWithShape="1">
          <a:blip r:embed="rId2">
            <a:extLst>
              <a:ext uri="{28A0092B-C50C-407E-A947-70E740481C1C}">
                <a14:useLocalDpi xmlns:a14="http://schemas.microsoft.com/office/drawing/2010/main" val="0"/>
              </a:ext>
            </a:extLst>
          </a:blip>
          <a:srcRect b="10425"/>
          <a:stretch/>
        </p:blipFill>
        <p:spPr bwMode="auto">
          <a:xfrm>
            <a:off x="3948333" y="152400"/>
            <a:ext cx="51956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28600" y="2286000"/>
            <a:ext cx="8929467" cy="3139321"/>
            <a:chOff x="228600" y="2286000"/>
            <a:chExt cx="8929467" cy="3139321"/>
          </a:xfrm>
        </p:grpSpPr>
        <p:sp>
          <p:nvSpPr>
            <p:cNvPr id="6" name="TextBox 5"/>
            <p:cNvSpPr txBox="1"/>
            <p:nvPr/>
          </p:nvSpPr>
          <p:spPr>
            <a:xfrm>
              <a:off x="228600" y="2286000"/>
              <a:ext cx="3491133" cy="3139321"/>
            </a:xfrm>
            <a:prstGeom prst="rect">
              <a:avLst/>
            </a:prstGeom>
            <a:noFill/>
          </p:spPr>
          <p:txBody>
            <a:bodyPr wrap="square" rtlCol="0">
              <a:spAutoFit/>
            </a:bodyPr>
            <a:lstStyle/>
            <a:p>
              <a:pPr algn="ctr"/>
              <a:r>
                <a:rPr lang="en-US" dirty="0" smtClean="0">
                  <a:solidFill>
                    <a:srgbClr val="FF0000"/>
                  </a:solidFill>
                </a:rPr>
                <a:t>Electrons flow from lower to higher reduction potentials  (can think lower affinity to higher affinity) and from the table to the right you can see that both NADH and FADH</a:t>
              </a:r>
              <a:r>
                <a:rPr lang="en-US" baseline="-25000" dirty="0" smtClean="0">
                  <a:solidFill>
                    <a:srgbClr val="FF0000"/>
                  </a:solidFill>
                </a:rPr>
                <a:t>2</a:t>
              </a:r>
              <a:r>
                <a:rPr lang="en-US" dirty="0" smtClean="0">
                  <a:solidFill>
                    <a:srgbClr val="FF0000"/>
                  </a:solidFill>
                </a:rPr>
                <a:t> have </a:t>
              </a:r>
              <a:r>
                <a:rPr lang="en-US" u="sng" dirty="0" smtClean="0">
                  <a:solidFill>
                    <a:srgbClr val="FF0000"/>
                  </a:solidFill>
                </a:rPr>
                <a:t>intermediate</a:t>
              </a:r>
              <a:r>
                <a:rPr lang="en-US" dirty="0" smtClean="0">
                  <a:solidFill>
                    <a:srgbClr val="FF0000"/>
                  </a:solidFill>
                </a:rPr>
                <a:t> reduction potentials.  Therefore they are able accept e</a:t>
              </a:r>
              <a:r>
                <a:rPr lang="en-US" baseline="30000" dirty="0" smtClean="0">
                  <a:solidFill>
                    <a:srgbClr val="FF0000"/>
                  </a:solidFill>
                </a:rPr>
                <a:t>-</a:t>
              </a:r>
              <a:r>
                <a:rPr lang="en-US" dirty="0" smtClean="0">
                  <a:solidFill>
                    <a:srgbClr val="FF0000"/>
                  </a:solidFill>
                </a:rPr>
                <a:t> from intermediates that have lower </a:t>
              </a:r>
              <a:r>
                <a:rPr lang="en-US" i="1" dirty="0">
                  <a:solidFill>
                    <a:srgbClr val="FF0000"/>
                  </a:solidFill>
                </a:rPr>
                <a:t>E’</a:t>
              </a:r>
              <a:r>
                <a:rPr lang="en-US" i="1" baseline="30000" dirty="0">
                  <a:solidFill>
                    <a:srgbClr val="FF0000"/>
                  </a:solidFill>
                </a:rPr>
                <a:t>⁰</a:t>
              </a:r>
              <a:r>
                <a:rPr lang="en-US" dirty="0" smtClean="0">
                  <a:solidFill>
                    <a:srgbClr val="FF0000"/>
                  </a:solidFill>
                </a:rPr>
                <a:t> and donate them to O</a:t>
              </a:r>
              <a:r>
                <a:rPr lang="en-US" baseline="-25000" dirty="0" smtClean="0">
                  <a:solidFill>
                    <a:srgbClr val="FF0000"/>
                  </a:solidFill>
                </a:rPr>
                <a:t>2</a:t>
              </a:r>
              <a:r>
                <a:rPr lang="en-US" dirty="0" smtClean="0">
                  <a:solidFill>
                    <a:srgbClr val="FF0000"/>
                  </a:solidFill>
                </a:rPr>
                <a:t> that has the highest </a:t>
              </a:r>
              <a:r>
                <a:rPr lang="en-US" i="1" dirty="0">
                  <a:solidFill>
                    <a:srgbClr val="FF0000"/>
                  </a:solidFill>
                </a:rPr>
                <a:t>E’</a:t>
              </a:r>
              <a:r>
                <a:rPr lang="en-US" i="1" baseline="30000" dirty="0">
                  <a:solidFill>
                    <a:srgbClr val="FF0000"/>
                  </a:solidFill>
                </a:rPr>
                <a:t>⁰</a:t>
              </a:r>
              <a:r>
                <a:rPr lang="en-US" dirty="0" smtClean="0">
                  <a:solidFill>
                    <a:srgbClr val="FF0000"/>
                  </a:solidFill>
                </a:rPr>
                <a:t>  (via protein complexes) </a:t>
              </a:r>
              <a:endParaRPr lang="en-US" dirty="0">
                <a:solidFill>
                  <a:srgbClr val="FF0000"/>
                </a:solidFill>
              </a:endParaRPr>
            </a:p>
          </p:txBody>
        </p:sp>
        <p:sp>
          <p:nvSpPr>
            <p:cNvPr id="7" name="Rectangle 6"/>
            <p:cNvSpPr/>
            <p:nvPr/>
          </p:nvSpPr>
          <p:spPr>
            <a:xfrm>
              <a:off x="3948333" y="3352800"/>
              <a:ext cx="5195667"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4991100"/>
              <a:ext cx="5195667"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321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0" cy="1143000"/>
          </a:xfrm>
          <a:solidFill>
            <a:schemeClr val="accent6"/>
          </a:solidFill>
        </p:spPr>
        <p:txBody>
          <a:bodyPr>
            <a:noAutofit/>
          </a:bodyPr>
          <a:lstStyle/>
          <a:p>
            <a:r>
              <a:rPr lang="en-US" sz="3600" dirty="0" smtClean="0"/>
              <a:t>Reduction Potentials</a:t>
            </a:r>
            <a:endParaRPr lang="en-US" sz="3600" dirty="0"/>
          </a:p>
        </p:txBody>
      </p:sp>
      <p:sp>
        <p:nvSpPr>
          <p:cNvPr id="3" name="TextBox 2"/>
          <p:cNvSpPr txBox="1"/>
          <p:nvPr/>
        </p:nvSpPr>
        <p:spPr>
          <a:xfrm>
            <a:off x="0" y="1219200"/>
            <a:ext cx="4028804" cy="646331"/>
          </a:xfrm>
          <a:prstGeom prst="rect">
            <a:avLst/>
          </a:prstGeom>
          <a:noFill/>
        </p:spPr>
        <p:txBody>
          <a:bodyPr wrap="square" rtlCol="0">
            <a:spAutoFit/>
          </a:bodyPr>
          <a:lstStyle/>
          <a:p>
            <a:pPr algn="ctr"/>
            <a:r>
              <a:rPr lang="en-US" b="1" dirty="0" smtClean="0"/>
              <a:t>Why doesn’t NADH and FADH</a:t>
            </a:r>
            <a:r>
              <a:rPr lang="en-US" b="1" baseline="-25000" dirty="0" smtClean="0"/>
              <a:t>2</a:t>
            </a:r>
            <a:r>
              <a:rPr lang="en-US" b="1" dirty="0" smtClean="0"/>
              <a:t> directly donate their e</a:t>
            </a:r>
            <a:r>
              <a:rPr lang="en-US" b="1" baseline="30000" dirty="0" smtClean="0"/>
              <a:t>-</a:t>
            </a:r>
            <a:r>
              <a:rPr lang="en-US" b="1" dirty="0" smtClean="0"/>
              <a:t> O</a:t>
            </a:r>
            <a:r>
              <a:rPr lang="en-US" b="1" baseline="-25000" dirty="0" smtClean="0"/>
              <a:t>2</a:t>
            </a:r>
            <a:r>
              <a:rPr lang="en-US" b="1" dirty="0" smtClean="0"/>
              <a:t>?</a:t>
            </a:r>
            <a:endParaRPr lang="en-US" b="1" dirty="0"/>
          </a:p>
        </p:txBody>
      </p:sp>
      <p:pic>
        <p:nvPicPr>
          <p:cNvPr id="5" name="Picture 2" descr="tab_14_05"/>
          <p:cNvPicPr>
            <a:picLocks noChangeAspect="1" noChangeArrowheads="1"/>
          </p:cNvPicPr>
          <p:nvPr/>
        </p:nvPicPr>
        <p:blipFill rotWithShape="1">
          <a:blip r:embed="rId2">
            <a:extLst>
              <a:ext uri="{28A0092B-C50C-407E-A947-70E740481C1C}">
                <a14:useLocalDpi xmlns:a14="http://schemas.microsoft.com/office/drawing/2010/main" val="0"/>
              </a:ext>
            </a:extLst>
          </a:blip>
          <a:srcRect b="10425"/>
          <a:stretch/>
        </p:blipFill>
        <p:spPr bwMode="auto">
          <a:xfrm>
            <a:off x="3948333" y="152400"/>
            <a:ext cx="51956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28600" y="2438400"/>
            <a:ext cx="8929467" cy="3996392"/>
            <a:chOff x="228600" y="2209800"/>
            <a:chExt cx="8929467" cy="3996392"/>
          </a:xfrm>
        </p:grpSpPr>
        <p:sp>
          <p:nvSpPr>
            <p:cNvPr id="6" name="TextBox 5"/>
            <p:cNvSpPr txBox="1"/>
            <p:nvPr/>
          </p:nvSpPr>
          <p:spPr>
            <a:xfrm>
              <a:off x="228600" y="3343870"/>
              <a:ext cx="3491133" cy="2862322"/>
            </a:xfrm>
            <a:prstGeom prst="rect">
              <a:avLst/>
            </a:prstGeom>
            <a:noFill/>
          </p:spPr>
          <p:txBody>
            <a:bodyPr wrap="square" rtlCol="0">
              <a:spAutoFit/>
            </a:bodyPr>
            <a:lstStyle/>
            <a:p>
              <a:pPr lvl="0" algn="ctr"/>
              <a:r>
                <a:rPr lang="en-US" dirty="0" smtClean="0">
                  <a:solidFill>
                    <a:srgbClr val="FF0000"/>
                  </a:solidFill>
                </a:rPr>
                <a:t>Alternatively, the e</a:t>
              </a:r>
              <a:r>
                <a:rPr lang="en-US" baseline="30000" dirty="0" smtClean="0">
                  <a:solidFill>
                    <a:srgbClr val="FF0000"/>
                  </a:solidFill>
                </a:rPr>
                <a:t>- </a:t>
              </a:r>
              <a:r>
                <a:rPr lang="en-US" dirty="0" smtClean="0">
                  <a:solidFill>
                    <a:srgbClr val="FF0000"/>
                  </a:solidFill>
                </a:rPr>
                <a:t>are passed through a series of protein complexes, containing multiple redox centers, with increasingly higher and higher reduction potentials until finally to O</a:t>
              </a:r>
              <a:r>
                <a:rPr lang="en-US" baseline="-25000" dirty="0" smtClean="0">
                  <a:solidFill>
                    <a:srgbClr val="FF0000"/>
                  </a:solidFill>
                </a:rPr>
                <a:t>2</a:t>
              </a:r>
              <a:r>
                <a:rPr lang="en-US" dirty="0" smtClean="0">
                  <a:solidFill>
                    <a:srgbClr val="FF0000"/>
                  </a:solidFill>
                </a:rPr>
                <a:t>. This is process is called the </a:t>
              </a:r>
              <a:r>
                <a:rPr lang="en-US" b="1" dirty="0">
                  <a:solidFill>
                    <a:srgbClr val="FF0000"/>
                  </a:solidFill>
                </a:rPr>
                <a:t>electron transport chain (ETC) </a:t>
              </a:r>
              <a:r>
                <a:rPr lang="en-US" b="1" dirty="0" smtClean="0">
                  <a:solidFill>
                    <a:srgbClr val="FF0000"/>
                  </a:solidFill>
                </a:rPr>
                <a:t> </a:t>
              </a:r>
              <a:r>
                <a:rPr lang="en-US" dirty="0" smtClean="0">
                  <a:solidFill>
                    <a:srgbClr val="FF0000"/>
                  </a:solidFill>
                </a:rPr>
                <a:t>and it </a:t>
              </a:r>
              <a:r>
                <a:rPr lang="en-US" u="sng" dirty="0" smtClean="0">
                  <a:solidFill>
                    <a:srgbClr val="FF0000"/>
                  </a:solidFill>
                </a:rPr>
                <a:t>releases </a:t>
              </a:r>
              <a:r>
                <a:rPr lang="en-US" u="sng" dirty="0">
                  <a:solidFill>
                    <a:srgbClr val="FF0000"/>
                  </a:solidFill>
                </a:rPr>
                <a:t>energy in small increments to maximize ATP production</a:t>
              </a:r>
              <a:endParaRPr lang="en-US" dirty="0">
                <a:solidFill>
                  <a:srgbClr val="FF0000"/>
                </a:solidFill>
              </a:endParaRPr>
            </a:p>
          </p:txBody>
        </p:sp>
        <p:sp>
          <p:nvSpPr>
            <p:cNvPr id="7" name="Rectangle 6"/>
            <p:cNvSpPr/>
            <p:nvPr/>
          </p:nvSpPr>
          <p:spPr>
            <a:xfrm>
              <a:off x="3948333" y="2209800"/>
              <a:ext cx="5195667"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2895600"/>
              <a:ext cx="5195667"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81000" y="3733800"/>
            <a:ext cx="3048000" cy="369332"/>
          </a:xfrm>
          <a:prstGeom prst="rect">
            <a:avLst/>
          </a:prstGeom>
          <a:noFill/>
        </p:spPr>
        <p:txBody>
          <a:bodyPr wrap="square" rtlCol="0">
            <a:spAutoFit/>
          </a:bodyPr>
          <a:lstStyle/>
          <a:p>
            <a:endParaRPr lang="en-US" dirty="0"/>
          </a:p>
        </p:txBody>
      </p:sp>
      <p:sp>
        <p:nvSpPr>
          <p:cNvPr id="11" name="TextBox 10"/>
          <p:cNvSpPr txBox="1"/>
          <p:nvPr/>
        </p:nvSpPr>
        <p:spPr>
          <a:xfrm>
            <a:off x="228600" y="1831538"/>
            <a:ext cx="3619501" cy="1754326"/>
          </a:xfrm>
          <a:prstGeom prst="rect">
            <a:avLst/>
          </a:prstGeom>
          <a:noFill/>
        </p:spPr>
        <p:txBody>
          <a:bodyPr wrap="square" rtlCol="0">
            <a:spAutoFit/>
          </a:bodyPr>
          <a:lstStyle/>
          <a:p>
            <a:pPr lvl="0" algn="ctr"/>
            <a:r>
              <a:rPr lang="en-US" dirty="0">
                <a:solidFill>
                  <a:srgbClr val="FF0000"/>
                </a:solidFill>
              </a:rPr>
              <a:t>The direct e</a:t>
            </a:r>
            <a:r>
              <a:rPr lang="en-US" baseline="30000" dirty="0">
                <a:solidFill>
                  <a:srgbClr val="FF0000"/>
                </a:solidFill>
              </a:rPr>
              <a:t>-</a:t>
            </a:r>
            <a:r>
              <a:rPr lang="en-US" dirty="0">
                <a:solidFill>
                  <a:srgbClr val="FF0000"/>
                </a:solidFill>
              </a:rPr>
              <a:t> transfer from NADH/FADH</a:t>
            </a:r>
            <a:r>
              <a:rPr lang="en-US" baseline="-25000" dirty="0">
                <a:solidFill>
                  <a:srgbClr val="FF0000"/>
                </a:solidFill>
              </a:rPr>
              <a:t>2</a:t>
            </a:r>
            <a:r>
              <a:rPr lang="en-US" dirty="0">
                <a:solidFill>
                  <a:srgbClr val="FF0000"/>
                </a:solidFill>
              </a:rPr>
              <a:t> to O</a:t>
            </a:r>
            <a:r>
              <a:rPr lang="en-US" baseline="-25000" dirty="0">
                <a:solidFill>
                  <a:srgbClr val="FF0000"/>
                </a:solidFill>
              </a:rPr>
              <a:t>2</a:t>
            </a:r>
            <a:r>
              <a:rPr lang="en-US" dirty="0">
                <a:solidFill>
                  <a:srgbClr val="FF0000"/>
                </a:solidFill>
              </a:rPr>
              <a:t> in a single redox reaction  would be highly spontaneous but </a:t>
            </a:r>
            <a:r>
              <a:rPr lang="en-US" u="sng" dirty="0">
                <a:solidFill>
                  <a:srgbClr val="FF0000"/>
                </a:solidFill>
              </a:rPr>
              <a:t>not </a:t>
            </a:r>
            <a:r>
              <a:rPr lang="en-US" dirty="0">
                <a:solidFill>
                  <a:srgbClr val="FF0000"/>
                </a:solidFill>
              </a:rPr>
              <a:t>efficient in order to maximize ATP production</a:t>
            </a:r>
          </a:p>
          <a:p>
            <a:pPr algn="ctr"/>
            <a:endParaRPr lang="en-US" dirty="0"/>
          </a:p>
        </p:txBody>
      </p:sp>
    </p:spTree>
    <p:extLst>
      <p:ext uri="{BB962C8B-B14F-4D97-AF65-F5344CB8AC3E}">
        <p14:creationId xmlns:p14="http://schemas.microsoft.com/office/powerpoint/2010/main" val="2296060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Inhibitor terminology</a:t>
            </a:r>
            <a:endParaRPr lang="en-US" b="1" dirty="0"/>
          </a:p>
        </p:txBody>
      </p:sp>
      <p:sp>
        <p:nvSpPr>
          <p:cNvPr id="3" name="Content Placeholder 2"/>
          <p:cNvSpPr>
            <a:spLocks noGrp="1"/>
          </p:cNvSpPr>
          <p:nvPr>
            <p:ph idx="1"/>
          </p:nvPr>
        </p:nvSpPr>
        <p:spPr/>
        <p:txBody>
          <a:bodyPr>
            <a:normAutofit/>
          </a:bodyPr>
          <a:lstStyle/>
          <a:p>
            <a:r>
              <a:rPr lang="el-GR" sz="2000" b="1" dirty="0">
                <a:solidFill>
                  <a:srgbClr val="FF0000"/>
                </a:solidFill>
              </a:rPr>
              <a:t>α</a:t>
            </a:r>
            <a:r>
              <a:rPr lang="en-US" sz="2000" b="1" dirty="0">
                <a:solidFill>
                  <a:srgbClr val="FF0000"/>
                </a:solidFill>
              </a:rPr>
              <a:t> and </a:t>
            </a:r>
            <a:r>
              <a:rPr lang="el-GR" sz="2000" b="1" dirty="0">
                <a:solidFill>
                  <a:srgbClr val="FF0000"/>
                </a:solidFill>
              </a:rPr>
              <a:t>α</a:t>
            </a:r>
            <a:r>
              <a:rPr lang="ja-JP" altLang="en-US" sz="2000" b="1" dirty="0">
                <a:solidFill>
                  <a:srgbClr val="FF0000"/>
                </a:solidFill>
              </a:rPr>
              <a:t>’</a:t>
            </a:r>
            <a:r>
              <a:rPr lang="en-US" sz="2000" b="1" dirty="0">
                <a:solidFill>
                  <a:srgbClr val="FF0000"/>
                </a:solidFill>
              </a:rPr>
              <a:t> </a:t>
            </a:r>
            <a:r>
              <a:rPr lang="en-US" sz="2000" dirty="0" smtClean="0"/>
              <a:t>describe </a:t>
            </a:r>
            <a:r>
              <a:rPr lang="en-US" sz="2000" dirty="0"/>
              <a:t>how </a:t>
            </a:r>
            <a:r>
              <a:rPr lang="en-US" sz="2000" dirty="0" smtClean="0"/>
              <a:t>competitive (</a:t>
            </a:r>
            <a:r>
              <a:rPr lang="el-GR" sz="2000" dirty="0" smtClean="0"/>
              <a:t>α</a:t>
            </a:r>
            <a:r>
              <a:rPr lang="en-US" sz="2000" dirty="0" smtClean="0"/>
              <a:t>) </a:t>
            </a:r>
            <a:r>
              <a:rPr lang="en-US" sz="2000" dirty="0"/>
              <a:t>or how </a:t>
            </a:r>
            <a:r>
              <a:rPr lang="en-US" sz="2000" dirty="0" smtClean="0"/>
              <a:t>uncompetitive (</a:t>
            </a:r>
            <a:r>
              <a:rPr lang="el-GR" sz="2000" dirty="0" smtClean="0"/>
              <a:t>α</a:t>
            </a:r>
            <a:r>
              <a:rPr lang="en-US" sz="2000" dirty="0" smtClean="0"/>
              <a:t>’) </a:t>
            </a:r>
            <a:r>
              <a:rPr lang="en-US" sz="2000" dirty="0"/>
              <a:t>an inhibitor </a:t>
            </a:r>
            <a:r>
              <a:rPr lang="en-US" sz="2000" dirty="0" smtClean="0"/>
              <a:t>is. The higher the </a:t>
            </a:r>
            <a:r>
              <a:rPr lang="el-GR" sz="2000" dirty="0"/>
              <a:t>α</a:t>
            </a:r>
            <a:r>
              <a:rPr lang="en-US" sz="2000" b="1" dirty="0"/>
              <a:t> </a:t>
            </a:r>
            <a:r>
              <a:rPr lang="en-US" sz="2000" dirty="0" smtClean="0"/>
              <a:t>or </a:t>
            </a:r>
            <a:r>
              <a:rPr lang="el-GR" sz="2000" dirty="0" smtClean="0"/>
              <a:t>α</a:t>
            </a:r>
            <a:r>
              <a:rPr lang="en-US" sz="2000" dirty="0" smtClean="0"/>
              <a:t>’, the higher the [substrate] must be to overcome inhibition. (Arbitrary units?)</a:t>
            </a:r>
          </a:p>
          <a:p>
            <a:r>
              <a:rPr lang="en-US" sz="2000" b="1" dirty="0" smtClean="0">
                <a:solidFill>
                  <a:srgbClr val="FF0000"/>
                </a:solidFill>
              </a:rPr>
              <a:t>K</a:t>
            </a:r>
            <a:r>
              <a:rPr lang="en-US" sz="2000" b="1" baseline="-25000" dirty="0" smtClean="0">
                <a:solidFill>
                  <a:srgbClr val="FF0000"/>
                </a:solidFill>
              </a:rPr>
              <a:t>I</a:t>
            </a:r>
            <a:r>
              <a:rPr lang="en-US" sz="2000" b="1" dirty="0" smtClean="0">
                <a:solidFill>
                  <a:srgbClr val="FF0000"/>
                </a:solidFill>
              </a:rPr>
              <a:t> or K</a:t>
            </a:r>
            <a:r>
              <a:rPr lang="en-US" sz="2000" b="1" baseline="-25000" dirty="0" smtClean="0">
                <a:solidFill>
                  <a:srgbClr val="FF0000"/>
                </a:solidFill>
              </a:rPr>
              <a:t>I’</a:t>
            </a:r>
            <a:r>
              <a:rPr lang="en-US" sz="2000" b="1" baseline="-25000" dirty="0" smtClean="0"/>
              <a:t> </a:t>
            </a:r>
            <a:r>
              <a:rPr lang="en-US" sz="2000" dirty="0" smtClean="0"/>
              <a:t>describe the affinity of inhibitor to enzyme. Like K</a:t>
            </a:r>
            <a:r>
              <a:rPr lang="en-US" sz="2000" baseline="-25000" dirty="0" smtClean="0"/>
              <a:t>M</a:t>
            </a:r>
            <a:r>
              <a:rPr lang="en-US" sz="2000" dirty="0" smtClean="0"/>
              <a:t> and </a:t>
            </a:r>
            <a:r>
              <a:rPr lang="en-US" sz="2000" dirty="0" err="1" smtClean="0"/>
              <a:t>K</a:t>
            </a:r>
            <a:r>
              <a:rPr lang="en-US" sz="2000" baseline="-25000" dirty="0" err="1" smtClean="0"/>
              <a:t>d</a:t>
            </a:r>
            <a:r>
              <a:rPr lang="en-US" sz="2000" dirty="0" smtClean="0"/>
              <a:t> and p</a:t>
            </a:r>
            <a:r>
              <a:rPr lang="en-US" sz="2000" baseline="-25000" dirty="0" smtClean="0"/>
              <a:t>50</a:t>
            </a:r>
            <a:r>
              <a:rPr lang="en-US" sz="2000" dirty="0" smtClean="0"/>
              <a:t> and K</a:t>
            </a:r>
            <a:r>
              <a:rPr lang="en-US" sz="2000" baseline="-25000" dirty="0" smtClean="0"/>
              <a:t>0.5</a:t>
            </a:r>
            <a:r>
              <a:rPr lang="en-US" sz="2000" dirty="0" smtClean="0"/>
              <a:t>, K</a:t>
            </a:r>
            <a:r>
              <a:rPr lang="en-US" sz="2000" baseline="-25000" dirty="0" smtClean="0"/>
              <a:t>I</a:t>
            </a:r>
            <a:r>
              <a:rPr lang="en-US" sz="2000" dirty="0" smtClean="0"/>
              <a:t> or K</a:t>
            </a:r>
            <a:r>
              <a:rPr lang="en-US" sz="2000" baseline="-25000" dirty="0" smtClean="0"/>
              <a:t>I’  </a:t>
            </a:r>
            <a:r>
              <a:rPr lang="en-US" sz="2000" dirty="0" smtClean="0"/>
              <a:t>are inversely related to enzyme affinity.</a:t>
            </a:r>
            <a:r>
              <a:rPr lang="en-US" sz="2000" dirty="0"/>
              <a:t> </a:t>
            </a:r>
            <a:r>
              <a:rPr lang="en-US" sz="2000" dirty="0" smtClean="0"/>
              <a:t>(Units: M)</a:t>
            </a:r>
            <a:endParaRPr lang="en-US" sz="2000" dirty="0"/>
          </a:p>
          <a:p>
            <a:pPr lvl="2"/>
            <a:r>
              <a:rPr lang="en-US" sz="2000" dirty="0" smtClean="0"/>
              <a:t>Low K</a:t>
            </a:r>
            <a:r>
              <a:rPr lang="en-US" sz="2000" baseline="-25000" dirty="0" smtClean="0"/>
              <a:t>I</a:t>
            </a:r>
            <a:r>
              <a:rPr lang="en-US" sz="2000" dirty="0" smtClean="0"/>
              <a:t> or K</a:t>
            </a:r>
            <a:r>
              <a:rPr lang="en-US" sz="2000" baseline="-25000" dirty="0" smtClean="0"/>
              <a:t>I’ </a:t>
            </a:r>
            <a:r>
              <a:rPr lang="en-US" sz="2000" dirty="0" smtClean="0"/>
              <a:t>= high affinity of enzyme to inhibitor</a:t>
            </a:r>
          </a:p>
          <a:p>
            <a:pPr lvl="2"/>
            <a:r>
              <a:rPr lang="en-US" sz="2000" dirty="0" smtClean="0"/>
              <a:t>High K</a:t>
            </a:r>
            <a:r>
              <a:rPr lang="en-US" sz="2000" baseline="-25000" dirty="0" smtClean="0"/>
              <a:t>I of </a:t>
            </a:r>
            <a:r>
              <a:rPr lang="en-US" sz="2000" dirty="0" smtClean="0"/>
              <a:t>K</a:t>
            </a:r>
            <a:r>
              <a:rPr lang="en-US" sz="2000" baseline="-25000" dirty="0" smtClean="0"/>
              <a:t>I’   </a:t>
            </a:r>
            <a:r>
              <a:rPr lang="en-US" sz="2000" dirty="0" smtClean="0"/>
              <a:t>= </a:t>
            </a:r>
            <a:r>
              <a:rPr lang="en-US" sz="2000" dirty="0"/>
              <a:t>low </a:t>
            </a:r>
            <a:r>
              <a:rPr lang="en-US" sz="2000" dirty="0" smtClean="0"/>
              <a:t>affinity</a:t>
            </a:r>
            <a:r>
              <a:rPr lang="en-US" sz="2000" dirty="0"/>
              <a:t> </a:t>
            </a:r>
            <a:r>
              <a:rPr lang="en-US" sz="2000" dirty="0" smtClean="0"/>
              <a:t>of enzyme to inhibitor</a:t>
            </a:r>
            <a:endParaRPr lang="en-US" sz="2000" dirty="0"/>
          </a:p>
          <a:p>
            <a:endParaRPr lang="en-US" sz="1600" dirty="0" smtClean="0"/>
          </a:p>
          <a:p>
            <a:endParaRPr lang="en-US" sz="2000" dirty="0"/>
          </a:p>
          <a:p>
            <a:endParaRPr lang="en-US" sz="2000" dirty="0"/>
          </a:p>
        </p:txBody>
      </p:sp>
      <p:sp>
        <p:nvSpPr>
          <p:cNvPr id="5" name="Rectangle 4"/>
          <p:cNvSpPr/>
          <p:nvPr/>
        </p:nvSpPr>
        <p:spPr>
          <a:xfrm>
            <a:off x="0" y="0"/>
            <a:ext cx="2420762" cy="10564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latin typeface="Calibri"/>
                <a:cs typeface="Calibri"/>
              </a:rPr>
              <a:t>Inhibitor Kinetics</a:t>
            </a:r>
            <a:endParaRPr lang="en-US" sz="3600" b="1" dirty="0">
              <a:ln w="17780" cmpd="sng">
                <a:noFill/>
                <a:prstDash val="solid"/>
                <a:miter lim="800000"/>
              </a:ln>
              <a:solidFill>
                <a:schemeClr val="tx1"/>
              </a:solidFill>
              <a:latin typeface="Calibri"/>
              <a:cs typeface="Calibri"/>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3251032"/>
              </p:ext>
            </p:extLst>
          </p:nvPr>
        </p:nvGraphicFramePr>
        <p:xfrm>
          <a:off x="2196313" y="4229602"/>
          <a:ext cx="1385888" cy="762000"/>
        </p:xfrm>
        <a:graphic>
          <a:graphicData uri="http://schemas.openxmlformats.org/presentationml/2006/ole">
            <mc:AlternateContent xmlns:mc="http://schemas.openxmlformats.org/markup-compatibility/2006">
              <mc:Choice xmlns:v="urn:schemas-microsoft-com:vml" Requires="v">
                <p:oleObj spid="_x0000_s3185" name="Equation" r:id="rId3" imgW="761760" imgH="419040" progId="Equation.3">
                  <p:embed/>
                </p:oleObj>
              </mc:Choice>
              <mc:Fallback>
                <p:oleObj name="Equation" r:id="rId3" imgW="7617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313" y="4229602"/>
                        <a:ext cx="13858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3137533778"/>
              </p:ext>
            </p:extLst>
          </p:nvPr>
        </p:nvGraphicFramePr>
        <p:xfrm>
          <a:off x="4737898" y="4229602"/>
          <a:ext cx="1550988" cy="763587"/>
        </p:xfrm>
        <a:graphic>
          <a:graphicData uri="http://schemas.openxmlformats.org/presentationml/2006/ole">
            <mc:AlternateContent xmlns:mc="http://schemas.openxmlformats.org/markup-compatibility/2006">
              <mc:Choice xmlns:v="urn:schemas-microsoft-com:vml" Requires="v">
                <p:oleObj spid="_x0000_s3186" name="Equation" r:id="rId5" imgW="850680" imgH="419040" progId="Equation.3">
                  <p:embed/>
                </p:oleObj>
              </mc:Choice>
              <mc:Fallback>
                <p:oleObj name="Equation" r:id="rId5" imgW="8506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898" y="4229602"/>
                        <a:ext cx="1550988"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0" name="Straight Arrow Connector 9"/>
          <p:cNvCxnSpPr/>
          <p:nvPr/>
        </p:nvCxnSpPr>
        <p:spPr>
          <a:xfrm flipH="1" flipV="1">
            <a:off x="3375275" y="5070232"/>
            <a:ext cx="413851" cy="430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826659" y="5500820"/>
            <a:ext cx="5376179" cy="369332"/>
          </a:xfrm>
          <a:prstGeom prst="rect">
            <a:avLst/>
          </a:prstGeom>
          <a:noFill/>
        </p:spPr>
        <p:txBody>
          <a:bodyPr wrap="none" rtlCol="0">
            <a:spAutoFit/>
          </a:bodyPr>
          <a:lstStyle/>
          <a:p>
            <a:r>
              <a:rPr lang="en-US" dirty="0" smtClean="0">
                <a:solidFill>
                  <a:srgbClr val="FF0000"/>
                </a:solidFill>
              </a:rPr>
              <a:t>Low K</a:t>
            </a:r>
            <a:r>
              <a:rPr lang="en-US" baseline="-25000" dirty="0" smtClean="0">
                <a:solidFill>
                  <a:srgbClr val="FF0000"/>
                </a:solidFill>
              </a:rPr>
              <a:t>I</a:t>
            </a:r>
            <a:r>
              <a:rPr lang="en-US" dirty="0" smtClean="0">
                <a:solidFill>
                  <a:srgbClr val="FF0000"/>
                </a:solidFill>
              </a:rPr>
              <a:t> or K</a:t>
            </a:r>
            <a:r>
              <a:rPr lang="en-US" baseline="-25000" dirty="0" smtClean="0">
                <a:solidFill>
                  <a:srgbClr val="FF0000"/>
                </a:solidFill>
              </a:rPr>
              <a:t>I’ </a:t>
            </a:r>
            <a:r>
              <a:rPr lang="en-US" dirty="0" smtClean="0">
                <a:solidFill>
                  <a:srgbClr val="FF0000"/>
                </a:solidFill>
              </a:rPr>
              <a:t>comes from having a large [EI] or large [ESI]</a:t>
            </a:r>
            <a:endParaRPr lang="en-US" dirty="0">
              <a:solidFill>
                <a:srgbClr val="FF0000"/>
              </a:solidFill>
            </a:endParaRPr>
          </a:p>
        </p:txBody>
      </p:sp>
      <p:cxnSp>
        <p:nvCxnSpPr>
          <p:cNvPr id="17" name="Straight Arrow Connector 16"/>
          <p:cNvCxnSpPr/>
          <p:nvPr/>
        </p:nvCxnSpPr>
        <p:spPr>
          <a:xfrm flipV="1">
            <a:off x="5301830" y="5070232"/>
            <a:ext cx="413851" cy="430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1994803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930498"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3810000" cy="609600"/>
          </a:xfrm>
          <a:solidFill>
            <a:srgbClr val="66FF33"/>
          </a:solidFill>
        </p:spPr>
        <p:txBody>
          <a:bodyPr>
            <a:noAutofit/>
          </a:bodyPr>
          <a:lstStyle/>
          <a:p>
            <a:r>
              <a:rPr lang="en-US" sz="2800" dirty="0" smtClean="0"/>
              <a:t>Electron Transport Chain</a:t>
            </a:r>
            <a:endParaRPr lang="en-US" sz="2800" dirty="0"/>
          </a:p>
        </p:txBody>
      </p:sp>
    </p:spTree>
    <p:extLst>
      <p:ext uri="{BB962C8B-B14F-4D97-AF65-F5344CB8AC3E}">
        <p14:creationId xmlns:p14="http://schemas.microsoft.com/office/powerpoint/2010/main" val="275089393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447800"/>
            <a:ext cx="8473191" cy="522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171271"/>
            <a:ext cx="4572000" cy="1200329"/>
          </a:xfrm>
          <a:prstGeom prst="rect">
            <a:avLst/>
          </a:prstGeom>
          <a:noFill/>
        </p:spPr>
        <p:txBody>
          <a:bodyPr wrap="square" rtlCol="0">
            <a:spAutoFit/>
          </a:bodyPr>
          <a:lstStyle/>
          <a:p>
            <a:pPr algn="ctr"/>
            <a:r>
              <a:rPr lang="en-US" b="1" dirty="0" smtClean="0"/>
              <a:t>Electrons flow from lower reduction potential to increasingly higher reduction potentials with the change in free energy becoming more favorable by decreasing in + value</a:t>
            </a:r>
            <a:endParaRPr lang="en-US" b="1" dirty="0"/>
          </a:p>
        </p:txBody>
      </p:sp>
      <p:sp>
        <p:nvSpPr>
          <p:cNvPr id="10" name="Title 1"/>
          <p:cNvSpPr txBox="1">
            <a:spLocks/>
          </p:cNvSpPr>
          <p:nvPr/>
        </p:nvSpPr>
        <p:spPr>
          <a:xfrm>
            <a:off x="0" y="0"/>
            <a:ext cx="3810000" cy="609600"/>
          </a:xfrm>
          <a:prstGeom prst="rect">
            <a:avLst/>
          </a:prstGeom>
          <a:solidFill>
            <a:srgbClr val="66FF3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Electron Transport Chain</a:t>
            </a:r>
            <a:endParaRPr lang="en-US" sz="2800" dirty="0"/>
          </a:p>
        </p:txBody>
      </p:sp>
      <p:grpSp>
        <p:nvGrpSpPr>
          <p:cNvPr id="16" name="Group 15"/>
          <p:cNvGrpSpPr/>
          <p:nvPr/>
        </p:nvGrpSpPr>
        <p:grpSpPr>
          <a:xfrm>
            <a:off x="0" y="2057400"/>
            <a:ext cx="457200" cy="3874532"/>
            <a:chOff x="0" y="2057400"/>
            <a:chExt cx="457200" cy="3874532"/>
          </a:xfrm>
        </p:grpSpPr>
        <p:cxnSp>
          <p:nvCxnSpPr>
            <p:cNvPr id="6" name="Straight Arrow Connector 5"/>
            <p:cNvCxnSpPr/>
            <p:nvPr/>
          </p:nvCxnSpPr>
          <p:spPr>
            <a:xfrm>
              <a:off x="228600" y="2743200"/>
              <a:ext cx="0" cy="2819400"/>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2286000"/>
              <a:ext cx="304800" cy="369332"/>
            </a:xfrm>
            <a:prstGeom prst="rect">
              <a:avLst/>
            </a:prstGeom>
            <a:noFill/>
          </p:spPr>
          <p:txBody>
            <a:bodyPr wrap="square" rtlCol="0">
              <a:spAutoFit/>
            </a:bodyPr>
            <a:lstStyle/>
            <a:p>
              <a:r>
                <a:rPr lang="en-US" b="1" dirty="0" smtClean="0">
                  <a:solidFill>
                    <a:srgbClr val="FF0000"/>
                  </a:solidFill>
                </a:rPr>
                <a:t>_</a:t>
              </a:r>
              <a:endParaRPr lang="en-US" b="1" dirty="0">
                <a:solidFill>
                  <a:srgbClr val="FF0000"/>
                </a:solidFill>
              </a:endParaRPr>
            </a:p>
          </p:txBody>
        </p:sp>
        <p:sp>
          <p:nvSpPr>
            <p:cNvPr id="12" name="TextBox 11"/>
            <p:cNvSpPr txBox="1"/>
            <p:nvPr/>
          </p:nvSpPr>
          <p:spPr>
            <a:xfrm>
              <a:off x="57955" y="5562600"/>
              <a:ext cx="304800" cy="369332"/>
            </a:xfrm>
            <a:prstGeom prst="rect">
              <a:avLst/>
            </a:prstGeom>
            <a:noFill/>
          </p:spPr>
          <p:txBody>
            <a:bodyPr wrap="square" rtlCol="0">
              <a:spAutoFit/>
            </a:bodyPr>
            <a:lstStyle/>
            <a:p>
              <a:r>
                <a:rPr lang="en-US" b="1" dirty="0">
                  <a:solidFill>
                    <a:srgbClr val="FF0000"/>
                  </a:solidFill>
                </a:rPr>
                <a:t>+</a:t>
              </a:r>
            </a:p>
          </p:txBody>
        </p:sp>
        <p:sp>
          <p:nvSpPr>
            <p:cNvPr id="14" name="TextBox 13"/>
            <p:cNvSpPr txBox="1"/>
            <p:nvPr/>
          </p:nvSpPr>
          <p:spPr>
            <a:xfrm>
              <a:off x="0" y="2057400"/>
              <a:ext cx="457200" cy="381000"/>
            </a:xfrm>
            <a:prstGeom prst="rect">
              <a:avLst/>
            </a:prstGeom>
            <a:noFill/>
          </p:spPr>
          <p:txBody>
            <a:bodyPr wrap="square" rtlCol="0">
              <a:spAutoFit/>
            </a:bodyPr>
            <a:lstStyle/>
            <a:p>
              <a:r>
                <a:rPr lang="en-US" i="1" dirty="0" smtClean="0">
                  <a:solidFill>
                    <a:srgbClr val="FF0000"/>
                  </a:solidFill>
                </a:rPr>
                <a:t>E’⁰</a:t>
              </a:r>
              <a:endParaRPr lang="en-US" i="1" dirty="0">
                <a:solidFill>
                  <a:srgbClr val="FF0000"/>
                </a:solidFill>
              </a:endParaRPr>
            </a:p>
          </p:txBody>
        </p:sp>
      </p:grpSp>
      <p:grpSp>
        <p:nvGrpSpPr>
          <p:cNvPr id="17" name="Group 16"/>
          <p:cNvGrpSpPr/>
          <p:nvPr/>
        </p:nvGrpSpPr>
        <p:grpSpPr>
          <a:xfrm>
            <a:off x="8610600" y="2057400"/>
            <a:ext cx="668628" cy="3810000"/>
            <a:chOff x="8610600" y="2057400"/>
            <a:chExt cx="668628" cy="3810000"/>
          </a:xfrm>
        </p:grpSpPr>
        <p:cxnSp>
          <p:nvCxnSpPr>
            <p:cNvPr id="9" name="Straight Arrow Connector 8"/>
            <p:cNvCxnSpPr/>
            <p:nvPr/>
          </p:nvCxnSpPr>
          <p:spPr>
            <a:xfrm>
              <a:off x="8915400" y="2743200"/>
              <a:ext cx="0" cy="2819400"/>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63000" y="5498068"/>
              <a:ext cx="304800" cy="369332"/>
            </a:xfrm>
            <a:prstGeom prst="rect">
              <a:avLst/>
            </a:prstGeom>
            <a:noFill/>
          </p:spPr>
          <p:txBody>
            <a:bodyPr wrap="square" rtlCol="0">
              <a:spAutoFit/>
            </a:bodyPr>
            <a:lstStyle/>
            <a:p>
              <a:r>
                <a:rPr lang="en-US" b="1" dirty="0" smtClean="0">
                  <a:solidFill>
                    <a:srgbClr val="FF0000"/>
                  </a:solidFill>
                </a:rPr>
                <a:t>_</a:t>
              </a:r>
              <a:endParaRPr lang="en-US" b="1" dirty="0">
                <a:solidFill>
                  <a:srgbClr val="FF0000"/>
                </a:solidFill>
              </a:endParaRPr>
            </a:p>
          </p:txBody>
        </p:sp>
        <p:sp>
          <p:nvSpPr>
            <p:cNvPr id="13" name="TextBox 12"/>
            <p:cNvSpPr txBox="1"/>
            <p:nvPr/>
          </p:nvSpPr>
          <p:spPr>
            <a:xfrm>
              <a:off x="8763000" y="2286000"/>
              <a:ext cx="3048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15" name="TextBox 14"/>
            <p:cNvSpPr txBox="1"/>
            <p:nvPr/>
          </p:nvSpPr>
          <p:spPr>
            <a:xfrm>
              <a:off x="8610600" y="2057400"/>
              <a:ext cx="668628" cy="369332"/>
            </a:xfrm>
            <a:prstGeom prst="rect">
              <a:avLst/>
            </a:prstGeom>
            <a:noFill/>
          </p:spPr>
          <p:txBody>
            <a:bodyPr wrap="square" rtlCol="0">
              <a:spAutoFit/>
            </a:bodyPr>
            <a:lstStyle/>
            <a:p>
              <a:r>
                <a:rPr lang="el-GR" i="1" dirty="0" smtClean="0">
                  <a:solidFill>
                    <a:srgbClr val="FF0000"/>
                  </a:solidFill>
                </a:rPr>
                <a:t>Δ</a:t>
              </a:r>
              <a:r>
                <a:rPr lang="en-US" i="1" dirty="0" smtClean="0">
                  <a:solidFill>
                    <a:srgbClr val="FF0000"/>
                  </a:solidFill>
                </a:rPr>
                <a:t>G’⁰</a:t>
              </a:r>
              <a:endParaRPr lang="en-US" i="1" dirty="0">
                <a:solidFill>
                  <a:srgbClr val="FF0000"/>
                </a:solidFill>
              </a:endParaRPr>
            </a:p>
          </p:txBody>
        </p:sp>
      </p:grpSp>
    </p:spTree>
    <p:extLst>
      <p:ext uri="{BB962C8B-B14F-4D97-AF65-F5344CB8AC3E}">
        <p14:creationId xmlns:p14="http://schemas.microsoft.com/office/powerpoint/2010/main" val="2565717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0"/>
            <a:ext cx="3810000" cy="609600"/>
          </a:xfrm>
          <a:prstGeom prst="rect">
            <a:avLst/>
          </a:prstGeom>
          <a:solidFill>
            <a:srgbClr val="66FF3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Electron Transport Chain</a:t>
            </a:r>
            <a:endParaRPr lang="en-US" sz="2800" dirty="0"/>
          </a:p>
        </p:txBody>
      </p:sp>
      <p:sp>
        <p:nvSpPr>
          <p:cNvPr id="20" name="TextBox 19"/>
          <p:cNvSpPr txBox="1"/>
          <p:nvPr/>
        </p:nvSpPr>
        <p:spPr>
          <a:xfrm>
            <a:off x="1447800" y="863025"/>
            <a:ext cx="2667000" cy="584775"/>
          </a:xfrm>
          <a:prstGeom prst="rect">
            <a:avLst/>
          </a:prstGeom>
          <a:noFill/>
        </p:spPr>
        <p:txBody>
          <a:bodyPr wrap="square" rtlCol="0">
            <a:spAutoFit/>
          </a:bodyPr>
          <a:lstStyle/>
          <a:p>
            <a:pPr algn="ctr"/>
            <a:r>
              <a:rPr lang="en-US" sz="3200" dirty="0" smtClean="0"/>
              <a:t>Overview</a:t>
            </a:r>
            <a:endParaRPr lang="en-US" sz="2800"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 y="1476375"/>
            <a:ext cx="51720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334000" y="299383"/>
            <a:ext cx="3733800" cy="6370975"/>
          </a:xfrm>
          <a:prstGeom prst="rect">
            <a:avLst/>
          </a:prstGeom>
          <a:noFill/>
        </p:spPr>
        <p:txBody>
          <a:bodyPr wrap="square" rtlCol="0">
            <a:spAutoFit/>
          </a:bodyPr>
          <a:lstStyle/>
          <a:p>
            <a:pPr algn="ctr"/>
            <a:r>
              <a:rPr lang="en-US" b="1" dirty="0" smtClean="0"/>
              <a:t>Complex I: </a:t>
            </a:r>
          </a:p>
          <a:p>
            <a:pPr algn="ctr"/>
            <a:r>
              <a:rPr lang="en-US" sz="1600" i="1" dirty="0" smtClean="0"/>
              <a:t>NADH + H</a:t>
            </a:r>
            <a:r>
              <a:rPr lang="en-US" sz="1600" i="1" baseline="30000" dirty="0" smtClean="0"/>
              <a:t>+</a:t>
            </a:r>
            <a:r>
              <a:rPr lang="en-US" sz="1600" i="1" dirty="0" smtClean="0"/>
              <a:t> + Q </a:t>
            </a:r>
            <a:r>
              <a:rPr lang="en-US" sz="1600" i="1" dirty="0" smtClean="0">
                <a:sym typeface="Wingdings"/>
              </a:rPr>
              <a:t></a:t>
            </a:r>
            <a:r>
              <a:rPr lang="en-US" sz="1600" i="1" dirty="0" smtClean="0"/>
              <a:t> NAD</a:t>
            </a:r>
            <a:r>
              <a:rPr lang="en-US" sz="1600" i="1" baseline="30000" dirty="0" smtClean="0"/>
              <a:t>+</a:t>
            </a:r>
            <a:r>
              <a:rPr lang="en-US" sz="1600" i="1" dirty="0" smtClean="0"/>
              <a:t> + </a:t>
            </a:r>
            <a:r>
              <a:rPr lang="en-US" sz="1600" i="1" dirty="0" err="1" smtClean="0"/>
              <a:t>CoQH</a:t>
            </a:r>
            <a:endParaRPr lang="en-US" sz="1600" b="1" i="1" dirty="0" smtClean="0"/>
          </a:p>
          <a:p>
            <a:pPr marL="285750" indent="-285750">
              <a:buFont typeface="Arial" pitchFamily="34" charset="0"/>
              <a:buChar char="•"/>
            </a:pPr>
            <a:r>
              <a:rPr lang="en-US" sz="1600" dirty="0" smtClean="0"/>
              <a:t>2 e</a:t>
            </a:r>
            <a:r>
              <a:rPr lang="en-US" sz="1600" baseline="30000" dirty="0" smtClean="0"/>
              <a:t>-</a:t>
            </a:r>
            <a:r>
              <a:rPr lang="en-US" sz="1600" dirty="0" smtClean="0"/>
              <a:t> </a:t>
            </a:r>
            <a:r>
              <a:rPr lang="en-US" sz="1600" dirty="0"/>
              <a:t>from NADH are </a:t>
            </a:r>
            <a:r>
              <a:rPr lang="en-US" sz="1600" dirty="0" smtClean="0"/>
              <a:t>transferred </a:t>
            </a:r>
            <a:r>
              <a:rPr lang="en-US" sz="1600" dirty="0"/>
              <a:t>to </a:t>
            </a:r>
            <a:r>
              <a:rPr lang="en-US" sz="1600" dirty="0" err="1" smtClean="0"/>
              <a:t>CoQ</a:t>
            </a:r>
            <a:r>
              <a:rPr lang="en-US" sz="1600" dirty="0" smtClean="0"/>
              <a:t>  </a:t>
            </a:r>
          </a:p>
          <a:p>
            <a:pPr marL="285750" indent="-285750">
              <a:buFont typeface="Arial" pitchFamily="34" charset="0"/>
              <a:buChar char="•"/>
            </a:pPr>
            <a:r>
              <a:rPr lang="en-US" sz="1600" dirty="0"/>
              <a:t>QH</a:t>
            </a:r>
            <a:r>
              <a:rPr lang="en-US" sz="1600" baseline="-25000" dirty="0"/>
              <a:t>2</a:t>
            </a:r>
            <a:r>
              <a:rPr lang="en-US" sz="1600" dirty="0"/>
              <a:t> diffuses in membrane </a:t>
            </a:r>
            <a:r>
              <a:rPr lang="en-US" sz="1600" u="sng" dirty="0"/>
              <a:t>from </a:t>
            </a:r>
            <a:r>
              <a:rPr lang="en-US" sz="1600" u="sng" dirty="0" smtClean="0"/>
              <a:t>comp </a:t>
            </a:r>
            <a:r>
              <a:rPr lang="en-US" sz="1600" u="sng" dirty="0"/>
              <a:t>I to </a:t>
            </a:r>
            <a:r>
              <a:rPr lang="en-US" sz="1600" u="sng" dirty="0" smtClean="0"/>
              <a:t>comp III</a:t>
            </a:r>
          </a:p>
          <a:p>
            <a:pPr marL="285750" indent="-285750">
              <a:buFont typeface="Arial" pitchFamily="34" charset="0"/>
              <a:buChar char="•"/>
            </a:pPr>
            <a:r>
              <a:rPr lang="en-US" sz="1600" dirty="0" smtClean="0"/>
              <a:t>4 H</a:t>
            </a:r>
            <a:r>
              <a:rPr lang="en-US" sz="1600" baseline="30000" dirty="0" smtClean="0"/>
              <a:t>+ </a:t>
            </a:r>
            <a:r>
              <a:rPr lang="en-US" sz="1600" dirty="0" smtClean="0"/>
              <a:t>are pumped from matrix to IM space</a:t>
            </a:r>
          </a:p>
          <a:p>
            <a:pPr algn="ctr"/>
            <a:r>
              <a:rPr lang="en-US" b="1" dirty="0" smtClean="0"/>
              <a:t>Complex II</a:t>
            </a:r>
          </a:p>
          <a:p>
            <a:pPr algn="ctr"/>
            <a:r>
              <a:rPr lang="en-US" sz="1600" i="1" dirty="0"/>
              <a:t>Succinate + Q </a:t>
            </a:r>
            <a:r>
              <a:rPr lang="en-US" sz="1600" i="1" dirty="0">
                <a:sym typeface="Wingdings"/>
              </a:rPr>
              <a:t></a:t>
            </a:r>
            <a:r>
              <a:rPr lang="en-US" sz="1600" i="1" dirty="0"/>
              <a:t> </a:t>
            </a:r>
            <a:r>
              <a:rPr lang="en-US" sz="1600" i="1" dirty="0" err="1"/>
              <a:t>Fumerate</a:t>
            </a:r>
            <a:r>
              <a:rPr lang="en-US" sz="1600" i="1" dirty="0"/>
              <a:t> + </a:t>
            </a:r>
            <a:r>
              <a:rPr lang="en-US" sz="1600" i="1" dirty="0" smtClean="0"/>
              <a:t>QH</a:t>
            </a:r>
            <a:r>
              <a:rPr lang="en-US" sz="1600" i="1" baseline="-25000" dirty="0" smtClean="0"/>
              <a:t>2</a:t>
            </a:r>
          </a:p>
          <a:p>
            <a:pPr marL="285750" indent="-285750">
              <a:buFont typeface="Arial" pitchFamily="34" charset="0"/>
              <a:buChar char="•"/>
            </a:pPr>
            <a:r>
              <a:rPr lang="en-US" sz="1600" dirty="0"/>
              <a:t>2</a:t>
            </a:r>
            <a:r>
              <a:rPr lang="en-US" sz="1600" dirty="0" smtClean="0"/>
              <a:t> e</a:t>
            </a:r>
            <a:r>
              <a:rPr lang="en-US" sz="1600" baseline="30000" dirty="0" smtClean="0"/>
              <a:t>-</a:t>
            </a:r>
            <a:r>
              <a:rPr lang="en-US" sz="1600" dirty="0" smtClean="0"/>
              <a:t> </a:t>
            </a:r>
            <a:r>
              <a:rPr lang="en-US" sz="1600" dirty="0"/>
              <a:t>from FADH</a:t>
            </a:r>
            <a:r>
              <a:rPr lang="en-US" sz="1600" baseline="-25000" dirty="0"/>
              <a:t>2</a:t>
            </a:r>
            <a:r>
              <a:rPr lang="en-US" sz="1600" dirty="0"/>
              <a:t> are transferred to </a:t>
            </a:r>
            <a:r>
              <a:rPr lang="en-US" sz="1600" dirty="0" err="1" smtClean="0"/>
              <a:t>CoQ</a:t>
            </a:r>
            <a:endParaRPr lang="en-US" sz="1600" dirty="0" smtClean="0"/>
          </a:p>
          <a:p>
            <a:pPr marL="285750" lvl="0" indent="-285750">
              <a:buFont typeface="Arial" pitchFamily="34" charset="0"/>
              <a:buChar char="•"/>
            </a:pPr>
            <a:r>
              <a:rPr lang="en-US" sz="1600" dirty="0"/>
              <a:t>Does </a:t>
            </a:r>
            <a:r>
              <a:rPr lang="en-US" sz="1600" u="sng" dirty="0"/>
              <a:t>NOT</a:t>
            </a:r>
            <a:r>
              <a:rPr lang="en-US" sz="1600" dirty="0"/>
              <a:t> pump any protons! </a:t>
            </a:r>
          </a:p>
          <a:p>
            <a:endParaRPr lang="en-US" sz="1600" b="1" i="1" dirty="0" smtClean="0"/>
          </a:p>
          <a:p>
            <a:pPr algn="ctr"/>
            <a:r>
              <a:rPr lang="en-US" b="1" dirty="0" smtClean="0"/>
              <a:t>Complex III</a:t>
            </a:r>
          </a:p>
          <a:p>
            <a:pPr algn="ctr"/>
            <a:r>
              <a:rPr lang="en-US" sz="1600" i="1" dirty="0"/>
              <a:t>QH</a:t>
            </a:r>
            <a:r>
              <a:rPr lang="en-US" sz="1600" i="1" baseline="-25000" dirty="0"/>
              <a:t>2</a:t>
            </a:r>
            <a:r>
              <a:rPr lang="en-US" sz="1600" i="1" dirty="0"/>
              <a:t> + 2 </a:t>
            </a:r>
            <a:r>
              <a:rPr lang="en-US" sz="1600" i="1" dirty="0" err="1"/>
              <a:t>cyt</a:t>
            </a:r>
            <a:r>
              <a:rPr lang="en-US" sz="1600" i="1" dirty="0"/>
              <a:t> c­</a:t>
            </a:r>
            <a:r>
              <a:rPr lang="en-US" sz="1600" i="1" baseline="-25000" dirty="0"/>
              <a:t>1</a:t>
            </a:r>
            <a:r>
              <a:rPr lang="en-US" sz="1600" i="1" dirty="0"/>
              <a:t> </a:t>
            </a:r>
            <a:r>
              <a:rPr lang="en-US" sz="1600" i="1" dirty="0" smtClean="0">
                <a:sym typeface="Wingdings"/>
              </a:rPr>
              <a:t></a:t>
            </a:r>
            <a:r>
              <a:rPr lang="en-US" sz="1600" i="1" dirty="0" smtClean="0"/>
              <a:t> </a:t>
            </a:r>
            <a:r>
              <a:rPr lang="en-US" sz="1600" i="1" dirty="0"/>
              <a:t>Q + 2 </a:t>
            </a:r>
            <a:r>
              <a:rPr lang="en-US" sz="1600" i="1" dirty="0" err="1"/>
              <a:t>cyt</a:t>
            </a:r>
            <a:r>
              <a:rPr lang="en-US" sz="1600" i="1" dirty="0"/>
              <a:t> c</a:t>
            </a:r>
            <a:r>
              <a:rPr lang="en-US" sz="1600" i="1" baseline="-25000" dirty="0"/>
              <a:t>1</a:t>
            </a:r>
            <a:r>
              <a:rPr lang="en-US" sz="1600" i="1" dirty="0"/>
              <a:t> </a:t>
            </a:r>
            <a:endParaRPr lang="en-US" sz="1600" i="1" dirty="0" smtClean="0"/>
          </a:p>
          <a:p>
            <a:pPr marL="285750" indent="-285750">
              <a:buFont typeface="Arial" pitchFamily="34" charset="0"/>
              <a:buChar char="•"/>
            </a:pPr>
            <a:r>
              <a:rPr lang="en-US" sz="1600" dirty="0"/>
              <a:t>Transfers </a:t>
            </a:r>
            <a:r>
              <a:rPr lang="en-US" sz="1600" dirty="0" smtClean="0"/>
              <a:t>e</a:t>
            </a:r>
            <a:r>
              <a:rPr lang="en-US" sz="1600" baseline="30000" dirty="0" smtClean="0"/>
              <a:t>- </a:t>
            </a:r>
            <a:r>
              <a:rPr lang="en-US" sz="1600" dirty="0" smtClean="0"/>
              <a:t>from </a:t>
            </a:r>
            <a:r>
              <a:rPr lang="en-US" sz="1600" dirty="0" err="1" smtClean="0"/>
              <a:t>CoQ</a:t>
            </a:r>
            <a:r>
              <a:rPr lang="en-US" sz="1600" dirty="0" smtClean="0"/>
              <a:t> </a:t>
            </a:r>
            <a:r>
              <a:rPr lang="en-US" sz="1600" dirty="0"/>
              <a:t>to </a:t>
            </a:r>
            <a:r>
              <a:rPr lang="en-US" sz="1600" dirty="0" err="1" smtClean="0"/>
              <a:t>cyt</a:t>
            </a:r>
            <a:r>
              <a:rPr lang="en-US" sz="1600" dirty="0" smtClean="0"/>
              <a:t> </a:t>
            </a:r>
            <a:r>
              <a:rPr lang="en-US" sz="1600" dirty="0"/>
              <a:t>c </a:t>
            </a:r>
            <a:r>
              <a:rPr lang="en-US" sz="1600" u="sng" dirty="0" smtClean="0"/>
              <a:t>one e</a:t>
            </a:r>
            <a:r>
              <a:rPr lang="en-US" sz="1600" u="sng" baseline="30000" dirty="0" smtClean="0"/>
              <a:t>-</a:t>
            </a:r>
            <a:r>
              <a:rPr lang="en-US" sz="1600" u="sng" dirty="0" smtClean="0"/>
              <a:t> </a:t>
            </a:r>
            <a:r>
              <a:rPr lang="en-US" sz="1600" u="sng" dirty="0"/>
              <a:t>at a </a:t>
            </a:r>
            <a:r>
              <a:rPr lang="en-US" sz="1600" u="sng" dirty="0" smtClean="0"/>
              <a:t>time</a:t>
            </a:r>
          </a:p>
          <a:p>
            <a:pPr marL="285750" indent="-285750">
              <a:buFont typeface="Arial" pitchFamily="34" charset="0"/>
              <a:buChar char="•"/>
            </a:pPr>
            <a:r>
              <a:rPr lang="en-US" sz="1600" dirty="0"/>
              <a:t>4 H</a:t>
            </a:r>
            <a:r>
              <a:rPr lang="en-US" sz="1600" baseline="30000" dirty="0"/>
              <a:t>+ </a:t>
            </a:r>
            <a:r>
              <a:rPr lang="en-US" sz="1600" dirty="0"/>
              <a:t>are pumped </a:t>
            </a:r>
            <a:r>
              <a:rPr lang="en-US" sz="1600" dirty="0" smtClean="0"/>
              <a:t>to </a:t>
            </a:r>
            <a:r>
              <a:rPr lang="en-US" sz="1600" dirty="0"/>
              <a:t>IM </a:t>
            </a:r>
            <a:r>
              <a:rPr lang="en-US" sz="1600" dirty="0" smtClean="0"/>
              <a:t>space</a:t>
            </a:r>
          </a:p>
          <a:p>
            <a:endParaRPr lang="en-US" sz="1600" b="1" dirty="0" smtClean="0"/>
          </a:p>
          <a:p>
            <a:pPr algn="ctr"/>
            <a:r>
              <a:rPr lang="en-US" b="1" dirty="0" smtClean="0"/>
              <a:t>Complex IV</a:t>
            </a:r>
          </a:p>
          <a:p>
            <a:pPr algn="ctr"/>
            <a:r>
              <a:rPr lang="en-US" sz="1600" i="1" dirty="0"/>
              <a:t>2 </a:t>
            </a:r>
            <a:r>
              <a:rPr lang="en-US" sz="1600" i="1" dirty="0" err="1"/>
              <a:t>cyt</a:t>
            </a:r>
            <a:r>
              <a:rPr lang="en-US" sz="1600" i="1" dirty="0"/>
              <a:t> c</a:t>
            </a:r>
            <a:r>
              <a:rPr lang="en-US" sz="1600" i="1" baseline="-25000" dirty="0"/>
              <a:t>1</a:t>
            </a:r>
            <a:r>
              <a:rPr lang="en-US" sz="1600" i="1" dirty="0"/>
              <a:t> </a:t>
            </a:r>
            <a:r>
              <a:rPr lang="en-US" sz="1600" i="1" dirty="0" smtClean="0"/>
              <a:t>+ </a:t>
            </a:r>
            <a:r>
              <a:rPr lang="en-US" sz="1600" i="1" dirty="0"/>
              <a:t>2H</a:t>
            </a:r>
            <a:r>
              <a:rPr lang="en-US" sz="1600" i="1" baseline="30000" dirty="0"/>
              <a:t>+</a:t>
            </a:r>
            <a:r>
              <a:rPr lang="en-US" sz="1600" i="1" dirty="0"/>
              <a:t> + ½ O</a:t>
            </a:r>
            <a:r>
              <a:rPr lang="en-US" sz="1600" i="1" baseline="-25000" dirty="0"/>
              <a:t>2</a:t>
            </a:r>
            <a:r>
              <a:rPr lang="en-US" sz="1600" i="1" dirty="0"/>
              <a:t> </a:t>
            </a:r>
            <a:r>
              <a:rPr lang="en-US" sz="1600" i="1" dirty="0">
                <a:sym typeface="Wingdings"/>
              </a:rPr>
              <a:t></a:t>
            </a:r>
            <a:r>
              <a:rPr lang="en-US" sz="1600" i="1" dirty="0"/>
              <a:t> 2 </a:t>
            </a:r>
            <a:r>
              <a:rPr lang="en-US" sz="1600" i="1" dirty="0" err="1"/>
              <a:t>cyt</a:t>
            </a:r>
            <a:r>
              <a:rPr lang="en-US" sz="1600" i="1" dirty="0"/>
              <a:t> c</a:t>
            </a:r>
            <a:r>
              <a:rPr lang="en-US" sz="1600" i="1" baseline="-25000" dirty="0"/>
              <a:t>1</a:t>
            </a:r>
            <a:r>
              <a:rPr lang="en-US" sz="1600" i="1" dirty="0"/>
              <a:t> </a:t>
            </a:r>
            <a:r>
              <a:rPr lang="en-US" sz="1600" i="1" dirty="0" smtClean="0"/>
              <a:t>+ H</a:t>
            </a:r>
            <a:r>
              <a:rPr lang="en-US" sz="1600" i="1" baseline="-25000" dirty="0" smtClean="0"/>
              <a:t>2</a:t>
            </a:r>
            <a:r>
              <a:rPr lang="en-US" sz="1600" i="1" dirty="0" smtClean="0"/>
              <a:t>O</a:t>
            </a:r>
          </a:p>
          <a:p>
            <a:pPr marL="285750" indent="-285750">
              <a:buFont typeface="Arial" pitchFamily="34" charset="0"/>
              <a:buChar char="•"/>
            </a:pPr>
            <a:r>
              <a:rPr lang="en-US" sz="1600" dirty="0"/>
              <a:t>Accepts </a:t>
            </a:r>
            <a:r>
              <a:rPr lang="en-US" sz="1600" u="sng" dirty="0"/>
              <a:t>one </a:t>
            </a:r>
            <a:r>
              <a:rPr lang="en-US" sz="1600" u="sng" dirty="0" smtClean="0"/>
              <a:t>e</a:t>
            </a:r>
            <a:r>
              <a:rPr lang="en-US" sz="1600" u="sng" baseline="30000" dirty="0" smtClean="0"/>
              <a:t>-</a:t>
            </a:r>
            <a:r>
              <a:rPr lang="en-US" sz="1600" u="sng" dirty="0" smtClean="0"/>
              <a:t> </a:t>
            </a:r>
            <a:r>
              <a:rPr lang="en-US" sz="1600" u="sng" dirty="0"/>
              <a:t>at a time</a:t>
            </a:r>
            <a:r>
              <a:rPr lang="en-US" sz="1600" dirty="0"/>
              <a:t> from </a:t>
            </a:r>
            <a:r>
              <a:rPr lang="en-US" sz="1600" dirty="0" err="1" smtClean="0"/>
              <a:t>cyt</a:t>
            </a:r>
            <a:r>
              <a:rPr lang="en-US" sz="1600" dirty="0" smtClean="0"/>
              <a:t> c</a:t>
            </a:r>
          </a:p>
          <a:p>
            <a:pPr marL="285750" lvl="0" indent="-285750">
              <a:buFont typeface="Arial" pitchFamily="34" charset="0"/>
              <a:buChar char="•"/>
            </a:pPr>
            <a:r>
              <a:rPr lang="en-US" sz="1600" dirty="0"/>
              <a:t>Donates a total of 4</a:t>
            </a:r>
            <a:r>
              <a:rPr lang="en-US" sz="1600" dirty="0" smtClean="0"/>
              <a:t> </a:t>
            </a:r>
            <a:r>
              <a:rPr lang="en-US" sz="1600" dirty="0"/>
              <a:t>electrons per O</a:t>
            </a:r>
            <a:r>
              <a:rPr lang="en-US" sz="1600" baseline="-25000" dirty="0"/>
              <a:t>2 </a:t>
            </a:r>
            <a:r>
              <a:rPr lang="en-US" sz="1600" dirty="0" smtClean="0"/>
              <a:t>molecule</a:t>
            </a:r>
          </a:p>
          <a:p>
            <a:pPr marL="285750" indent="-285750">
              <a:buFont typeface="Arial" pitchFamily="34" charset="0"/>
              <a:buChar char="•"/>
            </a:pPr>
            <a:r>
              <a:rPr lang="en-US" sz="1600" dirty="0" smtClean="0"/>
              <a:t>2 </a:t>
            </a:r>
            <a:r>
              <a:rPr lang="en-US" sz="1600" dirty="0"/>
              <a:t>H</a:t>
            </a:r>
            <a:r>
              <a:rPr lang="en-US" sz="1600" baseline="30000" dirty="0"/>
              <a:t>+ </a:t>
            </a:r>
            <a:r>
              <a:rPr lang="en-US" sz="1600" dirty="0"/>
              <a:t>are </a:t>
            </a:r>
            <a:r>
              <a:rPr lang="en-US" sz="1600" dirty="0" smtClean="0"/>
              <a:t>pumped to IM space</a:t>
            </a:r>
            <a:endParaRPr lang="en-US" sz="1600" dirty="0"/>
          </a:p>
          <a:p>
            <a:pPr marL="285750" indent="-285750">
              <a:buFont typeface="Arial" pitchFamily="34" charset="0"/>
              <a:buChar char="•"/>
            </a:pPr>
            <a:endParaRPr lang="en-US" sz="1600" dirty="0"/>
          </a:p>
        </p:txBody>
      </p:sp>
    </p:spTree>
    <p:extLst>
      <p:ext uri="{BB962C8B-B14F-4D97-AF65-F5344CB8AC3E}">
        <p14:creationId xmlns:p14="http://schemas.microsoft.com/office/powerpoint/2010/main" val="1380812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0"/>
            <a:ext cx="3810000" cy="609600"/>
          </a:xfrm>
          <a:prstGeom prst="rect">
            <a:avLst/>
          </a:prstGeom>
          <a:solidFill>
            <a:srgbClr val="66FF3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Electron Transport Chain</a:t>
            </a:r>
            <a:endParaRPr lang="en-US" sz="2800" dirty="0"/>
          </a:p>
        </p:txBody>
      </p:sp>
      <p:sp>
        <p:nvSpPr>
          <p:cNvPr id="20" name="TextBox 19"/>
          <p:cNvSpPr txBox="1"/>
          <p:nvPr/>
        </p:nvSpPr>
        <p:spPr>
          <a:xfrm>
            <a:off x="1447800" y="863025"/>
            <a:ext cx="2667000" cy="584775"/>
          </a:xfrm>
          <a:prstGeom prst="rect">
            <a:avLst/>
          </a:prstGeom>
          <a:noFill/>
        </p:spPr>
        <p:txBody>
          <a:bodyPr wrap="square" rtlCol="0">
            <a:spAutoFit/>
          </a:bodyPr>
          <a:lstStyle/>
          <a:p>
            <a:pPr algn="ctr"/>
            <a:r>
              <a:rPr lang="en-US" sz="3200" dirty="0" smtClean="0"/>
              <a:t>Overview</a:t>
            </a:r>
            <a:endParaRPr lang="en-US" sz="2800"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 y="1476375"/>
            <a:ext cx="51720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600" y="152400"/>
            <a:ext cx="3962400" cy="707886"/>
          </a:xfrm>
          <a:prstGeom prst="rect">
            <a:avLst/>
          </a:prstGeom>
          <a:noFill/>
        </p:spPr>
        <p:txBody>
          <a:bodyPr wrap="square" rtlCol="0">
            <a:spAutoFit/>
          </a:bodyPr>
          <a:lstStyle/>
          <a:p>
            <a:pPr algn="ctr"/>
            <a:r>
              <a:rPr lang="en-US" sz="2000" b="1" dirty="0" smtClean="0"/>
              <a:t>What is special about the FMN’s ability to transfer e</a:t>
            </a:r>
            <a:r>
              <a:rPr lang="en-US" sz="2000" b="1" baseline="30000" dirty="0" smtClean="0"/>
              <a:t>-</a:t>
            </a:r>
            <a:r>
              <a:rPr lang="en-US" sz="2000" b="1" dirty="0" smtClean="0"/>
              <a:t>  in Complex I?</a:t>
            </a:r>
            <a:endParaRPr lang="en-US" sz="2000" b="1" i="1" dirty="0"/>
          </a:p>
        </p:txBody>
      </p:sp>
      <p:sp>
        <p:nvSpPr>
          <p:cNvPr id="10" name="TextBox 9"/>
          <p:cNvSpPr txBox="1"/>
          <p:nvPr/>
        </p:nvSpPr>
        <p:spPr>
          <a:xfrm>
            <a:off x="5334000" y="762000"/>
            <a:ext cx="3581400" cy="1477328"/>
          </a:xfrm>
          <a:prstGeom prst="rect">
            <a:avLst/>
          </a:prstGeom>
          <a:noFill/>
        </p:spPr>
        <p:txBody>
          <a:bodyPr wrap="square" rtlCol="0">
            <a:spAutoFit/>
          </a:bodyPr>
          <a:lstStyle/>
          <a:p>
            <a:pPr algn="ctr"/>
            <a:r>
              <a:rPr lang="en-US" dirty="0" smtClean="0">
                <a:solidFill>
                  <a:srgbClr val="FF0000"/>
                </a:solidFill>
              </a:rPr>
              <a:t>It has the ability to transfer 1 or 2 e</a:t>
            </a:r>
            <a:r>
              <a:rPr lang="en-US" baseline="30000" dirty="0" smtClean="0">
                <a:solidFill>
                  <a:srgbClr val="FF0000"/>
                </a:solidFill>
              </a:rPr>
              <a:t>-</a:t>
            </a:r>
            <a:r>
              <a:rPr lang="en-US" dirty="0" smtClean="0">
                <a:solidFill>
                  <a:srgbClr val="FF0000"/>
                </a:solidFill>
              </a:rPr>
              <a:t>  allowing it to mediate between accept 2 e</a:t>
            </a:r>
            <a:r>
              <a:rPr lang="en-US" baseline="30000" dirty="0" smtClean="0">
                <a:solidFill>
                  <a:srgbClr val="FF0000"/>
                </a:solidFill>
              </a:rPr>
              <a:t>-</a:t>
            </a:r>
            <a:r>
              <a:rPr lang="en-US" dirty="0" smtClean="0">
                <a:solidFill>
                  <a:srgbClr val="FF0000"/>
                </a:solidFill>
              </a:rPr>
              <a:t> from NADH and donating them one at a time to the Fe/S centers, which only accept 1 e</a:t>
            </a:r>
            <a:r>
              <a:rPr lang="en-US" baseline="30000" dirty="0" smtClean="0">
                <a:solidFill>
                  <a:srgbClr val="FF0000"/>
                </a:solidFill>
              </a:rPr>
              <a:t>-</a:t>
            </a:r>
            <a:endParaRPr lang="en-US" i="1" dirty="0">
              <a:solidFill>
                <a:srgbClr val="FF0000"/>
              </a:solidFill>
            </a:endParaRPr>
          </a:p>
        </p:txBody>
      </p:sp>
      <p:sp>
        <p:nvSpPr>
          <p:cNvPr id="11" name="TextBox 10"/>
          <p:cNvSpPr txBox="1"/>
          <p:nvPr/>
        </p:nvSpPr>
        <p:spPr>
          <a:xfrm>
            <a:off x="5486400" y="2096869"/>
            <a:ext cx="3352800" cy="646331"/>
          </a:xfrm>
          <a:prstGeom prst="rect">
            <a:avLst/>
          </a:prstGeom>
          <a:noFill/>
        </p:spPr>
        <p:txBody>
          <a:bodyPr wrap="square" rtlCol="0">
            <a:spAutoFit/>
          </a:bodyPr>
          <a:lstStyle/>
          <a:p>
            <a:pPr algn="ctr"/>
            <a:r>
              <a:rPr lang="en-US" b="1" dirty="0" smtClean="0"/>
              <a:t>Where do the protons on QH</a:t>
            </a:r>
            <a:r>
              <a:rPr lang="en-US" b="1" baseline="-25000" dirty="0" smtClean="0"/>
              <a:t>2</a:t>
            </a:r>
            <a:r>
              <a:rPr lang="en-US" b="1" dirty="0" smtClean="0"/>
              <a:t> come from? </a:t>
            </a:r>
            <a:endParaRPr lang="en-US" b="1" i="1" dirty="0"/>
          </a:p>
        </p:txBody>
      </p:sp>
      <p:sp>
        <p:nvSpPr>
          <p:cNvPr id="12" name="TextBox 11"/>
          <p:cNvSpPr txBox="1"/>
          <p:nvPr/>
        </p:nvSpPr>
        <p:spPr>
          <a:xfrm>
            <a:off x="5524500" y="2667000"/>
            <a:ext cx="3314700" cy="1477328"/>
          </a:xfrm>
          <a:prstGeom prst="rect">
            <a:avLst/>
          </a:prstGeom>
          <a:noFill/>
        </p:spPr>
        <p:txBody>
          <a:bodyPr wrap="square" rtlCol="0">
            <a:spAutoFit/>
          </a:bodyPr>
          <a:lstStyle/>
          <a:p>
            <a:pPr algn="ctr"/>
            <a:r>
              <a:rPr lang="en-US" dirty="0" err="1" smtClean="0">
                <a:solidFill>
                  <a:srgbClr val="FF0000"/>
                </a:solidFill>
              </a:rPr>
              <a:t>CoQ</a:t>
            </a:r>
            <a:r>
              <a:rPr lang="en-US" dirty="0" smtClean="0">
                <a:solidFill>
                  <a:srgbClr val="FF0000"/>
                </a:solidFill>
              </a:rPr>
              <a:t> binds to complexes I and II near the interface of the matrix and the inner mitochondrial membrane, therefore it picks up its protons from the </a:t>
            </a:r>
            <a:r>
              <a:rPr lang="en-US" b="1" dirty="0" smtClean="0">
                <a:solidFill>
                  <a:srgbClr val="FF0000"/>
                </a:solidFill>
              </a:rPr>
              <a:t>matrix</a:t>
            </a:r>
            <a:endParaRPr lang="en-US" i="1" dirty="0">
              <a:solidFill>
                <a:srgbClr val="FF0000"/>
              </a:solidFill>
            </a:endParaRPr>
          </a:p>
        </p:txBody>
      </p:sp>
      <p:sp>
        <p:nvSpPr>
          <p:cNvPr id="13" name="TextBox 12"/>
          <p:cNvSpPr txBox="1"/>
          <p:nvPr/>
        </p:nvSpPr>
        <p:spPr>
          <a:xfrm>
            <a:off x="5486400" y="4105870"/>
            <a:ext cx="3505200" cy="923330"/>
          </a:xfrm>
          <a:prstGeom prst="rect">
            <a:avLst/>
          </a:prstGeom>
          <a:noFill/>
        </p:spPr>
        <p:txBody>
          <a:bodyPr wrap="square" rtlCol="0">
            <a:spAutoFit/>
          </a:bodyPr>
          <a:lstStyle/>
          <a:p>
            <a:pPr algn="ctr"/>
            <a:r>
              <a:rPr lang="en-US" b="1" dirty="0" smtClean="0"/>
              <a:t>Would raising the pH of the fluid in the </a:t>
            </a:r>
            <a:r>
              <a:rPr lang="en-US" b="1" dirty="0" err="1" smtClean="0"/>
              <a:t>intermembrane</a:t>
            </a:r>
            <a:r>
              <a:rPr lang="en-US" b="1" dirty="0" smtClean="0"/>
              <a:t> space result in ATP synthesis in the matrix?</a:t>
            </a:r>
            <a:endParaRPr lang="en-US" b="1" dirty="0"/>
          </a:p>
        </p:txBody>
      </p:sp>
      <p:grpSp>
        <p:nvGrpSpPr>
          <p:cNvPr id="5" name="Group 4"/>
          <p:cNvGrpSpPr/>
          <p:nvPr/>
        </p:nvGrpSpPr>
        <p:grpSpPr>
          <a:xfrm>
            <a:off x="1981200" y="5029200"/>
            <a:ext cx="7239000" cy="2123659"/>
            <a:chOff x="1981200" y="5029200"/>
            <a:chExt cx="7239000" cy="2123659"/>
          </a:xfrm>
        </p:grpSpPr>
        <p:sp>
          <p:nvSpPr>
            <p:cNvPr id="14" name="TextBox 13"/>
            <p:cNvSpPr txBox="1"/>
            <p:nvPr/>
          </p:nvSpPr>
          <p:spPr>
            <a:xfrm>
              <a:off x="5257800" y="5029200"/>
              <a:ext cx="3962400" cy="923330"/>
            </a:xfrm>
            <a:prstGeom prst="rect">
              <a:avLst/>
            </a:prstGeom>
            <a:noFill/>
          </p:spPr>
          <p:txBody>
            <a:bodyPr wrap="square" rtlCol="0">
              <a:spAutoFit/>
            </a:bodyPr>
            <a:lstStyle/>
            <a:p>
              <a:pPr algn="ctr"/>
              <a:r>
                <a:rPr lang="en-US" dirty="0" smtClean="0">
                  <a:solidFill>
                    <a:srgbClr val="FF0000"/>
                  </a:solidFill>
                </a:rPr>
                <a:t>No.  Raising the pH would eliminate the H</a:t>
              </a:r>
              <a:r>
                <a:rPr lang="en-US" baseline="30000" dirty="0" smtClean="0">
                  <a:solidFill>
                    <a:srgbClr val="FF0000"/>
                  </a:solidFill>
                </a:rPr>
                <a:t>+</a:t>
              </a:r>
              <a:r>
                <a:rPr lang="en-US" dirty="0" smtClean="0">
                  <a:solidFill>
                    <a:srgbClr val="FF0000"/>
                  </a:solidFill>
                </a:rPr>
                <a:t> gradient, which is the essential driving force of ATP synthase.  </a:t>
              </a:r>
              <a:endParaRPr lang="en-US" dirty="0">
                <a:solidFill>
                  <a:srgbClr val="FF0000"/>
                </a:solidFill>
              </a:endParaRPr>
            </a:p>
          </p:txBody>
        </p:sp>
        <p:sp>
          <p:nvSpPr>
            <p:cNvPr id="4" name="TextBox 3"/>
            <p:cNvSpPr txBox="1"/>
            <p:nvPr/>
          </p:nvSpPr>
          <p:spPr>
            <a:xfrm>
              <a:off x="1981200" y="5952530"/>
              <a:ext cx="7162800" cy="1200329"/>
            </a:xfrm>
            <a:prstGeom prst="rect">
              <a:avLst/>
            </a:prstGeom>
            <a:noFill/>
          </p:spPr>
          <p:txBody>
            <a:bodyPr wrap="square" rtlCol="0">
              <a:spAutoFit/>
            </a:bodyPr>
            <a:lstStyle/>
            <a:p>
              <a:r>
                <a:rPr lang="en-US" dirty="0" smtClean="0">
                  <a:solidFill>
                    <a:srgbClr val="FF0000"/>
                  </a:solidFill>
                </a:rPr>
                <a:t>* Remember </a:t>
              </a:r>
              <a:r>
                <a:rPr lang="en-US" dirty="0">
                  <a:solidFill>
                    <a:srgbClr val="FF0000"/>
                  </a:solidFill>
                </a:rPr>
                <a:t>that in a gradient substances flow from higher concentration to lower concentration.  Raising the pH would decrease the [H</a:t>
              </a:r>
              <a:r>
                <a:rPr lang="en-US" baseline="30000" dirty="0">
                  <a:solidFill>
                    <a:srgbClr val="FF0000"/>
                  </a:solidFill>
                </a:rPr>
                <a:t>+</a:t>
              </a:r>
              <a:r>
                <a:rPr lang="en-US" dirty="0">
                  <a:solidFill>
                    <a:srgbClr val="FF0000"/>
                  </a:solidFill>
                </a:rPr>
                <a:t>] and </a:t>
              </a:r>
              <a:r>
                <a:rPr lang="en-US" dirty="0" smtClean="0">
                  <a:solidFill>
                    <a:srgbClr val="FF0000"/>
                  </a:solidFill>
                </a:rPr>
                <a:t>they would </a:t>
              </a:r>
              <a:r>
                <a:rPr lang="en-US" dirty="0">
                  <a:solidFill>
                    <a:srgbClr val="FF0000"/>
                  </a:solidFill>
                </a:rPr>
                <a:t>no longer flow back toward the matrix (</a:t>
              </a:r>
              <a:r>
                <a:rPr lang="en-US" dirty="0" err="1" smtClean="0">
                  <a:solidFill>
                    <a:srgbClr val="FF0000"/>
                  </a:solidFill>
                </a:rPr>
                <a:t>pH</a:t>
              </a:r>
              <a:r>
                <a:rPr lang="en-US" baseline="-25000" dirty="0" err="1" smtClean="0">
                  <a:solidFill>
                    <a:srgbClr val="FF0000"/>
                  </a:solidFill>
                </a:rPr>
                <a:t>inside</a:t>
              </a:r>
              <a:r>
                <a:rPr lang="en-US" baseline="-25000" dirty="0" smtClean="0">
                  <a:solidFill>
                    <a:srgbClr val="FF0000"/>
                  </a:solidFill>
                </a:rPr>
                <a:t> </a:t>
              </a:r>
              <a:r>
                <a:rPr lang="en-US" dirty="0" smtClean="0">
                  <a:solidFill>
                    <a:srgbClr val="FF0000"/>
                  </a:solidFill>
                </a:rPr>
                <a:t>≈ </a:t>
              </a:r>
              <a:r>
                <a:rPr lang="en-US" dirty="0" err="1" smtClean="0">
                  <a:solidFill>
                    <a:srgbClr val="FF0000"/>
                  </a:solidFill>
                </a:rPr>
                <a:t>pH</a:t>
              </a:r>
              <a:r>
                <a:rPr lang="en-US" baseline="-25000" dirty="0" err="1" smtClean="0">
                  <a:solidFill>
                    <a:srgbClr val="FF0000"/>
                  </a:solidFill>
                </a:rPr>
                <a:t>outside</a:t>
              </a:r>
              <a:r>
                <a:rPr lang="en-US" dirty="0" smtClean="0">
                  <a:solidFill>
                    <a:srgbClr val="FF0000"/>
                  </a:solidFill>
                </a:rPr>
                <a:t>)</a:t>
              </a:r>
              <a:endParaRPr lang="en-US" dirty="0">
                <a:solidFill>
                  <a:srgbClr val="FF0000"/>
                </a:solidFill>
              </a:endParaRPr>
            </a:p>
            <a:p>
              <a:endParaRPr lang="en-US" dirty="0"/>
            </a:p>
          </p:txBody>
        </p:sp>
      </p:grpSp>
    </p:spTree>
    <p:extLst>
      <p:ext uri="{BB962C8B-B14F-4D97-AF65-F5344CB8AC3E}">
        <p14:creationId xmlns:p14="http://schemas.microsoft.com/office/powerpoint/2010/main" val="95235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49463321"/>
              </p:ext>
            </p:extLst>
          </p:nvPr>
        </p:nvGraphicFramePr>
        <p:xfrm>
          <a:off x="76200" y="1451372"/>
          <a:ext cx="8915400" cy="4408577"/>
        </p:xfrm>
        <a:graphic>
          <a:graphicData uri="http://schemas.openxmlformats.org/drawingml/2006/table">
            <a:tbl>
              <a:tblPr firstRow="1" firstCol="1" bandRow="1" bandCol="1">
                <a:tableStyleId>{08FB837D-C827-4EFA-A057-4D05807E0F7C}</a:tableStyleId>
              </a:tblPr>
              <a:tblGrid>
                <a:gridCol w="583247"/>
                <a:gridCol w="682616"/>
                <a:gridCol w="737372"/>
                <a:gridCol w="533400"/>
                <a:gridCol w="1447800"/>
                <a:gridCol w="1295400"/>
                <a:gridCol w="892365"/>
                <a:gridCol w="914400"/>
                <a:gridCol w="685800"/>
                <a:gridCol w="1143000"/>
              </a:tblGrid>
              <a:tr h="1046805">
                <a:tc rowSpan="5">
                  <a:txBody>
                    <a:bodyPr/>
                    <a:lstStyle/>
                    <a:p>
                      <a:pPr marL="0" marR="0" algn="ctr">
                        <a:spcBef>
                          <a:spcPts val="0"/>
                        </a:spcBef>
                        <a:spcAft>
                          <a:spcPts val="1000"/>
                        </a:spcAft>
                      </a:pPr>
                      <a:endParaRPr lang="en-US" sz="1100" dirty="0" smtClean="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r>
                        <a:rPr lang="en-US" sz="1600" dirty="0" smtClean="0">
                          <a:effectLst/>
                        </a:rPr>
                        <a:t>E</a:t>
                      </a:r>
                      <a:r>
                        <a:rPr lang="en-US" sz="1600" baseline="30000" dirty="0" smtClean="0">
                          <a:effectLst/>
                        </a:rPr>
                        <a:t>0</a:t>
                      </a:r>
                      <a:r>
                        <a:rPr lang="en-US" sz="1600" baseline="30000" dirty="0">
                          <a:effectLst/>
                        </a:rPr>
                        <a:t>'</a:t>
                      </a:r>
                      <a:endParaRPr lang="en-US" sz="2400" dirty="0">
                        <a:effectLst/>
                      </a:endParaRPr>
                    </a:p>
                    <a:p>
                      <a:pPr marL="0" marR="0" algn="ctr">
                        <a:spcBef>
                          <a:spcPts val="0"/>
                        </a:spcBef>
                        <a:spcAft>
                          <a:spcPts val="1000"/>
                        </a:spcAft>
                      </a:pPr>
                      <a:r>
                        <a:rPr lang="en-US" sz="2000" dirty="0" smtClean="0">
                          <a:effectLst/>
                        </a:rPr>
                        <a:t>                   _</a:t>
                      </a:r>
                      <a:endParaRPr lang="en-US" sz="3200" dirty="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endParaRPr lang="en-US" sz="1400" dirty="0" smtClean="0">
                        <a:effectLst/>
                      </a:endParaRPr>
                    </a:p>
                    <a:p>
                      <a:pPr marL="0" marR="0" algn="ctr">
                        <a:spcBef>
                          <a:spcPts val="0"/>
                        </a:spcBef>
                        <a:spcAft>
                          <a:spcPts val="1000"/>
                        </a:spcAft>
                      </a:pPr>
                      <a:r>
                        <a:rPr lang="en-US" sz="2000" dirty="0" smtClean="0">
                          <a:effectLst/>
                        </a:rPr>
                        <a:t>+</a:t>
                      </a:r>
                      <a:endParaRPr lang="en-US" sz="3200" dirty="0">
                        <a:effectLst/>
                        <a:latin typeface="Cambria"/>
                        <a:ea typeface="宋体"/>
                        <a:cs typeface="Times New Roman"/>
                      </a:endParaRPr>
                    </a:p>
                  </a:txBody>
                  <a:tcPr marL="68580" marR="68580" marT="0" marB="0"/>
                </a:tc>
                <a:tc gridSpan="2">
                  <a:txBody>
                    <a:bodyPr/>
                    <a:lstStyle/>
                    <a:p>
                      <a:pPr marL="0" marR="0" algn="ctr">
                        <a:spcBef>
                          <a:spcPts val="0"/>
                        </a:spcBef>
                        <a:spcAft>
                          <a:spcPts val="1000"/>
                        </a:spcAft>
                      </a:pPr>
                      <a:r>
                        <a:rPr lang="en-US" sz="1200" dirty="0">
                          <a:effectLst/>
                        </a:rPr>
                        <a:t>mitochondria membrane </a:t>
                      </a:r>
                      <a:r>
                        <a:rPr lang="en-US" sz="1200" dirty="0" smtClean="0">
                          <a:effectLst/>
                        </a:rPr>
                        <a:t>protein complex</a:t>
                      </a:r>
                      <a:endParaRPr lang="en-US" sz="1800" dirty="0">
                        <a:effectLst/>
                        <a:latin typeface="Cambria"/>
                        <a:ea typeface="宋体"/>
                        <a:cs typeface="Times New Roman"/>
                      </a:endParaRPr>
                    </a:p>
                  </a:txBody>
                  <a:tcPr marL="68580" marR="68580" marT="0" marB="0" anchor="ctr"/>
                </a:tc>
                <a:tc hMerge="1">
                  <a:txBody>
                    <a:bodyPr/>
                    <a:lstStyle/>
                    <a:p>
                      <a:endParaRPr lang="en-US"/>
                    </a:p>
                  </a:txBody>
                  <a:tcPr/>
                </a:tc>
                <a:tc gridSpan="2">
                  <a:txBody>
                    <a:bodyPr/>
                    <a:lstStyle/>
                    <a:p>
                      <a:pPr marL="0" marR="0" algn="ctr">
                        <a:spcBef>
                          <a:spcPts val="0"/>
                        </a:spcBef>
                        <a:spcAft>
                          <a:spcPts val="1000"/>
                        </a:spcAft>
                      </a:pPr>
                      <a:r>
                        <a:rPr lang="en-US" sz="1200" dirty="0">
                          <a:effectLst/>
                        </a:rPr>
                        <a:t>Full name</a:t>
                      </a:r>
                      <a:endParaRPr lang="en-US" sz="1800" dirty="0">
                        <a:effectLst/>
                        <a:latin typeface="Cambria"/>
                        <a:ea typeface="宋体"/>
                        <a:cs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1000"/>
                        </a:spcAft>
                      </a:pPr>
                      <a:r>
                        <a:rPr lang="en-US" sz="1200" dirty="0">
                          <a:effectLst/>
                        </a:rPr>
                        <a:t>redox center</a:t>
                      </a:r>
                      <a:endParaRPr lang="en-US" sz="18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200" dirty="0">
                          <a:effectLst/>
                        </a:rPr>
                        <a:t>oxidized</a:t>
                      </a:r>
                      <a:endParaRPr lang="en-US" sz="18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200" dirty="0">
                          <a:effectLst/>
                        </a:rPr>
                        <a:t>reduced</a:t>
                      </a:r>
                      <a:endParaRPr lang="en-US" sz="18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200" baseline="0" dirty="0" smtClean="0">
                          <a:effectLst/>
                        </a:rPr>
                        <a:t>e</a:t>
                      </a:r>
                      <a:r>
                        <a:rPr lang="en-US" sz="1200" baseline="30000" dirty="0" smtClean="0">
                          <a:effectLst/>
                        </a:rPr>
                        <a:t>-</a:t>
                      </a:r>
                      <a:r>
                        <a:rPr lang="en-US" sz="1200" dirty="0" smtClean="0">
                          <a:effectLst/>
                        </a:rPr>
                        <a:t> </a:t>
                      </a:r>
                      <a:r>
                        <a:rPr lang="en-US" sz="1200" dirty="0">
                          <a:effectLst/>
                        </a:rPr>
                        <a:t>passed</a:t>
                      </a:r>
                      <a:endParaRPr lang="en-US" sz="18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200" dirty="0">
                          <a:effectLst/>
                        </a:rPr>
                        <a:t>H</a:t>
                      </a:r>
                      <a:r>
                        <a:rPr lang="en-US" sz="1200" baseline="30000" dirty="0">
                          <a:effectLst/>
                        </a:rPr>
                        <a:t>+</a:t>
                      </a:r>
                      <a:r>
                        <a:rPr lang="en-US" sz="1200" dirty="0">
                          <a:effectLst/>
                        </a:rPr>
                        <a:t> pumped</a:t>
                      </a:r>
                      <a:endParaRPr lang="en-US" sz="1800" dirty="0">
                        <a:effectLst/>
                        <a:latin typeface="Cambria"/>
                        <a:ea typeface="宋体"/>
                        <a:cs typeface="Times New Roman"/>
                      </a:endParaRPr>
                    </a:p>
                  </a:txBody>
                  <a:tcPr marL="68580" marR="68580" marT="0" marB="0" anchor="ctr"/>
                </a:tc>
              </a:tr>
              <a:tr h="837444">
                <a:tc vMerge="1">
                  <a:txBody>
                    <a:bodyPr/>
                    <a:lstStyle/>
                    <a:p>
                      <a:endParaRPr lang="en-US"/>
                    </a:p>
                  </a:txBody>
                  <a:tcPr/>
                </a:tc>
                <a:tc rowSpan="2">
                  <a:txBody>
                    <a:bodyPr/>
                    <a:lstStyle/>
                    <a:p>
                      <a:pPr marL="0" marR="0" algn="ctr">
                        <a:spcBef>
                          <a:spcPts val="0"/>
                        </a:spcBef>
                        <a:spcAft>
                          <a:spcPts val="1000"/>
                        </a:spcAft>
                      </a:pPr>
                      <a:r>
                        <a:rPr lang="en-US" sz="1200" dirty="0">
                          <a:effectLst/>
                        </a:rPr>
                        <a:t>Complex I</a:t>
                      </a:r>
                      <a:endParaRPr lang="en-US" sz="1800" dirty="0">
                        <a:effectLst/>
                        <a:latin typeface="Cambria"/>
                        <a:ea typeface="宋体"/>
                        <a:cs typeface="Times New Roman"/>
                      </a:endParaRPr>
                    </a:p>
                  </a:txBody>
                  <a:tcPr marL="68580" marR="68580" marT="0" marB="0" anchor="ctr"/>
                </a:tc>
                <a:tc rowSpan="2">
                  <a:txBody>
                    <a:bodyPr/>
                    <a:lstStyle/>
                    <a:p>
                      <a:pPr marL="0" marR="0" algn="ctr">
                        <a:spcBef>
                          <a:spcPts val="0"/>
                        </a:spcBef>
                        <a:spcAft>
                          <a:spcPts val="1000"/>
                        </a:spcAft>
                      </a:pPr>
                      <a:r>
                        <a:rPr lang="en-US" sz="1200" dirty="0">
                          <a:effectLst/>
                        </a:rPr>
                        <a:t>Complex </a:t>
                      </a:r>
                      <a:endParaRPr lang="en-US" sz="1200" dirty="0" smtClean="0">
                        <a:effectLst/>
                      </a:endParaRPr>
                    </a:p>
                    <a:p>
                      <a:pPr marL="0" marR="0" algn="ctr">
                        <a:spcBef>
                          <a:spcPts val="0"/>
                        </a:spcBef>
                        <a:spcAft>
                          <a:spcPts val="1000"/>
                        </a:spcAft>
                      </a:pPr>
                      <a:r>
                        <a:rPr lang="en-US" sz="1200" dirty="0" smtClean="0">
                          <a:effectLst/>
                        </a:rPr>
                        <a:t>II</a:t>
                      </a:r>
                      <a:endParaRPr lang="en-US" sz="18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I</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NADH-coenzyme Q    oxidoreductase</a:t>
                      </a:r>
                      <a:endParaRPr lang="en-US" sz="2000">
                        <a:effectLst/>
                        <a:latin typeface="Cambria"/>
                        <a:ea typeface="宋体"/>
                        <a:cs typeface="Times New Roman"/>
                      </a:endParaRPr>
                    </a:p>
                  </a:txBody>
                  <a:tcPr marL="68580" marR="68580" marT="0" marB="0"/>
                </a:tc>
                <a:tc>
                  <a:txBody>
                    <a:bodyPr/>
                    <a:lstStyle/>
                    <a:p>
                      <a:pPr marL="0" marR="0" algn="ctr">
                        <a:spcBef>
                          <a:spcPts val="0"/>
                        </a:spcBef>
                        <a:spcAft>
                          <a:spcPts val="1000"/>
                        </a:spcAft>
                      </a:pPr>
                      <a:r>
                        <a:rPr lang="en-US" sz="1400">
                          <a:effectLst/>
                        </a:rPr>
                        <a:t>FMN, ion-sulfer clusters</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NADH</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Q</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2</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4</a:t>
                      </a:r>
                      <a:endParaRPr lang="en-US" sz="2000">
                        <a:effectLst/>
                        <a:latin typeface="Cambria"/>
                        <a:ea typeface="宋体"/>
                        <a:cs typeface="Times New Roman"/>
                      </a:endParaRPr>
                    </a:p>
                  </a:txBody>
                  <a:tcPr marL="68580" marR="68580" marT="0" marB="0" anchor="ctr"/>
                </a:tc>
              </a:tr>
              <a:tr h="10468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1000"/>
                        </a:spcAft>
                      </a:pPr>
                      <a:r>
                        <a:rPr lang="en-US" sz="1400">
                          <a:effectLst/>
                        </a:rPr>
                        <a:t>II</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succinate-coenzyme Q </a:t>
                      </a:r>
                      <a:r>
                        <a:rPr lang="en-US" sz="1400" dirty="0" err="1">
                          <a:effectLst/>
                        </a:rPr>
                        <a:t>oxidoreductase</a:t>
                      </a:r>
                      <a:endParaRPr lang="en-US" sz="2000" dirty="0">
                        <a:effectLst/>
                        <a:latin typeface="Cambria"/>
                        <a:ea typeface="宋体"/>
                        <a:cs typeface="Times New Roman"/>
                      </a:endParaRPr>
                    </a:p>
                  </a:txBody>
                  <a:tcPr marL="68580" marR="68580" marT="0" marB="0"/>
                </a:tc>
                <a:tc>
                  <a:txBody>
                    <a:bodyPr/>
                    <a:lstStyle/>
                    <a:p>
                      <a:pPr marL="0" marR="0" algn="ctr">
                        <a:spcBef>
                          <a:spcPts val="0"/>
                        </a:spcBef>
                        <a:spcAft>
                          <a:spcPts val="1000"/>
                        </a:spcAft>
                      </a:pPr>
                      <a:r>
                        <a:rPr lang="en-US" sz="1400" dirty="0">
                          <a:effectLst/>
                        </a:rPr>
                        <a:t>FAD, ion-</a:t>
                      </a:r>
                      <a:r>
                        <a:rPr lang="en-US" sz="1400" dirty="0" err="1">
                          <a:effectLst/>
                        </a:rPr>
                        <a:t>sulfer</a:t>
                      </a:r>
                      <a:r>
                        <a:rPr lang="en-US" sz="1400" dirty="0">
                          <a:effectLst/>
                        </a:rPr>
                        <a:t> cluster</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FADH</a:t>
                      </a:r>
                      <a:r>
                        <a:rPr lang="en-US" sz="1400" baseline="-25000">
                          <a:effectLst/>
                        </a:rPr>
                        <a:t>2</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Q</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2</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0</a:t>
                      </a:r>
                      <a:endParaRPr lang="en-US" sz="2000">
                        <a:effectLst/>
                        <a:latin typeface="Cambria"/>
                        <a:ea typeface="宋体"/>
                        <a:cs typeface="Times New Roman"/>
                      </a:endParaRPr>
                    </a:p>
                  </a:txBody>
                  <a:tcPr marL="68580" marR="68580" marT="0" marB="0" anchor="ctr"/>
                </a:tc>
              </a:tr>
              <a:tr h="837444">
                <a:tc vMerge="1">
                  <a:txBody>
                    <a:bodyPr/>
                    <a:lstStyle/>
                    <a:p>
                      <a:endParaRPr lang="en-US"/>
                    </a:p>
                  </a:txBody>
                  <a:tcPr/>
                </a:tc>
                <a:tc gridSpan="2">
                  <a:txBody>
                    <a:bodyPr/>
                    <a:lstStyle/>
                    <a:p>
                      <a:pPr marL="0" marR="0" algn="ctr">
                        <a:spcBef>
                          <a:spcPts val="0"/>
                        </a:spcBef>
                        <a:spcAft>
                          <a:spcPts val="1000"/>
                        </a:spcAft>
                      </a:pPr>
                      <a:r>
                        <a:rPr lang="en-US" sz="1400" dirty="0">
                          <a:effectLst/>
                        </a:rPr>
                        <a:t>Complex III</a:t>
                      </a:r>
                      <a:endParaRPr lang="en-US" sz="2000" dirty="0">
                        <a:effectLst/>
                        <a:latin typeface="Cambria"/>
                        <a:ea typeface="宋体"/>
                        <a:cs typeface="Times New Roman"/>
                      </a:endParaRPr>
                    </a:p>
                  </a:txBody>
                  <a:tcPr marL="68580" marR="68580" marT="0" marB="0" anchor="ctr"/>
                </a:tc>
                <a:tc hMerge="1">
                  <a:txBody>
                    <a:bodyPr/>
                    <a:lstStyle/>
                    <a:p>
                      <a:endParaRPr lang="en-US"/>
                    </a:p>
                  </a:txBody>
                  <a:tcPr/>
                </a:tc>
                <a:tc gridSpan="2">
                  <a:txBody>
                    <a:bodyPr/>
                    <a:lstStyle/>
                    <a:p>
                      <a:pPr marL="0" marR="0" algn="ctr">
                        <a:spcBef>
                          <a:spcPts val="0"/>
                        </a:spcBef>
                        <a:spcAft>
                          <a:spcPts val="1000"/>
                        </a:spcAft>
                      </a:pPr>
                      <a:r>
                        <a:rPr lang="en-US" sz="1400">
                          <a:effectLst/>
                        </a:rPr>
                        <a:t>coenzyme Q-cytochrome c oxidoreductase</a:t>
                      </a:r>
                      <a:endParaRPr lang="en-US" sz="2000">
                        <a:effectLst/>
                        <a:latin typeface="Cambria"/>
                        <a:ea typeface="宋体"/>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1000"/>
                        </a:spcAft>
                      </a:pPr>
                      <a:r>
                        <a:rPr lang="en-US" sz="1400" dirty="0">
                          <a:effectLst/>
                        </a:rPr>
                        <a:t>cytochrome c</a:t>
                      </a:r>
                      <a:r>
                        <a:rPr lang="en-US" sz="1400" baseline="-25000" dirty="0">
                          <a:effectLst/>
                        </a:rPr>
                        <a:t>1</a:t>
                      </a:r>
                      <a:r>
                        <a:rPr lang="en-US" sz="1400" dirty="0">
                          <a:effectLst/>
                        </a:rPr>
                        <a:t>, </a:t>
                      </a:r>
                      <a:r>
                        <a:rPr lang="en-US" sz="1400" dirty="0" err="1">
                          <a:effectLst/>
                        </a:rPr>
                        <a:t>b</a:t>
                      </a:r>
                      <a:r>
                        <a:rPr lang="en-US" sz="1400" baseline="-25000" dirty="0" err="1">
                          <a:effectLst/>
                        </a:rPr>
                        <a:t>L</a:t>
                      </a:r>
                      <a:r>
                        <a:rPr lang="en-US" sz="1400" dirty="0">
                          <a:effectLst/>
                        </a:rPr>
                        <a:t>, and </a:t>
                      </a:r>
                      <a:r>
                        <a:rPr lang="en-US" sz="1400" dirty="0" err="1">
                          <a:effectLst/>
                        </a:rPr>
                        <a:t>b</a:t>
                      </a:r>
                      <a:r>
                        <a:rPr lang="en-US" sz="1400" baseline="-25000" dirty="0" err="1">
                          <a:effectLst/>
                        </a:rPr>
                        <a:t>H</a:t>
                      </a:r>
                      <a:r>
                        <a:rPr lang="en-US" sz="1400" baseline="-25000" dirty="0">
                          <a:effectLst/>
                        </a:rPr>
                        <a:t>, </a:t>
                      </a:r>
                      <a:r>
                        <a:rPr lang="en-US" sz="1400" dirty="0">
                          <a:effectLst/>
                        </a:rPr>
                        <a:t>ion-</a:t>
                      </a:r>
                      <a:r>
                        <a:rPr lang="en-US" sz="1400" dirty="0" err="1">
                          <a:effectLst/>
                        </a:rPr>
                        <a:t>sulfer</a:t>
                      </a:r>
                      <a:r>
                        <a:rPr lang="en-US" sz="1400" dirty="0">
                          <a:effectLst/>
                        </a:rPr>
                        <a:t> protein</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QH</a:t>
                      </a:r>
                      <a:r>
                        <a:rPr lang="en-US" sz="1400" baseline="-25000" dirty="0">
                          <a:effectLst/>
                        </a:rPr>
                        <a:t>2</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err="1" smtClean="0">
                          <a:effectLst/>
                        </a:rPr>
                        <a:t>cyt</a:t>
                      </a:r>
                      <a:r>
                        <a:rPr lang="en-US" sz="1400" dirty="0" smtClean="0">
                          <a:effectLst/>
                        </a:rPr>
                        <a:t> </a:t>
                      </a:r>
                      <a:r>
                        <a:rPr lang="en-US" sz="1400" dirty="0">
                          <a:effectLst/>
                        </a:rPr>
                        <a:t>c </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2</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a:effectLst/>
                        </a:rPr>
                        <a:t>4</a:t>
                      </a:r>
                      <a:endParaRPr lang="en-US" sz="2000">
                        <a:effectLst/>
                        <a:latin typeface="Cambria"/>
                        <a:ea typeface="宋体"/>
                        <a:cs typeface="Times New Roman"/>
                      </a:endParaRPr>
                    </a:p>
                  </a:txBody>
                  <a:tcPr marL="68580" marR="68580" marT="0" marB="0" anchor="ctr"/>
                </a:tc>
              </a:tr>
              <a:tr h="628083">
                <a:tc vMerge="1">
                  <a:txBody>
                    <a:bodyPr/>
                    <a:lstStyle/>
                    <a:p>
                      <a:endParaRPr lang="en-US"/>
                    </a:p>
                  </a:txBody>
                  <a:tcPr/>
                </a:tc>
                <a:tc gridSpan="2">
                  <a:txBody>
                    <a:bodyPr/>
                    <a:lstStyle/>
                    <a:p>
                      <a:pPr marL="0" marR="0" algn="ctr">
                        <a:spcBef>
                          <a:spcPts val="0"/>
                        </a:spcBef>
                        <a:spcAft>
                          <a:spcPts val="1000"/>
                        </a:spcAft>
                      </a:pPr>
                      <a:r>
                        <a:rPr lang="en-US" sz="1400" dirty="0">
                          <a:effectLst/>
                        </a:rPr>
                        <a:t>Complex IV</a:t>
                      </a:r>
                      <a:endParaRPr lang="en-US" sz="2000" dirty="0">
                        <a:effectLst/>
                        <a:latin typeface="Cambria"/>
                        <a:ea typeface="宋体"/>
                        <a:cs typeface="Times New Roman"/>
                      </a:endParaRPr>
                    </a:p>
                  </a:txBody>
                  <a:tcPr marL="68580" marR="68580" marT="0" marB="0" anchor="ctr"/>
                </a:tc>
                <a:tc hMerge="1">
                  <a:txBody>
                    <a:bodyPr/>
                    <a:lstStyle/>
                    <a:p>
                      <a:endParaRPr lang="en-US"/>
                    </a:p>
                  </a:txBody>
                  <a:tcPr/>
                </a:tc>
                <a:tc gridSpan="2">
                  <a:txBody>
                    <a:bodyPr/>
                    <a:lstStyle/>
                    <a:p>
                      <a:pPr marL="0" marR="0" algn="ctr">
                        <a:spcBef>
                          <a:spcPts val="0"/>
                        </a:spcBef>
                        <a:spcAft>
                          <a:spcPts val="1000"/>
                        </a:spcAft>
                      </a:pPr>
                      <a:r>
                        <a:rPr lang="en-US" sz="1400">
                          <a:effectLst/>
                        </a:rPr>
                        <a:t>cytochrome c oxidase</a:t>
                      </a:r>
                      <a:endParaRPr lang="en-US" sz="2000">
                        <a:effectLst/>
                        <a:latin typeface="Cambria"/>
                        <a:ea typeface="宋体"/>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1000"/>
                        </a:spcAft>
                      </a:pPr>
                      <a:r>
                        <a:rPr lang="en-US" sz="1400">
                          <a:effectLst/>
                        </a:rPr>
                        <a:t>cytochrome a, cytochrome a</a:t>
                      </a:r>
                      <a:r>
                        <a:rPr lang="en-US" sz="1400" baseline="-25000">
                          <a:effectLst/>
                        </a:rPr>
                        <a:t>3</a:t>
                      </a:r>
                      <a:r>
                        <a:rPr lang="en-US" sz="1400">
                          <a:effectLst/>
                        </a:rPr>
                        <a:t>, Cu</a:t>
                      </a:r>
                      <a:r>
                        <a:rPr lang="en-US" sz="1400" baseline="-25000">
                          <a:effectLst/>
                        </a:rPr>
                        <a:t>B</a:t>
                      </a:r>
                      <a:r>
                        <a:rPr lang="en-US" sz="1400">
                          <a:effectLst/>
                        </a:rPr>
                        <a:t>, Cu</a:t>
                      </a:r>
                      <a:r>
                        <a:rPr lang="en-US" sz="1400" baseline="-25000">
                          <a:effectLst/>
                        </a:rPr>
                        <a:t>A</a:t>
                      </a:r>
                      <a:r>
                        <a:rPr lang="en-US" sz="1400">
                          <a:effectLst/>
                        </a:rPr>
                        <a:t> </a:t>
                      </a:r>
                      <a:endParaRPr lang="en-US" sz="200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err="1" smtClean="0">
                          <a:effectLst/>
                        </a:rPr>
                        <a:t>cyt</a:t>
                      </a:r>
                      <a:r>
                        <a:rPr lang="en-US" sz="1400" dirty="0" smtClean="0">
                          <a:effectLst/>
                        </a:rPr>
                        <a:t> </a:t>
                      </a:r>
                      <a:r>
                        <a:rPr lang="en-US" sz="1400" dirty="0">
                          <a:effectLst/>
                        </a:rPr>
                        <a:t>c </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O</a:t>
                      </a:r>
                      <a:r>
                        <a:rPr lang="en-US" sz="1400" baseline="-25000" dirty="0">
                          <a:effectLst/>
                        </a:rPr>
                        <a:t>2</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2</a:t>
                      </a:r>
                      <a:endParaRPr lang="en-US" sz="2000" dirty="0">
                        <a:effectLst/>
                        <a:latin typeface="Cambria"/>
                        <a:ea typeface="宋体"/>
                        <a:cs typeface="Times New Roman"/>
                      </a:endParaRPr>
                    </a:p>
                  </a:txBody>
                  <a:tcPr marL="68580" marR="68580" marT="0" marB="0" anchor="ctr"/>
                </a:tc>
                <a:tc>
                  <a:txBody>
                    <a:bodyPr/>
                    <a:lstStyle/>
                    <a:p>
                      <a:pPr marL="0" marR="0" algn="ctr">
                        <a:spcBef>
                          <a:spcPts val="0"/>
                        </a:spcBef>
                        <a:spcAft>
                          <a:spcPts val="1000"/>
                        </a:spcAft>
                      </a:pPr>
                      <a:r>
                        <a:rPr lang="en-US" sz="1400" dirty="0">
                          <a:effectLst/>
                        </a:rPr>
                        <a:t>2</a:t>
                      </a:r>
                      <a:endParaRPr lang="en-US" sz="2000" dirty="0">
                        <a:effectLst/>
                        <a:latin typeface="Cambria"/>
                        <a:ea typeface="宋体"/>
                        <a:cs typeface="Times New Roman"/>
                      </a:endParaRPr>
                    </a:p>
                  </a:txBody>
                  <a:tcPr marL="68580" marR="68580" marT="0" marB="0" anchor="ctr"/>
                </a:tc>
              </a:tr>
            </a:tbl>
          </a:graphicData>
        </a:graphic>
      </p:graphicFrame>
      <p:graphicFrame>
        <p:nvGraphicFramePr>
          <p:cNvPr id="6" name="Object 5"/>
          <p:cNvGraphicFramePr>
            <a:graphicFrameLocks noChangeAspect="1"/>
          </p:cNvGraphicFramePr>
          <p:nvPr/>
        </p:nvGraphicFramePr>
        <p:xfrm>
          <a:off x="1228725" y="2109788"/>
          <a:ext cx="104775" cy="152400"/>
        </p:xfrm>
        <a:graphic>
          <a:graphicData uri="http://schemas.openxmlformats.org/presentationml/2006/ole">
            <mc:AlternateContent xmlns:mc="http://schemas.openxmlformats.org/markup-compatibility/2006">
              <mc:Choice xmlns:v="urn:schemas-microsoft-com:vml" Requires="v">
                <p:oleObj spid="_x0000_s9228" r:id="rId3" imgW="101600" imgH="152400" progId="Equation.DSMT4">
                  <p:embed/>
                </p:oleObj>
              </mc:Choice>
              <mc:Fallback>
                <p:oleObj r:id="rId3" imgW="1016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2109788"/>
                        <a:ext cx="1047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1"/>
          <p:cNvSpPr>
            <a:spLocks noChangeShapeType="1"/>
          </p:cNvSpPr>
          <p:nvPr/>
        </p:nvSpPr>
        <p:spPr bwMode="auto">
          <a:xfrm flipH="1">
            <a:off x="373062" y="3200400"/>
            <a:ext cx="7938" cy="1511300"/>
          </a:xfrm>
          <a:prstGeom prst="line">
            <a:avLst/>
          </a:prstGeom>
          <a:noFill/>
          <a:ln w="28575">
            <a:solidFill>
              <a:schemeClr val="bg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5400000" algn="ctr" rotWithShape="0">
                    <a:srgbClr val="808080">
                      <a:alpha val="35001"/>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0" y="0"/>
            <a:ext cx="3810000" cy="609600"/>
          </a:xfrm>
          <a:prstGeom prst="rect">
            <a:avLst/>
          </a:prstGeom>
          <a:solidFill>
            <a:srgbClr val="66FF3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Electron Transport Chain</a:t>
            </a:r>
            <a:endParaRPr lang="en-US" sz="2800" dirty="0"/>
          </a:p>
        </p:txBody>
      </p:sp>
    </p:spTree>
    <p:extLst>
      <p:ext uri="{BB962C8B-B14F-4D97-AF65-F5344CB8AC3E}">
        <p14:creationId xmlns:p14="http://schemas.microsoft.com/office/powerpoint/2010/main" val="26907702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6897" y="1143000"/>
            <a:ext cx="5097103"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3276600" cy="838200"/>
          </a:xfrm>
          <a:solidFill>
            <a:srgbClr val="BE34AE"/>
          </a:solidFill>
          <a:ln>
            <a:noFill/>
          </a:ln>
        </p:spPr>
        <p:txBody>
          <a:bodyPr/>
          <a:lstStyle/>
          <a:p>
            <a:r>
              <a:rPr lang="en-US" dirty="0" smtClean="0"/>
              <a:t>ATP Synthase</a:t>
            </a:r>
            <a:endParaRPr lang="en-US" dirty="0"/>
          </a:p>
        </p:txBody>
      </p:sp>
      <p:sp>
        <p:nvSpPr>
          <p:cNvPr id="3" name="TextBox 2"/>
          <p:cNvSpPr txBox="1"/>
          <p:nvPr/>
        </p:nvSpPr>
        <p:spPr>
          <a:xfrm>
            <a:off x="3581400" y="152400"/>
            <a:ext cx="5257800" cy="646331"/>
          </a:xfrm>
          <a:prstGeom prst="rect">
            <a:avLst/>
          </a:prstGeom>
          <a:solidFill>
            <a:srgbClr val="FFFF00"/>
          </a:solidFill>
        </p:spPr>
        <p:txBody>
          <a:bodyPr wrap="square" rtlCol="0">
            <a:spAutoFit/>
          </a:bodyPr>
          <a:lstStyle/>
          <a:p>
            <a:pPr algn="ctr"/>
            <a:r>
              <a:rPr lang="en-US" dirty="0" smtClean="0"/>
              <a:t>Enzyme complex that catalyzes the formation of ATP</a:t>
            </a:r>
          </a:p>
          <a:p>
            <a:pPr algn="ctr"/>
            <a:r>
              <a:rPr lang="en-US" dirty="0" smtClean="0"/>
              <a:t>ADP + P</a:t>
            </a:r>
            <a:r>
              <a:rPr lang="en-US" baseline="-25000" dirty="0" smtClean="0"/>
              <a:t>i</a:t>
            </a:r>
            <a:r>
              <a:rPr lang="en-US" dirty="0" smtClean="0"/>
              <a:t> </a:t>
            </a:r>
            <a:r>
              <a:rPr lang="en-US" dirty="0" smtClean="0">
                <a:sym typeface="Wingdings" pitchFamily="2" charset="2"/>
              </a:rPr>
              <a:t> ATP + H</a:t>
            </a:r>
            <a:r>
              <a:rPr lang="en-US" baseline="-25000" dirty="0" smtClean="0">
                <a:sym typeface="Wingdings" pitchFamily="2" charset="2"/>
              </a:rPr>
              <a:t>2</a:t>
            </a:r>
            <a:r>
              <a:rPr lang="en-US" dirty="0" smtClean="0">
                <a:sym typeface="Wingdings" pitchFamily="2" charset="2"/>
              </a:rPr>
              <a:t>O</a:t>
            </a:r>
            <a:r>
              <a:rPr lang="en-US" dirty="0" smtClean="0"/>
              <a:t> </a:t>
            </a:r>
            <a:endParaRPr lang="en-US" dirty="0"/>
          </a:p>
        </p:txBody>
      </p:sp>
      <p:sp>
        <p:nvSpPr>
          <p:cNvPr id="4" name="TextBox 3"/>
          <p:cNvSpPr txBox="1"/>
          <p:nvPr/>
        </p:nvSpPr>
        <p:spPr>
          <a:xfrm>
            <a:off x="152400" y="1300877"/>
            <a:ext cx="4267200" cy="2585323"/>
          </a:xfrm>
          <a:prstGeom prst="rect">
            <a:avLst/>
          </a:prstGeom>
          <a:noFill/>
        </p:spPr>
        <p:txBody>
          <a:bodyPr wrap="square" rtlCol="0">
            <a:spAutoFit/>
          </a:bodyPr>
          <a:lstStyle/>
          <a:p>
            <a:pPr algn="ctr"/>
            <a:r>
              <a:rPr lang="en-US" i="1" u="sng" dirty="0" smtClean="0"/>
              <a:t>The </a:t>
            </a:r>
            <a:r>
              <a:rPr lang="en-US" i="1" u="sng" dirty="0" err="1" smtClean="0"/>
              <a:t>F</a:t>
            </a:r>
            <a:r>
              <a:rPr lang="en-US" i="1" u="sng" baseline="-25000" dirty="0" err="1" smtClean="0"/>
              <a:t>o</a:t>
            </a:r>
            <a:r>
              <a:rPr lang="en-US" i="1" u="sng" dirty="0" smtClean="0"/>
              <a:t> Complex</a:t>
            </a:r>
          </a:p>
          <a:p>
            <a:pPr marL="285750" indent="-285750">
              <a:buFont typeface="Arial" pitchFamily="34" charset="0"/>
              <a:buChar char="•"/>
            </a:pPr>
            <a:r>
              <a:rPr lang="en-US" sz="1600" dirty="0" smtClean="0"/>
              <a:t>Membrane-spanning </a:t>
            </a:r>
          </a:p>
          <a:p>
            <a:pPr marL="285750" indent="-285750">
              <a:buFont typeface="Arial" pitchFamily="34" charset="0"/>
              <a:buChar char="•"/>
            </a:pPr>
            <a:r>
              <a:rPr lang="en-US" sz="1600" dirty="0" smtClean="0"/>
              <a:t>13 subunits total</a:t>
            </a:r>
          </a:p>
          <a:p>
            <a:pPr marL="742950" lvl="1" indent="-285750">
              <a:buFont typeface="Arial" pitchFamily="34" charset="0"/>
              <a:buChar char="•"/>
            </a:pPr>
            <a:r>
              <a:rPr lang="en-US" sz="1600" dirty="0" smtClean="0"/>
              <a:t>10 c subunits (c</a:t>
            </a:r>
            <a:r>
              <a:rPr lang="en-US" sz="1600" baseline="-25000" dirty="0" smtClean="0"/>
              <a:t>10</a:t>
            </a:r>
            <a:r>
              <a:rPr lang="en-US" sz="1600" dirty="0" smtClean="0"/>
              <a:t>) form a ring in membrane and acts as a pore to carry H</a:t>
            </a:r>
            <a:r>
              <a:rPr lang="en-US" sz="1600" baseline="30000" dirty="0" smtClean="0"/>
              <a:t>+</a:t>
            </a:r>
            <a:endParaRPr lang="en-US" sz="1600" dirty="0" smtClean="0"/>
          </a:p>
          <a:p>
            <a:pPr marL="742950" lvl="1" indent="-285750">
              <a:buFont typeface="Arial" pitchFamily="34" charset="0"/>
              <a:buChar char="•"/>
            </a:pPr>
            <a:r>
              <a:rPr lang="en-US" sz="1600" dirty="0" smtClean="0"/>
              <a:t>2 b subunits (b</a:t>
            </a:r>
            <a:r>
              <a:rPr lang="en-US" sz="1600" baseline="-25000" dirty="0" smtClean="0"/>
              <a:t>2</a:t>
            </a:r>
            <a:r>
              <a:rPr lang="en-US" sz="1600" dirty="0" smtClean="0"/>
              <a:t>) act to stabilize the F</a:t>
            </a:r>
            <a:r>
              <a:rPr lang="en-US" sz="1600" baseline="-25000" dirty="0" smtClean="0"/>
              <a:t>1</a:t>
            </a:r>
            <a:r>
              <a:rPr lang="en-US" sz="1600" dirty="0" smtClean="0"/>
              <a:t> subunit relative to membrane and c+10 ring</a:t>
            </a:r>
          </a:p>
          <a:p>
            <a:pPr marL="742950" lvl="1" indent="-285750">
              <a:buFont typeface="Arial" pitchFamily="34" charset="0"/>
              <a:buChar char="•"/>
            </a:pPr>
            <a:r>
              <a:rPr lang="en-US" sz="1600" dirty="0" smtClean="0"/>
              <a:t>1 a subunit</a:t>
            </a:r>
          </a:p>
        </p:txBody>
      </p:sp>
      <p:sp>
        <p:nvSpPr>
          <p:cNvPr id="7" name="TextBox 6"/>
          <p:cNvSpPr txBox="1"/>
          <p:nvPr/>
        </p:nvSpPr>
        <p:spPr>
          <a:xfrm>
            <a:off x="139148" y="3886200"/>
            <a:ext cx="3975652" cy="3077766"/>
          </a:xfrm>
          <a:prstGeom prst="rect">
            <a:avLst/>
          </a:prstGeom>
          <a:noFill/>
        </p:spPr>
        <p:txBody>
          <a:bodyPr wrap="square" rtlCol="0">
            <a:spAutoFit/>
          </a:bodyPr>
          <a:lstStyle/>
          <a:p>
            <a:pPr algn="ctr"/>
            <a:r>
              <a:rPr lang="en-US" i="1" u="sng" dirty="0" smtClean="0"/>
              <a:t>The F</a:t>
            </a:r>
            <a:r>
              <a:rPr lang="en-US" i="1" u="sng" baseline="-25000" dirty="0" smtClean="0"/>
              <a:t>1</a:t>
            </a:r>
            <a:r>
              <a:rPr lang="en-US" i="1" u="sng" dirty="0" smtClean="0"/>
              <a:t>Complex</a:t>
            </a:r>
          </a:p>
          <a:p>
            <a:pPr marL="285750" indent="-285750">
              <a:buFont typeface="Arial" pitchFamily="34" charset="0"/>
              <a:buChar char="•"/>
            </a:pPr>
            <a:r>
              <a:rPr lang="en-US" sz="1600" dirty="0" smtClean="0"/>
              <a:t>Attached to </a:t>
            </a:r>
            <a:r>
              <a:rPr lang="en-US" sz="1600" dirty="0" err="1" smtClean="0"/>
              <a:t>F</a:t>
            </a:r>
            <a:r>
              <a:rPr lang="en-US" sz="1600" baseline="-25000" dirty="0" err="1" smtClean="0"/>
              <a:t>o</a:t>
            </a:r>
            <a:r>
              <a:rPr lang="en-US" sz="1600" dirty="0" smtClean="0"/>
              <a:t> and protrudes out toward the matrix </a:t>
            </a:r>
          </a:p>
          <a:p>
            <a:pPr marL="285750" indent="-285750">
              <a:buFont typeface="Arial" pitchFamily="34" charset="0"/>
              <a:buChar char="•"/>
            </a:pPr>
            <a:r>
              <a:rPr lang="en-US" sz="1600" dirty="0" smtClean="0"/>
              <a:t>Where ATP synthesis occurs</a:t>
            </a:r>
          </a:p>
          <a:p>
            <a:pPr marL="285750" indent="-285750">
              <a:buFont typeface="Arial" pitchFamily="34" charset="0"/>
              <a:buChar char="•"/>
            </a:pPr>
            <a:r>
              <a:rPr lang="en-US" sz="1600" dirty="0" smtClean="0"/>
              <a:t>5 different subunits (</a:t>
            </a:r>
            <a:r>
              <a:rPr lang="el-GR" sz="1600" dirty="0" smtClean="0"/>
              <a:t>α</a:t>
            </a:r>
            <a:r>
              <a:rPr lang="en-US" sz="1600" baseline="-25000" dirty="0" smtClean="0"/>
              <a:t>3</a:t>
            </a:r>
            <a:r>
              <a:rPr lang="en-US" sz="1600" dirty="0" smtClean="0"/>
              <a:t> </a:t>
            </a:r>
            <a:r>
              <a:rPr lang="el-GR" sz="1600" dirty="0" smtClean="0"/>
              <a:t>β</a:t>
            </a:r>
            <a:r>
              <a:rPr lang="en-US" sz="1600" baseline="-25000" dirty="0" smtClean="0"/>
              <a:t>3</a:t>
            </a:r>
            <a:r>
              <a:rPr lang="en-US" sz="1600" dirty="0" smtClean="0"/>
              <a:t> </a:t>
            </a:r>
            <a:r>
              <a:rPr lang="el-GR" sz="1600" dirty="0" smtClean="0"/>
              <a:t>γ</a:t>
            </a:r>
            <a:r>
              <a:rPr lang="en-US" sz="1600" dirty="0" smtClean="0"/>
              <a:t> </a:t>
            </a:r>
            <a:r>
              <a:rPr lang="el-GR" sz="1600" dirty="0" smtClean="0">
                <a:sym typeface="Symbol"/>
              </a:rPr>
              <a:t></a:t>
            </a:r>
            <a:r>
              <a:rPr lang="en-US" sz="1600" dirty="0" smtClean="0">
                <a:sym typeface="Symbol"/>
              </a:rPr>
              <a:t> </a:t>
            </a:r>
            <a:r>
              <a:rPr lang="el-GR" sz="1600" dirty="0" smtClean="0">
                <a:sym typeface="Symbol"/>
              </a:rPr>
              <a:t></a:t>
            </a:r>
            <a:r>
              <a:rPr lang="en-US" sz="1600" dirty="0" smtClean="0">
                <a:sym typeface="Symbol"/>
              </a:rPr>
              <a:t>)</a:t>
            </a:r>
          </a:p>
          <a:p>
            <a:pPr marL="285750" indent="-285750">
              <a:buFont typeface="Arial" pitchFamily="34" charset="0"/>
              <a:buChar char="•"/>
            </a:pPr>
            <a:r>
              <a:rPr lang="en-US" sz="1600" dirty="0" smtClean="0">
                <a:sym typeface="Symbol"/>
              </a:rPr>
              <a:t>3 </a:t>
            </a:r>
            <a:r>
              <a:rPr lang="el-GR" sz="1600" dirty="0" smtClean="0"/>
              <a:t>αβ</a:t>
            </a:r>
            <a:r>
              <a:rPr lang="en-US" sz="1600" baseline="-25000" dirty="0" smtClean="0"/>
              <a:t> </a:t>
            </a:r>
            <a:r>
              <a:rPr lang="en-US" sz="1600" dirty="0" smtClean="0"/>
              <a:t>dimers surround the central shaft, </a:t>
            </a:r>
            <a:r>
              <a:rPr lang="el-GR" sz="1600" dirty="0" smtClean="0"/>
              <a:t>γ</a:t>
            </a:r>
            <a:r>
              <a:rPr lang="en-US" sz="1600" dirty="0" smtClean="0"/>
              <a:t>, each with a slightly different conformational state</a:t>
            </a:r>
            <a:r>
              <a:rPr lang="en-US" sz="1600" dirty="0" smtClean="0">
                <a:sym typeface="Symbol"/>
              </a:rPr>
              <a:t>, which affect the affinity in which they bind ADP, P</a:t>
            </a:r>
            <a:r>
              <a:rPr lang="en-US" sz="1600" baseline="-25000" dirty="0" smtClean="0">
                <a:sym typeface="Symbol"/>
              </a:rPr>
              <a:t>i</a:t>
            </a:r>
            <a:r>
              <a:rPr lang="en-US" sz="1600" dirty="0" smtClean="0">
                <a:sym typeface="Symbol"/>
              </a:rPr>
              <a:t>, and ATP</a:t>
            </a:r>
          </a:p>
          <a:p>
            <a:pPr marL="285750" indent="-285750">
              <a:buFont typeface="Arial" pitchFamily="34" charset="0"/>
              <a:buChar char="•"/>
            </a:pPr>
            <a:r>
              <a:rPr lang="en-US" sz="1600" dirty="0">
                <a:sym typeface="Symbol"/>
              </a:rPr>
              <a:t>Each </a:t>
            </a:r>
            <a:r>
              <a:rPr lang="el-GR" sz="1600" dirty="0"/>
              <a:t>β</a:t>
            </a:r>
            <a:r>
              <a:rPr lang="en-US" sz="1600" dirty="0"/>
              <a:t> has one catalytic </a:t>
            </a:r>
            <a:r>
              <a:rPr lang="en-US" sz="1600" dirty="0" err="1" smtClean="0"/>
              <a:t>acitve</a:t>
            </a:r>
            <a:r>
              <a:rPr lang="en-US" sz="1600" dirty="0" smtClean="0"/>
              <a:t> site </a:t>
            </a:r>
            <a:r>
              <a:rPr lang="en-US" sz="1600" dirty="0"/>
              <a:t>for </a:t>
            </a:r>
            <a:r>
              <a:rPr lang="en-US" sz="1600" dirty="0" smtClean="0"/>
              <a:t>ATP synthesis</a:t>
            </a:r>
          </a:p>
          <a:p>
            <a:pPr marL="285750" indent="-285750">
              <a:buFont typeface="Arial" pitchFamily="34" charset="0"/>
              <a:buChar char="•"/>
            </a:pPr>
            <a:endParaRPr lang="en-US" sz="1600" dirty="0" smtClean="0"/>
          </a:p>
        </p:txBody>
      </p:sp>
      <p:sp>
        <p:nvSpPr>
          <p:cNvPr id="5" name="TextBox 4"/>
          <p:cNvSpPr txBox="1"/>
          <p:nvPr/>
        </p:nvSpPr>
        <p:spPr>
          <a:xfrm>
            <a:off x="533400" y="895290"/>
            <a:ext cx="2209800" cy="400110"/>
          </a:xfrm>
          <a:prstGeom prst="rect">
            <a:avLst/>
          </a:prstGeom>
          <a:noFill/>
        </p:spPr>
        <p:txBody>
          <a:bodyPr wrap="square" rtlCol="0">
            <a:spAutoFit/>
          </a:bodyPr>
          <a:lstStyle/>
          <a:p>
            <a:pPr algn="ctr"/>
            <a:r>
              <a:rPr lang="en-US" sz="2000" b="1" dirty="0" smtClean="0"/>
              <a:t>Overview</a:t>
            </a:r>
            <a:endParaRPr lang="en-US" sz="2000" b="1" dirty="0"/>
          </a:p>
        </p:txBody>
      </p:sp>
    </p:spTree>
    <p:extLst>
      <p:ext uri="{BB962C8B-B14F-4D97-AF65-F5344CB8AC3E}">
        <p14:creationId xmlns:p14="http://schemas.microsoft.com/office/powerpoint/2010/main" val="1423163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6897" y="1143000"/>
            <a:ext cx="5097103"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3276600" cy="838200"/>
          </a:xfrm>
          <a:solidFill>
            <a:srgbClr val="BE34AE"/>
          </a:solidFill>
          <a:ln>
            <a:noFill/>
          </a:ln>
        </p:spPr>
        <p:txBody>
          <a:bodyPr/>
          <a:lstStyle/>
          <a:p>
            <a:r>
              <a:rPr lang="en-US" dirty="0" smtClean="0"/>
              <a:t>ATP Synthase</a:t>
            </a:r>
            <a:endParaRPr lang="en-US" dirty="0"/>
          </a:p>
        </p:txBody>
      </p:sp>
      <p:sp>
        <p:nvSpPr>
          <p:cNvPr id="3" name="TextBox 2"/>
          <p:cNvSpPr txBox="1"/>
          <p:nvPr/>
        </p:nvSpPr>
        <p:spPr>
          <a:xfrm>
            <a:off x="3581400" y="152400"/>
            <a:ext cx="5257800" cy="646331"/>
          </a:xfrm>
          <a:prstGeom prst="rect">
            <a:avLst/>
          </a:prstGeom>
          <a:solidFill>
            <a:srgbClr val="FFFF00"/>
          </a:solidFill>
        </p:spPr>
        <p:txBody>
          <a:bodyPr wrap="square" rtlCol="0">
            <a:spAutoFit/>
          </a:bodyPr>
          <a:lstStyle/>
          <a:p>
            <a:pPr algn="ctr"/>
            <a:r>
              <a:rPr lang="en-US" dirty="0" smtClean="0"/>
              <a:t>Enzyme complex that catalyzes the formation of ATP</a:t>
            </a:r>
          </a:p>
          <a:p>
            <a:pPr algn="ctr"/>
            <a:r>
              <a:rPr lang="en-US" dirty="0" smtClean="0"/>
              <a:t>ADP + P</a:t>
            </a:r>
            <a:r>
              <a:rPr lang="en-US" baseline="-25000" dirty="0" smtClean="0"/>
              <a:t>i</a:t>
            </a:r>
            <a:r>
              <a:rPr lang="en-US" dirty="0" smtClean="0"/>
              <a:t> </a:t>
            </a:r>
            <a:r>
              <a:rPr lang="en-US" dirty="0" smtClean="0">
                <a:sym typeface="Wingdings" pitchFamily="2" charset="2"/>
              </a:rPr>
              <a:t> ATP + H</a:t>
            </a:r>
            <a:r>
              <a:rPr lang="en-US" baseline="-25000" dirty="0" smtClean="0">
                <a:sym typeface="Wingdings" pitchFamily="2" charset="2"/>
              </a:rPr>
              <a:t>2</a:t>
            </a:r>
            <a:r>
              <a:rPr lang="en-US" dirty="0" smtClean="0">
                <a:sym typeface="Wingdings" pitchFamily="2" charset="2"/>
              </a:rPr>
              <a:t>O</a:t>
            </a:r>
            <a:r>
              <a:rPr lang="en-US" dirty="0" smtClean="0"/>
              <a:t> </a:t>
            </a:r>
            <a:endParaRPr lang="en-US" dirty="0"/>
          </a:p>
        </p:txBody>
      </p:sp>
      <p:sp>
        <p:nvSpPr>
          <p:cNvPr id="5" name="TextBox 4"/>
          <p:cNvSpPr txBox="1"/>
          <p:nvPr/>
        </p:nvSpPr>
        <p:spPr>
          <a:xfrm>
            <a:off x="152400" y="895290"/>
            <a:ext cx="4114800" cy="400110"/>
          </a:xfrm>
          <a:prstGeom prst="rect">
            <a:avLst/>
          </a:prstGeom>
          <a:noFill/>
        </p:spPr>
        <p:txBody>
          <a:bodyPr wrap="square" rtlCol="0">
            <a:spAutoFit/>
          </a:bodyPr>
          <a:lstStyle/>
          <a:p>
            <a:pPr algn="ctr"/>
            <a:r>
              <a:rPr lang="en-US" sz="2000" b="1" dirty="0" smtClean="0"/>
              <a:t>“Binding change” Mechanism</a:t>
            </a:r>
            <a:endParaRPr lang="en-US" sz="2000" b="1" dirty="0"/>
          </a:p>
        </p:txBody>
      </p:sp>
      <p:sp>
        <p:nvSpPr>
          <p:cNvPr id="8" name="TextBox 7"/>
          <p:cNvSpPr txBox="1"/>
          <p:nvPr/>
        </p:nvSpPr>
        <p:spPr>
          <a:xfrm>
            <a:off x="166048" y="1515070"/>
            <a:ext cx="4267200" cy="923330"/>
          </a:xfrm>
          <a:prstGeom prst="rect">
            <a:avLst/>
          </a:prstGeom>
          <a:noFill/>
        </p:spPr>
        <p:txBody>
          <a:bodyPr wrap="square" rtlCol="0">
            <a:spAutoFit/>
          </a:bodyPr>
          <a:lstStyle/>
          <a:p>
            <a:pPr marL="285750" indent="-285750">
              <a:buFont typeface="Arial" pitchFamily="34" charset="0"/>
              <a:buChar char="•"/>
            </a:pPr>
            <a:r>
              <a:rPr lang="en-US" dirty="0" smtClean="0"/>
              <a:t>The c</a:t>
            </a:r>
            <a:r>
              <a:rPr lang="en-US" baseline="-25000" dirty="0" smtClean="0"/>
              <a:t>10</a:t>
            </a:r>
            <a:r>
              <a:rPr lang="en-US" dirty="0" smtClean="0"/>
              <a:t> subunits in the </a:t>
            </a:r>
            <a:r>
              <a:rPr lang="en-US" dirty="0" err="1" smtClean="0"/>
              <a:t>F</a:t>
            </a:r>
            <a:r>
              <a:rPr lang="en-US" baseline="-25000" dirty="0" err="1" smtClean="0"/>
              <a:t>o</a:t>
            </a:r>
            <a:r>
              <a:rPr lang="en-US" dirty="0" smtClean="0"/>
              <a:t> complex and the </a:t>
            </a:r>
            <a:r>
              <a:rPr lang="en-US" dirty="0" smtClean="0">
                <a:sym typeface="Symbol"/>
              </a:rPr>
              <a:t> </a:t>
            </a:r>
            <a:r>
              <a:rPr lang="el-GR" dirty="0" smtClean="0">
                <a:sym typeface="Symbol"/>
              </a:rPr>
              <a:t>γ</a:t>
            </a:r>
            <a:r>
              <a:rPr lang="en-US" dirty="0" smtClean="0">
                <a:sym typeface="Symbol"/>
              </a:rPr>
              <a:t> subunits in the F</a:t>
            </a:r>
            <a:r>
              <a:rPr lang="en-US" baseline="-25000" dirty="0" smtClean="0">
                <a:sym typeface="Symbol"/>
              </a:rPr>
              <a:t>1</a:t>
            </a:r>
            <a:r>
              <a:rPr lang="en-US" dirty="0" smtClean="0">
                <a:sym typeface="Symbol"/>
              </a:rPr>
              <a:t> complex </a:t>
            </a:r>
            <a:r>
              <a:rPr lang="en-US" dirty="0">
                <a:sym typeface="Symbol"/>
              </a:rPr>
              <a:t> </a:t>
            </a:r>
            <a:r>
              <a:rPr lang="en-US" dirty="0" smtClean="0">
                <a:sym typeface="Symbol"/>
              </a:rPr>
              <a:t>act as the </a:t>
            </a:r>
            <a:r>
              <a:rPr lang="en-US" u="sng" dirty="0" smtClean="0">
                <a:sym typeface="Symbol"/>
              </a:rPr>
              <a:t>rotor</a:t>
            </a:r>
            <a:r>
              <a:rPr lang="en-US" dirty="0" smtClean="0">
                <a:sym typeface="Symbol"/>
              </a:rPr>
              <a:t> (rotates)</a:t>
            </a:r>
            <a:endParaRPr lang="en-US" u="sng" dirty="0" smtClean="0">
              <a:sym typeface="Symbol"/>
            </a:endParaRPr>
          </a:p>
        </p:txBody>
      </p:sp>
      <p:grpSp>
        <p:nvGrpSpPr>
          <p:cNvPr id="16" name="Group 15"/>
          <p:cNvGrpSpPr/>
          <p:nvPr/>
        </p:nvGrpSpPr>
        <p:grpSpPr>
          <a:xfrm>
            <a:off x="4658844" y="3810000"/>
            <a:ext cx="2046756" cy="2729657"/>
            <a:chOff x="4876800" y="3747343"/>
            <a:chExt cx="2046756" cy="2729657"/>
          </a:xfrm>
        </p:grpSpPr>
        <p:sp>
          <p:nvSpPr>
            <p:cNvPr id="9" name="TextBox 8"/>
            <p:cNvSpPr txBox="1"/>
            <p:nvPr/>
          </p:nvSpPr>
          <p:spPr>
            <a:xfrm>
              <a:off x="4876800" y="6107668"/>
              <a:ext cx="762000" cy="369332"/>
            </a:xfrm>
            <a:prstGeom prst="rect">
              <a:avLst/>
            </a:prstGeom>
            <a:noFill/>
            <a:ln>
              <a:noFill/>
            </a:ln>
          </p:spPr>
          <p:txBody>
            <a:bodyPr wrap="square" rtlCol="0">
              <a:spAutoFit/>
            </a:bodyPr>
            <a:lstStyle/>
            <a:p>
              <a:r>
                <a:rPr lang="en-US" b="1" dirty="0" smtClean="0">
                  <a:solidFill>
                    <a:srgbClr val="FF0000"/>
                  </a:solidFill>
                </a:rPr>
                <a:t>Rotor</a:t>
              </a:r>
              <a:endParaRPr lang="en-US" b="1" dirty="0">
                <a:solidFill>
                  <a:srgbClr val="FF0000"/>
                </a:solidFill>
              </a:endParaRPr>
            </a:p>
          </p:txBody>
        </p:sp>
        <p:cxnSp>
          <p:nvCxnSpPr>
            <p:cNvPr id="11" name="Straight Arrow Connector 10"/>
            <p:cNvCxnSpPr/>
            <p:nvPr/>
          </p:nvCxnSpPr>
          <p:spPr>
            <a:xfrm flipV="1">
              <a:off x="5486400" y="5486400"/>
              <a:ext cx="1437156" cy="685800"/>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3747343"/>
              <a:ext cx="1208556" cy="2424858"/>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4128344"/>
              <a:ext cx="1208556" cy="2043856"/>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52400" y="2666643"/>
            <a:ext cx="4191000" cy="1200329"/>
          </a:xfrm>
          <a:prstGeom prst="rect">
            <a:avLst/>
          </a:prstGeom>
          <a:noFill/>
        </p:spPr>
        <p:txBody>
          <a:bodyPr wrap="square" rtlCol="0">
            <a:spAutoFit/>
          </a:bodyPr>
          <a:lstStyle/>
          <a:p>
            <a:pPr marL="285750" indent="-285750">
              <a:buFont typeface="Arial" pitchFamily="34" charset="0"/>
              <a:buChar char="•"/>
            </a:pPr>
            <a:r>
              <a:rPr lang="en-US" dirty="0">
                <a:sym typeface="Symbol"/>
              </a:rPr>
              <a:t>The </a:t>
            </a:r>
            <a:r>
              <a:rPr lang="el-GR" dirty="0">
                <a:sym typeface="Symbol"/>
              </a:rPr>
              <a:t>α</a:t>
            </a:r>
            <a:r>
              <a:rPr lang="en-US" dirty="0">
                <a:sym typeface="Symbol"/>
              </a:rPr>
              <a:t> </a:t>
            </a:r>
            <a:r>
              <a:rPr lang="el-GR" dirty="0">
                <a:sym typeface="Symbol"/>
              </a:rPr>
              <a:t>β</a:t>
            </a:r>
            <a:r>
              <a:rPr lang="en-US" baseline="-25000" dirty="0">
                <a:sym typeface="Symbol"/>
              </a:rPr>
              <a:t>2 </a:t>
            </a:r>
            <a:r>
              <a:rPr lang="el-GR" dirty="0">
                <a:sym typeface="Symbol"/>
              </a:rPr>
              <a:t></a:t>
            </a:r>
            <a:r>
              <a:rPr lang="en-US" dirty="0">
                <a:sym typeface="Symbol"/>
              </a:rPr>
              <a:t> subunits in the F</a:t>
            </a:r>
            <a:r>
              <a:rPr lang="en-US" baseline="-25000" dirty="0">
                <a:sym typeface="Symbol"/>
              </a:rPr>
              <a:t>1</a:t>
            </a:r>
            <a:r>
              <a:rPr lang="en-US" dirty="0">
                <a:sym typeface="Symbol"/>
              </a:rPr>
              <a:t> complex act as the </a:t>
            </a:r>
            <a:r>
              <a:rPr lang="en-US" u="sng" dirty="0">
                <a:sym typeface="Symbol"/>
              </a:rPr>
              <a:t>stator</a:t>
            </a:r>
            <a:r>
              <a:rPr lang="en-US" dirty="0">
                <a:sym typeface="Symbol"/>
              </a:rPr>
              <a:t> (remain stationary relative to the rotor)</a:t>
            </a:r>
          </a:p>
          <a:p>
            <a:endParaRPr lang="en-US" dirty="0"/>
          </a:p>
        </p:txBody>
      </p:sp>
      <p:grpSp>
        <p:nvGrpSpPr>
          <p:cNvPr id="34" name="Group 33"/>
          <p:cNvGrpSpPr/>
          <p:nvPr/>
        </p:nvGrpSpPr>
        <p:grpSpPr>
          <a:xfrm>
            <a:off x="5529822" y="1002268"/>
            <a:ext cx="3178587" cy="931262"/>
            <a:chOff x="5529822" y="1002268"/>
            <a:chExt cx="3178587" cy="931262"/>
          </a:xfrm>
        </p:grpSpPr>
        <p:sp>
          <p:nvSpPr>
            <p:cNvPr id="25" name="TextBox 24"/>
            <p:cNvSpPr txBox="1"/>
            <p:nvPr/>
          </p:nvSpPr>
          <p:spPr>
            <a:xfrm>
              <a:off x="7946409" y="1002268"/>
              <a:ext cx="762000" cy="369332"/>
            </a:xfrm>
            <a:prstGeom prst="rect">
              <a:avLst/>
            </a:prstGeom>
            <a:noFill/>
            <a:ln>
              <a:noFill/>
            </a:ln>
          </p:spPr>
          <p:txBody>
            <a:bodyPr wrap="square" rtlCol="0">
              <a:spAutoFit/>
            </a:bodyPr>
            <a:lstStyle/>
            <a:p>
              <a:r>
                <a:rPr lang="en-US" b="1" dirty="0" smtClean="0">
                  <a:solidFill>
                    <a:srgbClr val="FF0000"/>
                  </a:solidFill>
                </a:rPr>
                <a:t>Stator</a:t>
              </a:r>
              <a:endParaRPr lang="en-US" b="1" dirty="0">
                <a:solidFill>
                  <a:srgbClr val="FF0000"/>
                </a:solidFill>
              </a:endParaRPr>
            </a:p>
          </p:txBody>
        </p:sp>
        <p:cxnSp>
          <p:nvCxnSpPr>
            <p:cNvPr id="26" name="Straight Arrow Connector 25"/>
            <p:cNvCxnSpPr/>
            <p:nvPr/>
          </p:nvCxnSpPr>
          <p:spPr>
            <a:xfrm flipH="1">
              <a:off x="5529822" y="1280011"/>
              <a:ext cx="2482959" cy="594196"/>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352938" y="1280011"/>
              <a:ext cx="648062" cy="653519"/>
            </a:xfrm>
            <a:prstGeom prst="straightConnector1">
              <a:avLst/>
            </a:prstGeom>
            <a:ln w="28575">
              <a:solidFill>
                <a:srgbClr val="EF100B"/>
              </a:solidFill>
              <a:tailEnd type="arrow"/>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152400" y="3428643"/>
            <a:ext cx="4114800" cy="1477328"/>
          </a:xfrm>
          <a:prstGeom prst="rect">
            <a:avLst/>
          </a:prstGeom>
        </p:spPr>
        <p:txBody>
          <a:bodyPr wrap="square">
            <a:spAutoFit/>
          </a:bodyPr>
          <a:lstStyle/>
          <a:p>
            <a:pPr marL="285750" indent="-285750">
              <a:buFont typeface="Arial" pitchFamily="34" charset="0"/>
              <a:buChar char="•"/>
            </a:pPr>
            <a:endParaRPr lang="en-US" dirty="0">
              <a:sym typeface="Symbol"/>
            </a:endParaRPr>
          </a:p>
          <a:p>
            <a:pPr marL="285750" indent="-285750">
              <a:buFont typeface="Arial" pitchFamily="34" charset="0"/>
              <a:buChar char="•"/>
            </a:pPr>
            <a:r>
              <a:rPr lang="en-US" dirty="0">
                <a:sym typeface="Symbol"/>
              </a:rPr>
              <a:t>Every time 3 H</a:t>
            </a:r>
            <a:r>
              <a:rPr lang="en-US" baseline="30000" dirty="0">
                <a:sym typeface="Symbol"/>
              </a:rPr>
              <a:t>+</a:t>
            </a:r>
            <a:r>
              <a:rPr lang="en-US" dirty="0">
                <a:sym typeface="Symbol"/>
              </a:rPr>
              <a:t> are bound and released in the c</a:t>
            </a:r>
            <a:r>
              <a:rPr lang="en-US" baseline="-25000" dirty="0">
                <a:sym typeface="Symbol"/>
              </a:rPr>
              <a:t>10</a:t>
            </a:r>
            <a:r>
              <a:rPr lang="en-US" dirty="0">
                <a:sym typeface="Symbol"/>
              </a:rPr>
              <a:t> subunits, the rotor rotates 120⁰</a:t>
            </a:r>
          </a:p>
          <a:p>
            <a:endParaRPr lang="en-US" dirty="0">
              <a:sym typeface="Symbol"/>
            </a:endParaRPr>
          </a:p>
        </p:txBody>
      </p:sp>
      <p:sp>
        <p:nvSpPr>
          <p:cNvPr id="37" name="Rectangle 36"/>
          <p:cNvSpPr/>
          <p:nvPr/>
        </p:nvSpPr>
        <p:spPr>
          <a:xfrm>
            <a:off x="152400" y="4705531"/>
            <a:ext cx="4038600" cy="1754326"/>
          </a:xfrm>
          <a:prstGeom prst="rect">
            <a:avLst/>
          </a:prstGeom>
        </p:spPr>
        <p:txBody>
          <a:bodyPr wrap="square">
            <a:spAutoFit/>
          </a:bodyPr>
          <a:lstStyle/>
          <a:p>
            <a:pPr marL="285750" indent="-285750">
              <a:buFont typeface="Arial" pitchFamily="34" charset="0"/>
              <a:buChar char="•"/>
            </a:pPr>
            <a:r>
              <a:rPr lang="en-US" dirty="0">
                <a:sym typeface="Symbol"/>
              </a:rPr>
              <a:t>As the rotor moves past each </a:t>
            </a:r>
            <a:r>
              <a:rPr lang="el-GR" dirty="0">
                <a:sym typeface="Symbol"/>
              </a:rPr>
              <a:t>αβ </a:t>
            </a:r>
            <a:r>
              <a:rPr lang="en-US" dirty="0">
                <a:sym typeface="Symbol"/>
              </a:rPr>
              <a:t>dimer, it induces a conformational change </a:t>
            </a:r>
          </a:p>
          <a:p>
            <a:pPr marL="285750" indent="-285750">
              <a:buFont typeface="Arial" pitchFamily="34" charset="0"/>
              <a:buChar char="•"/>
            </a:pPr>
            <a:endParaRPr lang="en-US" dirty="0">
              <a:sym typeface="Symbol"/>
            </a:endParaRPr>
          </a:p>
          <a:p>
            <a:pPr marL="285750" indent="-285750">
              <a:buFont typeface="Arial" pitchFamily="34" charset="0"/>
              <a:buChar char="•"/>
            </a:pPr>
            <a:r>
              <a:rPr lang="en-US" dirty="0">
                <a:sym typeface="Symbol"/>
              </a:rPr>
              <a:t>Each 120⁰ rotation results in the synthesis of 1 ATP </a:t>
            </a:r>
          </a:p>
        </p:txBody>
      </p:sp>
    </p:spTree>
    <p:extLst>
      <p:ext uri="{BB962C8B-B14F-4D97-AF65-F5344CB8AC3E}">
        <p14:creationId xmlns:p14="http://schemas.microsoft.com/office/powerpoint/2010/main" val="369360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3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974156"/>
            <a:ext cx="4648200" cy="573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0"/>
            <a:ext cx="3276600" cy="838200"/>
          </a:xfrm>
          <a:prstGeom prst="rect">
            <a:avLst/>
          </a:prstGeom>
          <a:solidFill>
            <a:srgbClr val="BE34AE"/>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ATP Synthase</a:t>
            </a:r>
            <a:endParaRPr lang="en-US" dirty="0"/>
          </a:p>
        </p:txBody>
      </p:sp>
      <p:sp>
        <p:nvSpPr>
          <p:cNvPr id="11" name="TextBox 10"/>
          <p:cNvSpPr txBox="1"/>
          <p:nvPr/>
        </p:nvSpPr>
        <p:spPr>
          <a:xfrm>
            <a:off x="3581400" y="152400"/>
            <a:ext cx="5257800" cy="646331"/>
          </a:xfrm>
          <a:prstGeom prst="rect">
            <a:avLst/>
          </a:prstGeom>
          <a:solidFill>
            <a:srgbClr val="FFFF00"/>
          </a:solidFill>
        </p:spPr>
        <p:txBody>
          <a:bodyPr wrap="square" rtlCol="0">
            <a:spAutoFit/>
          </a:bodyPr>
          <a:lstStyle/>
          <a:p>
            <a:pPr algn="ctr"/>
            <a:r>
              <a:rPr lang="en-US" dirty="0" smtClean="0"/>
              <a:t>Enzyme complex that catalyzes the formation of ATP</a:t>
            </a:r>
          </a:p>
          <a:p>
            <a:pPr algn="ctr"/>
            <a:r>
              <a:rPr lang="en-US" dirty="0" smtClean="0"/>
              <a:t>ADP + P</a:t>
            </a:r>
            <a:r>
              <a:rPr lang="en-US" baseline="-25000" dirty="0" smtClean="0"/>
              <a:t>i</a:t>
            </a:r>
            <a:r>
              <a:rPr lang="en-US" dirty="0" smtClean="0"/>
              <a:t> </a:t>
            </a:r>
            <a:r>
              <a:rPr lang="en-US" dirty="0" smtClean="0">
                <a:sym typeface="Wingdings" pitchFamily="2" charset="2"/>
              </a:rPr>
              <a:t> ATP + H</a:t>
            </a:r>
            <a:r>
              <a:rPr lang="en-US" baseline="-25000" dirty="0" smtClean="0">
                <a:sym typeface="Wingdings" pitchFamily="2" charset="2"/>
              </a:rPr>
              <a:t>2</a:t>
            </a:r>
            <a:r>
              <a:rPr lang="en-US" dirty="0" smtClean="0">
                <a:sym typeface="Wingdings" pitchFamily="2" charset="2"/>
              </a:rPr>
              <a:t>O</a:t>
            </a:r>
            <a:r>
              <a:rPr lang="en-US" dirty="0" smtClean="0"/>
              <a:t> </a:t>
            </a:r>
            <a:endParaRPr lang="en-US" dirty="0"/>
          </a:p>
        </p:txBody>
      </p:sp>
      <p:sp>
        <p:nvSpPr>
          <p:cNvPr id="12" name="TextBox 11"/>
          <p:cNvSpPr txBox="1"/>
          <p:nvPr/>
        </p:nvSpPr>
        <p:spPr>
          <a:xfrm>
            <a:off x="-304800" y="838200"/>
            <a:ext cx="5486400" cy="707886"/>
          </a:xfrm>
          <a:prstGeom prst="rect">
            <a:avLst/>
          </a:prstGeom>
          <a:noFill/>
        </p:spPr>
        <p:txBody>
          <a:bodyPr wrap="square" rtlCol="0">
            <a:spAutoFit/>
          </a:bodyPr>
          <a:lstStyle/>
          <a:p>
            <a:pPr algn="ctr"/>
            <a:r>
              <a:rPr lang="en-US" sz="2000" b="1" dirty="0" smtClean="0"/>
              <a:t>The </a:t>
            </a:r>
            <a:r>
              <a:rPr lang="el-GR" sz="2000" b="1" dirty="0" smtClean="0"/>
              <a:t>αβ</a:t>
            </a:r>
            <a:r>
              <a:rPr lang="en-US" sz="2000" b="1" dirty="0" smtClean="0"/>
              <a:t> dimers participate in 3 different conformational states</a:t>
            </a:r>
            <a:endParaRPr lang="en-US" sz="2000" b="1" dirty="0"/>
          </a:p>
        </p:txBody>
      </p:sp>
      <p:sp>
        <p:nvSpPr>
          <p:cNvPr id="15" name="TextBox 14"/>
          <p:cNvSpPr txBox="1"/>
          <p:nvPr/>
        </p:nvSpPr>
        <p:spPr>
          <a:xfrm>
            <a:off x="304800" y="1600200"/>
            <a:ext cx="3276600" cy="369332"/>
          </a:xfrm>
          <a:prstGeom prst="rect">
            <a:avLst/>
          </a:prstGeom>
          <a:noFill/>
        </p:spPr>
        <p:txBody>
          <a:bodyPr wrap="square" rtlCol="0">
            <a:spAutoFit/>
          </a:bodyPr>
          <a:lstStyle/>
          <a:p>
            <a:pPr marL="342900" indent="-342900">
              <a:buFont typeface="Arial" pitchFamily="34" charset="0"/>
              <a:buChar char="•"/>
            </a:pPr>
            <a:r>
              <a:rPr lang="en-US" u="sng" dirty="0" smtClean="0"/>
              <a:t>L</a:t>
            </a:r>
            <a:r>
              <a:rPr lang="en-US" dirty="0" smtClean="0"/>
              <a:t>oose (ADP and P</a:t>
            </a:r>
            <a:r>
              <a:rPr lang="en-US" baseline="-25000" dirty="0" smtClean="0"/>
              <a:t>1</a:t>
            </a:r>
            <a:r>
              <a:rPr lang="en-US" dirty="0" smtClean="0"/>
              <a:t> binding)</a:t>
            </a:r>
          </a:p>
        </p:txBody>
      </p:sp>
      <p:sp>
        <p:nvSpPr>
          <p:cNvPr id="41" name="TextBox 40"/>
          <p:cNvSpPr txBox="1"/>
          <p:nvPr/>
        </p:nvSpPr>
        <p:spPr>
          <a:xfrm>
            <a:off x="5334000" y="1099066"/>
            <a:ext cx="457200" cy="523220"/>
          </a:xfrm>
          <a:prstGeom prst="rect">
            <a:avLst/>
          </a:prstGeom>
          <a:noFill/>
        </p:spPr>
        <p:txBody>
          <a:bodyPr wrap="square" rtlCol="0">
            <a:spAutoFit/>
          </a:bodyPr>
          <a:lstStyle/>
          <a:p>
            <a:pPr algn="ctr"/>
            <a:r>
              <a:rPr lang="en-US" sz="2800" b="1" dirty="0" smtClean="0">
                <a:solidFill>
                  <a:srgbClr val="FF0000"/>
                </a:solidFill>
              </a:rPr>
              <a:t>L</a:t>
            </a:r>
            <a:endParaRPr lang="en-US" sz="2800" b="1" dirty="0">
              <a:solidFill>
                <a:srgbClr val="FF0000"/>
              </a:solidFill>
            </a:endParaRPr>
          </a:p>
        </p:txBody>
      </p:sp>
      <p:sp>
        <p:nvSpPr>
          <p:cNvPr id="42" name="TextBox 41"/>
          <p:cNvSpPr txBox="1"/>
          <p:nvPr/>
        </p:nvSpPr>
        <p:spPr>
          <a:xfrm>
            <a:off x="7772400" y="1099066"/>
            <a:ext cx="457200" cy="523220"/>
          </a:xfrm>
          <a:prstGeom prst="rect">
            <a:avLst/>
          </a:prstGeom>
          <a:noFill/>
        </p:spPr>
        <p:txBody>
          <a:bodyPr wrap="square" rtlCol="0">
            <a:spAutoFit/>
          </a:bodyPr>
          <a:lstStyle/>
          <a:p>
            <a:pPr algn="ctr"/>
            <a:r>
              <a:rPr lang="en-US" sz="2800" b="1" dirty="0" smtClean="0">
                <a:solidFill>
                  <a:srgbClr val="FF0000"/>
                </a:solidFill>
              </a:rPr>
              <a:t>T</a:t>
            </a:r>
            <a:endParaRPr lang="en-US" sz="2800" b="1" dirty="0">
              <a:solidFill>
                <a:srgbClr val="FF0000"/>
              </a:solidFill>
            </a:endParaRPr>
          </a:p>
        </p:txBody>
      </p:sp>
      <p:sp>
        <p:nvSpPr>
          <p:cNvPr id="43" name="TextBox 42"/>
          <p:cNvSpPr txBox="1"/>
          <p:nvPr/>
        </p:nvSpPr>
        <p:spPr>
          <a:xfrm>
            <a:off x="6553200" y="2819400"/>
            <a:ext cx="457200" cy="523220"/>
          </a:xfrm>
          <a:prstGeom prst="rect">
            <a:avLst/>
          </a:prstGeom>
          <a:noFill/>
        </p:spPr>
        <p:txBody>
          <a:bodyPr wrap="square" rtlCol="0">
            <a:spAutoFit/>
          </a:bodyPr>
          <a:lstStyle/>
          <a:p>
            <a:pPr algn="ctr"/>
            <a:r>
              <a:rPr lang="en-US" sz="2800" b="1" dirty="0" smtClean="0">
                <a:solidFill>
                  <a:srgbClr val="FF0000"/>
                </a:solidFill>
              </a:rPr>
              <a:t>O</a:t>
            </a:r>
            <a:endParaRPr lang="en-US" sz="2800" b="1" dirty="0">
              <a:solidFill>
                <a:srgbClr val="FF0000"/>
              </a:solidFill>
            </a:endParaRPr>
          </a:p>
        </p:txBody>
      </p:sp>
      <p:sp>
        <p:nvSpPr>
          <p:cNvPr id="47" name="Rectangle 46"/>
          <p:cNvSpPr/>
          <p:nvPr/>
        </p:nvSpPr>
        <p:spPr>
          <a:xfrm>
            <a:off x="304800" y="1817132"/>
            <a:ext cx="4572000" cy="923330"/>
          </a:xfrm>
          <a:prstGeom prst="rect">
            <a:avLst/>
          </a:prstGeom>
        </p:spPr>
        <p:txBody>
          <a:bodyPr>
            <a:spAutoFit/>
          </a:bodyPr>
          <a:lstStyle/>
          <a:p>
            <a:pPr marL="342900" indent="-342900">
              <a:buFont typeface="+mj-lt"/>
              <a:buAutoNum type="arabicPeriod"/>
            </a:pPr>
            <a:endParaRPr lang="en-US" dirty="0"/>
          </a:p>
          <a:p>
            <a:pPr marL="342900" indent="-342900">
              <a:buFont typeface="Arial" pitchFamily="34" charset="0"/>
              <a:buChar char="•"/>
            </a:pPr>
            <a:r>
              <a:rPr lang="en-US" u="sng" dirty="0"/>
              <a:t>T</a:t>
            </a:r>
            <a:r>
              <a:rPr lang="en-US" dirty="0"/>
              <a:t>ight (ATP formation)</a:t>
            </a:r>
          </a:p>
          <a:p>
            <a:endParaRPr lang="en-US" dirty="0"/>
          </a:p>
        </p:txBody>
      </p:sp>
      <p:sp>
        <p:nvSpPr>
          <p:cNvPr id="48" name="Rectangle 47"/>
          <p:cNvSpPr/>
          <p:nvPr/>
        </p:nvSpPr>
        <p:spPr>
          <a:xfrm>
            <a:off x="315036" y="2590800"/>
            <a:ext cx="1837939" cy="369332"/>
          </a:xfrm>
          <a:prstGeom prst="rect">
            <a:avLst/>
          </a:prstGeom>
        </p:spPr>
        <p:txBody>
          <a:bodyPr wrap="none">
            <a:spAutoFit/>
          </a:bodyPr>
          <a:lstStyle/>
          <a:p>
            <a:pPr marL="342900" indent="-342900">
              <a:buFont typeface="Arial" pitchFamily="34" charset="0"/>
              <a:buChar char="•"/>
            </a:pPr>
            <a:r>
              <a:rPr lang="en-US" u="sng" dirty="0"/>
              <a:t>O</a:t>
            </a:r>
            <a:r>
              <a:rPr lang="en-US" dirty="0"/>
              <a:t>pen (empty)</a:t>
            </a:r>
            <a:endParaRPr lang="en-US" u="sng" dirty="0"/>
          </a:p>
        </p:txBody>
      </p:sp>
      <p:sp>
        <p:nvSpPr>
          <p:cNvPr id="49" name="TextBox 48"/>
          <p:cNvSpPr txBox="1"/>
          <p:nvPr/>
        </p:nvSpPr>
        <p:spPr>
          <a:xfrm>
            <a:off x="86436" y="3124200"/>
            <a:ext cx="4409364" cy="2862322"/>
          </a:xfrm>
          <a:prstGeom prst="rect">
            <a:avLst/>
          </a:prstGeom>
          <a:noFill/>
        </p:spPr>
        <p:txBody>
          <a:bodyPr wrap="square" rtlCol="0">
            <a:spAutoFit/>
          </a:bodyPr>
          <a:lstStyle/>
          <a:p>
            <a:pPr algn="ctr"/>
            <a:r>
              <a:rPr lang="en-US" dirty="0" smtClean="0"/>
              <a:t>Paul Boyer (of Boyer Hall fame at UCLA) proposed a </a:t>
            </a:r>
            <a:r>
              <a:rPr lang="en-US" b="1" dirty="0" smtClean="0"/>
              <a:t>rotational catalysis</a:t>
            </a:r>
            <a:r>
              <a:rPr lang="en-US" dirty="0" smtClean="0"/>
              <a:t> mechanism is which each active site takes turns catalyzing the synthesis of ATP </a:t>
            </a:r>
          </a:p>
          <a:p>
            <a:pPr algn="ctr"/>
            <a:endParaRPr lang="en-US" dirty="0"/>
          </a:p>
          <a:p>
            <a:pPr algn="ctr"/>
            <a:r>
              <a:rPr lang="en-US" dirty="0" smtClean="0"/>
              <a:t>The subunits act in such a way that when one adopts the open state, the one next to it MUST adopt the Loose state and the one next to that MUST adopt the Tight state and so forth</a:t>
            </a:r>
            <a:endParaRPr lang="en-US" dirty="0"/>
          </a:p>
        </p:txBody>
      </p:sp>
    </p:spTree>
    <p:extLst>
      <p:ext uri="{BB962C8B-B14F-4D97-AF65-F5344CB8AC3E}">
        <p14:creationId xmlns:p14="http://schemas.microsoft.com/office/powerpoint/2010/main" val="149720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1" grpId="0"/>
      <p:bldP spid="42" grpId="0"/>
      <p:bldP spid="43" grpId="0"/>
      <p:bldP spid="47" grpId="0"/>
      <p:bldP spid="4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743075"/>
            <a:ext cx="13906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0"/>
            <a:ext cx="3352800" cy="914400"/>
          </a:xfrm>
          <a:solidFill>
            <a:srgbClr val="BE34AE"/>
          </a:solidFill>
        </p:spPr>
        <p:txBody>
          <a:bodyPr/>
          <a:lstStyle/>
          <a:p>
            <a:r>
              <a:rPr lang="en-US" dirty="0" smtClean="0"/>
              <a:t>ATP Counts</a:t>
            </a:r>
            <a:endParaRPr lang="en-US" dirty="0"/>
          </a:p>
        </p:txBody>
      </p:sp>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t="-1" r="21307" b="-406"/>
          <a:stretch/>
        </p:blipFill>
        <p:spPr bwMode="auto">
          <a:xfrm>
            <a:off x="304800" y="1066800"/>
            <a:ext cx="3939209" cy="562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2295525"/>
            <a:ext cx="13430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2209800"/>
            <a:ext cx="3429000" cy="307777"/>
          </a:xfrm>
          <a:prstGeom prst="rect">
            <a:avLst/>
          </a:prstGeom>
          <a:noFill/>
        </p:spPr>
        <p:txBody>
          <a:bodyPr wrap="square" rtlCol="0">
            <a:spAutoFit/>
          </a:bodyPr>
          <a:lstStyle/>
          <a:p>
            <a:r>
              <a:rPr lang="en-US" sz="1400" b="1" dirty="0" smtClean="0">
                <a:solidFill>
                  <a:srgbClr val="FF0000"/>
                </a:solidFill>
              </a:rPr>
              <a:t>Substrate-level phosphorylation</a:t>
            </a:r>
            <a:endParaRPr lang="en-US" sz="1400" b="1" dirty="0">
              <a:solidFill>
                <a:srgbClr val="FF0000"/>
              </a:solidFill>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1647825"/>
            <a:ext cx="13430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48325" y="1828800"/>
            <a:ext cx="533400" cy="369332"/>
          </a:xfrm>
          <a:prstGeom prst="rect">
            <a:avLst/>
          </a:prstGeom>
          <a:noFill/>
        </p:spPr>
        <p:txBody>
          <a:bodyPr wrap="square" rtlCol="0">
            <a:spAutoFit/>
          </a:bodyPr>
          <a:lstStyle/>
          <a:p>
            <a:r>
              <a:rPr lang="en-US" b="1" dirty="0" smtClean="0"/>
              <a:t>or</a:t>
            </a:r>
            <a:endParaRPr lang="en-US" b="1" dirty="0"/>
          </a:p>
        </p:txBody>
      </p:sp>
      <mc:AlternateContent xmlns:mc="http://schemas.openxmlformats.org/markup-compatibility/2006">
        <mc:Choice xmlns:a14="http://schemas.microsoft.com/office/drawing/2010/main" Requires="a14">
          <p:sp>
            <p:nvSpPr>
              <p:cNvPr id="9" name="TextBox 8"/>
              <p:cNvSpPr txBox="1"/>
              <p:nvPr/>
            </p:nvSpPr>
            <p:spPr>
              <a:xfrm>
                <a:off x="3424739" y="865231"/>
                <a:ext cx="2753894" cy="55553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f>
                        <m:fPr>
                          <m:ctrlPr>
                            <a:rPr lang="en-US" sz="1400" b="0" i="1" smtClean="0">
                              <a:solidFill>
                                <a:schemeClr val="tx1"/>
                              </a:solidFill>
                              <a:latin typeface="Cambria Math"/>
                              <a:ea typeface="Cambria Math"/>
                            </a:rPr>
                          </m:ctrlPr>
                        </m:fPr>
                        <m:num>
                          <m:r>
                            <a:rPr lang="en-US" sz="1400" b="0" i="1" smtClean="0">
                              <a:solidFill>
                                <a:schemeClr val="tx1"/>
                              </a:solidFill>
                              <a:latin typeface="Cambria Math"/>
                              <a:ea typeface="Cambria Math"/>
                            </a:rPr>
                            <m:t>6 </m:t>
                          </m:r>
                          <m:sSup>
                            <m:sSupPr>
                              <m:ctrlPr>
                                <a:rPr lang="en-US" sz="1400" b="0" i="1" smtClean="0">
                                  <a:solidFill>
                                    <a:schemeClr val="tx1"/>
                                  </a:solidFill>
                                  <a:latin typeface="Cambria Math"/>
                                  <a:ea typeface="Cambria Math"/>
                                </a:rPr>
                              </m:ctrlPr>
                            </m:sSupPr>
                            <m:e>
                              <m:r>
                                <a:rPr lang="en-US" sz="1400" b="0" i="1" smtClean="0">
                                  <a:solidFill>
                                    <a:schemeClr val="tx1"/>
                                  </a:solidFill>
                                  <a:latin typeface="Cambria Math"/>
                                  <a:ea typeface="Cambria Math"/>
                                </a:rPr>
                                <m:t>𝐻</m:t>
                              </m:r>
                            </m:e>
                            <m:sup>
                              <m:r>
                                <a:rPr lang="en-US" sz="1400" b="0" i="1" smtClean="0">
                                  <a:solidFill>
                                    <a:schemeClr val="tx1"/>
                                  </a:solidFill>
                                  <a:latin typeface="Cambria Math"/>
                                  <a:ea typeface="Cambria Math"/>
                                </a:rPr>
                                <m:t>+</m:t>
                              </m:r>
                            </m:sup>
                          </m:sSup>
                          <m:r>
                            <a:rPr lang="en-US" sz="1400" b="0" i="1" smtClean="0">
                              <a:solidFill>
                                <a:schemeClr val="tx1"/>
                              </a:solidFill>
                              <a:latin typeface="Cambria Math"/>
                              <a:ea typeface="Cambria Math"/>
                            </a:rPr>
                            <m:t>𝑝𝑢𝑚𝑝𝑒𝑑</m:t>
                          </m:r>
                        </m:num>
                        <m:den>
                          <m:r>
                            <a:rPr lang="en-US" sz="1400" i="1">
                              <a:latin typeface="Cambria Math"/>
                            </a:rPr>
                            <m:t>2</m:t>
                          </m:r>
                          <m:sSup>
                            <m:sSupPr>
                              <m:ctrlPr>
                                <a:rPr lang="en-US" sz="1400" i="1">
                                  <a:latin typeface="Cambria Math"/>
                                </a:rPr>
                              </m:ctrlPr>
                            </m:sSupPr>
                            <m:e>
                              <m:r>
                                <a:rPr lang="en-US" sz="1400" i="1">
                                  <a:latin typeface="Cambria Math"/>
                                </a:rPr>
                                <m:t>𝑒</m:t>
                              </m:r>
                            </m:e>
                            <m:sup>
                              <m:r>
                                <a:rPr lang="en-US" sz="1400" i="1">
                                  <a:latin typeface="Cambria Math"/>
                                </a:rPr>
                                <m:t>−</m:t>
                              </m:r>
                            </m:sup>
                          </m:sSup>
                          <m:r>
                            <a:rPr lang="en-US" sz="1400" i="1">
                              <a:latin typeface="Cambria Math"/>
                            </a:rPr>
                            <m:t> </m:t>
                          </m:r>
                          <m:r>
                            <a:rPr lang="en-US" sz="1400" i="1">
                              <a:latin typeface="Cambria Math"/>
                            </a:rPr>
                            <m:t>𝑓𝑟𝑜𝑚</m:t>
                          </m:r>
                          <m:r>
                            <a:rPr lang="en-US" sz="1400" i="1">
                              <a:latin typeface="Cambria Math"/>
                            </a:rPr>
                            <m:t> </m:t>
                          </m:r>
                          <m:sSub>
                            <m:sSubPr>
                              <m:ctrlPr>
                                <a:rPr lang="en-US" sz="1400" b="0" i="1" smtClean="0">
                                  <a:latin typeface="Cambria Math"/>
                                </a:rPr>
                              </m:ctrlPr>
                            </m:sSubPr>
                            <m:e>
                              <m:r>
                                <a:rPr lang="en-US" sz="1400" i="1">
                                  <a:latin typeface="Cambria Math"/>
                                </a:rPr>
                                <m:t>𝐹𝐴𝐷𝐻</m:t>
                              </m:r>
                            </m:e>
                            <m:sub>
                              <m:r>
                                <a:rPr lang="en-US" sz="1400" b="0" i="1" smtClean="0">
                                  <a:latin typeface="Cambria Math"/>
                                </a:rPr>
                                <m:t>2</m:t>
                              </m:r>
                            </m:sub>
                          </m:sSub>
                        </m:den>
                      </m:f>
                      <m:r>
                        <a:rPr lang="en-US" sz="1400" b="0" i="1" smtClean="0">
                          <a:solidFill>
                            <a:schemeClr val="tx1"/>
                          </a:solidFill>
                          <a:latin typeface="Cambria Math"/>
                          <a:ea typeface="Cambria Math"/>
                        </a:rPr>
                        <m:t>×</m:t>
                      </m:r>
                      <m:f>
                        <m:fPr>
                          <m:ctrlPr>
                            <a:rPr lang="en-US" sz="1400" b="0" i="1" smtClean="0">
                              <a:solidFill>
                                <a:schemeClr val="tx1"/>
                              </a:solidFill>
                              <a:latin typeface="Cambria Math"/>
                              <a:ea typeface="Cambria Math"/>
                            </a:rPr>
                          </m:ctrlPr>
                        </m:fPr>
                        <m:num>
                          <m:r>
                            <a:rPr lang="en-US" sz="1400" b="0" i="1" smtClean="0">
                              <a:solidFill>
                                <a:schemeClr val="tx1"/>
                              </a:solidFill>
                              <a:latin typeface="Cambria Math"/>
                              <a:ea typeface="Cambria Math"/>
                            </a:rPr>
                            <m:t>𝐴𝑇𝑃</m:t>
                          </m:r>
                        </m:num>
                        <m:den>
                          <m:r>
                            <a:rPr lang="en-US" sz="1400" b="0" i="1" smtClean="0">
                              <a:solidFill>
                                <a:schemeClr val="tx1"/>
                              </a:solidFill>
                              <a:latin typeface="Cambria Math"/>
                              <a:ea typeface="Cambria Math"/>
                            </a:rPr>
                            <m:t>4</m:t>
                          </m:r>
                          <m:sSup>
                            <m:sSupPr>
                              <m:ctrlPr>
                                <a:rPr lang="en-US" sz="1400" i="1">
                                  <a:latin typeface="Cambria Math"/>
                                  <a:ea typeface="Cambria Math"/>
                                </a:rPr>
                              </m:ctrlPr>
                            </m:sSupPr>
                            <m:e>
                              <m:r>
                                <a:rPr lang="en-US" sz="1400" i="1">
                                  <a:latin typeface="Cambria Math"/>
                                  <a:ea typeface="Cambria Math"/>
                                </a:rPr>
                                <m:t>𝐻</m:t>
                              </m:r>
                            </m:e>
                            <m:sup>
                              <m:r>
                                <a:rPr lang="en-US" sz="1400" i="1">
                                  <a:latin typeface="Cambria Math"/>
                                  <a:ea typeface="Cambria Math"/>
                                </a:rPr>
                                <m:t>+</m:t>
                              </m:r>
                            </m:sup>
                          </m:sSup>
                        </m:den>
                      </m:f>
                      <m:r>
                        <a:rPr lang="en-US" sz="1400" b="0" i="1" smtClean="0">
                          <a:solidFill>
                            <a:schemeClr val="tx1"/>
                          </a:solidFill>
                          <a:latin typeface="Cambria Math"/>
                          <a:ea typeface="Cambria Math"/>
                        </a:rPr>
                        <m:t>=</m:t>
                      </m:r>
                      <m:r>
                        <a:rPr lang="en-US" sz="1400" b="1" i="1" smtClean="0">
                          <a:solidFill>
                            <a:schemeClr val="tx1"/>
                          </a:solidFill>
                          <a:latin typeface="Cambria Math"/>
                          <a:ea typeface="Cambria Math"/>
                        </a:rPr>
                        <m:t>𝟏</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𝟓</m:t>
                      </m:r>
                    </m:oMath>
                  </m:oMathPara>
                </a14:m>
                <a:endParaRPr lang="en-US" sz="1600" b="1" dirty="0"/>
              </a:p>
            </p:txBody>
          </p:sp>
        </mc:Choice>
        <mc:Fallback>
          <p:sp>
            <p:nvSpPr>
              <p:cNvPr id="9" name="TextBox 8"/>
              <p:cNvSpPr txBox="1">
                <a:spLocks noRot="1" noChangeAspect="1" noMove="1" noResize="1" noEditPoints="1" noAdjustHandles="1" noChangeArrowheads="1" noChangeShapeType="1" noTextEdit="1"/>
              </p:cNvSpPr>
              <p:nvPr/>
            </p:nvSpPr>
            <p:spPr>
              <a:xfrm>
                <a:off x="3424739" y="865231"/>
                <a:ext cx="2753894" cy="555537"/>
              </a:xfrm>
              <a:prstGeom prst="rect">
                <a:avLst/>
              </a:prstGeom>
              <a:blipFill rotWithShape="1">
                <a:blip r:embed="rId6"/>
                <a:stretch>
                  <a:fillRect r="-108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486824" y="491235"/>
                <a:ext cx="2609176" cy="55553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f>
                        <m:fPr>
                          <m:ctrlPr>
                            <a:rPr lang="en-US" sz="1400" b="0" i="1" smtClean="0">
                              <a:solidFill>
                                <a:schemeClr val="tx1"/>
                              </a:solidFill>
                              <a:latin typeface="Cambria Math"/>
                              <a:ea typeface="Cambria Math"/>
                            </a:rPr>
                          </m:ctrlPr>
                        </m:fPr>
                        <m:num>
                          <m:r>
                            <a:rPr lang="en-US" sz="1400" b="0" i="1" smtClean="0">
                              <a:solidFill>
                                <a:schemeClr val="tx1"/>
                              </a:solidFill>
                              <a:latin typeface="Cambria Math"/>
                              <a:ea typeface="Cambria Math"/>
                            </a:rPr>
                            <m:t>10 </m:t>
                          </m:r>
                          <m:sSup>
                            <m:sSupPr>
                              <m:ctrlPr>
                                <a:rPr lang="en-US" sz="1400" b="0" i="1" smtClean="0">
                                  <a:solidFill>
                                    <a:schemeClr val="tx1"/>
                                  </a:solidFill>
                                  <a:latin typeface="Cambria Math"/>
                                  <a:ea typeface="Cambria Math"/>
                                </a:rPr>
                              </m:ctrlPr>
                            </m:sSupPr>
                            <m:e>
                              <m:r>
                                <a:rPr lang="en-US" sz="1400" b="0" i="1" smtClean="0">
                                  <a:solidFill>
                                    <a:schemeClr val="tx1"/>
                                  </a:solidFill>
                                  <a:latin typeface="Cambria Math"/>
                                  <a:ea typeface="Cambria Math"/>
                                </a:rPr>
                                <m:t>𝐻</m:t>
                              </m:r>
                            </m:e>
                            <m:sup>
                              <m:r>
                                <a:rPr lang="en-US" sz="1400" b="0" i="1" smtClean="0">
                                  <a:solidFill>
                                    <a:schemeClr val="tx1"/>
                                  </a:solidFill>
                                  <a:latin typeface="Cambria Math"/>
                                  <a:ea typeface="Cambria Math"/>
                                </a:rPr>
                                <m:t>+</m:t>
                              </m:r>
                            </m:sup>
                          </m:sSup>
                          <m:r>
                            <a:rPr lang="en-US" sz="1400" b="0" i="1" smtClean="0">
                              <a:solidFill>
                                <a:schemeClr val="tx1"/>
                              </a:solidFill>
                              <a:latin typeface="Cambria Math"/>
                              <a:ea typeface="Cambria Math"/>
                            </a:rPr>
                            <m:t>𝑝𝑢𝑚𝑝𝑒𝑑</m:t>
                          </m:r>
                        </m:num>
                        <m:den>
                          <m:r>
                            <a:rPr lang="en-US" sz="1400" i="1">
                              <a:latin typeface="Cambria Math"/>
                            </a:rPr>
                            <m:t>2</m:t>
                          </m:r>
                          <m:sSup>
                            <m:sSupPr>
                              <m:ctrlPr>
                                <a:rPr lang="en-US" sz="1400" i="1">
                                  <a:latin typeface="Cambria Math"/>
                                </a:rPr>
                              </m:ctrlPr>
                            </m:sSupPr>
                            <m:e>
                              <m:r>
                                <a:rPr lang="en-US" sz="1400" i="1">
                                  <a:latin typeface="Cambria Math"/>
                                </a:rPr>
                                <m:t>𝑒</m:t>
                              </m:r>
                            </m:e>
                            <m:sup>
                              <m:r>
                                <a:rPr lang="en-US" sz="1400" i="1">
                                  <a:latin typeface="Cambria Math"/>
                                </a:rPr>
                                <m:t>−</m:t>
                              </m:r>
                            </m:sup>
                          </m:sSup>
                          <m:r>
                            <a:rPr lang="en-US" sz="1400" i="1">
                              <a:latin typeface="Cambria Math"/>
                            </a:rPr>
                            <m:t> </m:t>
                          </m:r>
                          <m:r>
                            <a:rPr lang="en-US" sz="1400" i="1">
                              <a:latin typeface="Cambria Math"/>
                            </a:rPr>
                            <m:t>𝑓𝑟𝑜𝑚</m:t>
                          </m:r>
                          <m:r>
                            <a:rPr lang="en-US" sz="1400" i="1">
                              <a:latin typeface="Cambria Math"/>
                            </a:rPr>
                            <m:t> </m:t>
                          </m:r>
                          <m:r>
                            <a:rPr lang="en-US" sz="1400" i="1">
                              <a:latin typeface="Cambria Math"/>
                            </a:rPr>
                            <m:t>𝑁𝐴𝐷𝐻</m:t>
                          </m:r>
                        </m:den>
                      </m:f>
                      <m:r>
                        <a:rPr lang="en-US" sz="1400" b="0" i="1" smtClean="0">
                          <a:solidFill>
                            <a:schemeClr val="tx1"/>
                          </a:solidFill>
                          <a:latin typeface="Cambria Math"/>
                          <a:ea typeface="Cambria Math"/>
                        </a:rPr>
                        <m:t>×</m:t>
                      </m:r>
                      <m:f>
                        <m:fPr>
                          <m:ctrlPr>
                            <a:rPr lang="en-US" sz="1400" b="0" i="1" smtClean="0">
                              <a:solidFill>
                                <a:schemeClr val="tx1"/>
                              </a:solidFill>
                              <a:latin typeface="Cambria Math"/>
                              <a:ea typeface="Cambria Math"/>
                            </a:rPr>
                          </m:ctrlPr>
                        </m:fPr>
                        <m:num>
                          <m:r>
                            <a:rPr lang="en-US" sz="1400" b="0" i="1" smtClean="0">
                              <a:solidFill>
                                <a:schemeClr val="tx1"/>
                              </a:solidFill>
                              <a:latin typeface="Cambria Math"/>
                              <a:ea typeface="Cambria Math"/>
                            </a:rPr>
                            <m:t>𝐴𝑇𝑃</m:t>
                          </m:r>
                        </m:num>
                        <m:den>
                          <m:r>
                            <a:rPr lang="en-US" sz="1400" b="0" i="1" smtClean="0">
                              <a:solidFill>
                                <a:schemeClr val="tx1"/>
                              </a:solidFill>
                              <a:latin typeface="Cambria Math"/>
                              <a:ea typeface="Cambria Math"/>
                            </a:rPr>
                            <m:t>4</m:t>
                          </m:r>
                          <m:sSup>
                            <m:sSupPr>
                              <m:ctrlPr>
                                <a:rPr lang="en-US" sz="1400" i="1">
                                  <a:latin typeface="Cambria Math"/>
                                  <a:ea typeface="Cambria Math"/>
                                </a:rPr>
                              </m:ctrlPr>
                            </m:sSupPr>
                            <m:e>
                              <m:r>
                                <a:rPr lang="en-US" sz="1400" i="1">
                                  <a:latin typeface="Cambria Math"/>
                                  <a:ea typeface="Cambria Math"/>
                                </a:rPr>
                                <m:t>𝐻</m:t>
                              </m:r>
                            </m:e>
                            <m:sup>
                              <m:r>
                                <a:rPr lang="en-US" sz="1400" i="1">
                                  <a:latin typeface="Cambria Math"/>
                                  <a:ea typeface="Cambria Math"/>
                                </a:rPr>
                                <m:t>+</m:t>
                              </m:r>
                            </m:sup>
                          </m:sSup>
                        </m:den>
                      </m:f>
                      <m:r>
                        <a:rPr lang="en-US" sz="1400" b="0" i="1" smtClean="0">
                          <a:solidFill>
                            <a:schemeClr val="tx1"/>
                          </a:solidFill>
                          <a:latin typeface="Cambria Math"/>
                          <a:ea typeface="Cambria Math"/>
                        </a:rPr>
                        <m:t>=</m:t>
                      </m:r>
                      <m:r>
                        <a:rPr lang="en-US" sz="1400" b="1" i="1" smtClean="0">
                          <a:solidFill>
                            <a:schemeClr val="tx1"/>
                          </a:solidFill>
                          <a:latin typeface="Cambria Math"/>
                          <a:ea typeface="Cambria Math"/>
                        </a:rPr>
                        <m:t>𝟐</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𝟓</m:t>
                      </m:r>
                    </m:oMath>
                  </m:oMathPara>
                </a14:m>
                <a:endParaRPr lang="en-US" sz="1600" b="1" dirty="0"/>
              </a:p>
            </p:txBody>
          </p:sp>
        </mc:Choice>
        <mc:Fallback>
          <p:sp>
            <p:nvSpPr>
              <p:cNvPr id="13" name="TextBox 12"/>
              <p:cNvSpPr txBox="1">
                <a:spLocks noRot="1" noChangeAspect="1" noMove="1" noResize="1" noEditPoints="1" noAdjustHandles="1" noChangeArrowheads="1" noChangeShapeType="1" noTextEdit="1"/>
              </p:cNvSpPr>
              <p:nvPr/>
            </p:nvSpPr>
            <p:spPr>
              <a:xfrm>
                <a:off x="3486824" y="491235"/>
                <a:ext cx="2609176" cy="555537"/>
              </a:xfrm>
              <a:prstGeom prst="rect">
                <a:avLst/>
              </a:prstGeom>
              <a:blipFill rotWithShape="1">
                <a:blip r:embed="rId7"/>
                <a:stretch>
                  <a:fillRect r="-115152"/>
                </a:stretch>
              </a:blipFill>
            </p:spPr>
            <p:txBody>
              <a:bodyPr/>
              <a:lstStyle/>
              <a:p>
                <a:r>
                  <a:rPr lang="en-US">
                    <a:noFill/>
                  </a:rPr>
                  <a:t> </a:t>
                </a:r>
              </a:p>
            </p:txBody>
          </p:sp>
        </mc:Fallback>
      </mc:AlternateContent>
      <p:sp>
        <p:nvSpPr>
          <p:cNvPr id="10" name="TextBox 9"/>
          <p:cNvSpPr txBox="1"/>
          <p:nvPr/>
        </p:nvSpPr>
        <p:spPr>
          <a:xfrm>
            <a:off x="3733800" y="152400"/>
            <a:ext cx="5181600" cy="369332"/>
          </a:xfrm>
          <a:prstGeom prst="rect">
            <a:avLst/>
          </a:prstGeom>
          <a:noFill/>
        </p:spPr>
        <p:txBody>
          <a:bodyPr wrap="square" rtlCol="0">
            <a:spAutoFit/>
          </a:bodyPr>
          <a:lstStyle/>
          <a:p>
            <a:pPr algn="ctr"/>
            <a:r>
              <a:rPr lang="en-US" b="1" dirty="0" smtClean="0"/>
              <a:t>P/O ratios for FADH</a:t>
            </a:r>
            <a:r>
              <a:rPr lang="en-US" b="1" baseline="-25000" dirty="0" smtClean="0"/>
              <a:t>2</a:t>
            </a:r>
            <a:r>
              <a:rPr lang="en-US" b="1" dirty="0" smtClean="0"/>
              <a:t> and NADH</a:t>
            </a:r>
            <a:endParaRPr lang="en-US" b="1" dirty="0"/>
          </a:p>
        </p:txBody>
      </p:sp>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0525" y="3390900"/>
            <a:ext cx="12858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657600" y="1143000"/>
            <a:ext cx="2438400" cy="647628"/>
            <a:chOff x="6447396" y="3160067"/>
            <a:chExt cx="2438400" cy="647628"/>
          </a:xfrm>
        </p:grpSpPr>
        <p:sp>
          <p:nvSpPr>
            <p:cNvPr id="11" name="TextBox 10"/>
            <p:cNvSpPr txBox="1"/>
            <p:nvPr/>
          </p:nvSpPr>
          <p:spPr>
            <a:xfrm>
              <a:off x="6447396" y="3160067"/>
              <a:ext cx="2438400" cy="461665"/>
            </a:xfrm>
            <a:prstGeom prst="rect">
              <a:avLst/>
            </a:prstGeom>
            <a:noFill/>
          </p:spPr>
          <p:txBody>
            <a:bodyPr wrap="square" rtlCol="0">
              <a:spAutoFit/>
            </a:bodyPr>
            <a:lstStyle/>
            <a:p>
              <a:pPr algn="ctr"/>
              <a:r>
                <a:rPr lang="en-US" sz="1200" b="1" dirty="0" smtClean="0">
                  <a:solidFill>
                    <a:srgbClr val="FF0000"/>
                  </a:solidFill>
                </a:rPr>
                <a:t>Straight to </a:t>
              </a:r>
              <a:r>
                <a:rPr lang="en-US" sz="1200" b="1" dirty="0" err="1" smtClean="0">
                  <a:solidFill>
                    <a:srgbClr val="FF0000"/>
                  </a:solidFill>
                </a:rPr>
                <a:t>CoQ</a:t>
              </a:r>
              <a:r>
                <a:rPr lang="en-US" sz="1200" b="1" dirty="0" smtClean="0">
                  <a:solidFill>
                    <a:srgbClr val="FF0000"/>
                  </a:solidFill>
                </a:rPr>
                <a:t> </a:t>
              </a:r>
            </a:p>
            <a:p>
              <a:pPr algn="ctr"/>
              <a:r>
                <a:rPr lang="en-US" sz="1200" b="1" dirty="0" smtClean="0">
                  <a:solidFill>
                    <a:srgbClr val="FF0000"/>
                  </a:solidFill>
                </a:rPr>
                <a:t>(via Glcerol-3-P DH) from IM Space</a:t>
              </a:r>
              <a:endParaRPr lang="en-US" sz="1200" b="1" dirty="0">
                <a:solidFill>
                  <a:srgbClr val="FF0000"/>
                </a:solidFill>
              </a:endParaRPr>
            </a:p>
          </p:txBody>
        </p:sp>
        <p:cxnSp>
          <p:nvCxnSpPr>
            <p:cNvPr id="14" name="Straight Arrow Connector 13"/>
            <p:cNvCxnSpPr/>
            <p:nvPr/>
          </p:nvCxnSpPr>
          <p:spPr>
            <a:xfrm>
              <a:off x="7707609" y="3613206"/>
              <a:ext cx="1" cy="194489"/>
            </a:xfrm>
            <a:prstGeom prst="straightConnector1">
              <a:avLst/>
            </a:prstGeom>
            <a:ln w="12700">
              <a:solidFill>
                <a:srgbClr val="EF100B"/>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943600" y="1177111"/>
            <a:ext cx="2276475" cy="651689"/>
            <a:chOff x="5343525" y="1143000"/>
            <a:chExt cx="2276475" cy="651689"/>
          </a:xfrm>
        </p:grpSpPr>
        <p:sp>
          <p:nvSpPr>
            <p:cNvPr id="17" name="TextBox 16"/>
            <p:cNvSpPr txBox="1"/>
            <p:nvPr/>
          </p:nvSpPr>
          <p:spPr>
            <a:xfrm>
              <a:off x="5343525" y="1143000"/>
              <a:ext cx="2276475" cy="461665"/>
            </a:xfrm>
            <a:prstGeom prst="rect">
              <a:avLst/>
            </a:prstGeom>
            <a:noFill/>
          </p:spPr>
          <p:txBody>
            <a:bodyPr wrap="square" rtlCol="0">
              <a:spAutoFit/>
            </a:bodyPr>
            <a:lstStyle/>
            <a:p>
              <a:pPr algn="ctr"/>
              <a:r>
                <a:rPr lang="en-US" sz="1200" b="1" dirty="0" smtClean="0">
                  <a:solidFill>
                    <a:srgbClr val="FF0000"/>
                  </a:solidFill>
                </a:rPr>
                <a:t>Transferred from IM space</a:t>
              </a:r>
            </a:p>
            <a:p>
              <a:pPr algn="ctr"/>
              <a:r>
                <a:rPr lang="en-US" sz="1200" b="1" dirty="0" smtClean="0">
                  <a:solidFill>
                    <a:srgbClr val="FF0000"/>
                  </a:solidFill>
                </a:rPr>
                <a:t> to matrix via malate</a:t>
              </a:r>
              <a:endParaRPr lang="en-US" sz="1200" b="1" dirty="0">
                <a:solidFill>
                  <a:srgbClr val="FF0000"/>
                </a:solidFill>
              </a:endParaRPr>
            </a:p>
          </p:txBody>
        </p:sp>
        <p:cxnSp>
          <p:nvCxnSpPr>
            <p:cNvPr id="21" name="Straight Arrow Connector 20"/>
            <p:cNvCxnSpPr/>
            <p:nvPr/>
          </p:nvCxnSpPr>
          <p:spPr>
            <a:xfrm>
              <a:off x="6486524" y="1600200"/>
              <a:ext cx="1" cy="194489"/>
            </a:xfrm>
            <a:prstGeom prst="straightConnector1">
              <a:avLst/>
            </a:prstGeom>
            <a:ln w="12700">
              <a:solidFill>
                <a:srgbClr val="EF100B"/>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866900" y="4419600"/>
            <a:ext cx="3429000" cy="307777"/>
          </a:xfrm>
          <a:prstGeom prst="rect">
            <a:avLst/>
          </a:prstGeom>
          <a:noFill/>
        </p:spPr>
        <p:txBody>
          <a:bodyPr wrap="square" rtlCol="0">
            <a:spAutoFit/>
          </a:bodyPr>
          <a:lstStyle/>
          <a:p>
            <a:r>
              <a:rPr lang="en-US" sz="1400" b="1" dirty="0" smtClean="0">
                <a:solidFill>
                  <a:srgbClr val="FF0000"/>
                </a:solidFill>
              </a:rPr>
              <a:t>Oxidative phosphorylation</a:t>
            </a:r>
            <a:endParaRPr lang="en-US" sz="1400" b="1" dirty="0">
              <a:solidFill>
                <a:srgbClr val="FF0000"/>
              </a:solidFill>
            </a:endParaRPr>
          </a:p>
        </p:txBody>
      </p:sp>
      <p:sp>
        <p:nvSpPr>
          <p:cNvPr id="19" name="TextBox 18"/>
          <p:cNvSpPr txBox="1"/>
          <p:nvPr/>
        </p:nvSpPr>
        <p:spPr>
          <a:xfrm>
            <a:off x="5915025" y="2671762"/>
            <a:ext cx="2847975" cy="646331"/>
          </a:xfrm>
          <a:prstGeom prst="rect">
            <a:avLst/>
          </a:prstGeom>
          <a:noFill/>
        </p:spPr>
        <p:txBody>
          <a:bodyPr wrap="square" rtlCol="0">
            <a:spAutoFit/>
          </a:bodyPr>
          <a:lstStyle/>
          <a:p>
            <a:pPr algn="ctr"/>
            <a:r>
              <a:rPr lang="en-US" b="1" dirty="0" smtClean="0"/>
              <a:t>What is the total ATP count for an </a:t>
            </a:r>
            <a:r>
              <a:rPr lang="en-US" b="1" dirty="0" err="1" smtClean="0"/>
              <a:t>anarobic</a:t>
            </a:r>
            <a:r>
              <a:rPr lang="en-US" b="1" dirty="0" smtClean="0"/>
              <a:t> organism?</a:t>
            </a:r>
            <a:endParaRPr lang="en-US" b="1" dirty="0"/>
          </a:p>
        </p:txBody>
      </p:sp>
      <p:sp>
        <p:nvSpPr>
          <p:cNvPr id="26" name="TextBox 25"/>
          <p:cNvSpPr txBox="1"/>
          <p:nvPr/>
        </p:nvSpPr>
        <p:spPr>
          <a:xfrm>
            <a:off x="5943600" y="4611469"/>
            <a:ext cx="2847975" cy="646331"/>
          </a:xfrm>
          <a:prstGeom prst="rect">
            <a:avLst/>
          </a:prstGeom>
          <a:noFill/>
        </p:spPr>
        <p:txBody>
          <a:bodyPr wrap="square" rtlCol="0">
            <a:spAutoFit/>
          </a:bodyPr>
          <a:lstStyle/>
          <a:p>
            <a:pPr algn="ctr"/>
            <a:r>
              <a:rPr lang="en-US" b="1" dirty="0" smtClean="0"/>
              <a:t>What is the total ATP count for an aerobic organism?</a:t>
            </a:r>
            <a:endParaRPr lang="en-US" b="1" dirty="0"/>
          </a:p>
        </p:txBody>
      </p:sp>
      <p:sp>
        <p:nvSpPr>
          <p:cNvPr id="20" name="TextBox 19"/>
          <p:cNvSpPr txBox="1"/>
          <p:nvPr/>
        </p:nvSpPr>
        <p:spPr>
          <a:xfrm>
            <a:off x="5715000" y="3377625"/>
            <a:ext cx="3124200" cy="584775"/>
          </a:xfrm>
          <a:prstGeom prst="rect">
            <a:avLst/>
          </a:prstGeom>
          <a:noFill/>
        </p:spPr>
        <p:txBody>
          <a:bodyPr wrap="square" rtlCol="0">
            <a:spAutoFit/>
          </a:bodyPr>
          <a:lstStyle/>
          <a:p>
            <a:pPr algn="ctr"/>
            <a:r>
              <a:rPr lang="en-US" sz="1600" dirty="0" smtClean="0">
                <a:solidFill>
                  <a:srgbClr val="FF0000"/>
                </a:solidFill>
              </a:rPr>
              <a:t>2 </a:t>
            </a:r>
          </a:p>
          <a:p>
            <a:pPr algn="ctr"/>
            <a:r>
              <a:rPr lang="en-US" sz="1600" dirty="0" smtClean="0">
                <a:solidFill>
                  <a:srgbClr val="FF0000"/>
                </a:solidFill>
              </a:rPr>
              <a:t>(substrate-level phosphorylation)</a:t>
            </a:r>
            <a:endParaRPr lang="en-US" sz="1600" dirty="0">
              <a:solidFill>
                <a:srgbClr val="FF0000"/>
              </a:solidFill>
            </a:endParaRPr>
          </a:p>
        </p:txBody>
      </p:sp>
      <p:sp>
        <p:nvSpPr>
          <p:cNvPr id="28" name="TextBox 27"/>
          <p:cNvSpPr txBox="1"/>
          <p:nvPr/>
        </p:nvSpPr>
        <p:spPr>
          <a:xfrm>
            <a:off x="5867400" y="5435025"/>
            <a:ext cx="3124200" cy="830997"/>
          </a:xfrm>
          <a:prstGeom prst="rect">
            <a:avLst/>
          </a:prstGeom>
          <a:noFill/>
        </p:spPr>
        <p:txBody>
          <a:bodyPr wrap="square" rtlCol="0">
            <a:spAutoFit/>
          </a:bodyPr>
          <a:lstStyle/>
          <a:p>
            <a:pPr algn="ctr"/>
            <a:r>
              <a:rPr lang="en-US" sz="1600" dirty="0" smtClean="0">
                <a:solidFill>
                  <a:srgbClr val="FF0000"/>
                </a:solidFill>
              </a:rPr>
              <a:t>30 or 32 </a:t>
            </a:r>
          </a:p>
          <a:p>
            <a:pPr algn="ctr"/>
            <a:r>
              <a:rPr lang="en-US" sz="1600" dirty="0" smtClean="0">
                <a:solidFill>
                  <a:srgbClr val="FF0000"/>
                </a:solidFill>
              </a:rPr>
              <a:t>(substrate-level phosphorylation and oxidative phosphorylation)</a:t>
            </a:r>
            <a:endParaRPr lang="en-US" sz="1600" dirty="0">
              <a:solidFill>
                <a:srgbClr val="FF0000"/>
              </a:solidFill>
            </a:endParaRPr>
          </a:p>
        </p:txBody>
      </p:sp>
    </p:spTree>
    <p:extLst>
      <p:ext uri="{BB962C8B-B14F-4D97-AF65-F5344CB8AC3E}">
        <p14:creationId xmlns:p14="http://schemas.microsoft.com/office/powerpoint/2010/main" val="248453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4" grpId="0"/>
      <p:bldP spid="19" grpId="0"/>
      <p:bldP spid="26" grpId="0"/>
      <p:bldP spid="20" grpId="0"/>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config.php?key=f9fc8ea15d152add0729"/>
          <p:cNvPicPr>
            <a:picLocks noGrp="1" noRot="1" noChangeAspect="1"/>
          </p:cNvPicPr>
          <p:nvPr>
            <p:ph idx="1"/>
            <a:quickTimeFile r:link="rId1"/>
          </p:nvPr>
        </p:nvPicPr>
        <p:blipFill>
          <a:blip r:embed="rId3"/>
          <a:stretch>
            <a:fillRect/>
          </a:stretch>
        </p:blipFill>
        <p:spPr>
          <a:xfrm>
            <a:off x="1352549" y="919162"/>
            <a:ext cx="6496051" cy="4872038"/>
          </a:xfrm>
          <a:prstGeom prst="rect">
            <a:avLst/>
          </a:prstGeom>
        </p:spPr>
      </p:pic>
      <p:sp>
        <p:nvSpPr>
          <p:cNvPr id="4" name="Title 3"/>
          <p:cNvSpPr>
            <a:spLocks noGrp="1"/>
          </p:cNvSpPr>
          <p:nvPr>
            <p:ph type="title"/>
          </p:nvPr>
        </p:nvSpPr>
        <p:spPr>
          <a:xfrm>
            <a:off x="457200" y="-76200"/>
            <a:ext cx="8229600" cy="1143000"/>
          </a:xfrm>
        </p:spPr>
        <p:txBody>
          <a:bodyPr/>
          <a:lstStyle/>
          <a:p>
            <a:r>
              <a:rPr lang="en-US" dirty="0" smtClean="0"/>
              <a:t>ATP Synthase Animation</a:t>
            </a:r>
            <a:endParaRPr lang="en-US" dirty="0"/>
          </a:p>
        </p:txBody>
      </p:sp>
      <p:sp>
        <p:nvSpPr>
          <p:cNvPr id="2" name="Rectangle 1"/>
          <p:cNvSpPr/>
          <p:nvPr/>
        </p:nvSpPr>
        <p:spPr>
          <a:xfrm>
            <a:off x="990600" y="5906869"/>
            <a:ext cx="7924800" cy="369332"/>
          </a:xfrm>
          <a:prstGeom prst="rect">
            <a:avLst/>
          </a:prstGeom>
        </p:spPr>
        <p:txBody>
          <a:bodyPr wrap="square">
            <a:spAutoFit/>
          </a:bodyPr>
          <a:lstStyle/>
          <a:p>
            <a:r>
              <a:rPr lang="en-US" dirty="0"/>
              <a:t>http://www.dnatube.com/video/104/ATP-synthase-structure-and-mechanism</a:t>
            </a:r>
          </a:p>
        </p:txBody>
      </p:sp>
    </p:spTree>
    <p:extLst>
      <p:ext uri="{BB962C8B-B14F-4D97-AF65-F5344CB8AC3E}">
        <p14:creationId xmlns:p14="http://schemas.microsoft.com/office/powerpoint/2010/main" val="3364180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740" y="146218"/>
            <a:ext cx="6118060" cy="1143000"/>
          </a:xfrm>
        </p:spPr>
        <p:txBody>
          <a:bodyPr>
            <a:noAutofit/>
          </a:bodyPr>
          <a:lstStyle/>
          <a:p>
            <a:r>
              <a:rPr lang="en-US" sz="2400" b="1" dirty="0" smtClean="0"/>
              <a:t>Mixed inhibition kinetics can be observed as a spectrum of competitive and uncompetitive properties</a:t>
            </a:r>
            <a:endParaRPr lang="en-US" sz="2400" b="1" dirty="0"/>
          </a:p>
        </p:txBody>
      </p:sp>
      <p:sp>
        <p:nvSpPr>
          <p:cNvPr id="5" name="Rectangle 4"/>
          <p:cNvSpPr/>
          <p:nvPr/>
        </p:nvSpPr>
        <p:spPr>
          <a:xfrm>
            <a:off x="0" y="0"/>
            <a:ext cx="2420762" cy="10564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latin typeface="Calibri"/>
                <a:cs typeface="Calibri"/>
              </a:rPr>
              <a:t>Inhibitor Kinetics</a:t>
            </a:r>
            <a:endParaRPr lang="en-US" sz="3600" b="1" dirty="0">
              <a:ln w="17780" cmpd="sng">
                <a:noFill/>
                <a:prstDash val="solid"/>
                <a:miter lim="800000"/>
              </a:ln>
              <a:solidFill>
                <a:schemeClr val="tx1"/>
              </a:solidFill>
              <a:latin typeface="Calibri"/>
              <a:cs typeface="Calibri"/>
            </a:endParaRPr>
          </a:p>
        </p:txBody>
      </p:sp>
      <p:graphicFrame>
        <p:nvGraphicFramePr>
          <p:cNvPr id="23" name="Table 22"/>
          <p:cNvGraphicFramePr>
            <a:graphicFrameLocks noGrp="1"/>
          </p:cNvGraphicFramePr>
          <p:nvPr>
            <p:extLst>
              <p:ext uri="{D42A27DB-BD31-4B8C-83A1-F6EECF244321}">
                <p14:modId xmlns:p14="http://schemas.microsoft.com/office/powerpoint/2010/main" val="1493241041"/>
              </p:ext>
            </p:extLst>
          </p:nvPr>
        </p:nvGraphicFramePr>
        <p:xfrm>
          <a:off x="1167381" y="1344589"/>
          <a:ext cx="6655788" cy="3003971"/>
        </p:xfrm>
        <a:graphic>
          <a:graphicData uri="http://schemas.openxmlformats.org/drawingml/2006/table">
            <a:tbl>
              <a:tblPr firstRow="1" bandRow="1">
                <a:tableStyleId>{00A15C55-8517-42AA-B614-E9B94910E393}</a:tableStyleId>
              </a:tblPr>
              <a:tblGrid>
                <a:gridCol w="2218596"/>
                <a:gridCol w="2218596"/>
                <a:gridCol w="2218596"/>
              </a:tblGrid>
              <a:tr h="930832">
                <a:tc gridSpan="3">
                  <a:txBody>
                    <a:bodyPr/>
                    <a:lstStyle/>
                    <a:p>
                      <a:pPr algn="ctr"/>
                      <a:r>
                        <a:rPr lang="en-US" dirty="0" smtClean="0"/>
                        <a:t>Mixed</a:t>
                      </a:r>
                      <a:r>
                        <a:rPr lang="en-US" baseline="0" dirty="0" smtClean="0"/>
                        <a:t> Inhibition</a:t>
                      </a:r>
                      <a:endParaRPr lang="en-US" dirty="0"/>
                    </a:p>
                  </a:txBody>
                  <a:tcPr/>
                </a:tc>
                <a:tc hMerge="1">
                  <a:txBody>
                    <a:bodyPr/>
                    <a:lstStyle/>
                    <a:p>
                      <a:endParaRPr lang="en-US" dirty="0"/>
                    </a:p>
                  </a:txBody>
                  <a:tcPr/>
                </a:tc>
                <a:tc hMerge="1">
                  <a:txBody>
                    <a:bodyPr/>
                    <a:lstStyle/>
                    <a:p>
                      <a:endParaRPr lang="en-US" dirty="0"/>
                    </a:p>
                  </a:txBody>
                  <a:tcPr/>
                </a:tc>
              </a:tr>
              <a:tr h="4625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cs typeface="Calibri"/>
                        </a:rPr>
                        <a:t>α</a:t>
                      </a:r>
                      <a:r>
                        <a:rPr lang="ja-JP" altLang="en-US" dirty="0" smtClean="0">
                          <a:cs typeface="Calibri"/>
                        </a:rPr>
                        <a:t>’</a:t>
                      </a:r>
                      <a:r>
                        <a:rPr lang="en-US" dirty="0" smtClean="0">
                          <a:cs typeface="Calibri"/>
                        </a:rPr>
                        <a:t> &lt; </a:t>
                      </a:r>
                      <a:r>
                        <a:rPr lang="el-GR" dirty="0" smtClean="0">
                          <a:cs typeface="Calibri"/>
                        </a:rPr>
                        <a:t>α</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cs typeface="Calibri"/>
                        </a:rPr>
                        <a:t>α</a:t>
                      </a:r>
                      <a:r>
                        <a:rPr lang="ja-JP" altLang="en-US" dirty="0" smtClean="0">
                          <a:cs typeface="Calibri"/>
                        </a:rPr>
                        <a:t>’</a:t>
                      </a:r>
                      <a:r>
                        <a:rPr lang="en-US" dirty="0" smtClean="0">
                          <a:cs typeface="Calibri"/>
                        </a:rPr>
                        <a:t> =</a:t>
                      </a:r>
                      <a:r>
                        <a:rPr lang="el-GR" dirty="0" smtClean="0">
                          <a:cs typeface="Calibri"/>
                        </a:rPr>
                        <a:t> α</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cs typeface="Calibri"/>
                        </a:rPr>
                        <a:t>α</a:t>
                      </a:r>
                      <a:r>
                        <a:rPr lang="ja-JP" altLang="en-US" dirty="0" smtClean="0">
                          <a:cs typeface="Calibri"/>
                        </a:rPr>
                        <a:t>’</a:t>
                      </a:r>
                      <a:r>
                        <a:rPr lang="en-US" dirty="0" smtClean="0">
                          <a:cs typeface="Calibri"/>
                        </a:rPr>
                        <a:t> &gt; </a:t>
                      </a:r>
                      <a:r>
                        <a:rPr lang="el-GR" dirty="0" smtClean="0">
                          <a:cs typeface="Calibri"/>
                        </a:rPr>
                        <a:t>α</a:t>
                      </a:r>
                      <a:endParaRPr lang="en-US" dirty="0"/>
                    </a:p>
                  </a:txBody>
                  <a:tcPr anchor="ctr"/>
                </a:tc>
              </a:tr>
              <a:tr h="439950">
                <a:tc>
                  <a:txBody>
                    <a:bodyPr/>
                    <a:lstStyle/>
                    <a:p>
                      <a:pPr algn="ctr"/>
                      <a:r>
                        <a:rPr lang="en-US" sz="1800" dirty="0" smtClean="0"/>
                        <a:t>K</a:t>
                      </a:r>
                      <a:r>
                        <a:rPr lang="en-US" sz="1800" baseline="-25000" dirty="0" smtClean="0"/>
                        <a:t>I </a:t>
                      </a:r>
                      <a:r>
                        <a:rPr lang="en-US" sz="1800" baseline="0" dirty="0" smtClean="0"/>
                        <a:t>&lt;</a:t>
                      </a:r>
                      <a:r>
                        <a:rPr lang="en-US" sz="1800" dirty="0" smtClean="0"/>
                        <a:t> K</a:t>
                      </a:r>
                      <a:r>
                        <a:rPr lang="en-US" sz="1800" baseline="-25000" dirty="0" smtClean="0"/>
                        <a:t>I’</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K</a:t>
                      </a:r>
                      <a:r>
                        <a:rPr lang="en-US" sz="1800" baseline="-25000" dirty="0" smtClean="0"/>
                        <a:t>I </a:t>
                      </a:r>
                      <a:r>
                        <a:rPr lang="en-US" sz="1800" baseline="0" dirty="0" smtClean="0"/>
                        <a:t>=</a:t>
                      </a:r>
                      <a:r>
                        <a:rPr lang="en-US" sz="1800" dirty="0" smtClean="0"/>
                        <a:t> K</a:t>
                      </a:r>
                      <a:r>
                        <a:rPr lang="en-US" sz="1800" baseline="-25000" dirty="0" smtClean="0"/>
                        <a:t>I’</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K</a:t>
                      </a:r>
                      <a:r>
                        <a:rPr lang="en-US" sz="1800" baseline="-25000" dirty="0" smtClean="0"/>
                        <a:t>I </a:t>
                      </a:r>
                      <a:r>
                        <a:rPr lang="en-US" sz="1800" baseline="0" dirty="0" smtClean="0"/>
                        <a:t>&gt;</a:t>
                      </a:r>
                      <a:r>
                        <a:rPr lang="en-US" sz="1800" dirty="0" smtClean="0"/>
                        <a:t> K</a:t>
                      </a:r>
                      <a:r>
                        <a:rPr lang="en-US" sz="1800" baseline="-25000" dirty="0" smtClean="0"/>
                        <a:t>I’</a:t>
                      </a:r>
                      <a:endParaRPr lang="en-US" dirty="0"/>
                    </a:p>
                  </a:txBody>
                  <a:tcPr anchor="ctr"/>
                </a:tc>
              </a:tr>
              <a:tr h="585328">
                <a:tc>
                  <a:txBody>
                    <a:bodyPr/>
                    <a:lstStyle/>
                    <a:p>
                      <a:pPr algn="ctr"/>
                      <a:r>
                        <a:rPr lang="en-US" sz="1800" dirty="0" smtClean="0">
                          <a:latin typeface="+mn-lt"/>
                          <a:cs typeface="Calibri"/>
                        </a:rPr>
                        <a:t> </a:t>
                      </a:r>
                      <a:r>
                        <a:rPr lang="en-US" sz="1800" dirty="0" err="1" smtClean="0">
                          <a:latin typeface="+mn-lt"/>
                          <a:cs typeface="Calibri"/>
                        </a:rPr>
                        <a:t>K</a:t>
                      </a:r>
                      <a:r>
                        <a:rPr lang="en-US" sz="1800" baseline="-25000" dirty="0" err="1" smtClean="0">
                          <a:latin typeface="+mn-lt"/>
                          <a:cs typeface="Calibri"/>
                        </a:rPr>
                        <a:t>M</a:t>
                      </a:r>
                      <a:r>
                        <a:rPr lang="en-US" sz="1800" baseline="30000" dirty="0" err="1" smtClean="0">
                          <a:latin typeface="+mn-lt"/>
                          <a:cs typeface="Calibri"/>
                        </a:rPr>
                        <a:t>app</a:t>
                      </a:r>
                      <a:r>
                        <a:rPr lang="en-US" sz="1800" dirty="0" smtClean="0">
                          <a:latin typeface="+mn-lt"/>
                          <a:cs typeface="Calibri"/>
                        </a:rPr>
                        <a:t> increases</a:t>
                      </a:r>
                      <a:endParaRPr lang="en-US" dirty="0"/>
                    </a:p>
                  </a:txBody>
                  <a:tcPr anchor="ctr"/>
                </a:tc>
                <a:tc>
                  <a:txBody>
                    <a:bodyPr/>
                    <a:lstStyle/>
                    <a:p>
                      <a:pPr algn="ctr"/>
                      <a:r>
                        <a:rPr lang="en-US" sz="1800" dirty="0" smtClean="0">
                          <a:latin typeface="+mn-lt"/>
                          <a:cs typeface="Calibri"/>
                        </a:rPr>
                        <a:t> K</a:t>
                      </a:r>
                      <a:r>
                        <a:rPr lang="en-US" sz="1800" baseline="-25000" dirty="0" smtClean="0">
                          <a:latin typeface="+mn-lt"/>
                          <a:cs typeface="Calibri"/>
                        </a:rPr>
                        <a:t>m</a:t>
                      </a:r>
                      <a:r>
                        <a:rPr lang="en-US" sz="1800" baseline="30000" dirty="0" smtClean="0">
                          <a:latin typeface="+mn-lt"/>
                          <a:cs typeface="Calibri"/>
                        </a:rPr>
                        <a:t> </a:t>
                      </a:r>
                      <a:r>
                        <a:rPr lang="en-US" sz="1800" baseline="0" dirty="0" smtClean="0">
                          <a:latin typeface="+mn-lt"/>
                          <a:cs typeface="Calibri"/>
                        </a:rPr>
                        <a:t>stays same</a:t>
                      </a:r>
                      <a:endParaRPr lang="en-US" dirty="0"/>
                    </a:p>
                  </a:txBody>
                  <a:tcPr anchor="ctr"/>
                </a:tc>
                <a:tc>
                  <a:txBody>
                    <a:bodyPr/>
                    <a:lstStyle/>
                    <a:p>
                      <a:pPr algn="ctr"/>
                      <a:r>
                        <a:rPr lang="en-US" sz="1800" dirty="0" smtClean="0">
                          <a:latin typeface="+mn-lt"/>
                          <a:cs typeface="Calibri"/>
                        </a:rPr>
                        <a:t> </a:t>
                      </a:r>
                      <a:r>
                        <a:rPr lang="en-US" sz="1800" dirty="0" err="1" smtClean="0">
                          <a:latin typeface="+mn-lt"/>
                          <a:cs typeface="Calibri"/>
                        </a:rPr>
                        <a:t>K</a:t>
                      </a:r>
                      <a:r>
                        <a:rPr lang="en-US" sz="1800" baseline="-25000" dirty="0" err="1" smtClean="0">
                          <a:latin typeface="+mn-lt"/>
                          <a:cs typeface="Calibri"/>
                        </a:rPr>
                        <a:t>m</a:t>
                      </a:r>
                      <a:r>
                        <a:rPr lang="en-US" sz="1800" baseline="30000" dirty="0" err="1" smtClean="0">
                          <a:latin typeface="+mn-lt"/>
                          <a:cs typeface="Calibri"/>
                        </a:rPr>
                        <a:t>app</a:t>
                      </a:r>
                      <a:r>
                        <a:rPr lang="en-US" sz="1800" dirty="0" smtClean="0">
                          <a:latin typeface="+mn-lt"/>
                          <a:cs typeface="Calibri"/>
                        </a:rPr>
                        <a:t> decreases</a:t>
                      </a:r>
                      <a:endParaRPr lang="en-US" dirty="0"/>
                    </a:p>
                  </a:txBody>
                  <a:tcPr anchor="ctr"/>
                </a:tc>
              </a:tr>
              <a:tr h="585328">
                <a:tc>
                  <a:txBody>
                    <a:bodyPr/>
                    <a:lstStyle/>
                    <a:p>
                      <a:pPr algn="ctr"/>
                      <a:r>
                        <a:rPr lang="en-US" dirty="0" err="1" smtClean="0"/>
                        <a:t>V</a:t>
                      </a:r>
                      <a:r>
                        <a:rPr lang="en-US" baseline="-25000" dirty="0" err="1" smtClean="0"/>
                        <a:t>max</a:t>
                      </a:r>
                      <a:r>
                        <a:rPr lang="en-US" baseline="30000" dirty="0" err="1" smtClean="0"/>
                        <a:t>app</a:t>
                      </a:r>
                      <a:r>
                        <a:rPr lang="en-US" dirty="0" smtClean="0"/>
                        <a:t> decrease</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V</a:t>
                      </a:r>
                      <a:r>
                        <a:rPr lang="en-US" baseline="-25000" dirty="0" err="1" smtClean="0"/>
                        <a:t>max</a:t>
                      </a:r>
                      <a:r>
                        <a:rPr lang="en-US" baseline="30000" dirty="0" err="1" smtClean="0"/>
                        <a:t>app</a:t>
                      </a:r>
                      <a:r>
                        <a:rPr lang="en-US" dirty="0" smtClean="0"/>
                        <a:t> decrease</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V</a:t>
                      </a:r>
                      <a:r>
                        <a:rPr lang="en-US" baseline="-25000" dirty="0" err="1" smtClean="0"/>
                        <a:t>max</a:t>
                      </a:r>
                      <a:r>
                        <a:rPr lang="en-US" baseline="30000" dirty="0" err="1" smtClean="0"/>
                        <a:t>app</a:t>
                      </a:r>
                      <a:r>
                        <a:rPr lang="en-US" dirty="0" smtClean="0"/>
                        <a:t> decrease</a:t>
                      </a:r>
                      <a:endParaRPr lang="en-US" dirty="0"/>
                    </a:p>
                  </a:txBody>
                  <a:tcPr anchor="ctr"/>
                </a:tc>
              </a:tr>
            </a:tbl>
          </a:graphicData>
        </a:graphic>
      </p:graphicFrame>
      <p:sp>
        <p:nvSpPr>
          <p:cNvPr id="3" name="TextBox 2"/>
          <p:cNvSpPr txBox="1"/>
          <p:nvPr/>
        </p:nvSpPr>
        <p:spPr>
          <a:xfrm>
            <a:off x="1656768" y="1793191"/>
            <a:ext cx="1710725" cy="338554"/>
          </a:xfrm>
          <a:prstGeom prst="rect">
            <a:avLst/>
          </a:prstGeom>
          <a:noFill/>
        </p:spPr>
        <p:txBody>
          <a:bodyPr wrap="none" rtlCol="0">
            <a:spAutoFit/>
          </a:bodyPr>
          <a:lstStyle/>
          <a:p>
            <a:r>
              <a:rPr lang="en-US" sz="1600" b="1" dirty="0" smtClean="0"/>
              <a:t>More competitive</a:t>
            </a:r>
            <a:endParaRPr lang="en-US" sz="1600" b="1" dirty="0"/>
          </a:p>
        </p:txBody>
      </p:sp>
      <p:sp>
        <p:nvSpPr>
          <p:cNvPr id="13" name="TextBox 12"/>
          <p:cNvSpPr txBox="1"/>
          <p:nvPr/>
        </p:nvSpPr>
        <p:spPr>
          <a:xfrm>
            <a:off x="5663603" y="1793191"/>
            <a:ext cx="1916610" cy="338554"/>
          </a:xfrm>
          <a:prstGeom prst="rect">
            <a:avLst/>
          </a:prstGeom>
          <a:noFill/>
        </p:spPr>
        <p:txBody>
          <a:bodyPr wrap="none" rtlCol="0">
            <a:spAutoFit/>
          </a:bodyPr>
          <a:lstStyle/>
          <a:p>
            <a:r>
              <a:rPr lang="en-US" sz="1600" b="1" dirty="0" smtClean="0"/>
              <a:t>More uncompetitive</a:t>
            </a:r>
            <a:endParaRPr lang="en-US" sz="1600" b="1" dirty="0"/>
          </a:p>
        </p:txBody>
      </p:sp>
      <p:cxnSp>
        <p:nvCxnSpPr>
          <p:cNvPr id="10" name="Straight Connector 9"/>
          <p:cNvCxnSpPr/>
          <p:nvPr/>
        </p:nvCxnSpPr>
        <p:spPr>
          <a:xfrm flipH="1">
            <a:off x="2258730" y="1588019"/>
            <a:ext cx="13230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452333" y="1564717"/>
            <a:ext cx="132306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828657" y="1751474"/>
            <a:ext cx="1556836" cy="584776"/>
          </a:xfrm>
          <a:prstGeom prst="rect">
            <a:avLst/>
          </a:prstGeom>
          <a:noFill/>
        </p:spPr>
        <p:txBody>
          <a:bodyPr wrap="none" rtlCol="0">
            <a:spAutoFit/>
          </a:bodyPr>
          <a:lstStyle/>
          <a:p>
            <a:pPr algn="ctr"/>
            <a:r>
              <a:rPr lang="en-US" sz="1600" b="1" dirty="0" smtClean="0"/>
              <a:t>Equal</a:t>
            </a:r>
          </a:p>
          <a:p>
            <a:pPr algn="ctr"/>
            <a:r>
              <a:rPr lang="en-US" sz="1600" b="1" dirty="0" smtClean="0"/>
              <a:t>Noncompetitive</a:t>
            </a:r>
            <a:endParaRPr lang="en-US" sz="1600" b="1" dirty="0"/>
          </a:p>
        </p:txBody>
      </p:sp>
      <p:cxnSp>
        <p:nvCxnSpPr>
          <p:cNvPr id="17" name="Straight Arrow Connector 16"/>
          <p:cNvCxnSpPr/>
          <p:nvPr/>
        </p:nvCxnSpPr>
        <p:spPr>
          <a:xfrm>
            <a:off x="2258730" y="1588019"/>
            <a:ext cx="0" cy="228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90076" y="1642668"/>
            <a:ext cx="0" cy="228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81597" y="1564717"/>
            <a:ext cx="0" cy="228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088623" y="6391690"/>
            <a:ext cx="251661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6357388" y="5410615"/>
            <a:ext cx="1963738" cy="1587"/>
          </a:xfrm>
          <a:prstGeom prst="line">
            <a:avLst/>
          </a:prstGeom>
        </p:spPr>
        <p:style>
          <a:lnRef idx="2">
            <a:schemeClr val="accent1"/>
          </a:lnRef>
          <a:fillRef idx="0">
            <a:schemeClr val="accent1"/>
          </a:fillRef>
          <a:effectRef idx="1">
            <a:schemeClr val="accent1"/>
          </a:effectRef>
          <a:fontRef idx="minor">
            <a:schemeClr val="tx1"/>
          </a:fontRef>
        </p:style>
      </p:cxnSp>
      <p:sp>
        <p:nvSpPr>
          <p:cNvPr id="69" name="TextBox 53"/>
          <p:cNvSpPr txBox="1">
            <a:spLocks noChangeArrowheads="1"/>
          </p:cNvSpPr>
          <p:nvPr/>
        </p:nvSpPr>
        <p:spPr bwMode="auto">
          <a:xfrm>
            <a:off x="6751088" y="4615278"/>
            <a:ext cx="712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F81BD"/>
                </a:solidFill>
                <a:latin typeface="Calibri" charset="0"/>
              </a:rPr>
              <a:t>1/V</a:t>
            </a:r>
            <a:r>
              <a:rPr lang="en-US" sz="1600" baseline="-25000" dirty="0">
                <a:solidFill>
                  <a:srgbClr val="4F81BD"/>
                </a:solidFill>
                <a:latin typeface="Calibri" charset="0"/>
              </a:rPr>
              <a:t>o</a:t>
            </a:r>
          </a:p>
        </p:txBody>
      </p:sp>
      <p:sp>
        <p:nvSpPr>
          <p:cNvPr id="70" name="TextBox 54"/>
          <p:cNvSpPr txBox="1">
            <a:spLocks noChangeArrowheads="1"/>
          </p:cNvSpPr>
          <p:nvPr/>
        </p:nvSpPr>
        <p:spPr bwMode="auto">
          <a:xfrm>
            <a:off x="7635325" y="6426615"/>
            <a:ext cx="676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F81BD"/>
                </a:solidFill>
                <a:latin typeface="Calibri" charset="0"/>
              </a:rPr>
              <a:t>1/[S]</a:t>
            </a:r>
          </a:p>
        </p:txBody>
      </p:sp>
      <p:sp>
        <p:nvSpPr>
          <p:cNvPr id="71" name="TextBox 55"/>
          <p:cNvSpPr txBox="1">
            <a:spLocks noChangeArrowheads="1"/>
          </p:cNvSpPr>
          <p:nvPr/>
        </p:nvSpPr>
        <p:spPr bwMode="auto">
          <a:xfrm>
            <a:off x="6608213" y="6347240"/>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 -1/K</a:t>
            </a:r>
            <a:r>
              <a:rPr lang="en-US" sz="1600" baseline="-25000">
                <a:latin typeface="Calibri" charset="0"/>
              </a:rPr>
              <a:t>m</a:t>
            </a:r>
            <a:endParaRPr lang="en-US" sz="1600">
              <a:latin typeface="Calibri" charset="0"/>
            </a:endParaRPr>
          </a:p>
        </p:txBody>
      </p:sp>
      <p:sp>
        <p:nvSpPr>
          <p:cNvPr id="72" name="TextBox 56"/>
          <p:cNvSpPr txBox="1">
            <a:spLocks noChangeArrowheads="1"/>
          </p:cNvSpPr>
          <p:nvPr/>
        </p:nvSpPr>
        <p:spPr bwMode="auto">
          <a:xfrm>
            <a:off x="5835100" y="6392767"/>
            <a:ext cx="106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 -1/</a:t>
            </a:r>
            <a:r>
              <a:rPr lang="en-US" sz="1800" dirty="0" err="1">
                <a:solidFill>
                  <a:srgbClr val="FF0000"/>
                </a:solidFill>
                <a:latin typeface="Calibri" charset="0"/>
              </a:rPr>
              <a:t>K</a:t>
            </a:r>
            <a:r>
              <a:rPr lang="en-US" sz="1800" baseline="-25000" dirty="0" err="1">
                <a:solidFill>
                  <a:srgbClr val="FF0000"/>
                </a:solidFill>
                <a:latin typeface="Calibri" charset="0"/>
              </a:rPr>
              <a:t>m</a:t>
            </a:r>
            <a:r>
              <a:rPr lang="en-US" sz="1800" baseline="30000" dirty="0" err="1">
                <a:solidFill>
                  <a:srgbClr val="FF0000"/>
                </a:solidFill>
                <a:latin typeface="Calibri" charset="0"/>
              </a:rPr>
              <a:t>app</a:t>
            </a:r>
            <a:endParaRPr lang="en-US" sz="1800" dirty="0">
              <a:solidFill>
                <a:srgbClr val="FF0000"/>
              </a:solidFill>
              <a:latin typeface="Calibri" charset="0"/>
            </a:endParaRPr>
          </a:p>
        </p:txBody>
      </p:sp>
      <p:sp>
        <p:nvSpPr>
          <p:cNvPr id="73" name="TextBox 57"/>
          <p:cNvSpPr txBox="1">
            <a:spLocks noChangeArrowheads="1"/>
          </p:cNvSpPr>
          <p:nvPr/>
        </p:nvSpPr>
        <p:spPr bwMode="auto">
          <a:xfrm>
            <a:off x="7338463" y="5713828"/>
            <a:ext cx="831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1/V</a:t>
            </a:r>
            <a:r>
              <a:rPr lang="en-US" sz="1600" baseline="-25000">
                <a:latin typeface="Calibri" charset="0"/>
              </a:rPr>
              <a:t>max</a:t>
            </a:r>
            <a:endParaRPr lang="en-US" sz="1600">
              <a:latin typeface="Calibri" charset="0"/>
            </a:endParaRPr>
          </a:p>
        </p:txBody>
      </p:sp>
      <p:cxnSp>
        <p:nvCxnSpPr>
          <p:cNvPr id="74" name="Straight Connector 73"/>
          <p:cNvCxnSpPr/>
          <p:nvPr/>
        </p:nvCxnSpPr>
        <p:spPr>
          <a:xfrm rot="5400000" flipH="1" flipV="1">
            <a:off x="6732832" y="4935159"/>
            <a:ext cx="1474787" cy="1438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5" name="TextBox 62"/>
          <p:cNvSpPr txBox="1">
            <a:spLocks noChangeArrowheads="1"/>
          </p:cNvSpPr>
          <p:nvPr/>
        </p:nvSpPr>
        <p:spPr bwMode="auto">
          <a:xfrm>
            <a:off x="6406600" y="5202653"/>
            <a:ext cx="123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0000"/>
                </a:solidFill>
                <a:latin typeface="Calibri" charset="0"/>
              </a:rPr>
              <a:t>1/</a:t>
            </a:r>
            <a:r>
              <a:rPr lang="en-US" sz="1600" dirty="0" err="1">
                <a:solidFill>
                  <a:srgbClr val="FF0000"/>
                </a:solidFill>
                <a:latin typeface="Calibri" charset="0"/>
              </a:rPr>
              <a:t>V</a:t>
            </a:r>
            <a:r>
              <a:rPr lang="en-US" sz="1600" baseline="-25000" dirty="0" err="1">
                <a:solidFill>
                  <a:srgbClr val="FF0000"/>
                </a:solidFill>
                <a:latin typeface="Calibri" charset="0"/>
              </a:rPr>
              <a:t>max</a:t>
            </a:r>
            <a:r>
              <a:rPr lang="en-US" sz="1600" baseline="30000" dirty="0" err="1">
                <a:solidFill>
                  <a:srgbClr val="FF0000"/>
                </a:solidFill>
                <a:latin typeface="Calibri" charset="0"/>
              </a:rPr>
              <a:t>app</a:t>
            </a:r>
            <a:endParaRPr lang="en-US" sz="1600" dirty="0">
              <a:solidFill>
                <a:srgbClr val="FF0000"/>
              </a:solidFill>
              <a:latin typeface="Calibri" charset="0"/>
            </a:endParaRPr>
          </a:p>
        </p:txBody>
      </p:sp>
      <p:cxnSp>
        <p:nvCxnSpPr>
          <p:cNvPr id="76" name="Straight Connector 75"/>
          <p:cNvCxnSpPr/>
          <p:nvPr/>
        </p:nvCxnSpPr>
        <p:spPr>
          <a:xfrm>
            <a:off x="649205" y="6348317"/>
            <a:ext cx="2520171" cy="289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flipH="1" flipV="1">
            <a:off x="895968" y="5366448"/>
            <a:ext cx="19621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8"/>
          <p:cNvSpPr txBox="1">
            <a:spLocks noChangeArrowheads="1"/>
          </p:cNvSpPr>
          <p:nvPr/>
        </p:nvSpPr>
        <p:spPr bwMode="auto">
          <a:xfrm>
            <a:off x="2123867" y="4412560"/>
            <a:ext cx="9406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solidFill>
                  <a:srgbClr val="FF0000"/>
                </a:solidFill>
                <a:latin typeface="Calibri" charset="0"/>
              </a:rPr>
              <a:t>+</a:t>
            </a:r>
            <a:r>
              <a:rPr lang="en-US" sz="1100" dirty="0" smtClean="0">
                <a:solidFill>
                  <a:srgbClr val="FF0000"/>
                </a:solidFill>
                <a:latin typeface="Calibri" charset="0"/>
              </a:rPr>
              <a:t>Inhibitor</a:t>
            </a:r>
            <a:endParaRPr lang="en-US" sz="1100" dirty="0">
              <a:solidFill>
                <a:srgbClr val="FF0000"/>
              </a:solidFill>
              <a:latin typeface="Calibri" charset="0"/>
            </a:endParaRPr>
          </a:p>
        </p:txBody>
      </p:sp>
      <p:sp>
        <p:nvSpPr>
          <p:cNvPr id="79" name="TextBox 60"/>
          <p:cNvSpPr txBox="1">
            <a:spLocks noChangeArrowheads="1"/>
          </p:cNvSpPr>
          <p:nvPr/>
        </p:nvSpPr>
        <p:spPr bwMode="auto">
          <a:xfrm>
            <a:off x="1288874" y="4571905"/>
            <a:ext cx="712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chemeClr val="accent1"/>
                </a:solidFill>
                <a:latin typeface="Calibri" charset="0"/>
              </a:rPr>
              <a:t>1/V</a:t>
            </a:r>
            <a:r>
              <a:rPr lang="en-US" sz="1600" baseline="-25000" dirty="0">
                <a:solidFill>
                  <a:schemeClr val="accent1"/>
                </a:solidFill>
                <a:latin typeface="Calibri" charset="0"/>
              </a:rPr>
              <a:t>o</a:t>
            </a:r>
          </a:p>
        </p:txBody>
      </p:sp>
      <p:sp>
        <p:nvSpPr>
          <p:cNvPr id="80" name="TextBox 63"/>
          <p:cNvSpPr txBox="1">
            <a:spLocks noChangeArrowheads="1"/>
          </p:cNvSpPr>
          <p:nvPr/>
        </p:nvSpPr>
        <p:spPr bwMode="auto">
          <a:xfrm>
            <a:off x="2173112" y="6383242"/>
            <a:ext cx="674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F81BD"/>
                </a:solidFill>
                <a:latin typeface="Calibri" charset="0"/>
              </a:rPr>
              <a:t>1/[S]</a:t>
            </a:r>
          </a:p>
        </p:txBody>
      </p:sp>
      <p:sp>
        <p:nvSpPr>
          <p:cNvPr id="81" name="TextBox 64"/>
          <p:cNvSpPr txBox="1">
            <a:spLocks noChangeArrowheads="1"/>
          </p:cNvSpPr>
          <p:nvPr/>
        </p:nvSpPr>
        <p:spPr bwMode="auto">
          <a:xfrm>
            <a:off x="952324" y="6303867"/>
            <a:ext cx="862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 -1/K</a:t>
            </a:r>
            <a:r>
              <a:rPr lang="en-US" sz="1600" baseline="-25000">
                <a:latin typeface="Calibri" charset="0"/>
              </a:rPr>
              <a:t>m</a:t>
            </a:r>
            <a:endParaRPr lang="en-US" sz="1600">
              <a:latin typeface="Calibri" charset="0"/>
            </a:endParaRPr>
          </a:p>
        </p:txBody>
      </p:sp>
      <p:sp>
        <p:nvSpPr>
          <p:cNvPr id="82" name="TextBox 65"/>
          <p:cNvSpPr txBox="1">
            <a:spLocks noChangeArrowheads="1"/>
          </p:cNvSpPr>
          <p:nvPr/>
        </p:nvSpPr>
        <p:spPr bwMode="auto">
          <a:xfrm>
            <a:off x="166512" y="6326092"/>
            <a:ext cx="1068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Calibri" charset="0"/>
              </a:rPr>
              <a:t> </a:t>
            </a:r>
            <a:r>
              <a:rPr lang="en-US" sz="1600" dirty="0">
                <a:solidFill>
                  <a:srgbClr val="FF0000"/>
                </a:solidFill>
                <a:latin typeface="Calibri" charset="0"/>
              </a:rPr>
              <a:t>-1/</a:t>
            </a:r>
            <a:r>
              <a:rPr lang="en-US" sz="1600" dirty="0" err="1">
                <a:solidFill>
                  <a:srgbClr val="FF0000"/>
                </a:solidFill>
                <a:latin typeface="Calibri" charset="0"/>
              </a:rPr>
              <a:t>K</a:t>
            </a:r>
            <a:r>
              <a:rPr lang="en-US" sz="1600" baseline="-25000" dirty="0" err="1">
                <a:solidFill>
                  <a:srgbClr val="FF0000"/>
                </a:solidFill>
                <a:latin typeface="Calibri" charset="0"/>
              </a:rPr>
              <a:t>m</a:t>
            </a:r>
            <a:r>
              <a:rPr lang="en-US" sz="1600" baseline="30000" dirty="0" err="1">
                <a:solidFill>
                  <a:srgbClr val="FF0000"/>
                </a:solidFill>
                <a:latin typeface="Calibri" charset="0"/>
              </a:rPr>
              <a:t>app</a:t>
            </a:r>
            <a:endParaRPr lang="en-US" sz="1600" dirty="0">
              <a:solidFill>
                <a:srgbClr val="FF0000"/>
              </a:solidFill>
              <a:latin typeface="Calibri" charset="0"/>
            </a:endParaRPr>
          </a:p>
        </p:txBody>
      </p:sp>
      <p:sp>
        <p:nvSpPr>
          <p:cNvPr id="83" name="TextBox 66"/>
          <p:cNvSpPr txBox="1">
            <a:spLocks noChangeArrowheads="1"/>
          </p:cNvSpPr>
          <p:nvPr/>
        </p:nvSpPr>
        <p:spPr bwMode="auto">
          <a:xfrm>
            <a:off x="1876249" y="5670455"/>
            <a:ext cx="830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Calibri" charset="0"/>
              </a:rPr>
              <a:t>1/</a:t>
            </a:r>
            <a:r>
              <a:rPr lang="en-US" sz="1600" dirty="0" err="1">
                <a:latin typeface="Calibri" charset="0"/>
              </a:rPr>
              <a:t>V</a:t>
            </a:r>
            <a:r>
              <a:rPr lang="en-US" sz="1600" baseline="-25000" dirty="0" err="1">
                <a:latin typeface="Calibri" charset="0"/>
              </a:rPr>
              <a:t>max</a:t>
            </a:r>
            <a:endParaRPr lang="en-US" sz="1600" dirty="0">
              <a:latin typeface="Calibri" charset="0"/>
            </a:endParaRPr>
          </a:p>
        </p:txBody>
      </p:sp>
      <p:cxnSp>
        <p:nvCxnSpPr>
          <p:cNvPr id="84" name="Straight Connector 83"/>
          <p:cNvCxnSpPr/>
          <p:nvPr/>
        </p:nvCxnSpPr>
        <p:spPr>
          <a:xfrm rot="5400000" flipH="1" flipV="1">
            <a:off x="1269824" y="4890992"/>
            <a:ext cx="1476375" cy="1438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5" name="TextBox 69"/>
          <p:cNvSpPr txBox="1">
            <a:spLocks noChangeArrowheads="1"/>
          </p:cNvSpPr>
          <p:nvPr/>
        </p:nvSpPr>
        <p:spPr bwMode="auto">
          <a:xfrm>
            <a:off x="955499" y="4940205"/>
            <a:ext cx="123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0000"/>
                </a:solidFill>
                <a:latin typeface="Calibri" charset="0"/>
              </a:rPr>
              <a:t>1/</a:t>
            </a:r>
            <a:r>
              <a:rPr lang="en-US" sz="1600" dirty="0" err="1">
                <a:solidFill>
                  <a:srgbClr val="FF0000"/>
                </a:solidFill>
                <a:latin typeface="Calibri" charset="0"/>
              </a:rPr>
              <a:t>V</a:t>
            </a:r>
            <a:r>
              <a:rPr lang="en-US" sz="1600" baseline="-25000" dirty="0" err="1">
                <a:solidFill>
                  <a:srgbClr val="FF0000"/>
                </a:solidFill>
                <a:latin typeface="Calibri" charset="0"/>
              </a:rPr>
              <a:t>max</a:t>
            </a:r>
            <a:r>
              <a:rPr lang="en-US" sz="1600" baseline="30000" dirty="0" err="1">
                <a:solidFill>
                  <a:srgbClr val="FF0000"/>
                </a:solidFill>
                <a:latin typeface="Calibri" charset="0"/>
              </a:rPr>
              <a:t>app</a:t>
            </a:r>
            <a:endParaRPr lang="en-US" sz="1600" dirty="0">
              <a:solidFill>
                <a:srgbClr val="FF0000"/>
              </a:solidFill>
              <a:latin typeface="Calibri" charset="0"/>
            </a:endParaRPr>
          </a:p>
        </p:txBody>
      </p:sp>
      <p:cxnSp>
        <p:nvCxnSpPr>
          <p:cNvPr id="95" name="Straight Connector 94"/>
          <p:cNvCxnSpPr/>
          <p:nvPr/>
        </p:nvCxnSpPr>
        <p:spPr>
          <a:xfrm flipV="1">
            <a:off x="6608213" y="4650204"/>
            <a:ext cx="1355725" cy="17414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878505" y="5055299"/>
            <a:ext cx="1938337" cy="6794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441974" y="6393278"/>
            <a:ext cx="23931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flipH="1" flipV="1">
            <a:off x="3607000" y="5408685"/>
            <a:ext cx="196215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73"/>
          <p:cNvSpPr txBox="1">
            <a:spLocks noChangeArrowheads="1"/>
          </p:cNvSpPr>
          <p:nvPr/>
        </p:nvSpPr>
        <p:spPr bwMode="auto">
          <a:xfrm>
            <a:off x="3999906" y="4612554"/>
            <a:ext cx="712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F81BD"/>
                </a:solidFill>
                <a:latin typeface="Calibri" charset="0"/>
              </a:rPr>
              <a:t>1/V</a:t>
            </a:r>
            <a:r>
              <a:rPr lang="en-US" sz="1600" baseline="-25000" dirty="0">
                <a:solidFill>
                  <a:srgbClr val="4F81BD"/>
                </a:solidFill>
                <a:latin typeface="Calibri" charset="0"/>
              </a:rPr>
              <a:t>o</a:t>
            </a:r>
          </a:p>
        </p:txBody>
      </p:sp>
      <p:sp>
        <p:nvSpPr>
          <p:cNvPr id="115" name="TextBox 74"/>
          <p:cNvSpPr txBox="1">
            <a:spLocks noChangeArrowheads="1"/>
          </p:cNvSpPr>
          <p:nvPr/>
        </p:nvSpPr>
        <p:spPr bwMode="auto">
          <a:xfrm>
            <a:off x="4814231" y="6377287"/>
            <a:ext cx="674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F81BD"/>
                </a:solidFill>
                <a:latin typeface="Calibri" charset="0"/>
              </a:rPr>
              <a:t>1/[S]</a:t>
            </a:r>
          </a:p>
        </p:txBody>
      </p:sp>
      <p:sp>
        <p:nvSpPr>
          <p:cNvPr id="116" name="TextBox 75"/>
          <p:cNvSpPr txBox="1">
            <a:spLocks noChangeArrowheads="1"/>
          </p:cNvSpPr>
          <p:nvPr/>
        </p:nvSpPr>
        <p:spPr bwMode="auto">
          <a:xfrm>
            <a:off x="3663356" y="6344516"/>
            <a:ext cx="862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 -1/K</a:t>
            </a:r>
            <a:r>
              <a:rPr lang="en-US" sz="1600" baseline="-25000">
                <a:latin typeface="Calibri" charset="0"/>
              </a:rPr>
              <a:t>m</a:t>
            </a:r>
            <a:endParaRPr lang="en-US" sz="1600">
              <a:latin typeface="Calibri" charset="0"/>
            </a:endParaRPr>
          </a:p>
        </p:txBody>
      </p:sp>
      <p:sp>
        <p:nvSpPr>
          <p:cNvPr id="117" name="TextBox 77"/>
          <p:cNvSpPr txBox="1">
            <a:spLocks noChangeArrowheads="1"/>
          </p:cNvSpPr>
          <p:nvPr/>
        </p:nvSpPr>
        <p:spPr bwMode="auto">
          <a:xfrm>
            <a:off x="4587281" y="5711104"/>
            <a:ext cx="831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1/V</a:t>
            </a:r>
            <a:r>
              <a:rPr lang="en-US" sz="1600" baseline="-25000">
                <a:latin typeface="Calibri" charset="0"/>
              </a:rPr>
              <a:t>max</a:t>
            </a:r>
            <a:endParaRPr lang="en-US" sz="1600">
              <a:latin typeface="Calibri" charset="0"/>
            </a:endParaRPr>
          </a:p>
        </p:txBody>
      </p:sp>
      <p:cxnSp>
        <p:nvCxnSpPr>
          <p:cNvPr id="118" name="Straight Connector 117"/>
          <p:cNvCxnSpPr/>
          <p:nvPr/>
        </p:nvCxnSpPr>
        <p:spPr>
          <a:xfrm rot="5400000" flipH="1" flipV="1">
            <a:off x="3981650" y="4932435"/>
            <a:ext cx="1474787" cy="1438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xtBox 80"/>
          <p:cNvSpPr txBox="1">
            <a:spLocks noChangeArrowheads="1"/>
          </p:cNvSpPr>
          <p:nvPr/>
        </p:nvSpPr>
        <p:spPr bwMode="auto">
          <a:xfrm>
            <a:off x="3663356" y="5117379"/>
            <a:ext cx="123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0000"/>
                </a:solidFill>
                <a:latin typeface="Calibri" charset="0"/>
              </a:rPr>
              <a:t>1/</a:t>
            </a:r>
            <a:r>
              <a:rPr lang="en-US" sz="1600" dirty="0" err="1">
                <a:solidFill>
                  <a:srgbClr val="FF0000"/>
                </a:solidFill>
                <a:latin typeface="Calibri" charset="0"/>
              </a:rPr>
              <a:t>V</a:t>
            </a:r>
            <a:r>
              <a:rPr lang="en-US" sz="1600" baseline="-25000" dirty="0" err="1">
                <a:solidFill>
                  <a:srgbClr val="FF0000"/>
                </a:solidFill>
                <a:latin typeface="Calibri" charset="0"/>
              </a:rPr>
              <a:t>max</a:t>
            </a:r>
            <a:r>
              <a:rPr lang="en-US" sz="1600" baseline="30000" dirty="0" err="1">
                <a:solidFill>
                  <a:srgbClr val="FF0000"/>
                </a:solidFill>
                <a:latin typeface="Calibri" charset="0"/>
              </a:rPr>
              <a:t>app</a:t>
            </a:r>
            <a:endParaRPr lang="en-US" sz="1600" dirty="0">
              <a:solidFill>
                <a:srgbClr val="FF0000"/>
              </a:solidFill>
              <a:latin typeface="Calibri" charset="0"/>
            </a:endParaRPr>
          </a:p>
        </p:txBody>
      </p:sp>
      <p:cxnSp>
        <p:nvCxnSpPr>
          <p:cNvPr id="120" name="Straight Connector 119"/>
          <p:cNvCxnSpPr/>
          <p:nvPr/>
        </p:nvCxnSpPr>
        <p:spPr>
          <a:xfrm rot="5400000" flipH="1" flipV="1">
            <a:off x="3733206" y="4920529"/>
            <a:ext cx="1709737" cy="12334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5" name="TextBox 58"/>
          <p:cNvSpPr txBox="1">
            <a:spLocks noChangeArrowheads="1"/>
          </p:cNvSpPr>
          <p:nvPr/>
        </p:nvSpPr>
        <p:spPr bwMode="auto">
          <a:xfrm>
            <a:off x="5088510" y="4671320"/>
            <a:ext cx="9406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solidFill>
                  <a:srgbClr val="FF0000"/>
                </a:solidFill>
                <a:latin typeface="Calibri" charset="0"/>
              </a:rPr>
              <a:t>+</a:t>
            </a:r>
            <a:r>
              <a:rPr lang="en-US" sz="1100" dirty="0" smtClean="0">
                <a:solidFill>
                  <a:srgbClr val="FF0000"/>
                </a:solidFill>
                <a:latin typeface="Calibri" charset="0"/>
              </a:rPr>
              <a:t>Inhibitor</a:t>
            </a:r>
            <a:endParaRPr lang="en-US" sz="1100" dirty="0">
              <a:solidFill>
                <a:srgbClr val="FF0000"/>
              </a:solidFill>
              <a:latin typeface="Calibri" charset="0"/>
            </a:endParaRPr>
          </a:p>
        </p:txBody>
      </p:sp>
      <p:sp>
        <p:nvSpPr>
          <p:cNvPr id="136" name="TextBox 58"/>
          <p:cNvSpPr txBox="1">
            <a:spLocks noChangeArrowheads="1"/>
          </p:cNvSpPr>
          <p:nvPr/>
        </p:nvSpPr>
        <p:spPr bwMode="auto">
          <a:xfrm>
            <a:off x="7799615" y="4656972"/>
            <a:ext cx="9406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dirty="0">
                <a:solidFill>
                  <a:srgbClr val="FF0000"/>
                </a:solidFill>
                <a:latin typeface="Calibri" charset="0"/>
              </a:rPr>
              <a:t>+</a:t>
            </a:r>
            <a:r>
              <a:rPr lang="en-US" sz="1050" dirty="0" smtClean="0">
                <a:solidFill>
                  <a:srgbClr val="FF0000"/>
                </a:solidFill>
                <a:latin typeface="Calibri" charset="0"/>
              </a:rPr>
              <a:t>Inhibitor</a:t>
            </a:r>
            <a:endParaRPr lang="en-US" sz="1050" dirty="0">
              <a:solidFill>
                <a:srgbClr val="FF0000"/>
              </a:solidFill>
              <a:latin typeface="Calibri" charset="0"/>
            </a:endParaRPr>
          </a:p>
        </p:txBody>
      </p:sp>
    </p:spTree>
    <p:extLst>
      <p:ext uri="{BB962C8B-B14F-4D97-AF65-F5344CB8AC3E}">
        <p14:creationId xmlns:p14="http://schemas.microsoft.com/office/powerpoint/2010/main" val="262792806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Previous Exam Questions</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5680"/>
            <a:ext cx="7667625" cy="503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83081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Previous Exam Questions</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25607"/>
            <a:ext cx="6477000" cy="62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969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5884"/>
            <a:ext cx="8229600" cy="4525963"/>
          </a:xfrm>
        </p:spPr>
        <p:txBody>
          <a:bodyPr/>
          <a:lstStyle/>
          <a:p>
            <a:pPr marL="0" indent="0" algn="ctr">
              <a:buNone/>
            </a:pPr>
            <a:r>
              <a:rPr lang="en-US" dirty="0" smtClean="0"/>
              <a:t>Great luck studying!</a:t>
            </a:r>
          </a:p>
          <a:p>
            <a:pPr marL="0" indent="0" algn="ctr">
              <a:buNone/>
            </a:pPr>
            <a:r>
              <a:rPr lang="en-US" dirty="0" smtClean="0"/>
              <a:t>Thanks for a great quarter, biochemists!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sz="2400" dirty="0" smtClean="0"/>
          </a:p>
        </p:txBody>
      </p:sp>
      <p:pic>
        <p:nvPicPr>
          <p:cNvPr id="4" name="Picture 3" descr="Screen shot 2011-03-10 at 9.34.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689" y="3156284"/>
            <a:ext cx="3886200" cy="1816100"/>
          </a:xfrm>
          <a:prstGeom prst="rect">
            <a:avLst/>
          </a:prstGeom>
        </p:spPr>
      </p:pic>
      <p:sp>
        <p:nvSpPr>
          <p:cNvPr id="5" name="Rectangle 4"/>
          <p:cNvSpPr/>
          <p:nvPr/>
        </p:nvSpPr>
        <p:spPr>
          <a:xfrm>
            <a:off x="3377763" y="5751847"/>
            <a:ext cx="2290448" cy="369332"/>
          </a:xfrm>
          <a:prstGeom prst="rect">
            <a:avLst/>
          </a:prstGeom>
        </p:spPr>
        <p:txBody>
          <a:bodyPr wrap="none">
            <a:spAutoFit/>
          </a:bodyPr>
          <a:lstStyle/>
          <a:p>
            <a:pPr algn="ctr"/>
            <a:r>
              <a:rPr lang="en-US" dirty="0"/>
              <a:t>P.S. Yes, yes you can </a:t>
            </a:r>
            <a:r>
              <a:rPr lang="en-US" dirty="0">
                <a:sym typeface="Wingdings"/>
              </a:rPr>
              <a:t></a:t>
            </a:r>
            <a:endParaRPr lang="en-US" dirty="0"/>
          </a:p>
        </p:txBody>
      </p:sp>
    </p:spTree>
    <p:extLst>
      <p:ext uri="{BB962C8B-B14F-4D97-AF65-F5344CB8AC3E}">
        <p14:creationId xmlns:p14="http://schemas.microsoft.com/office/powerpoint/2010/main" val="279769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Box 20"/>
          <p:cNvSpPr txBox="1">
            <a:spLocks noChangeArrowheads="1"/>
          </p:cNvSpPr>
          <p:nvPr/>
        </p:nvSpPr>
        <p:spPr bwMode="auto">
          <a:xfrm>
            <a:off x="2819400" y="-46604"/>
            <a:ext cx="63246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dirty="0" smtClean="0">
                <a:latin typeface="Calibri"/>
                <a:cs typeface="Calibri"/>
              </a:rPr>
              <a:t>From </a:t>
            </a:r>
            <a:r>
              <a:rPr lang="en-US" sz="1600" b="1" dirty="0" smtClean="0">
                <a:latin typeface="Calibri"/>
                <a:cs typeface="Calibri"/>
              </a:rPr>
              <a:t>Review Session 2 with Dan and Han: </a:t>
            </a:r>
          </a:p>
          <a:p>
            <a:pPr algn="ctr" eaLnBrk="1" hangingPunct="1"/>
            <a:r>
              <a:rPr lang="en-US" sz="1600" b="1" dirty="0" smtClean="0">
                <a:latin typeface="Calibri"/>
                <a:cs typeface="Calibri"/>
              </a:rPr>
              <a:t>Summary </a:t>
            </a:r>
            <a:r>
              <a:rPr lang="en-US" sz="1600" b="1" dirty="0">
                <a:latin typeface="Calibri"/>
                <a:cs typeface="Calibri"/>
              </a:rPr>
              <a:t>of kinetic effects of enzyme inhibition: M-M &amp; </a:t>
            </a:r>
            <a:r>
              <a:rPr lang="en-US" sz="1600" b="1" dirty="0" err="1">
                <a:latin typeface="Calibri"/>
                <a:cs typeface="Calibri"/>
              </a:rPr>
              <a:t>Lineweaver</a:t>
            </a:r>
            <a:r>
              <a:rPr lang="en-US" sz="1600" b="1" dirty="0">
                <a:latin typeface="Calibri"/>
                <a:cs typeface="Calibri"/>
              </a:rPr>
              <a:t>-Burk </a:t>
            </a:r>
            <a:r>
              <a:rPr lang="en-US" sz="1600" b="1" dirty="0" smtClean="0">
                <a:latin typeface="Calibri"/>
                <a:cs typeface="Calibri"/>
              </a:rPr>
              <a:t>plots from Exam 2</a:t>
            </a:r>
            <a:endParaRPr lang="en-US" sz="1600" b="1" dirty="0">
              <a:latin typeface="Calibri"/>
              <a:cs typeface="Calibri"/>
            </a:endParaRPr>
          </a:p>
        </p:txBody>
      </p:sp>
      <p:sp>
        <p:nvSpPr>
          <p:cNvPr id="9225" name="TextBox 120"/>
          <p:cNvSpPr txBox="1">
            <a:spLocks noChangeArrowheads="1"/>
          </p:cNvSpPr>
          <p:nvPr/>
        </p:nvSpPr>
        <p:spPr bwMode="auto">
          <a:xfrm>
            <a:off x="152400" y="11811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latin typeface="Calibri"/>
                <a:cs typeface="Calibri"/>
              </a:rPr>
              <a:t>Competitive inhibition (</a:t>
            </a:r>
            <a:r>
              <a:rPr lang="el-GR" sz="2000">
                <a:latin typeface="Calibri"/>
                <a:cs typeface="Calibri"/>
              </a:rPr>
              <a:t>α</a:t>
            </a:r>
            <a:r>
              <a:rPr lang="ja-JP" altLang="en-US" sz="2000">
                <a:latin typeface="Calibri"/>
                <a:cs typeface="Calibri"/>
              </a:rPr>
              <a:t>’</a:t>
            </a:r>
            <a:r>
              <a:rPr lang="en-US" sz="2000">
                <a:latin typeface="Calibri"/>
                <a:cs typeface="Calibri"/>
              </a:rPr>
              <a:t>=1)</a:t>
            </a:r>
          </a:p>
        </p:txBody>
      </p:sp>
      <p:sp>
        <p:nvSpPr>
          <p:cNvPr id="9226" name="TextBox 122"/>
          <p:cNvSpPr txBox="1">
            <a:spLocks noChangeArrowheads="1"/>
          </p:cNvSpPr>
          <p:nvPr/>
        </p:nvSpPr>
        <p:spPr bwMode="auto">
          <a:xfrm>
            <a:off x="152400" y="55626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latin typeface="Calibri"/>
                <a:cs typeface="Calibri"/>
              </a:rPr>
              <a:t>Mixed inhibition</a:t>
            </a:r>
          </a:p>
        </p:txBody>
      </p:sp>
      <p:grpSp>
        <p:nvGrpSpPr>
          <p:cNvPr id="9227" name="Group 157"/>
          <p:cNvGrpSpPr>
            <a:grpSpLocks/>
          </p:cNvGrpSpPr>
          <p:nvPr/>
        </p:nvGrpSpPr>
        <p:grpSpPr bwMode="auto">
          <a:xfrm>
            <a:off x="5164138" y="2546350"/>
            <a:ext cx="3751262" cy="2198688"/>
            <a:chOff x="5181600" y="1358900"/>
            <a:chExt cx="4285867" cy="2445918"/>
          </a:xfrm>
        </p:grpSpPr>
        <p:cxnSp>
          <p:nvCxnSpPr>
            <p:cNvPr id="130" name="Straight Connector 129"/>
            <p:cNvCxnSpPr/>
            <p:nvPr/>
          </p:nvCxnSpPr>
          <p:spPr>
            <a:xfrm>
              <a:off x="5747487" y="3093117"/>
              <a:ext cx="22109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638998" y="2750513"/>
              <a:ext cx="19037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838174" y="1659121"/>
              <a:ext cx="1967907" cy="14410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052195" y="1652057"/>
              <a:ext cx="1967907" cy="14410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6257147" y="1652057"/>
              <a:ext cx="1967908" cy="1441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7610197" y="1614971"/>
              <a:ext cx="638436" cy="165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36" name="Rectangle 135"/>
            <p:cNvSpPr/>
            <p:nvPr/>
          </p:nvSpPr>
          <p:spPr>
            <a:xfrm flipV="1">
              <a:off x="7182155" y="1595545"/>
              <a:ext cx="837948" cy="19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37" name="Rectangle 136"/>
            <p:cNvSpPr/>
            <p:nvPr/>
          </p:nvSpPr>
          <p:spPr>
            <a:xfrm>
              <a:off x="7962063" y="1358900"/>
              <a:ext cx="76177" cy="838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9320" name="TextBox 137"/>
            <p:cNvSpPr txBox="1">
              <a:spLocks noChangeArrowheads="1"/>
            </p:cNvSpPr>
            <p:nvPr/>
          </p:nvSpPr>
          <p:spPr bwMode="auto">
            <a:xfrm>
              <a:off x="7562850" y="2008212"/>
              <a:ext cx="838200" cy="3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a:t>
              </a:r>
              <a:r>
                <a:rPr lang="el-GR" sz="1200">
                  <a:latin typeface="Calibri"/>
                  <a:cs typeface="Calibri"/>
                </a:rPr>
                <a:t> = 1</a:t>
              </a:r>
              <a:endParaRPr lang="en-US" sz="1200">
                <a:latin typeface="Calibri"/>
                <a:cs typeface="Calibri"/>
              </a:endParaRPr>
            </a:p>
          </p:txBody>
        </p:sp>
        <p:sp>
          <p:nvSpPr>
            <p:cNvPr id="9321" name="TextBox 138"/>
            <p:cNvSpPr txBox="1">
              <a:spLocks noChangeArrowheads="1"/>
            </p:cNvSpPr>
            <p:nvPr/>
          </p:nvSpPr>
          <p:spPr bwMode="auto">
            <a:xfrm>
              <a:off x="7562850" y="1820291"/>
              <a:ext cx="838200" cy="3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a:t>
              </a:r>
              <a:r>
                <a:rPr lang="el-GR" sz="1200">
                  <a:latin typeface="Calibri"/>
                  <a:cs typeface="Calibri"/>
                </a:rPr>
                <a:t> = </a:t>
              </a:r>
              <a:r>
                <a:rPr lang="en-US" sz="1200">
                  <a:latin typeface="Calibri"/>
                  <a:cs typeface="Calibri"/>
                </a:rPr>
                <a:t>1.5</a:t>
              </a:r>
            </a:p>
          </p:txBody>
        </p:sp>
        <p:sp>
          <p:nvSpPr>
            <p:cNvPr id="9322" name="TextBox 139"/>
            <p:cNvSpPr txBox="1">
              <a:spLocks noChangeArrowheads="1"/>
            </p:cNvSpPr>
            <p:nvPr/>
          </p:nvSpPr>
          <p:spPr bwMode="auto">
            <a:xfrm>
              <a:off x="7562850" y="1641164"/>
              <a:ext cx="838200" cy="3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a:t>
              </a:r>
              <a:r>
                <a:rPr lang="el-GR" sz="1200">
                  <a:latin typeface="Calibri"/>
                  <a:cs typeface="Calibri"/>
                </a:rPr>
                <a:t>=</a:t>
              </a:r>
              <a:r>
                <a:rPr lang="en-US" sz="1200">
                  <a:latin typeface="Calibri"/>
                  <a:cs typeface="Calibri"/>
                </a:rPr>
                <a:t> 2</a:t>
              </a:r>
            </a:p>
          </p:txBody>
        </p:sp>
        <p:cxnSp>
          <p:nvCxnSpPr>
            <p:cNvPr id="141" name="Straight Arrow Connector 140"/>
            <p:cNvCxnSpPr/>
            <p:nvPr/>
          </p:nvCxnSpPr>
          <p:spPr>
            <a:xfrm rot="5400000" flipH="1" flipV="1">
              <a:off x="8124107" y="1848942"/>
              <a:ext cx="381457" cy="18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24" name="TextBox 141"/>
            <p:cNvSpPr txBox="1">
              <a:spLocks noChangeArrowheads="1"/>
            </p:cNvSpPr>
            <p:nvPr/>
          </p:nvSpPr>
          <p:spPr bwMode="auto">
            <a:xfrm>
              <a:off x="8296158" y="1640995"/>
              <a:ext cx="1065049" cy="51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increasing</a:t>
              </a:r>
              <a:br>
                <a:rPr lang="en-US" sz="1200">
                  <a:latin typeface="Calibri"/>
                  <a:cs typeface="Calibri"/>
                </a:rPr>
              </a:br>
              <a:r>
                <a:rPr lang="en-US" sz="1200">
                  <a:latin typeface="Calibri"/>
                  <a:cs typeface="Calibri"/>
                </a:rPr>
                <a:t>[inhibitor]</a:t>
              </a:r>
            </a:p>
          </p:txBody>
        </p:sp>
        <p:sp>
          <p:nvSpPr>
            <p:cNvPr id="9325" name="TextBox 142"/>
            <p:cNvSpPr txBox="1">
              <a:spLocks noChangeArrowheads="1"/>
            </p:cNvSpPr>
            <p:nvPr/>
          </p:nvSpPr>
          <p:spPr bwMode="auto">
            <a:xfrm>
              <a:off x="8161869" y="2008211"/>
              <a:ext cx="1305598" cy="3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(no inhibitor)</a:t>
              </a:r>
            </a:p>
          </p:txBody>
        </p:sp>
        <p:sp>
          <p:nvSpPr>
            <p:cNvPr id="9326" name="TextBox 143"/>
            <p:cNvSpPr txBox="1">
              <a:spLocks noChangeArrowheads="1"/>
            </p:cNvSpPr>
            <p:nvPr/>
          </p:nvSpPr>
          <p:spPr bwMode="auto">
            <a:xfrm>
              <a:off x="6381213" y="1557455"/>
              <a:ext cx="838200" cy="3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1/v</a:t>
              </a:r>
              <a:r>
                <a:rPr lang="en-US" sz="1200" baseline="-25000">
                  <a:latin typeface="Calibri"/>
                  <a:cs typeface="Calibri"/>
                </a:rPr>
                <a:t>0</a:t>
              </a:r>
            </a:p>
          </p:txBody>
        </p:sp>
        <p:sp>
          <p:nvSpPr>
            <p:cNvPr id="9327" name="TextBox 144"/>
            <p:cNvSpPr txBox="1">
              <a:spLocks noChangeArrowheads="1"/>
            </p:cNvSpPr>
            <p:nvPr/>
          </p:nvSpPr>
          <p:spPr bwMode="auto">
            <a:xfrm>
              <a:off x="7524213" y="2941934"/>
              <a:ext cx="838200" cy="3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1/[S]</a:t>
              </a:r>
              <a:endParaRPr lang="en-US" sz="1200" baseline="-25000">
                <a:latin typeface="Calibri"/>
                <a:cs typeface="Calibri"/>
              </a:endParaRPr>
            </a:p>
          </p:txBody>
        </p:sp>
        <p:cxnSp>
          <p:nvCxnSpPr>
            <p:cNvPr id="146" name="Straight Arrow Connector 145"/>
            <p:cNvCxnSpPr/>
            <p:nvPr/>
          </p:nvCxnSpPr>
          <p:spPr>
            <a:xfrm flipV="1">
              <a:off x="5758369" y="3119608"/>
              <a:ext cx="509660" cy="303753"/>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5758369" y="3144332"/>
              <a:ext cx="290198" cy="279029"/>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flipH="1" flipV="1">
              <a:off x="5675987" y="3226714"/>
              <a:ext cx="279029" cy="114265"/>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16200000" flipV="1">
              <a:off x="6508661" y="2954772"/>
              <a:ext cx="559823" cy="380885"/>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graphicFrame>
          <p:nvGraphicFramePr>
            <p:cNvPr id="9222" name="Object 28"/>
            <p:cNvGraphicFramePr>
              <a:graphicFrameLocks noChangeAspect="1"/>
            </p:cNvGraphicFramePr>
            <p:nvPr/>
          </p:nvGraphicFramePr>
          <p:xfrm>
            <a:off x="5181600" y="3157118"/>
            <a:ext cx="608013" cy="647700"/>
          </p:xfrm>
          <a:graphic>
            <a:graphicData uri="http://schemas.openxmlformats.org/presentationml/2006/ole">
              <mc:AlternateContent xmlns:mc="http://schemas.openxmlformats.org/markup-compatibility/2006">
                <mc:Choice xmlns:v="urn:schemas-microsoft-com:vml" Requires="v">
                  <p:oleObj spid="_x0000_s1410" name="Equation" r:id="rId3" imgW="406080" imgH="431640" progId="Equation.3">
                    <p:embed/>
                  </p:oleObj>
                </mc:Choice>
                <mc:Fallback>
                  <p:oleObj name="Equation" r:id="rId3" imgW="406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157118"/>
                          <a:ext cx="60801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23" name="Object 29"/>
            <p:cNvGraphicFramePr>
              <a:graphicFrameLocks noChangeAspect="1"/>
            </p:cNvGraphicFramePr>
            <p:nvPr/>
          </p:nvGraphicFramePr>
          <p:xfrm>
            <a:off x="7005840" y="3124352"/>
            <a:ext cx="481884" cy="655782"/>
          </p:xfrm>
          <a:graphic>
            <a:graphicData uri="http://schemas.openxmlformats.org/presentationml/2006/ole">
              <mc:AlternateContent xmlns:mc="http://schemas.openxmlformats.org/markup-compatibility/2006">
                <mc:Choice xmlns:v="urn:schemas-microsoft-com:vml" Requires="v">
                  <p:oleObj spid="_x0000_s1411" name="Equation" r:id="rId5" imgW="317160" imgH="431640" progId="Equation.3">
                    <p:embed/>
                  </p:oleObj>
                </mc:Choice>
                <mc:Fallback>
                  <p:oleObj name="Equation" r:id="rId5" imgW="3171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5840" y="3124352"/>
                          <a:ext cx="481884" cy="655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52" name="Straight Arrow Connector 151"/>
            <p:cNvCxnSpPr/>
            <p:nvPr/>
          </p:nvCxnSpPr>
          <p:spPr>
            <a:xfrm rot="16200000" flipV="1">
              <a:off x="6418547" y="2902126"/>
              <a:ext cx="736425" cy="355493"/>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16200000" flipV="1">
              <a:off x="6348075" y="2806929"/>
              <a:ext cx="890067" cy="342796"/>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6552787" y="3114309"/>
              <a:ext cx="90687" cy="62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grpSp>
      <p:grpSp>
        <p:nvGrpSpPr>
          <p:cNvPr id="9228" name="Group 156"/>
          <p:cNvGrpSpPr>
            <a:grpSpLocks/>
          </p:cNvGrpSpPr>
          <p:nvPr/>
        </p:nvGrpSpPr>
        <p:grpSpPr bwMode="auto">
          <a:xfrm>
            <a:off x="5105400" y="657225"/>
            <a:ext cx="3530600" cy="2019300"/>
            <a:chOff x="203916" y="1562637"/>
            <a:chExt cx="4034493" cy="2247363"/>
          </a:xfrm>
        </p:grpSpPr>
        <p:cxnSp>
          <p:nvCxnSpPr>
            <p:cNvPr id="49" name="Straight Connector 48"/>
            <p:cNvCxnSpPr/>
            <p:nvPr/>
          </p:nvCxnSpPr>
          <p:spPr>
            <a:xfrm>
              <a:off x="827956" y="3099748"/>
              <a:ext cx="22095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16498" y="2756108"/>
              <a:ext cx="19063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056529" y="2506105"/>
              <a:ext cx="1980965" cy="5901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250635" y="2214585"/>
              <a:ext cx="1801372" cy="9028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403017" y="1891261"/>
              <a:ext cx="1652618" cy="12120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041122" y="1815289"/>
              <a:ext cx="76191" cy="83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55" name="Rectangle 54"/>
            <p:cNvSpPr/>
            <p:nvPr/>
          </p:nvSpPr>
          <p:spPr>
            <a:xfrm flipV="1">
              <a:off x="813444" y="3119184"/>
              <a:ext cx="838101" cy="4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56" name="Rectangle 55"/>
            <p:cNvSpPr/>
            <p:nvPr/>
          </p:nvSpPr>
          <p:spPr>
            <a:xfrm>
              <a:off x="2689193" y="1619174"/>
              <a:ext cx="638553" cy="1657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9299" name="TextBox 56"/>
            <p:cNvSpPr txBox="1">
              <a:spLocks noChangeArrowheads="1"/>
            </p:cNvSpPr>
            <p:nvPr/>
          </p:nvSpPr>
          <p:spPr bwMode="auto">
            <a:xfrm>
              <a:off x="2642316" y="2464158"/>
              <a:ext cx="838200" cy="3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 = 1</a:t>
              </a:r>
              <a:endParaRPr lang="en-US" sz="1200">
                <a:latin typeface="Calibri"/>
                <a:cs typeface="Calibri"/>
              </a:endParaRPr>
            </a:p>
          </p:txBody>
        </p:sp>
        <p:sp>
          <p:nvSpPr>
            <p:cNvPr id="9300" name="TextBox 57"/>
            <p:cNvSpPr txBox="1">
              <a:spLocks noChangeArrowheads="1"/>
            </p:cNvSpPr>
            <p:nvPr/>
          </p:nvSpPr>
          <p:spPr bwMode="auto">
            <a:xfrm>
              <a:off x="2642316" y="2237600"/>
              <a:ext cx="838200" cy="3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 = </a:t>
              </a:r>
              <a:r>
                <a:rPr lang="en-US" sz="1200">
                  <a:latin typeface="Calibri"/>
                  <a:cs typeface="Calibri"/>
                </a:rPr>
                <a:t>2</a:t>
              </a:r>
            </a:p>
          </p:txBody>
        </p:sp>
        <p:sp>
          <p:nvSpPr>
            <p:cNvPr id="9301" name="TextBox 58"/>
            <p:cNvSpPr txBox="1">
              <a:spLocks noChangeArrowheads="1"/>
            </p:cNvSpPr>
            <p:nvPr/>
          </p:nvSpPr>
          <p:spPr bwMode="auto">
            <a:xfrm>
              <a:off x="2642316" y="2006958"/>
              <a:ext cx="838200" cy="3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 = </a:t>
              </a:r>
              <a:r>
                <a:rPr lang="en-US" sz="1200">
                  <a:latin typeface="Calibri"/>
                  <a:cs typeface="Calibri"/>
                </a:rPr>
                <a:t>3</a:t>
              </a:r>
            </a:p>
          </p:txBody>
        </p:sp>
        <p:cxnSp>
          <p:nvCxnSpPr>
            <p:cNvPr id="60" name="Straight Arrow Connector 59"/>
            <p:cNvCxnSpPr/>
            <p:nvPr/>
          </p:nvCxnSpPr>
          <p:spPr>
            <a:xfrm rot="5400000" flipH="1" flipV="1">
              <a:off x="2909484" y="2171274"/>
              <a:ext cx="533572" cy="1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03" name="TextBox 60"/>
            <p:cNvSpPr txBox="1">
              <a:spLocks noChangeArrowheads="1"/>
            </p:cNvSpPr>
            <p:nvPr/>
          </p:nvSpPr>
          <p:spPr bwMode="auto">
            <a:xfrm>
              <a:off x="3175716" y="1905000"/>
              <a:ext cx="1062692" cy="51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increasing</a:t>
              </a:r>
              <a:br>
                <a:rPr lang="en-US" sz="1200">
                  <a:latin typeface="Calibri"/>
                  <a:cs typeface="Calibri"/>
                </a:rPr>
              </a:br>
              <a:r>
                <a:rPr lang="en-US" sz="1200">
                  <a:latin typeface="Calibri"/>
                  <a:cs typeface="Calibri"/>
                </a:rPr>
                <a:t>[inhibitor]</a:t>
              </a:r>
            </a:p>
          </p:txBody>
        </p:sp>
        <p:sp>
          <p:nvSpPr>
            <p:cNvPr id="9304" name="TextBox 61"/>
            <p:cNvSpPr txBox="1">
              <a:spLocks noChangeArrowheads="1"/>
            </p:cNvSpPr>
            <p:nvPr/>
          </p:nvSpPr>
          <p:spPr bwMode="auto">
            <a:xfrm>
              <a:off x="3047999" y="2464158"/>
              <a:ext cx="1190410"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(no inhibitor)</a:t>
              </a:r>
            </a:p>
          </p:txBody>
        </p:sp>
        <p:sp>
          <p:nvSpPr>
            <p:cNvPr id="9305" name="TextBox 62"/>
            <p:cNvSpPr txBox="1">
              <a:spLocks noChangeArrowheads="1"/>
            </p:cNvSpPr>
            <p:nvPr/>
          </p:nvSpPr>
          <p:spPr bwMode="auto">
            <a:xfrm>
              <a:off x="1460679" y="1562637"/>
              <a:ext cx="838200" cy="3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1/v</a:t>
              </a:r>
              <a:r>
                <a:rPr lang="en-US" sz="1200" baseline="-25000">
                  <a:latin typeface="Calibri"/>
                  <a:cs typeface="Calibri"/>
                </a:rPr>
                <a:t>0</a:t>
              </a:r>
            </a:p>
          </p:txBody>
        </p:sp>
        <p:sp>
          <p:nvSpPr>
            <p:cNvPr id="9306" name="TextBox 63"/>
            <p:cNvSpPr txBox="1">
              <a:spLocks noChangeArrowheads="1"/>
            </p:cNvSpPr>
            <p:nvPr/>
          </p:nvSpPr>
          <p:spPr bwMode="auto">
            <a:xfrm>
              <a:off x="2603679" y="2947116"/>
              <a:ext cx="838200" cy="3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1/[S]</a:t>
              </a:r>
              <a:endParaRPr lang="en-US" sz="1200" baseline="-25000">
                <a:latin typeface="Calibri"/>
                <a:cs typeface="Calibri"/>
              </a:endParaRPr>
            </a:p>
          </p:txBody>
        </p:sp>
        <p:cxnSp>
          <p:nvCxnSpPr>
            <p:cNvPr id="65" name="Straight Arrow Connector 64"/>
            <p:cNvCxnSpPr/>
            <p:nvPr/>
          </p:nvCxnSpPr>
          <p:spPr>
            <a:xfrm flipV="1">
              <a:off x="965826" y="3175721"/>
              <a:ext cx="419051" cy="252651"/>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965826" y="3149219"/>
              <a:ext cx="290251" cy="279154"/>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883392" y="3231652"/>
              <a:ext cx="279154" cy="114287"/>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V="1">
              <a:off x="1698129" y="2954159"/>
              <a:ext cx="431098" cy="393654"/>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graphicFrame>
          <p:nvGraphicFramePr>
            <p:cNvPr id="9220" name="Object 22"/>
            <p:cNvGraphicFramePr>
              <a:graphicFrameLocks noChangeAspect="1"/>
            </p:cNvGraphicFramePr>
            <p:nvPr/>
          </p:nvGraphicFramePr>
          <p:xfrm>
            <a:off x="203916" y="3162837"/>
            <a:ext cx="722415" cy="647163"/>
          </p:xfrm>
          <a:graphic>
            <a:graphicData uri="http://schemas.openxmlformats.org/presentationml/2006/ole">
              <mc:AlternateContent xmlns:mc="http://schemas.openxmlformats.org/markup-compatibility/2006">
                <mc:Choice xmlns:v="urn:schemas-microsoft-com:vml" Requires="v">
                  <p:oleObj spid="_x0000_s1412" name="Equation" r:id="rId7" imgW="482400" imgH="431640" progId="Equation.3">
                    <p:embed/>
                  </p:oleObj>
                </mc:Choice>
                <mc:Fallback>
                  <p:oleObj name="Equation" r:id="rId7" imgW="482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16" y="3162837"/>
                          <a:ext cx="722415" cy="64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21" name="Object 23"/>
            <p:cNvGraphicFramePr>
              <a:graphicFrameLocks noChangeAspect="1"/>
            </p:cNvGraphicFramePr>
            <p:nvPr/>
          </p:nvGraphicFramePr>
          <p:xfrm>
            <a:off x="2085104" y="3128963"/>
            <a:ext cx="482600" cy="655637"/>
          </p:xfrm>
          <a:graphic>
            <a:graphicData uri="http://schemas.openxmlformats.org/presentationml/2006/ole">
              <mc:AlternateContent xmlns:mc="http://schemas.openxmlformats.org/markup-compatibility/2006">
                <mc:Choice xmlns:v="urn:schemas-microsoft-com:vml" Requires="v">
                  <p:oleObj spid="_x0000_s1413" name="Equation" r:id="rId9" imgW="317160" imgH="431640" progId="Equation.3">
                    <p:embed/>
                  </p:oleObj>
                </mc:Choice>
                <mc:Fallback>
                  <p:oleObj name="Equation" r:id="rId9" imgW="31716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5104" y="3128963"/>
                          <a:ext cx="48260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6" name="Rectangle 155"/>
            <p:cNvSpPr/>
            <p:nvPr/>
          </p:nvSpPr>
          <p:spPr>
            <a:xfrm>
              <a:off x="1615263" y="3113883"/>
              <a:ext cx="90704" cy="62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grpSp>
      <p:sp>
        <p:nvSpPr>
          <p:cNvPr id="9229" name="TextBox 36"/>
          <p:cNvSpPr txBox="1">
            <a:spLocks noChangeArrowheads="1"/>
          </p:cNvSpPr>
          <p:nvPr/>
        </p:nvSpPr>
        <p:spPr bwMode="auto">
          <a:xfrm>
            <a:off x="2293938" y="5064125"/>
            <a:ext cx="2362200" cy="17541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dirty="0">
                <a:latin typeface="Calibri"/>
                <a:cs typeface="Calibri"/>
              </a:rPr>
              <a:t>α</a:t>
            </a:r>
            <a:r>
              <a:rPr lang="ja-JP" altLang="en-US" sz="1200" dirty="0">
                <a:latin typeface="Calibri"/>
                <a:cs typeface="Calibri"/>
              </a:rPr>
              <a:t>’</a:t>
            </a:r>
            <a:r>
              <a:rPr lang="en-US" sz="1200" dirty="0">
                <a:latin typeface="Calibri"/>
                <a:cs typeface="Calibri"/>
              </a:rPr>
              <a:t> &lt; </a:t>
            </a:r>
            <a:r>
              <a:rPr lang="el-GR" sz="1200" dirty="0">
                <a:latin typeface="Calibri"/>
                <a:cs typeface="Calibri"/>
              </a:rPr>
              <a:t>α</a:t>
            </a:r>
            <a:r>
              <a:rPr lang="en-US" sz="1200" dirty="0">
                <a:latin typeface="Calibri"/>
                <a:cs typeface="Calibri"/>
              </a:rPr>
              <a:t>  +inhibitor and </a:t>
            </a:r>
            <a:br>
              <a:rPr lang="en-US" sz="1200" dirty="0">
                <a:latin typeface="Calibri"/>
                <a:cs typeface="Calibri"/>
              </a:rPr>
            </a:br>
            <a:r>
              <a:rPr lang="en-US" sz="1200" dirty="0">
                <a:latin typeface="Calibri"/>
                <a:cs typeface="Calibri"/>
              </a:rPr>
              <a:t>           -inhibitor lines cross</a:t>
            </a:r>
          </a:p>
          <a:p>
            <a:pPr eaLnBrk="1" hangingPunct="1"/>
            <a:r>
              <a:rPr lang="en-US" sz="1200" dirty="0">
                <a:latin typeface="Calibri"/>
                <a:cs typeface="Calibri"/>
              </a:rPr>
              <a:t> </a:t>
            </a:r>
            <a:r>
              <a:rPr lang="en-US" sz="1200" dirty="0" err="1">
                <a:latin typeface="Calibri"/>
                <a:cs typeface="Calibri"/>
              </a:rPr>
              <a:t>K</a:t>
            </a:r>
            <a:r>
              <a:rPr lang="en-US" sz="1200" baseline="-25000" dirty="0" err="1">
                <a:latin typeface="Calibri"/>
                <a:cs typeface="Calibri"/>
              </a:rPr>
              <a:t>M</a:t>
            </a:r>
            <a:r>
              <a:rPr lang="en-US" sz="1200" baseline="30000" dirty="0" err="1">
                <a:latin typeface="Calibri"/>
                <a:cs typeface="Calibri"/>
              </a:rPr>
              <a:t>app</a:t>
            </a:r>
            <a:r>
              <a:rPr lang="en-US" sz="1200" dirty="0">
                <a:latin typeface="Calibri"/>
                <a:cs typeface="Calibri"/>
              </a:rPr>
              <a:t> increases</a:t>
            </a:r>
            <a:br>
              <a:rPr lang="en-US" sz="1200" dirty="0">
                <a:latin typeface="Calibri"/>
                <a:cs typeface="Calibri"/>
              </a:rPr>
            </a:br>
            <a:r>
              <a:rPr lang="en-US" sz="1200" dirty="0">
                <a:latin typeface="Calibri"/>
                <a:cs typeface="Calibri"/>
              </a:rPr>
              <a:t/>
            </a:r>
            <a:br>
              <a:rPr lang="en-US" sz="1200" dirty="0">
                <a:latin typeface="Calibri"/>
                <a:cs typeface="Calibri"/>
              </a:rPr>
            </a:br>
            <a:r>
              <a:rPr lang="el-GR" sz="1200" dirty="0">
                <a:latin typeface="Calibri"/>
                <a:cs typeface="Calibri"/>
              </a:rPr>
              <a:t>α</a:t>
            </a:r>
            <a:r>
              <a:rPr lang="ja-JP" altLang="en-US" sz="1200" dirty="0">
                <a:latin typeface="Calibri"/>
                <a:cs typeface="Calibri"/>
              </a:rPr>
              <a:t>’</a:t>
            </a:r>
            <a:r>
              <a:rPr lang="en-US" sz="1200" dirty="0">
                <a:latin typeface="Calibri"/>
                <a:cs typeface="Calibri"/>
              </a:rPr>
              <a:t> &gt; </a:t>
            </a:r>
            <a:r>
              <a:rPr lang="el-GR" sz="1200" dirty="0">
                <a:latin typeface="Calibri"/>
                <a:cs typeface="Calibri"/>
              </a:rPr>
              <a:t>α</a:t>
            </a:r>
            <a:r>
              <a:rPr lang="en-US" sz="1200" dirty="0">
                <a:latin typeface="Calibri"/>
                <a:cs typeface="Calibri"/>
              </a:rPr>
              <a:t> lines do not cross</a:t>
            </a:r>
            <a:br>
              <a:rPr lang="en-US" sz="1200" dirty="0">
                <a:latin typeface="Calibri"/>
                <a:cs typeface="Calibri"/>
              </a:rPr>
            </a:br>
            <a:r>
              <a:rPr lang="en-US" sz="1200" dirty="0">
                <a:latin typeface="Calibri"/>
                <a:cs typeface="Calibri"/>
              </a:rPr>
              <a:t> </a:t>
            </a:r>
            <a:r>
              <a:rPr lang="en-US" sz="1200" dirty="0" err="1">
                <a:latin typeface="Calibri"/>
                <a:cs typeface="Calibri"/>
              </a:rPr>
              <a:t>K</a:t>
            </a:r>
            <a:r>
              <a:rPr lang="en-US" sz="1200" baseline="-25000" dirty="0" err="1">
                <a:latin typeface="Calibri"/>
                <a:cs typeface="Calibri"/>
              </a:rPr>
              <a:t>M</a:t>
            </a:r>
            <a:r>
              <a:rPr lang="en-US" sz="1200" baseline="30000" dirty="0" err="1">
                <a:latin typeface="Calibri"/>
                <a:cs typeface="Calibri"/>
              </a:rPr>
              <a:t>app</a:t>
            </a:r>
            <a:r>
              <a:rPr lang="en-US" sz="1200" dirty="0">
                <a:latin typeface="Calibri"/>
                <a:cs typeface="Calibri"/>
              </a:rPr>
              <a:t> decreases</a:t>
            </a:r>
          </a:p>
          <a:p>
            <a:pPr eaLnBrk="1" hangingPunct="1"/>
            <a:endParaRPr lang="en-US" sz="1200" dirty="0">
              <a:latin typeface="Calibri"/>
              <a:cs typeface="Calibri"/>
            </a:endParaRPr>
          </a:p>
          <a:p>
            <a:pPr eaLnBrk="1" hangingPunct="1"/>
            <a:r>
              <a:rPr lang="el-GR" sz="1200" dirty="0">
                <a:latin typeface="Calibri"/>
                <a:cs typeface="Calibri"/>
              </a:rPr>
              <a:t>α</a:t>
            </a:r>
            <a:r>
              <a:rPr lang="ja-JP" altLang="en-US" sz="1200" dirty="0">
                <a:latin typeface="Calibri"/>
                <a:cs typeface="Calibri"/>
              </a:rPr>
              <a:t>’</a:t>
            </a:r>
            <a:r>
              <a:rPr lang="en-US" sz="1200" dirty="0">
                <a:latin typeface="Calibri"/>
                <a:cs typeface="Calibri"/>
              </a:rPr>
              <a:t> =</a:t>
            </a:r>
            <a:r>
              <a:rPr lang="el-GR" sz="1200" dirty="0">
                <a:latin typeface="Calibri"/>
                <a:cs typeface="Calibri"/>
              </a:rPr>
              <a:t> α</a:t>
            </a:r>
            <a:r>
              <a:rPr lang="en-US" sz="1200" dirty="0">
                <a:latin typeface="Calibri"/>
                <a:cs typeface="Calibri"/>
              </a:rPr>
              <a:t> lines intersect at x-</a:t>
            </a:r>
            <a:r>
              <a:rPr lang="en-US" sz="1200" dirty="0" err="1">
                <a:latin typeface="Calibri"/>
                <a:cs typeface="Calibri"/>
              </a:rPr>
              <a:t>int</a:t>
            </a:r>
            <a:r>
              <a:rPr lang="en-US" sz="1200" dirty="0">
                <a:latin typeface="Calibri"/>
                <a:cs typeface="Calibri"/>
              </a:rPr>
              <a:t/>
            </a:r>
            <a:br>
              <a:rPr lang="en-US" sz="1200" dirty="0">
                <a:latin typeface="Calibri"/>
                <a:cs typeface="Calibri"/>
              </a:rPr>
            </a:br>
            <a:r>
              <a:rPr lang="en-US" sz="1200" dirty="0">
                <a:latin typeface="Calibri"/>
                <a:cs typeface="Calibri"/>
              </a:rPr>
              <a:t> </a:t>
            </a:r>
            <a:r>
              <a:rPr lang="en-US" sz="1200" dirty="0" err="1">
                <a:latin typeface="Calibri"/>
                <a:cs typeface="Calibri"/>
              </a:rPr>
              <a:t>K</a:t>
            </a:r>
            <a:r>
              <a:rPr lang="en-US" sz="1200" baseline="-25000" dirty="0" err="1">
                <a:latin typeface="Calibri"/>
                <a:cs typeface="Calibri"/>
              </a:rPr>
              <a:t>M</a:t>
            </a:r>
            <a:r>
              <a:rPr lang="en-US" sz="1200" baseline="30000" dirty="0" err="1">
                <a:latin typeface="Calibri"/>
                <a:cs typeface="Calibri"/>
              </a:rPr>
              <a:t>app</a:t>
            </a:r>
            <a:r>
              <a:rPr lang="en-US" sz="1200" dirty="0">
                <a:latin typeface="Calibri"/>
                <a:cs typeface="Calibri"/>
              </a:rPr>
              <a:t> no change</a:t>
            </a:r>
            <a:r>
              <a:rPr lang="el-GR" sz="1200" dirty="0">
                <a:latin typeface="Calibri"/>
                <a:cs typeface="Calibri"/>
              </a:rPr>
              <a:t> </a:t>
            </a:r>
            <a:endParaRPr lang="en-US" sz="1200" dirty="0">
              <a:latin typeface="Calibri"/>
              <a:cs typeface="Calibri"/>
            </a:endParaRPr>
          </a:p>
        </p:txBody>
      </p:sp>
      <p:sp>
        <p:nvSpPr>
          <p:cNvPr id="9230" name="TextBox 41"/>
          <p:cNvSpPr txBox="1">
            <a:spLocks noChangeArrowheads="1"/>
          </p:cNvSpPr>
          <p:nvPr/>
        </p:nvSpPr>
        <p:spPr bwMode="auto">
          <a:xfrm>
            <a:off x="5105400" y="307975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solidFill>
                  <a:srgbClr val="FF0000"/>
                </a:solidFill>
                <a:latin typeface="Calibri"/>
                <a:cs typeface="Calibri"/>
              </a:rPr>
              <a:t>***parallel = uncompetitive</a:t>
            </a:r>
          </a:p>
        </p:txBody>
      </p:sp>
      <p:grpSp>
        <p:nvGrpSpPr>
          <p:cNvPr id="9232" name="Group 93"/>
          <p:cNvGrpSpPr>
            <a:grpSpLocks/>
          </p:cNvGrpSpPr>
          <p:nvPr/>
        </p:nvGrpSpPr>
        <p:grpSpPr bwMode="auto">
          <a:xfrm>
            <a:off x="5029200" y="4830763"/>
            <a:ext cx="3371850" cy="2027237"/>
            <a:chOff x="3015729" y="4602163"/>
            <a:chExt cx="3854100" cy="2255837"/>
          </a:xfrm>
        </p:grpSpPr>
        <p:grpSp>
          <p:nvGrpSpPr>
            <p:cNvPr id="9258" name="Group 96"/>
            <p:cNvGrpSpPr>
              <a:grpSpLocks/>
            </p:cNvGrpSpPr>
            <p:nvPr/>
          </p:nvGrpSpPr>
          <p:grpSpPr bwMode="auto">
            <a:xfrm>
              <a:off x="3015729" y="4602163"/>
              <a:ext cx="3854100" cy="2255837"/>
              <a:chOff x="3015706" y="4602164"/>
              <a:chExt cx="3854076" cy="2255854"/>
            </a:xfrm>
          </p:grpSpPr>
          <p:grpSp>
            <p:nvGrpSpPr>
              <p:cNvPr id="9260" name="Group 48"/>
              <p:cNvGrpSpPr>
                <a:grpSpLocks/>
              </p:cNvGrpSpPr>
              <p:nvPr/>
            </p:nvGrpSpPr>
            <p:grpSpPr bwMode="auto">
              <a:xfrm>
                <a:off x="3015706" y="4602164"/>
                <a:ext cx="3854076" cy="2255854"/>
                <a:chOff x="2979194" y="4602164"/>
                <a:chExt cx="3854076" cy="2255854"/>
              </a:xfrm>
            </p:grpSpPr>
            <p:grpSp>
              <p:nvGrpSpPr>
                <p:cNvPr id="9263" name="Group 44"/>
                <p:cNvGrpSpPr>
                  <a:grpSpLocks/>
                </p:cNvGrpSpPr>
                <p:nvPr/>
              </p:nvGrpSpPr>
              <p:grpSpPr bwMode="auto">
                <a:xfrm>
                  <a:off x="2979194" y="4602164"/>
                  <a:ext cx="3854076" cy="2255854"/>
                  <a:chOff x="2979194" y="4602164"/>
                  <a:chExt cx="3854076" cy="2255854"/>
                </a:xfrm>
              </p:grpSpPr>
              <p:grpSp>
                <p:nvGrpSpPr>
                  <p:cNvPr id="9265" name="Group 74"/>
                  <p:cNvGrpSpPr>
                    <a:grpSpLocks/>
                  </p:cNvGrpSpPr>
                  <p:nvPr/>
                </p:nvGrpSpPr>
                <p:grpSpPr bwMode="auto">
                  <a:xfrm>
                    <a:off x="2979194" y="4602164"/>
                    <a:ext cx="3854076" cy="2255854"/>
                    <a:chOff x="3588840" y="4602536"/>
                    <a:chExt cx="3854076" cy="2255464"/>
                  </a:xfrm>
                </p:grpSpPr>
                <p:sp>
                  <p:nvSpPr>
                    <p:cNvPr id="105" name="Rectangle 104"/>
                    <p:cNvSpPr/>
                    <p:nvPr/>
                  </p:nvSpPr>
                  <p:spPr>
                    <a:xfrm>
                      <a:off x="5428780" y="4602536"/>
                      <a:ext cx="76211" cy="83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cxnSp>
                  <p:nvCxnSpPr>
                    <p:cNvPr id="106" name="Straight Connector 105"/>
                    <p:cNvCxnSpPr/>
                    <p:nvPr/>
                  </p:nvCxnSpPr>
                  <p:spPr>
                    <a:xfrm>
                      <a:off x="4115056" y="6146213"/>
                      <a:ext cx="2210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4211864" y="5803566"/>
                      <a:ext cx="1903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360019" y="5563360"/>
                      <a:ext cx="2005063" cy="581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4554174" y="5181857"/>
                      <a:ext cx="1734697" cy="983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4689048" y="4666004"/>
                      <a:ext cx="1503054" cy="14679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6535648" y="4862170"/>
                      <a:ext cx="76211" cy="838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14" name="Rectangle 113"/>
                    <p:cNvSpPr/>
                    <p:nvPr/>
                  </p:nvSpPr>
                  <p:spPr>
                    <a:xfrm flipV="1">
                      <a:off x="4307397" y="6172706"/>
                      <a:ext cx="838316" cy="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15" name="Rectangle 114"/>
                    <p:cNvSpPr/>
                    <p:nvPr/>
                  </p:nvSpPr>
                  <p:spPr>
                    <a:xfrm>
                      <a:off x="6183628" y="4667886"/>
                      <a:ext cx="638717" cy="165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16" name="Rectangle 115"/>
                    <p:cNvSpPr/>
                    <p:nvPr/>
                  </p:nvSpPr>
                  <p:spPr>
                    <a:xfrm>
                      <a:off x="5984028" y="4667886"/>
                      <a:ext cx="638717" cy="165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117" name="Rectangle 116"/>
                    <p:cNvSpPr/>
                    <p:nvPr/>
                  </p:nvSpPr>
                  <p:spPr>
                    <a:xfrm flipV="1">
                      <a:off x="5755397" y="4648458"/>
                      <a:ext cx="838316" cy="197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sp>
                  <p:nvSpPr>
                    <p:cNvPr id="9278" name="TextBox 36"/>
                    <p:cNvSpPr txBox="1">
                      <a:spLocks noChangeArrowheads="1"/>
                    </p:cNvSpPr>
                    <p:nvPr/>
                  </p:nvSpPr>
                  <p:spPr bwMode="auto">
                    <a:xfrm>
                      <a:off x="5918915" y="5516349"/>
                      <a:ext cx="1001358" cy="3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 = α</a:t>
                      </a:r>
                      <a:r>
                        <a:rPr lang="en-US" sz="1200">
                          <a:latin typeface="Calibri"/>
                          <a:cs typeface="Calibri"/>
                        </a:rPr>
                        <a:t>' = </a:t>
                      </a:r>
                      <a:r>
                        <a:rPr lang="el-GR" sz="1200">
                          <a:latin typeface="Calibri"/>
                          <a:cs typeface="Calibri"/>
                        </a:rPr>
                        <a:t>1</a:t>
                      </a:r>
                      <a:endParaRPr lang="en-US" sz="1200">
                        <a:latin typeface="Calibri"/>
                        <a:cs typeface="Calibri"/>
                      </a:endParaRPr>
                    </a:p>
                  </p:txBody>
                </p:sp>
                <p:cxnSp>
                  <p:nvCxnSpPr>
                    <p:cNvPr id="119" name="Straight Arrow Connector 118"/>
                    <p:cNvCxnSpPr/>
                    <p:nvPr/>
                  </p:nvCxnSpPr>
                  <p:spPr>
                    <a:xfrm rot="5400000" flipH="1" flipV="1">
                      <a:off x="5765546" y="5079392"/>
                      <a:ext cx="609346" cy="18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80" name="TextBox 40"/>
                    <p:cNvSpPr txBox="1">
                      <a:spLocks noChangeArrowheads="1"/>
                    </p:cNvSpPr>
                    <p:nvPr/>
                  </p:nvSpPr>
                  <p:spPr bwMode="auto">
                    <a:xfrm>
                      <a:off x="6071316" y="4847651"/>
                      <a:ext cx="1371600" cy="5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[increasing]</a:t>
                      </a:r>
                      <a:br>
                        <a:rPr lang="en-US" sz="1200">
                          <a:latin typeface="Calibri"/>
                          <a:cs typeface="Calibri"/>
                        </a:rPr>
                      </a:br>
                      <a:r>
                        <a:rPr lang="en-US" sz="1200">
                          <a:latin typeface="Calibri"/>
                          <a:cs typeface="Calibri"/>
                        </a:rPr>
                        <a:t>+inhibitor</a:t>
                      </a:r>
                    </a:p>
                  </p:txBody>
                </p:sp>
                <p:sp>
                  <p:nvSpPr>
                    <p:cNvPr id="9281" name="TextBox 41"/>
                    <p:cNvSpPr txBox="1">
                      <a:spLocks noChangeArrowheads="1"/>
                    </p:cNvSpPr>
                    <p:nvPr/>
                  </p:nvSpPr>
                  <p:spPr bwMode="auto">
                    <a:xfrm>
                      <a:off x="5894708" y="5666752"/>
                      <a:ext cx="1274498" cy="3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(-inhibitor)</a:t>
                      </a:r>
                    </a:p>
                  </p:txBody>
                </p:sp>
                <p:sp>
                  <p:nvSpPr>
                    <p:cNvPr id="9282" name="TextBox 42"/>
                    <p:cNvSpPr txBox="1">
                      <a:spLocks noChangeArrowheads="1"/>
                    </p:cNvSpPr>
                    <p:nvPr/>
                  </p:nvSpPr>
                  <p:spPr bwMode="auto">
                    <a:xfrm>
                      <a:off x="4954075" y="4610637"/>
                      <a:ext cx="838201" cy="3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1/v</a:t>
                      </a:r>
                      <a:r>
                        <a:rPr lang="en-US" sz="1200" baseline="-25000">
                          <a:latin typeface="Calibri"/>
                          <a:cs typeface="Calibri"/>
                        </a:rPr>
                        <a:t>0</a:t>
                      </a:r>
                    </a:p>
                  </p:txBody>
                </p:sp>
                <p:sp>
                  <p:nvSpPr>
                    <p:cNvPr id="9283" name="TextBox 43"/>
                    <p:cNvSpPr txBox="1">
                      <a:spLocks noChangeArrowheads="1"/>
                    </p:cNvSpPr>
                    <p:nvPr/>
                  </p:nvSpPr>
                  <p:spPr bwMode="auto">
                    <a:xfrm>
                      <a:off x="5907112" y="5995116"/>
                      <a:ext cx="838201" cy="30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1/[S]</a:t>
                      </a:r>
                      <a:endParaRPr lang="en-US" sz="1200" baseline="-25000">
                        <a:latin typeface="Calibri"/>
                        <a:cs typeface="Calibri"/>
                      </a:endParaRPr>
                    </a:p>
                  </p:txBody>
                </p:sp>
                <p:cxnSp>
                  <p:nvCxnSpPr>
                    <p:cNvPr id="139" name="Straight Arrow Connector 138"/>
                    <p:cNvCxnSpPr/>
                    <p:nvPr/>
                  </p:nvCxnSpPr>
                  <p:spPr>
                    <a:xfrm rot="5400000" flipH="1" flipV="1">
                      <a:off x="4307584" y="6222649"/>
                      <a:ext cx="279063" cy="228632"/>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4248612" y="6279808"/>
                      <a:ext cx="279063" cy="114315"/>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6200000" flipV="1">
                      <a:off x="4954698" y="5919649"/>
                      <a:ext cx="826592" cy="368350"/>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endCxn id="114" idx="0"/>
                    </p:cNvCxnSpPr>
                    <p:nvPr/>
                  </p:nvCxnSpPr>
                  <p:spPr>
                    <a:xfrm flipV="1">
                      <a:off x="4320099" y="6218628"/>
                      <a:ext cx="406456" cy="287895"/>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16200000" flipV="1">
                      <a:off x="5025008" y="5974739"/>
                      <a:ext cx="660567" cy="342947"/>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5087710" y="6037440"/>
                      <a:ext cx="535164" cy="342947"/>
                    </a:xfrm>
                    <a:prstGeom prst="straightConnector1">
                      <a:avLst/>
                    </a:prstGeom>
                    <a:ln w="19050">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graphicFrame>
                  <p:nvGraphicFramePr>
                    <p:cNvPr id="9218" name="Object 13"/>
                    <p:cNvGraphicFramePr>
                      <a:graphicFrameLocks noChangeAspect="1"/>
                    </p:cNvGraphicFramePr>
                    <p:nvPr/>
                  </p:nvGraphicFramePr>
                  <p:xfrm>
                    <a:off x="5578499" y="6176963"/>
                    <a:ext cx="482600" cy="655637"/>
                  </p:xfrm>
                  <a:graphic>
                    <a:graphicData uri="http://schemas.openxmlformats.org/presentationml/2006/ole">
                      <mc:AlternateContent xmlns:mc="http://schemas.openxmlformats.org/markup-compatibility/2006">
                        <mc:Choice xmlns:v="urn:schemas-microsoft-com:vml" Requires="v">
                          <p:oleObj spid="_x0000_s1414" name="Equation" r:id="rId11" imgW="317160" imgH="431640" progId="Equation.3">
                            <p:embed/>
                          </p:oleObj>
                        </mc:Choice>
                        <mc:Fallback>
                          <p:oleObj name="Equation" r:id="rId11" imgW="3171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499" y="6176963"/>
                                  <a:ext cx="48260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19" name="Object 14"/>
                    <p:cNvGraphicFramePr>
                      <a:graphicFrameLocks noChangeAspect="1"/>
                    </p:cNvGraphicFramePr>
                    <p:nvPr/>
                  </p:nvGraphicFramePr>
                  <p:xfrm>
                    <a:off x="3588840" y="6210300"/>
                    <a:ext cx="722314" cy="647700"/>
                  </p:xfrm>
                  <a:graphic>
                    <a:graphicData uri="http://schemas.openxmlformats.org/presentationml/2006/ole">
                      <mc:AlternateContent xmlns:mc="http://schemas.openxmlformats.org/markup-compatibility/2006">
                        <mc:Choice xmlns:v="urn:schemas-microsoft-com:vml" Requires="v">
                          <p:oleObj spid="_x0000_s1415" name="Equation" r:id="rId12" imgW="482400" imgH="431640" progId="Equation.3">
                            <p:embed/>
                          </p:oleObj>
                        </mc:Choice>
                        <mc:Fallback>
                          <p:oleObj name="Equation" r:id="rId12" imgW="48240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8840" y="6210300"/>
                                  <a:ext cx="722314"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 name="Rectangle 153"/>
                    <p:cNvSpPr/>
                    <p:nvPr/>
                  </p:nvSpPr>
                  <p:spPr>
                    <a:xfrm>
                      <a:off x="5105793" y="6162109"/>
                      <a:ext cx="90727" cy="62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cs typeface="Calibri"/>
                      </a:endParaRPr>
                    </a:p>
                  </p:txBody>
                </p:sp>
              </p:grpSp>
              <p:cxnSp>
                <p:nvCxnSpPr>
                  <p:cNvPr id="104" name="Straight Connector 103"/>
                  <p:cNvCxnSpPr/>
                  <p:nvPr/>
                </p:nvCxnSpPr>
                <p:spPr bwMode="auto">
                  <a:xfrm rot="5400000" flipH="1" flipV="1">
                    <a:off x="3111748" y="5412985"/>
                    <a:ext cx="1275432" cy="2014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64" name="TextBox 36"/>
                <p:cNvSpPr txBox="1">
                  <a:spLocks noChangeArrowheads="1"/>
                </p:cNvSpPr>
                <p:nvPr/>
              </p:nvSpPr>
              <p:spPr bwMode="auto">
                <a:xfrm>
                  <a:off x="3132289" y="5567363"/>
                  <a:ext cx="838205" cy="3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 &gt; </a:t>
                  </a:r>
                  <a:r>
                    <a:rPr lang="el-GR" sz="1200">
                      <a:latin typeface="Calibri"/>
                      <a:cs typeface="Calibri"/>
                    </a:rPr>
                    <a:t>α</a:t>
                  </a:r>
                  <a:endParaRPr lang="en-US" sz="1200">
                    <a:latin typeface="Calibri"/>
                    <a:cs typeface="Calibri"/>
                  </a:endParaRPr>
                </a:p>
              </p:txBody>
            </p:sp>
          </p:grpSp>
          <p:cxnSp>
            <p:nvCxnSpPr>
              <p:cNvPr id="99" name="Straight Connector 98"/>
              <p:cNvCxnSpPr/>
              <p:nvPr/>
            </p:nvCxnSpPr>
            <p:spPr bwMode="auto">
              <a:xfrm rot="5400000" flipH="1" flipV="1">
                <a:off x="3357767" y="5312351"/>
                <a:ext cx="1270133" cy="3973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62" name="TextBox 36"/>
              <p:cNvSpPr txBox="1">
                <a:spLocks noChangeArrowheads="1"/>
              </p:cNvSpPr>
              <p:nvPr/>
            </p:nvSpPr>
            <p:spPr bwMode="auto">
              <a:xfrm>
                <a:off x="3957645" y="5334000"/>
                <a:ext cx="838205" cy="3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 = </a:t>
                </a:r>
                <a:r>
                  <a:rPr lang="el-GR" sz="1200">
                    <a:latin typeface="Calibri"/>
                    <a:cs typeface="Calibri"/>
                  </a:rPr>
                  <a:t>α</a:t>
                </a:r>
                <a:endParaRPr lang="en-US" sz="1200">
                  <a:latin typeface="Calibri"/>
                  <a:cs typeface="Calibri"/>
                </a:endParaRPr>
              </a:p>
            </p:txBody>
          </p:sp>
        </p:grpSp>
        <p:sp>
          <p:nvSpPr>
            <p:cNvPr id="9259" name="TextBox 36"/>
            <p:cNvSpPr txBox="1">
              <a:spLocks noChangeArrowheads="1"/>
            </p:cNvSpPr>
            <p:nvPr/>
          </p:nvSpPr>
          <p:spPr bwMode="auto">
            <a:xfrm>
              <a:off x="4596209" y="4907769"/>
              <a:ext cx="838211" cy="30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200">
                  <a:latin typeface="Calibri"/>
                  <a:cs typeface="Calibri"/>
                </a:rPr>
                <a:t>α</a:t>
              </a:r>
              <a:r>
                <a:rPr lang="en-US" sz="1200">
                  <a:latin typeface="Calibri"/>
                  <a:cs typeface="Calibri"/>
                </a:rPr>
                <a:t>' &lt; </a:t>
              </a:r>
              <a:r>
                <a:rPr lang="el-GR" sz="1200">
                  <a:latin typeface="Calibri"/>
                  <a:cs typeface="Calibri"/>
                </a:rPr>
                <a:t>α</a:t>
              </a:r>
              <a:endParaRPr lang="en-US" sz="1200">
                <a:latin typeface="Calibri"/>
                <a:cs typeface="Calibri"/>
              </a:endParaRPr>
            </a:p>
          </p:txBody>
        </p:sp>
      </p:grpSp>
      <p:sp>
        <p:nvSpPr>
          <p:cNvPr id="9233" name="TextBox 121"/>
          <p:cNvSpPr txBox="1">
            <a:spLocks noChangeArrowheads="1"/>
          </p:cNvSpPr>
          <p:nvPr/>
        </p:nvSpPr>
        <p:spPr bwMode="auto">
          <a:xfrm>
            <a:off x="152400" y="3330575"/>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latin typeface="Calibri"/>
                <a:cs typeface="Calibri"/>
              </a:rPr>
              <a:t>Uncompetitive inhibition (</a:t>
            </a:r>
            <a:r>
              <a:rPr lang="el-GR" sz="2000">
                <a:latin typeface="Calibri"/>
                <a:cs typeface="Calibri"/>
              </a:rPr>
              <a:t>α</a:t>
            </a:r>
            <a:r>
              <a:rPr lang="en-US" sz="2000">
                <a:latin typeface="Calibri"/>
                <a:cs typeface="Calibri"/>
              </a:rPr>
              <a:t>=1)</a:t>
            </a:r>
          </a:p>
        </p:txBody>
      </p:sp>
      <p:grpSp>
        <p:nvGrpSpPr>
          <p:cNvPr id="9234" name="Group 158"/>
          <p:cNvGrpSpPr>
            <a:grpSpLocks/>
          </p:cNvGrpSpPr>
          <p:nvPr/>
        </p:nvGrpSpPr>
        <p:grpSpPr bwMode="auto">
          <a:xfrm>
            <a:off x="2514600" y="3232150"/>
            <a:ext cx="2514600" cy="2057401"/>
            <a:chOff x="5867400" y="1371600"/>
            <a:chExt cx="2514600" cy="2057402"/>
          </a:xfrm>
        </p:grpSpPr>
        <p:grpSp>
          <p:nvGrpSpPr>
            <p:cNvPr id="9249" name="Group 45"/>
            <p:cNvGrpSpPr>
              <a:grpSpLocks/>
            </p:cNvGrpSpPr>
            <p:nvPr/>
          </p:nvGrpSpPr>
          <p:grpSpPr bwMode="auto">
            <a:xfrm>
              <a:off x="5867400" y="1371601"/>
              <a:ext cx="2514600" cy="2057401"/>
              <a:chOff x="-20985" y="4737099"/>
              <a:chExt cx="3207098" cy="2606676"/>
            </a:xfrm>
          </p:grpSpPr>
          <p:cxnSp>
            <p:nvCxnSpPr>
              <p:cNvPr id="126" name="Straight Connector 125"/>
              <p:cNvCxnSpPr/>
              <p:nvPr/>
            </p:nvCxnSpPr>
            <p:spPr bwMode="auto">
              <a:xfrm rot="5400000">
                <a:off x="-330081" y="5449108"/>
                <a:ext cx="14240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rot="10800000">
                <a:off x="379902" y="6159106"/>
                <a:ext cx="1423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54" name="TextBox 72"/>
              <p:cNvSpPr txBox="1">
                <a:spLocks noChangeArrowheads="1"/>
              </p:cNvSpPr>
              <p:nvPr/>
            </p:nvSpPr>
            <p:spPr bwMode="auto">
              <a:xfrm>
                <a:off x="-20985" y="5316360"/>
                <a:ext cx="838110" cy="3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v</a:t>
                </a:r>
                <a:r>
                  <a:rPr lang="en-US" sz="1200" baseline="-25000">
                    <a:latin typeface="Calibri"/>
                    <a:cs typeface="Calibri"/>
                  </a:rPr>
                  <a:t>0</a:t>
                </a:r>
              </a:p>
            </p:txBody>
          </p:sp>
          <p:sp>
            <p:nvSpPr>
              <p:cNvPr id="9255" name="TextBox 73"/>
              <p:cNvSpPr txBox="1">
                <a:spLocks noChangeArrowheads="1"/>
              </p:cNvSpPr>
              <p:nvPr/>
            </p:nvSpPr>
            <p:spPr bwMode="auto">
              <a:xfrm>
                <a:off x="862800" y="6136956"/>
                <a:ext cx="838110" cy="3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[S]</a:t>
                </a:r>
                <a:endParaRPr lang="en-US" sz="1200" baseline="-25000">
                  <a:latin typeface="Calibri"/>
                  <a:cs typeface="Calibri"/>
                </a:endParaRPr>
              </a:p>
            </p:txBody>
          </p:sp>
          <p:sp>
            <p:nvSpPr>
              <p:cNvPr id="138" name="Arc 137"/>
              <p:cNvSpPr/>
              <p:nvPr/>
            </p:nvSpPr>
            <p:spPr bwMode="auto">
              <a:xfrm flipH="1">
                <a:off x="392050" y="4982480"/>
                <a:ext cx="2794063" cy="2361295"/>
              </a:xfrm>
              <a:prstGeom prst="arc">
                <a:avLst>
                  <a:gd name="adj1" fmla="val 1615820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Calibri"/>
                  <a:cs typeface="Calibri"/>
                </a:endParaRPr>
              </a:p>
            </p:txBody>
          </p:sp>
          <p:sp>
            <p:nvSpPr>
              <p:cNvPr id="150" name="Freeform 149"/>
              <p:cNvSpPr/>
              <p:nvPr/>
            </p:nvSpPr>
            <p:spPr>
              <a:xfrm>
                <a:off x="367754" y="5219817"/>
                <a:ext cx="1473969" cy="939289"/>
              </a:xfrm>
              <a:custGeom>
                <a:avLst/>
                <a:gdLst>
                  <a:gd name="connsiteX0" fmla="*/ 0 w 1473200"/>
                  <a:gd name="connsiteY0" fmla="*/ 939800 h 939800"/>
                  <a:gd name="connsiteX1" fmla="*/ 203200 w 1473200"/>
                  <a:gd name="connsiteY1" fmla="*/ 571500 h 939800"/>
                  <a:gd name="connsiteX2" fmla="*/ 406400 w 1473200"/>
                  <a:gd name="connsiteY2" fmla="*/ 355600 h 939800"/>
                  <a:gd name="connsiteX3" fmla="*/ 520700 w 1473200"/>
                  <a:gd name="connsiteY3" fmla="*/ 254000 h 939800"/>
                  <a:gd name="connsiteX4" fmla="*/ 698500 w 1473200"/>
                  <a:gd name="connsiteY4" fmla="*/ 139700 h 939800"/>
                  <a:gd name="connsiteX5" fmla="*/ 914400 w 1473200"/>
                  <a:gd name="connsiteY5" fmla="*/ 76200 h 939800"/>
                  <a:gd name="connsiteX6" fmla="*/ 1104900 w 1473200"/>
                  <a:gd name="connsiteY6" fmla="*/ 38100 h 939800"/>
                  <a:gd name="connsiteX7" fmla="*/ 1358900 w 1473200"/>
                  <a:gd name="connsiteY7" fmla="*/ 12700 h 939800"/>
                  <a:gd name="connsiteX8" fmla="*/ 1460500 w 1473200"/>
                  <a:gd name="connsiteY8" fmla="*/ 12700 h 939800"/>
                  <a:gd name="connsiteX9" fmla="*/ 1435100 w 1473200"/>
                  <a:gd name="connsiteY9" fmla="*/ 0 h 939800"/>
                  <a:gd name="connsiteX10" fmla="*/ 1435100 w 1473200"/>
                  <a:gd name="connsiteY10" fmla="*/ 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200" h="939800">
                    <a:moveTo>
                      <a:pt x="0" y="939800"/>
                    </a:moveTo>
                    <a:cubicBezTo>
                      <a:pt x="67733" y="804333"/>
                      <a:pt x="135467" y="668867"/>
                      <a:pt x="203200" y="571500"/>
                    </a:cubicBezTo>
                    <a:cubicBezTo>
                      <a:pt x="270933" y="474133"/>
                      <a:pt x="353483" y="408517"/>
                      <a:pt x="406400" y="355600"/>
                    </a:cubicBezTo>
                    <a:cubicBezTo>
                      <a:pt x="459317" y="302683"/>
                      <a:pt x="472017" y="289983"/>
                      <a:pt x="520700" y="254000"/>
                    </a:cubicBezTo>
                    <a:cubicBezTo>
                      <a:pt x="569383" y="218017"/>
                      <a:pt x="632883" y="169333"/>
                      <a:pt x="698500" y="139700"/>
                    </a:cubicBezTo>
                    <a:cubicBezTo>
                      <a:pt x="764117" y="110067"/>
                      <a:pt x="846667" y="93133"/>
                      <a:pt x="914400" y="76200"/>
                    </a:cubicBezTo>
                    <a:cubicBezTo>
                      <a:pt x="982133" y="59267"/>
                      <a:pt x="1030817" y="48683"/>
                      <a:pt x="1104900" y="38100"/>
                    </a:cubicBezTo>
                    <a:cubicBezTo>
                      <a:pt x="1178983" y="27517"/>
                      <a:pt x="1299633" y="16933"/>
                      <a:pt x="1358900" y="12700"/>
                    </a:cubicBezTo>
                    <a:cubicBezTo>
                      <a:pt x="1418167" y="8467"/>
                      <a:pt x="1447800" y="14817"/>
                      <a:pt x="1460500" y="12700"/>
                    </a:cubicBezTo>
                    <a:cubicBezTo>
                      <a:pt x="1473200" y="10583"/>
                      <a:pt x="1435100" y="0"/>
                      <a:pt x="1435100" y="0"/>
                    </a:cubicBezTo>
                    <a:lnTo>
                      <a:pt x="1435100"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Calibri"/>
                  <a:cs typeface="Calibri"/>
                </a:endParaRPr>
              </a:p>
            </p:txBody>
          </p:sp>
        </p:grpSp>
        <p:sp>
          <p:nvSpPr>
            <p:cNvPr id="9250" name="TextBox 42"/>
            <p:cNvSpPr txBox="1">
              <a:spLocks noChangeArrowheads="1"/>
            </p:cNvSpPr>
            <p:nvPr/>
          </p:nvSpPr>
          <p:spPr bwMode="auto">
            <a:xfrm>
              <a:off x="6400800" y="1371600"/>
              <a:ext cx="657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Calibri"/>
                  <a:cs typeface="Calibri"/>
                </a:rPr>
                <a:t>E only</a:t>
              </a:r>
            </a:p>
          </p:txBody>
        </p:sp>
        <p:sp>
          <p:nvSpPr>
            <p:cNvPr id="9251" name="TextBox 46"/>
            <p:cNvSpPr txBox="1">
              <a:spLocks noChangeArrowheads="1"/>
            </p:cNvSpPr>
            <p:nvPr/>
          </p:nvSpPr>
          <p:spPr bwMode="auto">
            <a:xfrm>
              <a:off x="6857999" y="1828800"/>
              <a:ext cx="657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solidFill>
                    <a:srgbClr val="FF0000"/>
                  </a:solidFill>
                  <a:latin typeface="Calibri"/>
                  <a:cs typeface="Calibri"/>
                </a:rPr>
                <a:t>E + I</a:t>
              </a:r>
            </a:p>
          </p:txBody>
        </p:sp>
      </p:grpSp>
      <p:grpSp>
        <p:nvGrpSpPr>
          <p:cNvPr id="9235" name="Group 161"/>
          <p:cNvGrpSpPr>
            <a:grpSpLocks/>
          </p:cNvGrpSpPr>
          <p:nvPr/>
        </p:nvGrpSpPr>
        <p:grpSpPr bwMode="auto">
          <a:xfrm>
            <a:off x="2514600" y="909638"/>
            <a:ext cx="2438400" cy="2057401"/>
            <a:chOff x="2514600" y="1099870"/>
            <a:chExt cx="2438400" cy="2057401"/>
          </a:xfrm>
        </p:grpSpPr>
        <p:grpSp>
          <p:nvGrpSpPr>
            <p:cNvPr id="9238" name="Group 157"/>
            <p:cNvGrpSpPr>
              <a:grpSpLocks/>
            </p:cNvGrpSpPr>
            <p:nvPr/>
          </p:nvGrpSpPr>
          <p:grpSpPr bwMode="auto">
            <a:xfrm>
              <a:off x="2514600" y="1099870"/>
              <a:ext cx="2438400" cy="2057401"/>
              <a:chOff x="457200" y="1371600"/>
              <a:chExt cx="2438400" cy="2057401"/>
            </a:xfrm>
          </p:grpSpPr>
          <p:grpSp>
            <p:nvGrpSpPr>
              <p:cNvPr id="9240" name="Group 118"/>
              <p:cNvGrpSpPr>
                <a:grpSpLocks/>
              </p:cNvGrpSpPr>
              <p:nvPr/>
            </p:nvGrpSpPr>
            <p:grpSpPr bwMode="auto">
              <a:xfrm>
                <a:off x="457200" y="1390651"/>
                <a:ext cx="2438400" cy="2038350"/>
                <a:chOff x="-24132" y="4737277"/>
                <a:chExt cx="3210579" cy="2605829"/>
              </a:xfrm>
            </p:grpSpPr>
            <p:cxnSp>
              <p:nvCxnSpPr>
                <p:cNvPr id="107" name="Straight Connector 106"/>
                <p:cNvCxnSpPr/>
                <p:nvPr/>
              </p:nvCxnSpPr>
              <p:spPr>
                <a:xfrm rot="5400000">
                  <a:off x="-329956" y="5448603"/>
                  <a:ext cx="14226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379281" y="6159929"/>
                  <a:ext cx="142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45" name="TextBox 110"/>
                <p:cNvSpPr txBox="1">
                  <a:spLocks noChangeArrowheads="1"/>
                </p:cNvSpPr>
                <p:nvPr/>
              </p:nvSpPr>
              <p:spPr bwMode="auto">
                <a:xfrm>
                  <a:off x="-24132" y="5297408"/>
                  <a:ext cx="838200" cy="35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v</a:t>
                  </a:r>
                  <a:r>
                    <a:rPr lang="en-US" sz="1200" baseline="-25000">
                      <a:latin typeface="Calibri"/>
                      <a:cs typeface="Calibri"/>
                    </a:rPr>
                    <a:t>0</a:t>
                  </a:r>
                </a:p>
              </p:txBody>
            </p:sp>
            <p:sp>
              <p:nvSpPr>
                <p:cNvPr id="9246" name="TextBox 111"/>
                <p:cNvSpPr txBox="1">
                  <a:spLocks noChangeArrowheads="1"/>
                </p:cNvSpPr>
                <p:nvPr/>
              </p:nvSpPr>
              <p:spPr bwMode="auto">
                <a:xfrm>
                  <a:off x="1144280" y="6136680"/>
                  <a:ext cx="838200" cy="35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Calibri"/>
                      <a:cs typeface="Calibri"/>
                    </a:rPr>
                    <a:t>[S]</a:t>
                  </a:r>
                  <a:endParaRPr lang="en-US" sz="1200" baseline="-25000">
                    <a:latin typeface="Calibri"/>
                    <a:cs typeface="Calibri"/>
                  </a:endParaRPr>
                </a:p>
              </p:txBody>
            </p:sp>
            <p:sp>
              <p:nvSpPr>
                <p:cNvPr id="121" name="Arc 120"/>
                <p:cNvSpPr/>
                <p:nvPr/>
              </p:nvSpPr>
              <p:spPr>
                <a:xfrm flipH="1">
                  <a:off x="391823" y="4980812"/>
                  <a:ext cx="2794624" cy="2362294"/>
                </a:xfrm>
                <a:prstGeom prst="arc">
                  <a:avLst>
                    <a:gd name="adj1" fmla="val 1615820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Calibri"/>
                    <a:cs typeface="Calibri"/>
                  </a:endParaRPr>
                </a:p>
              </p:txBody>
            </p:sp>
            <p:sp>
              <p:nvSpPr>
                <p:cNvPr id="122" name="Freeform 121"/>
                <p:cNvSpPr/>
                <p:nvPr/>
              </p:nvSpPr>
              <p:spPr>
                <a:xfrm>
                  <a:off x="389732" y="5029519"/>
                  <a:ext cx="1895831" cy="1118233"/>
                </a:xfrm>
                <a:custGeom>
                  <a:avLst/>
                  <a:gdLst>
                    <a:gd name="connsiteX0" fmla="*/ 0 w 1378040"/>
                    <a:gd name="connsiteY0" fmla="*/ 1184857 h 1184857"/>
                    <a:gd name="connsiteX1" fmla="*/ 218941 w 1378040"/>
                    <a:gd name="connsiteY1" fmla="*/ 695459 h 1184857"/>
                    <a:gd name="connsiteX2" fmla="*/ 553792 w 1378040"/>
                    <a:gd name="connsiteY2" fmla="*/ 347730 h 1184857"/>
                    <a:gd name="connsiteX3" fmla="*/ 927279 w 1378040"/>
                    <a:gd name="connsiteY3" fmla="*/ 115910 h 1184857"/>
                    <a:gd name="connsiteX4" fmla="*/ 1378040 w 1378040"/>
                    <a:gd name="connsiteY4" fmla="*/ 12879 h 1184857"/>
                    <a:gd name="connsiteX5" fmla="*/ 1378040 w 1378040"/>
                    <a:gd name="connsiteY5" fmla="*/ 12879 h 1184857"/>
                    <a:gd name="connsiteX6" fmla="*/ 1352282 w 1378040"/>
                    <a:gd name="connsiteY6" fmla="*/ 12879 h 1184857"/>
                    <a:gd name="connsiteX7" fmla="*/ 1365161 w 1378040"/>
                    <a:gd name="connsiteY7" fmla="*/ 0 h 1184857"/>
                    <a:gd name="connsiteX8" fmla="*/ 1365161 w 1378040"/>
                    <a:gd name="connsiteY8" fmla="*/ 12879 h 1184857"/>
                    <a:gd name="connsiteX9" fmla="*/ 1365161 w 1378040"/>
                    <a:gd name="connsiteY9" fmla="*/ 12879 h 1184857"/>
                    <a:gd name="connsiteX10" fmla="*/ 1365161 w 1378040"/>
                    <a:gd name="connsiteY10" fmla="*/ 12879 h 11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8040" h="1184857">
                      <a:moveTo>
                        <a:pt x="0" y="1184857"/>
                      </a:moveTo>
                      <a:cubicBezTo>
                        <a:pt x="63321" y="1009918"/>
                        <a:pt x="126642" y="834980"/>
                        <a:pt x="218941" y="695459"/>
                      </a:cubicBezTo>
                      <a:cubicBezTo>
                        <a:pt x="311240" y="555938"/>
                        <a:pt x="435736" y="444321"/>
                        <a:pt x="553792" y="347730"/>
                      </a:cubicBezTo>
                      <a:cubicBezTo>
                        <a:pt x="671848" y="251139"/>
                        <a:pt x="789904" y="171719"/>
                        <a:pt x="927279" y="115910"/>
                      </a:cubicBezTo>
                      <a:cubicBezTo>
                        <a:pt x="1064654" y="60101"/>
                        <a:pt x="1378040" y="12879"/>
                        <a:pt x="1378040" y="12879"/>
                      </a:cubicBezTo>
                      <a:lnTo>
                        <a:pt x="1378040" y="12879"/>
                      </a:lnTo>
                      <a:cubicBezTo>
                        <a:pt x="1373747" y="12879"/>
                        <a:pt x="1354428" y="15025"/>
                        <a:pt x="1352282" y="12879"/>
                      </a:cubicBezTo>
                      <a:cubicBezTo>
                        <a:pt x="1350136" y="10733"/>
                        <a:pt x="1363015" y="0"/>
                        <a:pt x="1365161" y="0"/>
                      </a:cubicBezTo>
                      <a:cubicBezTo>
                        <a:pt x="1367307" y="0"/>
                        <a:pt x="1365161" y="12879"/>
                        <a:pt x="1365161" y="12879"/>
                      </a:cubicBezTo>
                      <a:lnTo>
                        <a:pt x="1365161" y="12879"/>
                      </a:lnTo>
                      <a:lnTo>
                        <a:pt x="1365161" y="12879"/>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Calibri"/>
                    <a:cs typeface="Calibri"/>
                  </a:endParaRPr>
                </a:p>
              </p:txBody>
            </p:sp>
          </p:grpSp>
          <p:sp>
            <p:nvSpPr>
              <p:cNvPr id="9241" name="TextBox 42"/>
              <p:cNvSpPr txBox="1">
                <a:spLocks noChangeArrowheads="1"/>
              </p:cNvSpPr>
              <p:nvPr/>
            </p:nvSpPr>
            <p:spPr bwMode="auto">
              <a:xfrm>
                <a:off x="914400" y="1371600"/>
                <a:ext cx="761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Calibri"/>
                    <a:cs typeface="Calibri"/>
                  </a:rPr>
                  <a:t>E only</a:t>
                </a:r>
              </a:p>
            </p:txBody>
          </p:sp>
          <p:sp>
            <p:nvSpPr>
              <p:cNvPr id="9242" name="TextBox 42"/>
              <p:cNvSpPr txBox="1">
                <a:spLocks noChangeArrowheads="1"/>
              </p:cNvSpPr>
              <p:nvPr/>
            </p:nvSpPr>
            <p:spPr bwMode="auto">
              <a:xfrm>
                <a:off x="1371600" y="1828800"/>
                <a:ext cx="636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solidFill>
                      <a:srgbClr val="FF0000"/>
                    </a:solidFill>
                    <a:latin typeface="Calibri"/>
                    <a:cs typeface="Calibri"/>
                  </a:rPr>
                  <a:t>E + I</a:t>
                </a:r>
              </a:p>
            </p:txBody>
          </p:sp>
        </p:grpSp>
        <p:cxnSp>
          <p:nvCxnSpPr>
            <p:cNvPr id="161" name="Straight Connector 160"/>
            <p:cNvCxnSpPr/>
            <p:nvPr/>
          </p:nvCxnSpPr>
          <p:spPr bwMode="auto">
            <a:xfrm rot="10800000">
              <a:off x="3200400" y="2226995"/>
              <a:ext cx="1081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58738" y="2673350"/>
            <a:ext cx="9067800"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8738" y="4833938"/>
            <a:ext cx="9067800"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0" y="0"/>
            <a:ext cx="2420762" cy="1056455"/>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latin typeface="Calibri"/>
                <a:cs typeface="Calibri"/>
              </a:rPr>
              <a:t>Inhibitor Kinetics</a:t>
            </a:r>
            <a:endParaRPr lang="en-US" sz="3600" b="1" dirty="0">
              <a:ln w="17780" cmpd="sng">
                <a:noFill/>
                <a:prstDash val="solid"/>
                <a:miter lim="800000"/>
              </a:ln>
              <a:solidFill>
                <a:schemeClr val="tx1"/>
              </a:solidFill>
              <a:latin typeface="Calibri"/>
              <a:cs typeface="Calibri"/>
            </a:endParaRPr>
          </a:p>
        </p:txBody>
      </p:sp>
    </p:spTree>
    <p:extLst>
      <p:ext uri="{BB962C8B-B14F-4D97-AF65-F5344CB8AC3E}">
        <p14:creationId xmlns:p14="http://schemas.microsoft.com/office/powerpoint/2010/main" val="38342604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990" y="89143"/>
            <a:ext cx="6266037" cy="1143000"/>
          </a:xfrm>
        </p:spPr>
        <p:txBody>
          <a:bodyPr>
            <a:normAutofit fontScale="90000"/>
          </a:bodyPr>
          <a:lstStyle/>
          <a:p>
            <a:pPr algn="r"/>
            <a:r>
              <a:rPr lang="en-US" b="1" dirty="0" smtClean="0"/>
              <a:t>How can enzymes be regulated?</a:t>
            </a:r>
            <a:endParaRPr lang="en-US" b="1" dirty="0"/>
          </a:p>
        </p:txBody>
      </p:sp>
      <p:sp>
        <p:nvSpPr>
          <p:cNvPr id="3" name="Content Placeholder 2"/>
          <p:cNvSpPr>
            <a:spLocks noGrp="1"/>
          </p:cNvSpPr>
          <p:nvPr>
            <p:ph idx="1"/>
          </p:nvPr>
        </p:nvSpPr>
        <p:spPr>
          <a:xfrm>
            <a:off x="457199" y="1600200"/>
            <a:ext cx="8376411" cy="4525963"/>
          </a:xfrm>
        </p:spPr>
        <p:txBody>
          <a:bodyPr>
            <a:normAutofit fontScale="77500" lnSpcReduction="20000"/>
          </a:bodyPr>
          <a:lstStyle/>
          <a:p>
            <a:r>
              <a:rPr lang="en-US" dirty="0" smtClean="0"/>
              <a:t>Control the concentration of enzyme</a:t>
            </a:r>
          </a:p>
          <a:p>
            <a:pPr lvl="1"/>
            <a:r>
              <a:rPr lang="en-US" dirty="0" smtClean="0"/>
              <a:t>Genetic repression or activation of synthesis of enzyme</a:t>
            </a:r>
            <a:endParaRPr lang="en-US" dirty="0" smtClean="0"/>
          </a:p>
          <a:p>
            <a:r>
              <a:rPr lang="en-US" dirty="0" smtClean="0"/>
              <a:t>Control availability of substrate</a:t>
            </a:r>
          </a:p>
          <a:p>
            <a:pPr lvl="1"/>
            <a:r>
              <a:rPr lang="en-US" dirty="0" smtClean="0"/>
              <a:t>Production, degradation or compartmentalization of substrate</a:t>
            </a:r>
          </a:p>
          <a:p>
            <a:pPr lvl="1"/>
            <a:r>
              <a:rPr lang="en-US" dirty="0" smtClean="0"/>
              <a:t>Production of competitive inhibitors that limit substrate availability by binding to enzyme active site</a:t>
            </a:r>
          </a:p>
          <a:p>
            <a:r>
              <a:rPr lang="en-US" dirty="0" smtClean="0"/>
              <a:t>Control activity of </a:t>
            </a:r>
            <a:r>
              <a:rPr lang="en-US" dirty="0" smtClean="0"/>
              <a:t>enzyme</a:t>
            </a:r>
          </a:p>
          <a:p>
            <a:pPr lvl="1"/>
            <a:r>
              <a:rPr lang="en-US" dirty="0" smtClean="0"/>
              <a:t>Allosteric regulation </a:t>
            </a:r>
            <a:r>
              <a:rPr lang="en-US" b="1" u="sng" dirty="0" smtClean="0"/>
              <a:t>(Review session example: PFK-1 from glycolysis)</a:t>
            </a:r>
            <a:endParaRPr lang="en-US" b="1" u="sng" dirty="0" smtClean="0"/>
          </a:p>
          <a:p>
            <a:pPr lvl="1"/>
            <a:r>
              <a:rPr lang="en-US" dirty="0" smtClean="0"/>
              <a:t>Covalent </a:t>
            </a:r>
            <a:r>
              <a:rPr lang="en-US" dirty="0" smtClean="0"/>
              <a:t>modification</a:t>
            </a:r>
          </a:p>
          <a:p>
            <a:pPr lvl="2"/>
            <a:r>
              <a:rPr lang="en-US" dirty="0" smtClean="0"/>
              <a:t>Irreversible (e.g. serine proteases’ zymogens)</a:t>
            </a:r>
          </a:p>
          <a:p>
            <a:pPr lvl="2"/>
            <a:r>
              <a:rPr lang="en-US" dirty="0" smtClean="0"/>
              <a:t>Reversible (e.g. glycogen </a:t>
            </a:r>
            <a:r>
              <a:rPr lang="en-US" dirty="0" err="1" smtClean="0"/>
              <a:t>phosphorylase’s</a:t>
            </a:r>
            <a:r>
              <a:rPr lang="en-US" dirty="0" smtClean="0"/>
              <a:t> phosphorylation and </a:t>
            </a:r>
            <a:r>
              <a:rPr lang="en-US" dirty="0" err="1" smtClean="0"/>
              <a:t>dephosphorylation</a:t>
            </a:r>
            <a:r>
              <a:rPr lang="en-US" dirty="0" smtClean="0"/>
              <a:t>; </a:t>
            </a:r>
            <a:r>
              <a:rPr lang="en-US" b="1" u="sng" dirty="0" smtClean="0"/>
              <a:t>Review session example: eukaryotic PDH complex</a:t>
            </a:r>
            <a:r>
              <a:rPr lang="en-US" dirty="0" smtClean="0"/>
              <a:t>)</a:t>
            </a:r>
            <a:endParaRPr lang="en-US" dirty="0"/>
          </a:p>
        </p:txBody>
      </p:sp>
      <p:sp>
        <p:nvSpPr>
          <p:cNvPr id="4" name="Rectangle 3"/>
          <p:cNvSpPr/>
          <p:nvPr/>
        </p:nvSpPr>
        <p:spPr>
          <a:xfrm>
            <a:off x="0" y="1"/>
            <a:ext cx="2420762" cy="952546"/>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n w="17780" cmpd="sng">
                  <a:noFill/>
                  <a:prstDash val="solid"/>
                  <a:miter lim="800000"/>
                </a:ln>
                <a:solidFill>
                  <a:schemeClr val="tx1"/>
                </a:solidFill>
              </a:rPr>
              <a:t>Regulation</a:t>
            </a:r>
            <a:endParaRPr lang="en-US" sz="3600" b="1" dirty="0">
              <a:ln w="17780" cmpd="sng">
                <a:noFill/>
                <a:prstDash val="solid"/>
                <a:miter lim="800000"/>
              </a:ln>
              <a:solidFill>
                <a:schemeClr val="tx1"/>
              </a:solidFill>
            </a:endParaRPr>
          </a:p>
        </p:txBody>
      </p:sp>
    </p:spTree>
    <p:extLst>
      <p:ext uri="{BB962C8B-B14F-4D97-AF65-F5344CB8AC3E}">
        <p14:creationId xmlns:p14="http://schemas.microsoft.com/office/powerpoint/2010/main" val="23726343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1751</TotalTime>
  <Words>7074</Words>
  <Application>Microsoft Macintosh PowerPoint</Application>
  <PresentationFormat>On-screen Show (4:3)</PresentationFormat>
  <Paragraphs>884</Paragraphs>
  <Slides>72</Slides>
  <Notes>15</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Office Theme</vt:lpstr>
      <vt:lpstr>Equation</vt:lpstr>
      <vt:lpstr>Microsoft Equation 3.0</vt:lpstr>
      <vt:lpstr>Equation.DSMT4</vt:lpstr>
      <vt:lpstr>153A Winter 2011  Review session for Final Exam</vt:lpstr>
      <vt:lpstr>PowerPoint Presentation</vt:lpstr>
      <vt:lpstr>Mixed inhibitors can bind both to  EF and ES</vt:lpstr>
      <vt:lpstr>What is Km?</vt:lpstr>
      <vt:lpstr>What is Vmax?</vt:lpstr>
      <vt:lpstr>Inhibitor terminology</vt:lpstr>
      <vt:lpstr>Mixed inhibition kinetics can be observed as a spectrum of competitive and uncompetitive properties</vt:lpstr>
      <vt:lpstr>PowerPoint Presentation</vt:lpstr>
      <vt:lpstr>How can enzymes be regulated?</vt:lpstr>
      <vt:lpstr>PowerPoint Presentation</vt:lpstr>
      <vt:lpstr>Allosteric effectors can regulate enzymes</vt:lpstr>
      <vt:lpstr>Allosteric effectors can regulate enzymes</vt:lpstr>
      <vt:lpstr>Allosteric effectors can regulate enzymes</vt:lpstr>
      <vt:lpstr>Allosteric effectors can regulate enzymes</vt:lpstr>
      <vt:lpstr>Allosteric effectors can regulate enzymes</vt:lpstr>
      <vt:lpstr>PowerPoint Presentation</vt:lpstr>
      <vt:lpstr>PowerPoint Presentation</vt:lpstr>
      <vt:lpstr>PowerPoint Presentation</vt:lpstr>
      <vt:lpstr>PowerPoint Presentation</vt:lpstr>
      <vt:lpstr>Thermodynamics in metabolism</vt:lpstr>
      <vt:lpstr>PowerPoint Presentation</vt:lpstr>
      <vt:lpstr>PowerPoint Presentation</vt:lpstr>
      <vt:lpstr>1. Hexokinase</vt:lpstr>
      <vt:lpstr>2. Phosphofructose  Isomerase (PGI)</vt:lpstr>
      <vt:lpstr>3. Phosphofructose Kinase (PFK-1)</vt:lpstr>
      <vt:lpstr>3. Phosphofructose Kinase (PFK)</vt:lpstr>
      <vt:lpstr>4. Aldolase</vt:lpstr>
      <vt:lpstr>4. Aldolase</vt:lpstr>
      <vt:lpstr>4. Aldolase</vt:lpstr>
      <vt:lpstr>5. Triose Phosphate Isomerase (TIM)</vt:lpstr>
      <vt:lpstr>6. Glyceraldehyde-3-phosphate Dehydrogenase (GAPDH) </vt:lpstr>
      <vt:lpstr>7. Phosphoglycerate Kinase (PK)</vt:lpstr>
      <vt:lpstr>8. Phosphoglycerate Mutase (PGM)</vt:lpstr>
      <vt:lpstr>9. Enolase</vt:lpstr>
      <vt:lpstr>10. Pyruvate Kinase (PK)</vt:lpstr>
      <vt:lpstr>Immediate fates of pyruvate</vt:lpstr>
      <vt:lpstr>Pyruvate can be carboxylated to replenish OAA pools</vt:lpstr>
      <vt:lpstr>Pyruvate can start the gluconeogenesis to make glucose</vt:lpstr>
      <vt:lpstr>PowerPoint Presentation</vt:lpstr>
      <vt:lpstr>Pyruvate can be reduced to regenerate NAD+</vt:lpstr>
      <vt:lpstr>Pyruvate can be decarboxylated and then reduced to form Ethanol and NAD+</vt:lpstr>
      <vt:lpstr>Pyruvate can converted into Acetyl-CoA by the PDH complex, the bridge from glycolysis to TCA cycle</vt:lpstr>
      <vt:lpstr>Pyruvate can decarboxylated and given a CoA group for preparation to be furthered oxidized as CO2</vt:lpstr>
      <vt:lpstr>TCA Cycle</vt:lpstr>
      <vt:lpstr>TCA Cycle</vt:lpstr>
      <vt:lpstr>TCA Cycle</vt:lpstr>
      <vt:lpstr>TCA Cycle</vt:lpstr>
      <vt:lpstr>TCA Cycle</vt:lpstr>
      <vt:lpstr>TCA Cycle</vt:lpstr>
      <vt:lpstr>TCA Cycle</vt:lpstr>
      <vt:lpstr>TCA Cycle</vt:lpstr>
      <vt:lpstr>TCA Cycle</vt:lpstr>
      <vt:lpstr>TCA Cycle Regulation</vt:lpstr>
      <vt:lpstr>TCA Cycle Regulation</vt:lpstr>
      <vt:lpstr>RECAP</vt:lpstr>
      <vt:lpstr>RECAP</vt:lpstr>
      <vt:lpstr>Reduction Potentials</vt:lpstr>
      <vt:lpstr>Reduction Potentials</vt:lpstr>
      <vt:lpstr>Reduction Potentials</vt:lpstr>
      <vt:lpstr>Electron Transport Chain</vt:lpstr>
      <vt:lpstr>PowerPoint Presentation</vt:lpstr>
      <vt:lpstr>PowerPoint Presentation</vt:lpstr>
      <vt:lpstr>PowerPoint Presentation</vt:lpstr>
      <vt:lpstr>PowerPoint Presentation</vt:lpstr>
      <vt:lpstr>ATP Synthase</vt:lpstr>
      <vt:lpstr>ATP Synthase</vt:lpstr>
      <vt:lpstr>PowerPoint Presentation</vt:lpstr>
      <vt:lpstr>ATP Counts</vt:lpstr>
      <vt:lpstr>ATP Synthase Animation</vt:lpstr>
      <vt:lpstr>Previous Exam Questions</vt:lpstr>
      <vt:lpstr>Previous Exam Questions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Nguyen</dc:creator>
  <cp:lastModifiedBy>Theresa Nguyen</cp:lastModifiedBy>
  <cp:revision>115</cp:revision>
  <dcterms:created xsi:type="dcterms:W3CDTF">2011-03-09T05:09:42Z</dcterms:created>
  <dcterms:modified xsi:type="dcterms:W3CDTF">2011-03-11T05:36:41Z</dcterms:modified>
</cp:coreProperties>
</file>