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14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96737-52FB-4DC2-AB9B-2B45DA9A5395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F064E-B486-4EC2-9DA4-3D3A93D4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7319-D9F0-45E9-8FA3-ABF9553B4BEC}" type="datetime1">
              <a:rPr lang="en-US" smtClean="0"/>
              <a:t>1/16/2014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D7B3-C17D-4FF2-98DE-B1DD8BC28260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B71-22A3-42D0-A12C-5F98F8AFEBFF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9DBA21-F936-4030-A6F6-FB013C01278F}" type="datetime1">
              <a:rPr lang="en-US" smtClean="0"/>
              <a:t>1/16/2014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9AC-0845-4AE4-809F-C7E2E16EB4CD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124F-01CB-46F0-ABBB-8A760A462FEA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5894-DF3E-4290-A6C7-62308805E477}" type="datetime1">
              <a:rPr lang="en-US" smtClean="0"/>
              <a:t>1/16/2014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45B-BC27-4EB5-AC83-0978E2597ABA}" type="datetime1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8E5-A4FB-4A90-AC2A-2B80CD718CEA}" type="datetime1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3B99EE-C60B-4142-B88F-A94D0240D7AC}" type="datetime1">
              <a:rPr lang="en-US" smtClean="0"/>
              <a:t>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73D-F389-41F7-A478-A49921C306A0}" type="datetime1">
              <a:rPr lang="en-US" smtClean="0"/>
              <a:t>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4F26E0-2900-4CE1-9110-389327888CCB}" type="datetime1">
              <a:rPr lang="en-US" smtClean="0"/>
              <a:t>1/16/2014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gi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gi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gi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gi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gi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gi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gi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gi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gi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gi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gi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gi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gif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gi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gi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gi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gi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gi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gi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  <a:t>Practice Problems</a:t>
            </a:r>
            <a:b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</a:br>
            <a:r>
              <a:rPr lang="en-US" sz="3200" dirty="0">
                <a:solidFill>
                  <a:schemeClr val="bg1"/>
                </a:solidFill>
                <a:latin typeface="Lucida Handwriting" pitchFamily="66" charset="0"/>
              </a:rPr>
              <a:t>or</a:t>
            </a:r>
            <a: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  <a:t> </a:t>
            </a:r>
            <a:b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</a:br>
            <a:r>
              <a:rPr lang="en-US" sz="3200" dirty="0">
                <a:solidFill>
                  <a:srgbClr val="C00000"/>
                </a:solidFill>
                <a:latin typeface="Lucida Handwriting" pitchFamily="66" charset="0"/>
              </a:rPr>
              <a:t>How to put the pieces of the puzzle </a:t>
            </a:r>
            <a:br>
              <a:rPr lang="en-US" sz="3200" dirty="0">
                <a:solidFill>
                  <a:srgbClr val="C00000"/>
                </a:solidFill>
                <a:latin typeface="Lucida Handwriting" pitchFamily="66" charset="0"/>
              </a:rPr>
            </a:br>
            <a:r>
              <a:rPr lang="en-US" sz="3200" dirty="0">
                <a:solidFill>
                  <a:srgbClr val="C00000"/>
                </a:solidFill>
                <a:latin typeface="Lucida Handwriting" pitchFamily="66" charset="0"/>
              </a:rPr>
              <a:t>correctly together?</a:t>
            </a:r>
            <a:endParaRPr lang="en-US" sz="3200" dirty="0"/>
          </a:p>
        </p:txBody>
      </p:sp>
      <p:pic>
        <p:nvPicPr>
          <p:cNvPr id="4" name="Picture 2" descr="http://t0.gstatic.com/images?q=tbn:ANd9GcSMQ9lat6pPbtda1gQnMCHj3FAFN4RjKEeZtMS3MhbdHNZQsnJ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/>
        </p:blipFill>
        <p:spPr bwMode="auto">
          <a:xfrm>
            <a:off x="2895600" y="3657600"/>
            <a:ext cx="3276600" cy="28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8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1147&amp;amp;sdbsno=3554"/>
          <p:cNvPicPr>
            <a:picLocks noChangeAspect="1"/>
          </p:cNvPicPr>
          <p:nvPr/>
        </p:nvPicPr>
        <p:blipFill rotWithShape="1">
          <a:blip r:embed="rId5"/>
          <a:srcRect t="16321" b="18947"/>
          <a:stretch/>
        </p:blipFill>
        <p:spPr bwMode="auto">
          <a:xfrm>
            <a:off x="457200" y="1524000"/>
            <a:ext cx="4572000" cy="18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00800" y="3962400"/>
            <a:ext cx="762000" cy="914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19050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997" y="2181999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9015" y="2999601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12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33198" y="3154002"/>
            <a:ext cx="33759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11718" y="2895600"/>
            <a:ext cx="212481" cy="2286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80162" y="2057399"/>
            <a:ext cx="212481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11717" y="1981199"/>
            <a:ext cx="106241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9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5238&amp;amp;sdbsno=18947"/>
          <p:cNvPicPr>
            <a:picLocks noChangeAspect="1"/>
          </p:cNvPicPr>
          <p:nvPr/>
        </p:nvPicPr>
        <p:blipFill rotWithShape="1">
          <a:blip r:embed="rId5"/>
          <a:srcRect t="16597" b="19446"/>
          <a:stretch/>
        </p:blipFill>
        <p:spPr bwMode="auto">
          <a:xfrm>
            <a:off x="457200" y="1524000"/>
            <a:ext cx="4572000" cy="19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39000" y="5105400"/>
            <a:ext cx="7620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2895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275700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(C≡N)</a:t>
            </a:r>
            <a:endParaRPr lang="en-US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2999601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(C-Br)</a:t>
            </a:r>
            <a:endParaRPr lang="en-US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10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337&amp;amp;sdbsno=1321"/>
          <p:cNvPicPr>
            <a:picLocks noChangeAspect="1"/>
          </p:cNvPicPr>
          <p:nvPr/>
        </p:nvPicPr>
        <p:blipFill rotWithShape="1">
          <a:blip r:embed="rId5"/>
          <a:srcRect t="16736" b="20079"/>
          <a:stretch/>
        </p:blipFill>
        <p:spPr bwMode="auto">
          <a:xfrm>
            <a:off x="457200" y="1524000"/>
            <a:ext cx="4572000" cy="18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0" y="3076575"/>
            <a:ext cx="7620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2999601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(C-</a:t>
            </a:r>
            <a:r>
              <a:rPr lang="en-US" sz="1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riodb01.ibase.aist.go.jp/sdbs/cgi-bin/IMG.cgi?imgdir=ir&amp;amp;fname=NIDA61448&amp;amp;sdbsno=350"/>
          <p:cNvPicPr>
            <a:picLocks noChangeAspect="1"/>
          </p:cNvPicPr>
          <p:nvPr/>
        </p:nvPicPr>
        <p:blipFill rotWithShape="1">
          <a:blip r:embed="rId5"/>
          <a:srcRect t="16459" b="19301"/>
          <a:stretch/>
        </p:blipFill>
        <p:spPr bwMode="auto">
          <a:xfrm>
            <a:off x="457200" y="1524000"/>
            <a:ext cx="4572000" cy="18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15200" y="2286000"/>
            <a:ext cx="7620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2460" y="29645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96450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743200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(CHO)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746848" y="2636831"/>
            <a:ext cx="250367" cy="19646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627077" y="2615613"/>
            <a:ext cx="250367" cy="19646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riodb01.ibase.aist.go.jp/sdbs/cgi-bin/IMG.cgi?imgdir=ir&amp;amp;fname=NIDA4476&amp;amp;sdbsno=664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6597" b="19948"/>
          <a:stretch/>
        </p:blipFill>
        <p:spPr bwMode="auto">
          <a:xfrm>
            <a:off x="457200" y="1524000"/>
            <a:ext cx="4572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39000" y="3124200"/>
            <a:ext cx="990600" cy="457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2553" y="2390001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815" y="1981200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12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9812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12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4196&amp;amp;sdbsno=5747"/>
          <p:cNvPicPr>
            <a:picLocks noChangeAspect="1"/>
          </p:cNvPicPr>
          <p:nvPr/>
        </p:nvPicPr>
        <p:blipFill rotWithShape="1">
          <a:blip r:embed="rId5"/>
          <a:srcRect t="16597" b="19065"/>
          <a:stretch/>
        </p:blipFill>
        <p:spPr bwMode="auto">
          <a:xfrm>
            <a:off x="465667" y="1524000"/>
            <a:ext cx="4572000" cy="19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924800" y="3575923"/>
            <a:ext cx="914400" cy="3102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58065" y="2895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2756" y="2200313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(C≡C)</a:t>
            </a:r>
            <a:endParaRPr lang="en-US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7463" y="2999601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7769" y="297180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(CH, </a:t>
            </a:r>
            <a:r>
              <a:rPr lang="en-US" sz="1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1714&amp;amp;sdbsno=17250"/>
          <p:cNvPicPr>
            <a:picLocks noChangeAspect="1"/>
          </p:cNvPicPr>
          <p:nvPr/>
        </p:nvPicPr>
        <p:blipFill rotWithShape="1">
          <a:blip r:embed="rId5"/>
          <a:srcRect t="16321" b="18993"/>
          <a:stretch/>
        </p:blipFill>
        <p:spPr bwMode="auto">
          <a:xfrm>
            <a:off x="433807" y="1524000"/>
            <a:ext cx="4572000" cy="189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39000" y="1524000"/>
            <a:ext cx="838200" cy="685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2895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95599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63040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29718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(C-OH)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3221&amp;amp;sdbsno=5941"/>
          <p:cNvPicPr>
            <a:picLocks noChangeAspect="1"/>
          </p:cNvPicPr>
          <p:nvPr/>
        </p:nvPicPr>
        <p:blipFill rotWithShape="1">
          <a:blip r:embed="rId5"/>
          <a:srcRect t="16597" b="19727"/>
          <a:stretch/>
        </p:blipFill>
        <p:spPr bwMode="auto">
          <a:xfrm>
            <a:off x="457200" y="1524000"/>
            <a:ext cx="4572000" cy="18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24600" y="2286000"/>
            <a:ext cx="9144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2553" y="29095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81328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224" y="277033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(CH</a:t>
            </a:r>
            <a:r>
              <a:rPr lang="en-US" sz="1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fname=NIDA65055&amp;sdbsno=423"/>
          <p:cNvPicPr>
            <a:picLocks noChangeAspect="1"/>
          </p:cNvPicPr>
          <p:nvPr/>
        </p:nvPicPr>
        <p:blipFill rotWithShape="1">
          <a:blip r:embed="rId5"/>
          <a:srcRect t="16459" b="19552"/>
          <a:stretch/>
        </p:blipFill>
        <p:spPr bwMode="auto">
          <a:xfrm>
            <a:off x="457200" y="1524000"/>
            <a:ext cx="4572000" cy="188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48400" y="5105400"/>
            <a:ext cx="914400" cy="914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0153" y="2133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2994" y="290619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986767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3048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(COC)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21524" y="2884212"/>
            <a:ext cx="228600" cy="243567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70324" y="3003484"/>
            <a:ext cx="251200" cy="12178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2133600"/>
            <a:ext cx="0" cy="91109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00400" y="2090834"/>
            <a:ext cx="0" cy="95716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2986766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ortho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453128" y="2667000"/>
            <a:ext cx="0" cy="377691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17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08031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riodb01.ibase.aist.go.jp/sdbs/cgi-bin/IMG.cgi?imgdir=ir&amp;amp;fname=NIDA4941&amp;amp;sdbsno=844"/>
          <p:cNvPicPr>
            <a:picLocks noChangeAspect="1"/>
          </p:cNvPicPr>
          <p:nvPr/>
        </p:nvPicPr>
        <p:blipFill rotWithShape="1">
          <a:blip r:embed="rId5"/>
          <a:srcRect t="16736" b="20039"/>
          <a:stretch/>
        </p:blipFill>
        <p:spPr bwMode="auto">
          <a:xfrm>
            <a:off x="457200" y="1524000"/>
            <a:ext cx="4572000" cy="18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81600" y="5105400"/>
            <a:ext cx="1066800" cy="609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9718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50" y="2971799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286000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7091" y="16002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325880" y="2348300"/>
            <a:ext cx="76200" cy="6235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2705403" y="1877200"/>
            <a:ext cx="165894" cy="408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74888" y="2016061"/>
            <a:ext cx="152400" cy="3398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2800" y="29718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(C-OH)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661481" y="2668723"/>
            <a:ext cx="152400" cy="339888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2986766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mono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175335" y="2802825"/>
            <a:ext cx="357572" cy="27566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018534" y="2835968"/>
            <a:ext cx="357572" cy="27566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Proposed Algorithm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Carbonyl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(C=O, 1630-1800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(strong),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see table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further details)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Hydroxyl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(OH, 3200-3600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(broad, 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3200-3400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(medium-strong), less intense and less broad than OH, one peak for secondary amine, two peaks for primary amine)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C-H functions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&lt;3000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3000-3100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~3300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stretching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1465-1370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CH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CH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bending)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Triple bonds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(C≡C ~2100-2250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C­≡N ~2200-2250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(medium-weak))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bonds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(C=C, alkene ~1650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(medium), aromatic 1450-1600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 group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(two peaks: ~1300-1400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~1500-1600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Sulfone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(two peaks: ~1140-1200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~1300-1400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Carbon-Oxygen bond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(two peaks between 1000-1300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Carbon-Halogen bond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(F: 1000-1200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700-900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Br: 500-700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 of plane bending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alkenes and aromatic systems (700-1000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(medium-strong))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18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9078&amp;amp;sdbsno=529"/>
          <p:cNvPicPr>
            <a:picLocks noChangeAspect="1"/>
          </p:cNvPicPr>
          <p:nvPr/>
        </p:nvPicPr>
        <p:blipFill rotWithShape="1">
          <a:blip r:embed="rId5"/>
          <a:srcRect t="16459" b="19684"/>
          <a:stretch/>
        </p:blipFill>
        <p:spPr bwMode="auto">
          <a:xfrm>
            <a:off x="457200" y="1524000"/>
            <a:ext cx="4572000" cy="18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77200" y="1524000"/>
            <a:ext cx="7620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6156" y="29718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194" y="290619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2906191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(CCC)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19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56826&amp;amp;sdbsno=35954"/>
          <p:cNvPicPr>
            <a:picLocks noChangeAspect="1"/>
          </p:cNvPicPr>
          <p:nvPr/>
        </p:nvPicPr>
        <p:blipFill rotWithShape="1">
          <a:blip r:embed="rId5"/>
          <a:srcRect t="16445" b="19851"/>
          <a:stretch/>
        </p:blipFill>
        <p:spPr bwMode="auto">
          <a:xfrm>
            <a:off x="457200" y="1524000"/>
            <a:ext cx="4572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62800" y="3962400"/>
            <a:ext cx="9144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0153" y="2133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9189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2994" y="290619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986767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986766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(CCC)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17520" y="1828800"/>
            <a:ext cx="0" cy="1066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69920" y="1981200"/>
            <a:ext cx="0" cy="1066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282706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mono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20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fname=NIDA20412&amp;sdbsno=6700"/>
          <p:cNvPicPr>
            <a:picLocks noChangeAspect="1"/>
          </p:cNvPicPr>
          <p:nvPr/>
        </p:nvPicPr>
        <p:blipFill rotWithShape="1">
          <a:blip r:embed="rId5"/>
          <a:srcRect t="16459" b="19684"/>
          <a:stretch/>
        </p:blipFill>
        <p:spPr bwMode="auto">
          <a:xfrm>
            <a:off x="448733" y="1524000"/>
            <a:ext cx="4572000" cy="18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1524000"/>
            <a:ext cx="11430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194" y="292340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986767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0941" y="170420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17520" y="1905000"/>
            <a:ext cx="0" cy="1066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69920" y="2057400"/>
            <a:ext cx="0" cy="98729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38200" y="1676400"/>
            <a:ext cx="1219200" cy="27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85455" y="27432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mono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order to identify a compound, it is usually not necessary to assign every peak in the spectrum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focus should be on peaks that help to identify key functional groups in the molecule (zone analysis)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Developing an algorithm to solve spectroscopic problems helps a lot mastering this skill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performing a reaction in the lab, it is good practice to research the spectra for the product, all reactants, the solvents and other compounds used in the experiment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Acquiring a quality spectrum in the lab makes the identification of the compound much easier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Final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70561"/>
              </p:ext>
            </p:extLst>
          </p:nvPr>
        </p:nvGraphicFramePr>
        <p:xfrm>
          <a:off x="5181600" y="1524000"/>
          <a:ext cx="3706752" cy="450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1524000"/>
                        <a:ext cx="3706752" cy="4509054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http://riodb01.ibase.aist.go.jp/sdbs/cgi-bin/IMG.cgi?imgdir=ir&amp;fname=NIDA29941&amp;sdbsno=15535"/>
          <p:cNvPicPr>
            <a:picLocks noChangeAspect="1"/>
          </p:cNvPicPr>
          <p:nvPr/>
        </p:nvPicPr>
        <p:blipFill rotWithShape="1">
          <a:blip r:embed="rId5"/>
          <a:srcRect t="16597" b="19674"/>
          <a:stretch/>
        </p:blipFill>
        <p:spPr bwMode="auto">
          <a:xfrm>
            <a:off x="457200" y="1524000"/>
            <a:ext cx="4572000" cy="1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124200"/>
            <a:ext cx="762000" cy="838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2971800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048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(COC)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0153" y="2133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86000" y="2917493"/>
            <a:ext cx="308830" cy="1305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46459" y="3124200"/>
            <a:ext cx="29674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81328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riodb01.ibase.aist.go.jp/sdbs/cgi-bin/IMG.cgi?imgdir=ir&amp;amp;fname=NIDA527&amp;amp;sdbsno=1282"/>
          <p:cNvPicPr>
            <a:picLocks noChangeAspect="1"/>
          </p:cNvPicPr>
          <p:nvPr/>
        </p:nvPicPr>
        <p:blipFill rotWithShape="1">
          <a:blip r:embed="rId5"/>
          <a:srcRect t="16459" b="20099"/>
          <a:stretch/>
        </p:blipFill>
        <p:spPr bwMode="auto">
          <a:xfrm>
            <a:off x="457200" y="1524000"/>
            <a:ext cx="4572000" cy="18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077200" y="2286000"/>
            <a:ext cx="8382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6670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5285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390001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(NH)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99960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81328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65917" y="2324099"/>
            <a:ext cx="236247" cy="40880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35553" y="2639199"/>
            <a:ext cx="236247" cy="40880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55615" y="2843599"/>
            <a:ext cx="270524" cy="294501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3816" y="3048000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mono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53676" y="2791600"/>
            <a:ext cx="270524" cy="256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88139" y="2846083"/>
            <a:ext cx="270524" cy="294501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riodb01.ibase.aist.go.jp/sdbs/cgi-bin/IMG.cgi?imgdir=ir&amp;fname=NIDA14315&amp;sdbsno=815"/>
          <p:cNvPicPr>
            <a:picLocks noGrp="1"/>
          </p:cNvPicPr>
          <p:nvPr>
            <p:ph idx="1"/>
          </p:nvPr>
        </p:nvPicPr>
        <p:blipFill rotWithShape="1">
          <a:blip r:embed="rId5"/>
          <a:srcRect t="16736" b="18807"/>
          <a:stretch/>
        </p:blipFill>
        <p:spPr bwMode="auto">
          <a:xfrm>
            <a:off x="457200" y="15240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2286000"/>
            <a:ext cx="9144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06769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753" y="29095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39000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141" y="1676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81328" y="1524000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1367777" y="2324100"/>
            <a:ext cx="34387" cy="5854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73253" y="1981200"/>
            <a:ext cx="236247" cy="40880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01889" y="2514600"/>
            <a:ext cx="298511" cy="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9000" y="29718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(C-OH)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733800" y="2748328"/>
            <a:ext cx="0" cy="292698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8600" y="315200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mono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419600" y="2999601"/>
            <a:ext cx="0" cy="304800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526280" y="3075801"/>
            <a:ext cx="0" cy="200799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2110&amp;amp;sdbsno=1272"/>
          <p:cNvPicPr>
            <a:picLocks noChangeAspect="1"/>
          </p:cNvPicPr>
          <p:nvPr/>
        </p:nvPicPr>
        <p:blipFill rotWithShape="1">
          <a:blip r:embed="rId5"/>
          <a:srcRect t="16459" b="19848"/>
          <a:stretch/>
        </p:blipFill>
        <p:spPr bwMode="auto">
          <a:xfrm>
            <a:off x="457200" y="1524000"/>
            <a:ext cx="4572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0" y="3962400"/>
            <a:ext cx="762000" cy="914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5842" y="2895600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12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396" y="233272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12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5312" y="2943225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0472" y="1524000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87686" y="2594310"/>
            <a:ext cx="220100" cy="45369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87686" y="3124200"/>
            <a:ext cx="3810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3800" y="3034293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para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114800" y="2959940"/>
            <a:ext cx="183842" cy="164260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riodb01.ibase.aist.go.jp/sdbs/cgi-bin/IMG.cgi?imgdir=ir&amp;amp;fname=NIDA11574&amp;amp;sdbsno=7116"/>
          <p:cNvPicPr>
            <a:picLocks noChangeAspect="1"/>
          </p:cNvPicPr>
          <p:nvPr/>
        </p:nvPicPr>
        <p:blipFill rotWithShape="1">
          <a:blip r:embed="rId5"/>
          <a:srcRect t="16874" b="19586"/>
          <a:stretch/>
        </p:blipFill>
        <p:spPr bwMode="auto">
          <a:xfrm>
            <a:off x="457200" y="1524000"/>
            <a:ext cx="4572000" cy="18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077200" y="3962400"/>
            <a:ext cx="762000" cy="1066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92553" y="2313801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096" y="2825473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007" y="3048000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0472" y="1524000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042" y="2386399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8627" y="2185600"/>
            <a:ext cx="304800" cy="25640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998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riodb01.ibase.aist.go.jp/sdbs/cgi-bin/IMG.cgi?imgdir=ir&amp;amp;fname=NIDA57050&amp;amp;sdbsno=10716"/>
          <p:cNvPicPr>
            <a:picLocks noGrp="1"/>
          </p:cNvPicPr>
          <p:nvPr>
            <p:ph idx="1"/>
          </p:nvPr>
        </p:nvPicPr>
        <p:blipFill rotWithShape="1">
          <a:blip r:embed="rId5"/>
          <a:srcRect t="16736" b="19879"/>
          <a:stretch/>
        </p:blipFill>
        <p:spPr bwMode="auto">
          <a:xfrm>
            <a:off x="457200" y="1508760"/>
            <a:ext cx="4572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77200" y="5143500"/>
            <a:ext cx="762000" cy="6477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8481" y="2067698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0066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(C-D)</a:t>
            </a:r>
            <a:endParaRPr lang="en-US" sz="1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999601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(C-</a:t>
            </a:r>
            <a:r>
              <a:rPr lang="en-US" sz="1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95800" y="2919181"/>
            <a:ext cx="152400" cy="16084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45728" y="2572492"/>
            <a:ext cx="113000" cy="472411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7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7049&amp;amp;sdbsno=2839"/>
          <p:cNvPicPr>
            <a:picLocks/>
          </p:cNvPicPr>
          <p:nvPr/>
        </p:nvPicPr>
        <p:blipFill rotWithShape="1">
          <a:blip r:embed="rId5"/>
          <a:srcRect t="16321" b="19894"/>
          <a:stretch/>
        </p:blipFill>
        <p:spPr bwMode="auto">
          <a:xfrm>
            <a:off x="457200" y="1489677"/>
            <a:ext cx="4572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00800" y="1489676"/>
            <a:ext cx="838200" cy="7963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1928" y="2133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" y="21336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(C-H, 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194" y="290619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(C=O)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8794" y="3048000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(C=C)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90472" y="1551801"/>
            <a:ext cx="0" cy="17247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3048000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(CCC)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07580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3300"/>
                </a:solidFill>
              </a:rPr>
              <a:t>Oop</a:t>
            </a:r>
            <a:r>
              <a:rPr lang="en-US" sz="1200" b="1" dirty="0" smtClean="0">
                <a:solidFill>
                  <a:srgbClr val="FF3300"/>
                </a:solidFill>
              </a:rPr>
              <a:t>, mono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43400" y="2968492"/>
            <a:ext cx="76200" cy="23190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67308" y="2954591"/>
            <a:ext cx="76200" cy="23190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347</TotalTime>
  <Words>968</Words>
  <Application>Microsoft Office PowerPoint</Application>
  <PresentationFormat>On-screen Show (4:3)</PresentationFormat>
  <Paragraphs>322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Practice Problems or  How to put the pieces of the puzzle  correctly together?</vt:lpstr>
      <vt:lpstr>Proposed Algorithm</vt:lpstr>
      <vt:lpstr>Spectrum 1</vt:lpstr>
      <vt:lpstr>Spectrum 2</vt:lpstr>
      <vt:lpstr>Spectrum 3</vt:lpstr>
      <vt:lpstr>Spectrum 4</vt:lpstr>
      <vt:lpstr>Spectrum 5</vt:lpstr>
      <vt:lpstr>Spectrum 6</vt:lpstr>
      <vt:lpstr>Spectrum 7</vt:lpstr>
      <vt:lpstr>Spectrum 8</vt:lpstr>
      <vt:lpstr>Spectrum 9</vt:lpstr>
      <vt:lpstr>Spectrum 10</vt:lpstr>
      <vt:lpstr>Spectrum 11</vt:lpstr>
      <vt:lpstr>Spectrum 12</vt:lpstr>
      <vt:lpstr>Spectrum 13</vt:lpstr>
      <vt:lpstr>Spectrum 14</vt:lpstr>
      <vt:lpstr>Spectrum 15</vt:lpstr>
      <vt:lpstr>Spectrum 16</vt:lpstr>
      <vt:lpstr>Spectrum 17</vt:lpstr>
      <vt:lpstr>Spectrum 18</vt:lpstr>
      <vt:lpstr>Spectrum 19</vt:lpstr>
      <vt:lpstr>Spectrum 20</vt:lpstr>
      <vt:lpstr>Final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Problems or  How to put the pieces of the puzzle  correctly together?</dc:title>
  <dc:creator>Alf Bacher</dc:creator>
  <cp:lastModifiedBy>Alf Bacher</cp:lastModifiedBy>
  <cp:revision>23</cp:revision>
  <dcterms:created xsi:type="dcterms:W3CDTF">2013-04-06T18:49:35Z</dcterms:created>
  <dcterms:modified xsi:type="dcterms:W3CDTF">2014-01-16T22:50:40Z</dcterms:modified>
</cp:coreProperties>
</file>