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FF7C4-FC7A-41E7-AC26-961E5D5889FE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C7A58-FE80-4AC7-8AEC-E401CC0BD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3043-B8EF-42AE-8D29-A6E6E697524C}" type="datetime1">
              <a:rPr lang="en-US" smtClean="0"/>
              <a:t>1/16/2014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4EAB-52CD-45F2-84F5-BC2C0576BD87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7366-CB59-4E68-A187-E6C7F4A24DDE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8D4F4B-7286-4A6F-A35C-4DC7B0DE4B12}" type="datetime1">
              <a:rPr lang="en-US" smtClean="0"/>
              <a:t>1/16/2014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BE32-7C3F-4974-8CBD-F9B8C38E4F4D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8CE87-FC8E-48B4-B61D-D830768758A1}" type="datetime1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F8D5-4651-45E3-A003-5211286079A0}" type="datetime1">
              <a:rPr lang="en-US" smtClean="0"/>
              <a:t>1/16/2014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9D06-1806-41E1-905C-CEC16FD3B676}" type="datetime1">
              <a:rPr lang="en-US" smtClean="0"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29B9-7D5C-4F5C-8F83-BA7C4EFB2850}" type="datetime1">
              <a:rPr lang="en-US" smtClean="0"/>
              <a:t>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28C6C4-7FA7-4AA0-8C9A-C195F80AF51D}" type="datetime1">
              <a:rPr lang="en-US" smtClean="0"/>
              <a:t>1/16/2014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AD2E-6E54-4FD5-AA61-CF8537D83256}" type="datetime1">
              <a:rPr lang="en-US" smtClean="0"/>
              <a:t>1/16/2014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40D941-E6EF-40CA-8E9E-CE3A9E2AB106}" type="datetime1">
              <a:rPr lang="en-US" smtClean="0"/>
              <a:t>1/16/2014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2FCC8C3-D2C0-4F3D-B697-D5B9403CC70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gi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gi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gif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gi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gi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gi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gif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gif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gif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gi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2.gif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3.gif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4.gi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gi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gi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gi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gi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gi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gi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660066"/>
                </a:solidFill>
                <a:latin typeface="Lucida Handwriting" pitchFamily="66" charset="0"/>
              </a:rPr>
              <a:t>Practice Problems</a:t>
            </a:r>
            <a:br>
              <a:rPr lang="en-US" sz="3200" dirty="0">
                <a:solidFill>
                  <a:srgbClr val="660066"/>
                </a:solidFill>
                <a:latin typeface="Lucida Handwriting" pitchFamily="66" charset="0"/>
              </a:rPr>
            </a:br>
            <a:r>
              <a:rPr lang="en-US" sz="3200" dirty="0">
                <a:solidFill>
                  <a:schemeClr val="bg1"/>
                </a:solidFill>
                <a:latin typeface="Lucida Handwriting" pitchFamily="66" charset="0"/>
              </a:rPr>
              <a:t>or</a:t>
            </a:r>
            <a:r>
              <a:rPr lang="en-US" sz="3200" dirty="0">
                <a:solidFill>
                  <a:srgbClr val="660066"/>
                </a:solidFill>
                <a:latin typeface="Lucida Handwriting" pitchFamily="66" charset="0"/>
              </a:rPr>
              <a:t> </a:t>
            </a:r>
            <a:br>
              <a:rPr lang="en-US" sz="3200" dirty="0">
                <a:solidFill>
                  <a:srgbClr val="660066"/>
                </a:solidFill>
                <a:latin typeface="Lucida Handwriting" pitchFamily="66" charset="0"/>
              </a:rPr>
            </a:br>
            <a:r>
              <a:rPr lang="en-US" sz="3200" dirty="0">
                <a:solidFill>
                  <a:srgbClr val="C00000"/>
                </a:solidFill>
                <a:latin typeface="Lucida Handwriting" pitchFamily="66" charset="0"/>
              </a:rPr>
              <a:t>How to put the pieces of the puzzle </a:t>
            </a:r>
            <a:br>
              <a:rPr lang="en-US" sz="3200" dirty="0">
                <a:solidFill>
                  <a:srgbClr val="C00000"/>
                </a:solidFill>
                <a:latin typeface="Lucida Handwriting" pitchFamily="66" charset="0"/>
              </a:rPr>
            </a:br>
            <a:r>
              <a:rPr lang="en-US" sz="3200" dirty="0">
                <a:solidFill>
                  <a:srgbClr val="C00000"/>
                </a:solidFill>
                <a:latin typeface="Lucida Handwriting" pitchFamily="66" charset="0"/>
              </a:rPr>
              <a:t>correctly together?</a:t>
            </a:r>
            <a:endParaRPr lang="en-US" sz="3200" dirty="0"/>
          </a:p>
        </p:txBody>
      </p:sp>
      <p:pic>
        <p:nvPicPr>
          <p:cNvPr id="4" name="Picture 2" descr="http://t0.gstatic.com/images?q=tbn:ANd9GcSMQ9lat6pPbtda1gQnMCHj3FAFN4RjKEeZtMS3MhbdHNZQsnJ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11" y="4267200"/>
            <a:ext cx="2209800" cy="203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8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1147&amp;amp;sdbsno=3554"/>
          <p:cNvPicPr>
            <a:picLocks noChangeAspect="1"/>
          </p:cNvPicPr>
          <p:nvPr/>
        </p:nvPicPr>
        <p:blipFill rotWithShape="1">
          <a:blip r:embed="rId5"/>
          <a:srcRect t="16321" b="18947"/>
          <a:stretch/>
        </p:blipFill>
        <p:spPr bwMode="auto">
          <a:xfrm>
            <a:off x="457200" y="1524000"/>
            <a:ext cx="4572000" cy="18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9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65238&amp;amp;sdbsno=18947"/>
          <p:cNvPicPr>
            <a:picLocks noChangeAspect="1"/>
          </p:cNvPicPr>
          <p:nvPr/>
        </p:nvPicPr>
        <p:blipFill rotWithShape="1">
          <a:blip r:embed="rId5"/>
          <a:srcRect t="16597" b="19446"/>
          <a:stretch/>
        </p:blipFill>
        <p:spPr bwMode="auto">
          <a:xfrm>
            <a:off x="457200" y="1524000"/>
            <a:ext cx="4572000" cy="190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10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6337&amp;amp;sdbsno=1321"/>
          <p:cNvPicPr>
            <a:picLocks noChangeAspect="1"/>
          </p:cNvPicPr>
          <p:nvPr/>
        </p:nvPicPr>
        <p:blipFill rotWithShape="1">
          <a:blip r:embed="rId5"/>
          <a:srcRect t="16736" b="20079"/>
          <a:stretch/>
        </p:blipFill>
        <p:spPr bwMode="auto">
          <a:xfrm>
            <a:off x="457200" y="1524000"/>
            <a:ext cx="4572000" cy="188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11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61448&amp;amp;sdbsno=350"/>
          <p:cNvPicPr>
            <a:picLocks noChangeAspect="1"/>
          </p:cNvPicPr>
          <p:nvPr/>
        </p:nvPicPr>
        <p:blipFill rotWithShape="1">
          <a:blip r:embed="rId5"/>
          <a:srcRect t="16459" b="19301"/>
          <a:stretch/>
        </p:blipFill>
        <p:spPr bwMode="auto">
          <a:xfrm>
            <a:off x="457200" y="1524000"/>
            <a:ext cx="4572000" cy="18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12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http://riodb01.ibase.aist.go.jp/sdbs/cgi-bin/IMG.cgi?imgdir=ir&amp;amp;fname=NIDA4476&amp;amp;sdbsno=664"/>
          <p:cNvPicPr>
            <a:picLocks noChangeAspect="1"/>
          </p:cNvPicPr>
          <p:nvPr/>
        </p:nvPicPr>
        <p:blipFill rotWithShape="1">
          <a:blip r:embed="rId5"/>
          <a:srcRect t="16597" b="19948"/>
          <a:stretch/>
        </p:blipFill>
        <p:spPr bwMode="auto">
          <a:xfrm>
            <a:off x="457200" y="1524000"/>
            <a:ext cx="457200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64196&amp;amp;sdbsno=5747"/>
          <p:cNvPicPr>
            <a:picLocks noChangeAspect="1"/>
          </p:cNvPicPr>
          <p:nvPr/>
        </p:nvPicPr>
        <p:blipFill rotWithShape="1">
          <a:blip r:embed="rId5"/>
          <a:srcRect t="16597" b="19065"/>
          <a:stretch/>
        </p:blipFill>
        <p:spPr bwMode="auto">
          <a:xfrm>
            <a:off x="465667" y="1524000"/>
            <a:ext cx="4572000" cy="19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14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61714&amp;amp;sdbsno=17250"/>
          <p:cNvPicPr>
            <a:picLocks noChangeAspect="1"/>
          </p:cNvPicPr>
          <p:nvPr/>
        </p:nvPicPr>
        <p:blipFill rotWithShape="1">
          <a:blip r:embed="rId5"/>
          <a:srcRect t="16321" b="18993"/>
          <a:stretch/>
        </p:blipFill>
        <p:spPr bwMode="auto">
          <a:xfrm>
            <a:off x="433807" y="1524000"/>
            <a:ext cx="4572000" cy="189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15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63221&amp;amp;sdbsno=5941"/>
          <p:cNvPicPr>
            <a:picLocks noChangeAspect="1"/>
          </p:cNvPicPr>
          <p:nvPr/>
        </p:nvPicPr>
        <p:blipFill rotWithShape="1">
          <a:blip r:embed="rId5"/>
          <a:srcRect t="16597" b="19727"/>
          <a:stretch/>
        </p:blipFill>
        <p:spPr bwMode="auto">
          <a:xfrm>
            <a:off x="457200" y="1524000"/>
            <a:ext cx="4572000" cy="186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16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fname=NIDA65055&amp;sdbsno=423"/>
          <p:cNvPicPr>
            <a:picLocks noChangeAspect="1"/>
          </p:cNvPicPr>
          <p:nvPr/>
        </p:nvPicPr>
        <p:blipFill rotWithShape="1">
          <a:blip r:embed="rId5"/>
          <a:srcRect t="16459" b="19552"/>
          <a:stretch/>
        </p:blipFill>
        <p:spPr bwMode="auto">
          <a:xfrm>
            <a:off x="457200" y="1524000"/>
            <a:ext cx="4572000" cy="188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17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508031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ttp://riodb01.ibase.aist.go.jp/sdbs/cgi-bin/IMG.cgi?imgdir=ir&amp;amp;fname=NIDA4941&amp;amp;sdbsno=844"/>
          <p:cNvPicPr>
            <a:picLocks noChangeAspect="1"/>
          </p:cNvPicPr>
          <p:nvPr/>
        </p:nvPicPr>
        <p:blipFill rotWithShape="1">
          <a:blip r:embed="rId5"/>
          <a:srcRect t="16736" b="20039"/>
          <a:stretch/>
        </p:blipFill>
        <p:spPr bwMode="auto">
          <a:xfrm>
            <a:off x="457200" y="1524000"/>
            <a:ext cx="4572000" cy="188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Proposed Algorithm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Carbonyl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(C=O, 1630-1800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(strong),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see table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further details)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Hydroxyl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(OH, 3200-3600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(broad, strong))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1800" baseline="-25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3200-3400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(medium-strong), less intense and less broad than OH, one peak for secondary amine, two peaks for primary amine)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C-H functions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800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&lt;3000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800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3000-3100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~3300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stretching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1465-1370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CH</a:t>
            </a:r>
            <a:r>
              <a:rPr lang="en-US" sz="1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CH</a:t>
            </a:r>
            <a:r>
              <a:rPr lang="en-US" sz="1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bending)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Triple bonds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(C≡C ~2100-2250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C­≡N ~2200-2250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(medium-weak))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bonds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(C=C, alkene ~1650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(medium), aromatic 1450-1600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1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Nitro group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(two peaks: ~1300-1400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~1500-1600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(strong))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Sulfone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group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(two peaks: ~1140-1200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~1300-1400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(strong))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Carbon-Oxygen bond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(two peaks between 1000-1300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(strong))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Carbon-Halogen bond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(F: 1000-1200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700-900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Br: 500-700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(medium-strong))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 of plane bending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alkenes and aromatic systems (700-1000 cm</a:t>
            </a:r>
            <a:r>
              <a:rPr lang="en-US" sz="1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(medium-strong))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18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9078&amp;amp;sdbsno=529"/>
          <p:cNvPicPr>
            <a:picLocks noChangeAspect="1"/>
          </p:cNvPicPr>
          <p:nvPr/>
        </p:nvPicPr>
        <p:blipFill rotWithShape="1">
          <a:blip r:embed="rId5"/>
          <a:srcRect t="16459" b="19684"/>
          <a:stretch/>
        </p:blipFill>
        <p:spPr bwMode="auto">
          <a:xfrm>
            <a:off x="457200" y="1524000"/>
            <a:ext cx="4572000" cy="188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19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56826&amp;amp;sdbsno=35954"/>
          <p:cNvPicPr>
            <a:picLocks noChangeAspect="1"/>
          </p:cNvPicPr>
          <p:nvPr/>
        </p:nvPicPr>
        <p:blipFill rotWithShape="1">
          <a:blip r:embed="rId5"/>
          <a:srcRect t="16445" b="19851"/>
          <a:stretch/>
        </p:blipFill>
        <p:spPr bwMode="auto">
          <a:xfrm>
            <a:off x="457200" y="1524000"/>
            <a:ext cx="4572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2060"/>
                </a:solidFill>
                <a:effectLst/>
              </a:rPr>
              <a:t>Spectrum </a:t>
            </a:r>
            <a:r>
              <a:rPr lang="en-US" smtClean="0">
                <a:solidFill>
                  <a:srgbClr val="002060"/>
                </a:solidFill>
                <a:effectLst/>
              </a:rPr>
              <a:t>20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26599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fname=NIDA20412&amp;sdbsno=6700"/>
          <p:cNvPicPr>
            <a:picLocks noChangeAspect="1"/>
          </p:cNvPicPr>
          <p:nvPr/>
        </p:nvPicPr>
        <p:blipFill rotWithShape="1">
          <a:blip r:embed="rId5"/>
          <a:srcRect t="16459" b="19684"/>
          <a:stretch/>
        </p:blipFill>
        <p:spPr bwMode="auto">
          <a:xfrm>
            <a:off x="448733" y="1524000"/>
            <a:ext cx="4572000" cy="188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http://riodb01.ibase.aist.go.jp/sdbs/cgi-bin/IMG.cgi?imgdir=ir&amp;fname=NIDA29941&amp;sdbsno=15535"/>
          <p:cNvPicPr>
            <a:picLocks noChangeAspect="1"/>
          </p:cNvPicPr>
          <p:nvPr/>
        </p:nvPicPr>
        <p:blipFill rotWithShape="1">
          <a:blip r:embed="rId3"/>
          <a:srcRect t="16597" b="19674"/>
          <a:stretch/>
        </p:blipFill>
        <p:spPr bwMode="auto">
          <a:xfrm>
            <a:off x="457200" y="1524000"/>
            <a:ext cx="4572000" cy="18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86927"/>
              </p:ext>
            </p:extLst>
          </p:nvPr>
        </p:nvGraphicFramePr>
        <p:xfrm>
          <a:off x="5181600" y="1524000"/>
          <a:ext cx="3706752" cy="450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4" imgW="5295360" imgH="6441506" progId="">
                  <p:embed/>
                </p:oleObj>
              </mc:Choice>
              <mc:Fallback>
                <p:oleObj r:id="rId4" imgW="5295360" imgH="644150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1600" y="1524000"/>
                        <a:ext cx="3706752" cy="4509054"/>
                      </a:xfrm>
                      <a:prstGeom prst="rect">
                        <a:avLst/>
                      </a:prstGeom>
                      <a:solidFill>
                        <a:schemeClr val="tx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2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86927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ttp://riodb01.ibase.aist.go.jp/sdbs/cgi-bin/IMG.cgi?imgdir=ir&amp;amp;fname=NIDA527&amp;amp;sdbsno=1282"/>
          <p:cNvPicPr>
            <a:picLocks noChangeAspect="1"/>
          </p:cNvPicPr>
          <p:nvPr/>
        </p:nvPicPr>
        <p:blipFill rotWithShape="1">
          <a:blip r:embed="rId5"/>
          <a:srcRect t="16459" b="20099"/>
          <a:stretch/>
        </p:blipFill>
        <p:spPr bwMode="auto">
          <a:xfrm>
            <a:off x="457200" y="1524000"/>
            <a:ext cx="4572000" cy="18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86927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http://riodb01.ibase.aist.go.jp/sdbs/cgi-bin/IMG.cgi?imgdir=ir&amp;fname=NIDA14315&amp;sdbsno=815"/>
          <p:cNvPicPr>
            <a:picLocks noGrp="1"/>
          </p:cNvPicPr>
          <p:nvPr>
            <p:ph idx="1"/>
          </p:nvPr>
        </p:nvPicPr>
        <p:blipFill rotWithShape="1">
          <a:blip r:embed="rId5"/>
          <a:srcRect t="16736" b="18807"/>
          <a:stretch/>
        </p:blipFill>
        <p:spPr bwMode="auto">
          <a:xfrm>
            <a:off x="457200" y="15240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4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86927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2110&amp;amp;sdbsno=1272"/>
          <p:cNvPicPr>
            <a:picLocks noChangeAspect="1"/>
          </p:cNvPicPr>
          <p:nvPr/>
        </p:nvPicPr>
        <p:blipFill rotWithShape="1">
          <a:blip r:embed="rId5"/>
          <a:srcRect t="16459" b="19848"/>
          <a:stretch/>
        </p:blipFill>
        <p:spPr bwMode="auto">
          <a:xfrm>
            <a:off x="457200" y="1524000"/>
            <a:ext cx="4572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5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86927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ttp://riodb01.ibase.aist.go.jp/sdbs/cgi-bin/IMG.cgi?imgdir=ir&amp;amp;fname=NIDA11574&amp;amp;sdbsno=7116"/>
          <p:cNvPicPr>
            <a:picLocks noChangeAspect="1"/>
          </p:cNvPicPr>
          <p:nvPr/>
        </p:nvPicPr>
        <p:blipFill rotWithShape="1">
          <a:blip r:embed="rId5"/>
          <a:srcRect t="16874" b="19586"/>
          <a:stretch/>
        </p:blipFill>
        <p:spPr bwMode="auto">
          <a:xfrm>
            <a:off x="457200" y="1524000"/>
            <a:ext cx="4572000" cy="188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6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86927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http://riodb01.ibase.aist.go.jp/sdbs/cgi-bin/IMG.cgi?imgdir=ir&amp;amp;fname=NIDA57050&amp;amp;sdbsno=10716"/>
          <p:cNvPicPr>
            <a:picLocks noGrp="1"/>
          </p:cNvPicPr>
          <p:nvPr>
            <p:ph idx="1"/>
          </p:nvPr>
        </p:nvPicPr>
        <p:blipFill rotWithShape="1">
          <a:blip r:embed="rId5"/>
          <a:srcRect t="16736" b="19879"/>
          <a:stretch/>
        </p:blipFill>
        <p:spPr bwMode="auto">
          <a:xfrm>
            <a:off x="457200" y="1508760"/>
            <a:ext cx="457200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effectLst/>
              </a:rPr>
              <a:t>Spectrum </a:t>
            </a:r>
            <a:r>
              <a:rPr lang="en-US" dirty="0" smtClean="0">
                <a:solidFill>
                  <a:srgbClr val="002060"/>
                </a:solidFill>
                <a:effectLst/>
              </a:rPr>
              <a:t>7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86927"/>
              </p:ext>
            </p:extLst>
          </p:nvPr>
        </p:nvGraphicFramePr>
        <p:xfrm>
          <a:off x="5181600" y="1524000"/>
          <a:ext cx="37068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3" imgW="5295360" imgH="6441506" progId="">
                  <p:embed/>
                </p:oleObj>
              </mc:Choice>
              <mc:Fallback>
                <p:oleObj r:id="rId3" imgW="5295360" imgH="644150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706813" cy="45085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10677"/>
            <a:ext cx="2454518" cy="258532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Carbonyl group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Hydroxyl group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Triple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bonds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Nitro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Carbon-Oxygen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Carbon-Halogen </a:t>
            </a:r>
            <a:r>
              <a:rPr lang="en-US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iodb01.ibase.aist.go.jp/sdbs/cgi-bin/IMG.cgi?imgdir=ir&amp;amp;fname=NIDA67049&amp;amp;sdbsno=2839"/>
          <p:cNvPicPr>
            <a:picLocks/>
          </p:cNvPicPr>
          <p:nvPr/>
        </p:nvPicPr>
        <p:blipFill rotWithShape="1">
          <a:blip r:embed="rId5"/>
          <a:srcRect t="16321" b="19894"/>
          <a:stretch/>
        </p:blipFill>
        <p:spPr bwMode="auto">
          <a:xfrm>
            <a:off x="457200" y="1489677"/>
            <a:ext cx="457200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CC8C3-D2C0-4F3D-B697-D5B9403CC7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</TotalTime>
  <Words>642</Words>
  <Application>Microsoft Office PowerPoint</Application>
  <PresentationFormat>On-screen Show (4:3)</PresentationFormat>
  <Paragraphs>236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Practice Problems or  How to put the pieces of the puzzle  correctly together?</vt:lpstr>
      <vt:lpstr>Proposed Algorithm</vt:lpstr>
      <vt:lpstr>Spectrum 1</vt:lpstr>
      <vt:lpstr>Spectrum 2</vt:lpstr>
      <vt:lpstr>Spectrum 3</vt:lpstr>
      <vt:lpstr>Spectrum 4</vt:lpstr>
      <vt:lpstr>Spectrum 5</vt:lpstr>
      <vt:lpstr>Spectrum 6</vt:lpstr>
      <vt:lpstr>Spectrum 7</vt:lpstr>
      <vt:lpstr>Spectrum 8</vt:lpstr>
      <vt:lpstr>Spectrum 9</vt:lpstr>
      <vt:lpstr>Spectrum 10</vt:lpstr>
      <vt:lpstr>Spectrum 11</vt:lpstr>
      <vt:lpstr>Spectrum 12</vt:lpstr>
      <vt:lpstr>Spectrum 13</vt:lpstr>
      <vt:lpstr>Spectrum 14</vt:lpstr>
      <vt:lpstr>Spectrum 15</vt:lpstr>
      <vt:lpstr>Spectrum 16</vt:lpstr>
      <vt:lpstr>Spectrum 17</vt:lpstr>
      <vt:lpstr>Spectrum 18</vt:lpstr>
      <vt:lpstr>Spectrum 19</vt:lpstr>
      <vt:lpstr>Spectrum 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Problems or  How to put the pieces of the puzzle  correctly together?</dc:title>
  <dc:creator>Alf Bacher</dc:creator>
  <cp:lastModifiedBy>Alf Bacher</cp:lastModifiedBy>
  <cp:revision>6</cp:revision>
  <dcterms:created xsi:type="dcterms:W3CDTF">2013-04-06T18:49:35Z</dcterms:created>
  <dcterms:modified xsi:type="dcterms:W3CDTF">2014-01-16T22:48:45Z</dcterms:modified>
</cp:coreProperties>
</file>