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ov" ContentType="video/unknown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5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81" r:id="rId20"/>
    <p:sldId id="282" r:id="rId21"/>
    <p:sldId id="283" r:id="rId22"/>
    <p:sldId id="275" r:id="rId23"/>
    <p:sldId id="290" r:id="rId24"/>
    <p:sldId id="288" r:id="rId25"/>
    <p:sldId id="276" r:id="rId26"/>
    <p:sldId id="289" r:id="rId27"/>
    <p:sldId id="277" r:id="rId28"/>
    <p:sldId id="278" r:id="rId29"/>
    <p:sldId id="287" r:id="rId30"/>
    <p:sldId id="279" r:id="rId31"/>
    <p:sldId id="280" r:id="rId32"/>
    <p:sldId id="285" r:id="rId33"/>
    <p:sldId id="284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33CCFF"/>
    <a:srgbClr val="FF0000"/>
    <a:srgbClr val="003300"/>
    <a:srgbClr val="660066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7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image" Target="../media/image7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image" Target="../media/image6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BFBA99-5560-4D26-9E1E-ECC51A2A9AF5}" type="datetimeFigureOut">
              <a:rPr lang="en-US" smtClean="0"/>
              <a:t>3/26/2015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2954C3-F796-43A2-A9E1-9465B110B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336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954C3-F796-43A2-A9E1-9465B110BDF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444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954C3-F796-43A2-A9E1-9465B110BDF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75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9E20B-F129-4F0F-9853-EE555061FB0C}" type="datetime1">
              <a:rPr lang="en-US" smtClean="0"/>
              <a:t>3/26/2015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847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619B9-5BDA-4A83-AC9D-2F59D7DC2E22}" type="datetime1">
              <a:rPr lang="en-US" smtClean="0"/>
              <a:t>3/26/2015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007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15B1F-636C-465F-9FE2-5DBDAB070CC1}" type="datetime1">
              <a:rPr lang="en-US" smtClean="0"/>
              <a:t>3/26/2015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96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49136-7A78-45FD-995B-55C315996DA3}" type="datetime1">
              <a:rPr lang="en-US" smtClean="0"/>
              <a:t>3/26/2015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83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BE39A-16B5-477D-B78B-5DA8CDCB9F1C}" type="datetime1">
              <a:rPr lang="en-US" smtClean="0"/>
              <a:t>3/26/2015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87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F1D9B-F78E-4A45-A85B-E5C4F232348F}" type="datetime1">
              <a:rPr lang="en-US" smtClean="0"/>
              <a:t>3/26/2015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2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CCE3C-5E32-4E90-88EF-1976BDA4FE13}" type="datetime1">
              <a:rPr lang="en-US" smtClean="0"/>
              <a:t>3/26/2015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806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30F09-05BB-49FF-971B-EEE050551D73}" type="datetime1">
              <a:rPr lang="en-US" smtClean="0"/>
              <a:t>3/26/2015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91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34FD-D2E1-4192-8F25-A9D38F1CA462}" type="datetime1">
              <a:rPr lang="en-US" smtClean="0"/>
              <a:t>3/26/2015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55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C2D3C-D279-4B26-8BB9-7658FF1A65CA}" type="datetime1">
              <a:rPr lang="en-US" smtClean="0"/>
              <a:t>3/26/2015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07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00D16-7675-4964-8F0D-C67FDB57EF1E}" type="datetime1">
              <a:rPr lang="en-US" smtClean="0"/>
              <a:t>3/26/2015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071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7DF79-8881-43CD-A0FF-3EF187F94445}" type="datetime1">
              <a:rPr lang="en-US" smtClean="0"/>
              <a:t>3/26/2015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F9C9F-028A-493D-BB52-073FE7B3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464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2.png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o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w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wmf"/><Relationship Id="rId5" Type="http://schemas.openxmlformats.org/officeDocument/2006/relationships/image" Target="../media/image27.wmf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31.png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4.wmf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image" Target="../media/image37.png"/><Relationship Id="rId7" Type="http://schemas.openxmlformats.org/officeDocument/2006/relationships/image" Target="../media/image41.wmf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wmf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44.png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9.wmf"/><Relationship Id="rId5" Type="http://schemas.openxmlformats.org/officeDocument/2006/relationships/image" Target="../media/image45.png"/><Relationship Id="rId4" Type="http://schemas.openxmlformats.org/officeDocument/2006/relationships/image" Target="../media/image26.png"/><Relationship Id="rId9" Type="http://schemas.openxmlformats.org/officeDocument/2006/relationships/image" Target="../media/image46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wmf"/><Relationship Id="rId5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wmf"/><Relationship Id="rId4" Type="http://schemas.openxmlformats.org/officeDocument/2006/relationships/image" Target="../media/image55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image" Target="../media/image58.png"/><Relationship Id="rId7" Type="http://schemas.openxmlformats.org/officeDocument/2006/relationships/image" Target="../media/image6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7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63.wmf"/><Relationship Id="rId4" Type="http://schemas.openxmlformats.org/officeDocument/2006/relationships/image" Target="../media/image6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5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6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6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3" Type="http://schemas.openxmlformats.org/officeDocument/2006/relationships/image" Target="../media/image74.png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5.png"/><Relationship Id="rId5" Type="http://schemas.openxmlformats.org/officeDocument/2006/relationships/image" Target="../media/image72.emf"/><Relationship Id="rId4" Type="http://schemas.openxmlformats.org/officeDocument/2006/relationships/oleObject" Target="../embeddings/oleObject14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video" Target="../media/media3.gif"/><Relationship Id="rId7" Type="http://schemas.openxmlformats.org/officeDocument/2006/relationships/oleObject" Target="../embeddings/oleObject2.bin"/><Relationship Id="rId2" Type="http://schemas.microsoft.com/office/2007/relationships/media" Target="../media/media3.gif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76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5.mov"/><Relationship Id="rId7" Type="http://schemas.openxmlformats.org/officeDocument/2006/relationships/image" Target="../media/image11.png"/><Relationship Id="rId2" Type="http://schemas.microsoft.com/office/2007/relationships/media" Target="../media/media4.mov"/><Relationship Id="rId1" Type="http://schemas.openxmlformats.org/officeDocument/2006/relationships/video" Target="NULL" TargetMode="External"/><Relationship Id="rId6" Type="http://schemas.openxmlformats.org/officeDocument/2006/relationships/slideLayout" Target="../slideLayouts/slideLayout2.xml"/><Relationship Id="rId5" Type="http://schemas.microsoft.com/office/2007/relationships/media" Target="../media/media7.mov"/><Relationship Id="rId4" Type="http://schemas.microsoft.com/office/2007/relationships/media" Target="../media/media6.mov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14.gif"/><Relationship Id="rId13" Type="http://schemas.openxmlformats.org/officeDocument/2006/relationships/video" Target="../media/media16.gif"/><Relationship Id="rId18" Type="http://schemas.microsoft.com/office/2007/relationships/media" Target="../media/media19.gif"/><Relationship Id="rId26" Type="http://schemas.openxmlformats.org/officeDocument/2006/relationships/image" Target="../media/image18.png"/><Relationship Id="rId3" Type="http://schemas.microsoft.com/office/2007/relationships/media" Target="../media/media9.mov"/><Relationship Id="rId21" Type="http://schemas.openxmlformats.org/officeDocument/2006/relationships/notesSlide" Target="../notesSlides/notesSlide1.xml"/><Relationship Id="rId7" Type="http://schemas.microsoft.com/office/2007/relationships/media" Target="../media/media13.mov"/><Relationship Id="rId12" Type="http://schemas.microsoft.com/office/2007/relationships/media" Target="../media/media16.gif"/><Relationship Id="rId17" Type="http://schemas.openxmlformats.org/officeDocument/2006/relationships/video" Target="../media/media18.gif"/><Relationship Id="rId25" Type="http://schemas.openxmlformats.org/officeDocument/2006/relationships/image" Target="../media/image17.png"/><Relationship Id="rId2" Type="http://schemas.microsoft.com/office/2007/relationships/media" Target="../media/media8.mov"/><Relationship Id="rId16" Type="http://schemas.microsoft.com/office/2007/relationships/media" Target="../media/media18.gif"/><Relationship Id="rId20" Type="http://schemas.openxmlformats.org/officeDocument/2006/relationships/slideLayout" Target="../slideLayouts/slideLayout2.xml"/><Relationship Id="rId29" Type="http://schemas.openxmlformats.org/officeDocument/2006/relationships/image" Target="../media/image21.png"/><Relationship Id="rId1" Type="http://schemas.openxmlformats.org/officeDocument/2006/relationships/video" Target="NULL" TargetMode="External"/><Relationship Id="rId6" Type="http://schemas.microsoft.com/office/2007/relationships/media" Target="../media/media12.mov"/><Relationship Id="rId11" Type="http://schemas.openxmlformats.org/officeDocument/2006/relationships/video" Target="../media/media15.gif"/><Relationship Id="rId24" Type="http://schemas.openxmlformats.org/officeDocument/2006/relationships/image" Target="../media/image16.png"/><Relationship Id="rId5" Type="http://schemas.microsoft.com/office/2007/relationships/media" Target="../media/media11.mov"/><Relationship Id="rId15" Type="http://schemas.openxmlformats.org/officeDocument/2006/relationships/video" Target="../media/media17.gif"/><Relationship Id="rId23" Type="http://schemas.openxmlformats.org/officeDocument/2006/relationships/image" Target="../media/image15.png"/><Relationship Id="rId28" Type="http://schemas.openxmlformats.org/officeDocument/2006/relationships/image" Target="../media/image20.png"/><Relationship Id="rId10" Type="http://schemas.microsoft.com/office/2007/relationships/media" Target="../media/media15.gif"/><Relationship Id="rId19" Type="http://schemas.openxmlformats.org/officeDocument/2006/relationships/video" Target="../media/media19.gif"/><Relationship Id="rId4" Type="http://schemas.microsoft.com/office/2007/relationships/media" Target="../media/media10.mov"/><Relationship Id="rId9" Type="http://schemas.openxmlformats.org/officeDocument/2006/relationships/video" Target="../media/media14.gif"/><Relationship Id="rId14" Type="http://schemas.microsoft.com/office/2007/relationships/media" Target="../media/media17.gif"/><Relationship Id="rId22" Type="http://schemas.openxmlformats.org/officeDocument/2006/relationships/image" Target="../media/image14.png"/><Relationship Id="rId27" Type="http://schemas.openxmlformats.org/officeDocument/2006/relationships/image" Target="../media/image19.png"/><Relationship Id="rId30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600200"/>
            <a:ext cx="8305800" cy="1981200"/>
          </a:xfrm>
        </p:spPr>
        <p:txBody>
          <a:bodyPr/>
          <a:lstStyle/>
          <a:p>
            <a:r>
              <a:rPr lang="en-US" sz="3000" dirty="0" smtClean="0">
                <a:solidFill>
                  <a:srgbClr val="660066"/>
                </a:solidFill>
                <a:latin typeface="Lucida Handwriting" pitchFamily="66" charset="0"/>
              </a:rPr>
              <a:t>Introduction to Infrared Spectroscopy</a:t>
            </a:r>
            <a:br>
              <a:rPr lang="en-US" sz="3000" dirty="0" smtClean="0">
                <a:solidFill>
                  <a:srgbClr val="660066"/>
                </a:solidFill>
                <a:latin typeface="Lucida Handwriting" pitchFamily="66" charset="0"/>
              </a:rPr>
            </a:br>
            <a:r>
              <a:rPr lang="en-US" sz="3000" dirty="0" smtClean="0">
                <a:latin typeface="Lucida Handwriting" pitchFamily="66" charset="0"/>
              </a:rPr>
              <a:t>or</a:t>
            </a:r>
            <a:r>
              <a:rPr lang="en-US" sz="3000" dirty="0" smtClean="0">
                <a:solidFill>
                  <a:schemeClr val="bg1"/>
                </a:solidFill>
                <a:latin typeface="Lucida Handwriting" pitchFamily="66" charset="0"/>
              </a:rPr>
              <a:t> </a:t>
            </a:r>
            <a:r>
              <a:rPr lang="en-US" sz="3000" dirty="0" smtClean="0">
                <a:solidFill>
                  <a:srgbClr val="660066"/>
                </a:solidFill>
                <a:latin typeface="Lucida Handwriting" pitchFamily="66" charset="0"/>
              </a:rPr>
              <a:t/>
            </a:r>
            <a:br>
              <a:rPr lang="en-US" sz="3000" dirty="0" smtClean="0">
                <a:solidFill>
                  <a:srgbClr val="660066"/>
                </a:solidFill>
                <a:latin typeface="Lucida Handwriting" pitchFamily="66" charset="0"/>
              </a:rPr>
            </a:br>
            <a:r>
              <a:rPr lang="en-US" sz="3000" dirty="0" smtClean="0">
                <a:solidFill>
                  <a:srgbClr val="C00000"/>
                </a:solidFill>
                <a:latin typeface="Lucida Handwriting" pitchFamily="66" charset="0"/>
              </a:rPr>
              <a:t>Molecular Gymnastics</a:t>
            </a:r>
            <a:endParaRPr lang="en-US" sz="3000" dirty="0">
              <a:solidFill>
                <a:srgbClr val="C00000"/>
              </a:solidFill>
              <a:latin typeface="Lucida Handwriting" pitchFamily="66" charset="0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1</a:t>
            </a:fld>
            <a:endParaRPr lang="en-US"/>
          </a:p>
        </p:txBody>
      </p:sp>
      <p:pic>
        <p:nvPicPr>
          <p:cNvPr id="4" name="chloroform_1216.mov">
            <a:hlinkClick r:id="" action="ppaction://media"/>
          </p:cNvPr>
          <p:cNvPicPr>
            <a:picLocks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0"/>
                </p14:media>
              </p:ext>
            </p:extLst>
          </p:nvPr>
        </p:nvPicPr>
        <p:blipFill rotWithShape="1">
          <a:blip r:embed="rId6"/>
          <a:srcRect l="41602" t="36344" r="41473" b="34361"/>
          <a:stretch>
            <a:fillRect/>
          </a:stretch>
        </p:blipFill>
        <p:spPr>
          <a:xfrm>
            <a:off x="1524000" y="4678680"/>
            <a:ext cx="1828800" cy="1645920"/>
          </a:xfrm>
          <a:prstGeom prst="rect">
            <a:avLst/>
          </a:prstGeom>
        </p:spPr>
      </p:pic>
      <p:pic>
        <p:nvPicPr>
          <p:cNvPr id="5" name="chloroform_761.mov">
            <a:hlinkClick r:id="" action="ppaction://media"/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42442" t="36630" r="41977" b="37667"/>
          <a:stretch/>
        </p:blipFill>
        <p:spPr>
          <a:xfrm>
            <a:off x="5715000" y="4678680"/>
            <a:ext cx="182880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4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9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Exclusion Rule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7315200" cy="518160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If there is no symmetry in the molecule, most of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vibrational modes will be observed the infrared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spectrum while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the remaining modes will be observed in a Raman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spectrum 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If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the molecule possesses a center of inversion, a mode can only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be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infrared or Raman active based on the </a:t>
            </a:r>
            <a:r>
              <a:rPr lang="en-US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exclusion 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rule</a:t>
            </a:r>
            <a:endParaRPr lang="en-US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dichloroethene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both </a:t>
            </a:r>
            <a:r>
              <a:rPr lang="en-US" sz="2000" dirty="0" smtClean="0">
                <a:solidFill>
                  <a:srgbClr val="00206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(C-H)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stretching modes are infrared active (3072 and 3077 cm</a:t>
            </a:r>
            <a:r>
              <a:rPr lang="en-US" sz="2000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), while in </a:t>
            </a:r>
            <a:r>
              <a:rPr lang="en-US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dichloroethene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only the asymmetric mode is infrared active (3084 cm</a:t>
            </a:r>
            <a:r>
              <a:rPr lang="en-US" sz="2000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 The symmetric </a:t>
            </a:r>
            <a:r>
              <a:rPr lang="en-US" sz="2000" dirty="0" smtClean="0">
                <a:solidFill>
                  <a:srgbClr val="00206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2000" baseline="-2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(C-H)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stretching mode is infrared inactive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3075 cm</a:t>
            </a:r>
            <a:r>
              <a:rPr lang="en-US" sz="2000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because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it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is symmetric about the inversion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center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same observation can be made for the </a:t>
            </a:r>
            <a:r>
              <a:rPr lang="en-US" sz="2000" dirty="0" smtClean="0">
                <a:solidFill>
                  <a:srgbClr val="00206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(C-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vibrations, where the </a:t>
            </a:r>
            <a:r>
              <a:rPr lang="en-US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-isomer shows both modes (711, 848 cm</a:t>
            </a:r>
            <a:r>
              <a:rPr lang="en-US" sz="2000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), while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-isomer only shows the asymmetric mode (815 cm</a:t>
            </a:r>
            <a:r>
              <a:rPr lang="en-US" sz="2000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in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infrared spectrum. The symmetric </a:t>
            </a:r>
            <a:r>
              <a:rPr lang="en-US" sz="2000" dirty="0" smtClean="0">
                <a:solidFill>
                  <a:srgbClr val="00206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2000" baseline="-2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(C-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mode in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b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-isomer (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847 cm</a:t>
            </a:r>
            <a:r>
              <a:rPr lang="en-US" sz="2000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only appears in the Raman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spectrum</a:t>
            </a:r>
          </a:p>
          <a:p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4168692"/>
              </p:ext>
            </p:extLst>
          </p:nvPr>
        </p:nvGraphicFramePr>
        <p:xfrm>
          <a:off x="7723187" y="3452813"/>
          <a:ext cx="1192213" cy="264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9" name="CS ChemDraw Drawing" r:id="rId3" imgW="1192989" imgH="2648309" progId="ChemDraw.Document.6.0">
                  <p:embed/>
                </p:oleObj>
              </mc:Choice>
              <mc:Fallback>
                <p:oleObj name="CS ChemDraw Drawing" r:id="rId3" imgW="1192989" imgH="264830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723187" y="3452813"/>
                        <a:ext cx="1192213" cy="2647950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766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Peak Intensity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458200" cy="4572000"/>
          </a:xfrm>
        </p:spPr>
        <p:txBody>
          <a:bodyPr>
            <a:noAutofit/>
          </a:bodyPr>
          <a:lstStyle/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vibration will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only be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infrared active, if the dipole moment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changes during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the vibration because only then electromagnetic radiation can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be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absorbed or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be emitted. The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intensity of a peak is proportional to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change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dipole moment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2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~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200" dirty="0" err="1">
                <a:latin typeface="Symbol" pitchFamily="18" charset="2"/>
                <a:cs typeface="Times New Roman" pitchFamily="18" charset="0"/>
              </a:rPr>
              <a:t>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dr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This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is very likely for groups, which already possess a significant dipole moment i.e., C-O, C=O, C=N,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N=O, S=O, P=O, C-F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C-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O-H, etc., which usually show strong peaks in the infrared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spectrum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Functional groups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 which the atoms have a small difference in electronegativity i.e., C-H, C-C, C=C and C≡C, will usually show as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weak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or medium sized peaks in the infrared spectrum unless there are many groups of this type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present,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which can overlap resulting in a higher peak intensity</a:t>
            </a:r>
            <a:r>
              <a:rPr lang="en-US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i.e., longer alkyl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chain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intensity of these groups will also increase if a dipole moment is induced due to an asymmetric substitution (acceptor-</a:t>
            </a:r>
            <a:r>
              <a:rPr lang="en-US" sz="20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C=C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-donor,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acceptor-</a:t>
            </a:r>
            <a:r>
              <a:rPr lang="en-US" sz="2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≡</a:t>
            </a:r>
            <a:r>
              <a:rPr lang="en-US" sz="2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-donor) i.e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RO-</a:t>
            </a:r>
            <a:r>
              <a:rPr lang="en-US" sz="2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C≡C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-COOR’ </a:t>
            </a:r>
            <a:b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Ranges in the Infrared Spectrum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382000" cy="4876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Depending on which text book is used and/or who teaches the topic, there are different approaches to the analysis of infrared spectra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 the lecture today, the infrared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spectrum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will be divided into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five major zones of interest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that might be relevant to 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organic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chemist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Zone I:</a:t>
            </a:r>
            <a:r>
              <a:rPr lang="de-DE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2700 - 4000 </a:t>
            </a:r>
            <a:r>
              <a:rPr lang="de-D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de-DE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de-D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de-DE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E-H stretching</a:t>
            </a:r>
            <a:r>
              <a:rPr lang="de-D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E=B, C, N, O)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de-DE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Zone </a:t>
            </a:r>
            <a:r>
              <a:rPr lang="de-DE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II:</a:t>
            </a:r>
            <a:r>
              <a:rPr lang="de-DE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2000 - 2700 cm</a:t>
            </a:r>
            <a:r>
              <a:rPr lang="de-DE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de-D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de-DE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E-X triple </a:t>
            </a:r>
            <a:r>
              <a:rPr lang="de-D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bonds: E=X=C, N, O)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Zone </a:t>
            </a:r>
            <a:r>
              <a:rPr lang="en-US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III: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1500 - 2000 cm</a:t>
            </a:r>
            <a:r>
              <a:rPr lang="en-US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E-X double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bonds: E=X=C, N, O)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Zone </a:t>
            </a:r>
            <a:r>
              <a:rPr lang="en-US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IV: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1000 - 1500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(E-X-single bonds, deformation,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rocking modes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E-X double bonds: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E=P, S; X=N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O)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Zone </a:t>
            </a:r>
            <a:r>
              <a:rPr lang="en-US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V: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below 1000 cm</a:t>
            </a:r>
            <a:r>
              <a:rPr lang="en-US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(out of plane modes, C-X: X=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Br, I, heavier atoms)</a:t>
            </a:r>
            <a:r>
              <a:rPr lang="en-US" dirty="0"/>
              <a:t/>
            </a:r>
            <a:br>
              <a:rPr lang="en-US" dirty="0"/>
            </a:br>
            <a:endParaRPr lang="en-US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4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Zone I (C-H stretching)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1524000"/>
            <a:ext cx="4846320" cy="4876800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 C-H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stretching modes can be found between 2780 and 3300 cm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depending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on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the type of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hybridization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Alkanes (</a:t>
            </a:r>
            <a:r>
              <a:rPr lang="en-US" sz="1900" i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1900" i="1" baseline="30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9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(C-H)) : ~2810-3000 </a:t>
            </a:r>
            <a:r>
              <a:rPr lang="en-US" sz="19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sz="1900" baseline="300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9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900" dirty="0" smtClean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Alkenes or </a:t>
            </a:r>
            <a:r>
              <a:rPr lang="en-US" sz="19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aromatic </a:t>
            </a:r>
            <a:r>
              <a:rPr lang="en-US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ring</a:t>
            </a:r>
            <a:r>
              <a:rPr lang="en-US" sz="19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9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1900" i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(C-H)): ~3000-3150 </a:t>
            </a:r>
            <a:r>
              <a:rPr lang="en-US" sz="19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sz="1900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9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9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Terminal alkynes (</a:t>
            </a:r>
            <a:r>
              <a:rPr lang="en-US" sz="1900" i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19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(C-H)): ~3300 cm</a:t>
            </a:r>
            <a:r>
              <a:rPr lang="en-US" sz="1900" baseline="30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endParaRPr lang="en-US" sz="190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C-H bond distance decrease from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110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pm (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2000" i="1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(C-H), 422 kJ/mol) over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108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pm (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2000" i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(C-H), 464 kJ/mol) to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106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pm (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(C-H), 556 kJ/mol) indicating an increase in bond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strength 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higher the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-character in the bond is, the stronger the bond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because the electrons are closer to the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nucleus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3635" y="1447801"/>
            <a:ext cx="3359365" cy="162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8333" y="3124200"/>
            <a:ext cx="3354667" cy="162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3635" y="4800600"/>
            <a:ext cx="3359365" cy="16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72000" y="2895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08463" y="2707150"/>
            <a:ext cx="6495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1000" i="1" baseline="300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0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(C-H)</a:t>
            </a:r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6172200" y="4401979"/>
            <a:ext cx="6495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1000" i="1" baseline="300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0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(C-H)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6172200" y="6096000"/>
            <a:ext cx="6495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1000" i="1" baseline="300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0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(C-H)</a:t>
            </a:r>
            <a:endParaRPr lang="en-US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5522663" y="4114800"/>
            <a:ext cx="6495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1000" i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(C-H</a:t>
            </a:r>
            <a:r>
              <a:rPr lang="en-US" sz="1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000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22663" y="6095999"/>
            <a:ext cx="6062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1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(C-H</a:t>
            </a:r>
            <a:r>
              <a:rPr lang="en-US" sz="1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000" dirty="0">
              <a:solidFill>
                <a:srgbClr val="0033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0" y="27071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06895" y="2767330"/>
            <a:ext cx="1856105" cy="20447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8" name="Picture 17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0400" y="4419600"/>
            <a:ext cx="901065" cy="25273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9" name="Picture 18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34200" y="6003925"/>
            <a:ext cx="1023620" cy="3206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6163056" y="1472184"/>
            <a:ext cx="0" cy="1517904"/>
          </a:xfrm>
          <a:prstGeom prst="line">
            <a:avLst/>
          </a:prstGeom>
          <a:ln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163056" y="3154426"/>
            <a:ext cx="0" cy="1517904"/>
          </a:xfrm>
          <a:prstGeom prst="line">
            <a:avLst/>
          </a:prstGeom>
          <a:ln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163056" y="4824317"/>
            <a:ext cx="0" cy="1517904"/>
          </a:xfrm>
          <a:prstGeom prst="line">
            <a:avLst/>
          </a:prstGeom>
          <a:ln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874179" y="1216223"/>
            <a:ext cx="81304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3000 cm</a:t>
            </a:r>
            <a:r>
              <a:rPr lang="en-US" sz="12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endParaRPr lang="en-US" sz="1200" b="1" baseline="30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41082" y="5362506"/>
            <a:ext cx="5774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00330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(C≡C)</a:t>
            </a:r>
            <a:endParaRPr lang="en-US" sz="1000" dirty="0">
              <a:solidFill>
                <a:srgbClr val="0033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05600" y="3926771"/>
            <a:ext cx="5774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C0000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(C=C)</a:t>
            </a:r>
            <a:endParaRPr lang="en-US" sz="1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43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  <p:bldP spid="16" grpId="0"/>
      <p:bldP spid="22" grpId="0" animBg="1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Zone I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(O-H </a:t>
            </a:r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stretching)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5169536" cy="5029200"/>
          </a:xfrm>
        </p:spPr>
        <p:txBody>
          <a:bodyPr>
            <a:noAutofit/>
          </a:bodyPr>
          <a:lstStyle/>
          <a:p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O-H stretching modes of alcohols and 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phenols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are mostly broad and very strong (3200-3650 cm</a:t>
            </a:r>
            <a:r>
              <a:rPr lang="en-US" sz="15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O-H peaks that are due to carboxylic 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acid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are usually much broader (between 2500 and 3500 cm</a:t>
            </a:r>
            <a:r>
              <a:rPr lang="en-US" sz="15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500" baseline="30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and also less 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intense </a:t>
            </a:r>
          </a:p>
          <a:p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change in peak shape is a result of the different degree and nature of hydrogen bonds in 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alcohols, phenols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and carboxylic acids, which often form dimeric 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species</a:t>
            </a:r>
          </a:p>
          <a:p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Intramolecular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hydrogen bonds to nitro or carbonyl functions shift the peak maximum to lower wavenumbers and lead to broadening i.e.,</a:t>
            </a:r>
            <a:r>
              <a:rPr lang="en-US" sz="1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i="1" dirty="0" err="1">
                <a:latin typeface="Times New Roman" pitchFamily="18" charset="0"/>
                <a:cs typeface="Times New Roman" pitchFamily="18" charset="0"/>
              </a:rPr>
              <a:t>nitrophenols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: ortho: 3249 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1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m, broad), meta: 3393 (s) and para: 3331 (s) 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sz="1500" baseline="30000" dirty="0" smtClean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;  </a:t>
            </a:r>
            <a:r>
              <a:rPr lang="en-US" sz="1500" i="1" dirty="0" err="1" smtClean="0">
                <a:latin typeface="Times New Roman" pitchFamily="18" charset="0"/>
                <a:cs typeface="Times New Roman" pitchFamily="18" charset="0"/>
              </a:rPr>
              <a:t>hydroxyacetophenones</a:t>
            </a:r>
            <a:r>
              <a:rPr lang="en-US" sz="1500" i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 ortho: 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3061 (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m, broad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),</a:t>
            </a:r>
            <a:br>
              <a:rPr lang="en-US" sz="1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meta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3179 (s,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br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) and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para: 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3147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s, </a:t>
            </a:r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br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sz="15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endParaRPr lang="en-US" sz="15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Phenols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that possess two large (branched) alkyl groups 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the ortho positions to the OH-function exhibit a sharp peak for the OH stretching mode 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that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are located at 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very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high 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wavenumbers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(i.e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., R=</a:t>
            </a:r>
            <a:r>
              <a:rPr lang="en-US" sz="1500" i="1" dirty="0">
                <a:latin typeface="Times New Roman" pitchFamily="18" charset="0"/>
                <a:cs typeface="Times New Roman" pitchFamily="18" charset="0"/>
              </a:rPr>
              <a:t>tert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.-C</a:t>
            </a:r>
            <a:r>
              <a:rPr lang="en-US" sz="15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500" baseline="-25000" dirty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: 3646 cm</a:t>
            </a:r>
            <a:r>
              <a:rPr lang="en-US" sz="1500" baseline="30000" dirty="0">
                <a:latin typeface="Times New Roman" pitchFamily="18" charset="0"/>
                <a:cs typeface="Times New Roman" pitchFamily="18" charset="0"/>
              </a:rPr>
              <a:t>-1 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500" i="1" dirty="0" smtClean="0">
                <a:latin typeface="Times New Roman" pitchFamily="18" charset="0"/>
                <a:cs typeface="Times New Roman" pitchFamily="18" charset="0"/>
              </a:rPr>
              <a:t>iso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-C</a:t>
            </a:r>
            <a:r>
              <a:rPr lang="en-US" sz="15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500" baseline="-25000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: 3575 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sz="1500" baseline="30000" dirty="0" smtClean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, 2,6-Me: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3413 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sz="1500" baseline="30000" dirty="0" smtClean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vs. 3,5-Me: 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3297 </a:t>
            </a:r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sz="15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)  because of their reduced ability to form hydrogen bonds. </a:t>
            </a:r>
            <a:endParaRPr lang="en-US" sz="1500" dirty="0">
              <a:latin typeface="Times New Roman" pitchFamily="18" charset="0"/>
              <a:cs typeface="Times New Roman" pitchFamily="18" charset="0"/>
            </a:endParaRPr>
          </a:p>
          <a:p>
            <a:endParaRPr lang="en-US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6735" y="1593575"/>
            <a:ext cx="3200400" cy="153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3200400"/>
            <a:ext cx="3200400" cy="1541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4" b="20024"/>
          <a:stretch/>
        </p:blipFill>
        <p:spPr bwMode="auto">
          <a:xfrm>
            <a:off x="5670277" y="4800600"/>
            <a:ext cx="3200400" cy="156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600" y="2743200"/>
            <a:ext cx="792480" cy="2743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96200" y="4267200"/>
            <a:ext cx="1137920" cy="406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3504220"/>
              </p:ext>
            </p:extLst>
          </p:nvPr>
        </p:nvGraphicFramePr>
        <p:xfrm>
          <a:off x="6656421" y="5715000"/>
          <a:ext cx="811179" cy="4941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3" r:id="rId8" imgW="2027947" imgH="1235464" progId="">
                  <p:embed/>
                </p:oleObj>
              </mc:Choice>
              <mc:Fallback>
                <p:oleObj r:id="rId8" imgW="2027947" imgH="1235464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656421" y="5715000"/>
                        <a:ext cx="811179" cy="494186"/>
                      </a:xfrm>
                      <a:prstGeom prst="rect">
                        <a:avLst/>
                      </a:prstGeom>
                      <a:ln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Connector 9"/>
          <p:cNvCxnSpPr/>
          <p:nvPr/>
        </p:nvCxnSpPr>
        <p:spPr>
          <a:xfrm>
            <a:off x="6044184" y="1624055"/>
            <a:ext cx="0" cy="1423945"/>
          </a:xfrm>
          <a:prstGeom prst="line">
            <a:avLst/>
          </a:prstGeom>
          <a:ln w="127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062472" y="3249655"/>
            <a:ext cx="0" cy="1423945"/>
          </a:xfrm>
          <a:prstGeom prst="line">
            <a:avLst/>
          </a:prstGeom>
          <a:ln w="127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099048" y="4826000"/>
            <a:ext cx="0" cy="1423945"/>
          </a:xfrm>
          <a:prstGeom prst="line">
            <a:avLst/>
          </a:prstGeom>
          <a:ln w="127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797979" y="1323201"/>
            <a:ext cx="81304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3500 cm</a:t>
            </a:r>
            <a:r>
              <a:rPr lang="en-US" sz="1200" b="1" baseline="30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endParaRPr lang="en-US" sz="1200" b="1" baseline="30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46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Zone I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(N-H </a:t>
            </a:r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stretching)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1524000"/>
            <a:ext cx="5132713" cy="4572000"/>
          </a:xfrm>
        </p:spPr>
        <p:txBody>
          <a:bodyPr>
            <a:noAutofit/>
          </a:bodyPr>
          <a:lstStyle/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Peaks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that are due to N-H stretching modes fall in the same range (3300-3500 cm</a:t>
            </a:r>
            <a:r>
              <a:rPr lang="en-US" sz="18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) but are usually a little sharper than O-H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peaks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Because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N-H functions are lower in polarity than 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O-H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functions, less intense peaks are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observed 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bands due to N-H groups are less broad due to the lower tendency to form hydrogen bonding, which can also been seen in their lower boiling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points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Primary </a:t>
            </a:r>
            <a:r>
              <a:rPr lang="en-US" sz="16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amines </a:t>
            </a:r>
            <a:r>
              <a:rPr lang="en-US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exhibit </a:t>
            </a:r>
            <a:r>
              <a:rPr lang="en-US" sz="16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two peaks due to the presence of a symmetric </a:t>
            </a:r>
            <a:r>
              <a:rPr lang="en-US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(lower) and </a:t>
            </a:r>
            <a:r>
              <a:rPr lang="en-US" sz="16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en-US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asymmetric (higher) </a:t>
            </a:r>
            <a:r>
              <a:rPr lang="en-US" sz="16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vibration mode in this </a:t>
            </a:r>
            <a:r>
              <a:rPr lang="en-US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range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Secondary </a:t>
            </a:r>
            <a:r>
              <a:rPr lang="en-US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amines </a:t>
            </a:r>
            <a:r>
              <a:rPr lang="en-US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show </a:t>
            </a:r>
            <a:r>
              <a:rPr lang="en-US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only one peak in this range. </a:t>
            </a:r>
            <a:endParaRPr lang="en-US" sz="16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There </a:t>
            </a:r>
            <a:r>
              <a:rPr lang="en-US" sz="16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are no peaks observed in this area for tertiary amines. </a:t>
            </a:r>
            <a:r>
              <a:rPr lang="en-US" sz="16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Why</a:t>
            </a:r>
            <a:r>
              <a:rPr lang="en-US" sz="1600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5867400"/>
            <a:ext cx="2005965" cy="68008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9913" y="1616804"/>
            <a:ext cx="3291840" cy="1583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2778" y="3276600"/>
            <a:ext cx="3291840" cy="158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9913" y="4963713"/>
            <a:ext cx="3291840" cy="1583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9105" y="2871470"/>
            <a:ext cx="711200" cy="203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5300" y="4419600"/>
            <a:ext cx="721360" cy="304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21800" y="5867400"/>
            <a:ext cx="784860" cy="54864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815383" y="2286000"/>
            <a:ext cx="5854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660066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(NH</a:t>
            </a:r>
            <a:r>
              <a:rPr lang="en-US" sz="1000" baseline="-25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5803785" y="4070783"/>
            <a:ext cx="5245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C0000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(NH)</a:t>
            </a:r>
            <a:endParaRPr lang="en-US" sz="100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80731" y="5287089"/>
            <a:ext cx="6848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000" dirty="0" smtClean="0">
                <a:solidFill>
                  <a:srgbClr val="003300"/>
                </a:solidFill>
                <a:latin typeface="Symbol" pitchFamily="18" charset="2"/>
                <a:cs typeface="Times New Roman" pitchFamily="18" charset="0"/>
              </a:rPr>
              <a:t> n(NH)</a:t>
            </a:r>
            <a:endParaRPr lang="en-US" sz="1000" dirty="0">
              <a:solidFill>
                <a:srgbClr val="0033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10783" y="2286000"/>
            <a:ext cx="5854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660066"/>
                </a:solidFill>
                <a:latin typeface="Symbol" pitchFamily="18" charset="2"/>
                <a:cs typeface="Times New Roman" pitchFamily="18" charset="0"/>
              </a:rPr>
              <a:t>d</a:t>
            </a:r>
            <a:r>
              <a:rPr lang="en-US" sz="1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(NH</a:t>
            </a:r>
            <a:r>
              <a:rPr lang="en-US" sz="1000" baseline="-25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7567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Zone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II (E≡X stretching</a:t>
            </a:r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5257800" cy="5181600"/>
          </a:xfrm>
        </p:spPr>
        <p:txBody>
          <a:bodyPr>
            <a:noAutofit/>
          </a:bodyPr>
          <a:lstStyle/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1800" dirty="0"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(C≡C) mode of alkynes (2100-2250 cm</a:t>
            </a:r>
            <a:r>
              <a:rPr lang="en-US" sz="18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) is often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weak, particularly if only alkyl groups are attached. The situation will change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if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the triple bond is asymmetrically substituted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i.e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., with a carbonyl group on one side and an alkyl group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on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the other side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1800" dirty="0"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(C≡N) mode of nitriles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2200-2260 cm</a:t>
            </a:r>
            <a:r>
              <a:rPr lang="en-US" sz="18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) shows as a sharp, medium intense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peak 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Organometallic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chemists also look for </a:t>
            </a:r>
            <a:r>
              <a:rPr lang="en-US" sz="1800" dirty="0"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(C≡O) modes from metal carbonyl compounds in this area i.e., M(CO)</a:t>
            </a:r>
            <a:r>
              <a:rPr lang="en-US" sz="1800" baseline="-25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(M=Cr, Mo, W), </a:t>
            </a:r>
            <a:r>
              <a:rPr lang="en-US" sz="1800" dirty="0" err="1" smtClean="0"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800" baseline="-25000" dirty="0" err="1" smtClean="0"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(C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≡O)=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2000 (Cr), 2004 (Mo), 1998 (W)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sz="18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most cases, a peak with varying intensity around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2350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sz="18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(sometimes together with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667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sz="18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) is observed in the spectrum. This is due to the CO</a:t>
            </a:r>
            <a:r>
              <a:rPr lang="en-US" sz="18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in the beam (poor background correction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) 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3560" y="5063249"/>
            <a:ext cx="3291840" cy="1583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6832" y="1752600"/>
            <a:ext cx="3291840" cy="1583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565605" y="6277689"/>
            <a:ext cx="5886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206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(C≡N)</a:t>
            </a:r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6629400" y="2362200"/>
            <a:ext cx="5886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206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(C</a:t>
            </a:r>
            <a:r>
              <a:rPr lang="en-US" sz="1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≡C)</a:t>
            </a:r>
            <a:endParaRPr lang="en-US" sz="1000" dirty="0"/>
          </a:p>
        </p:txBody>
      </p:sp>
      <p:pic>
        <p:nvPicPr>
          <p:cNvPr id="10" name="Picture 9"/>
          <p:cNvPicPr/>
          <p:nvPr/>
        </p:nvPicPr>
        <p:blipFill rotWithShape="1">
          <a:blip r:embed="rId5"/>
          <a:srcRect t="16731" b="19661"/>
          <a:stretch/>
        </p:blipFill>
        <p:spPr>
          <a:xfrm>
            <a:off x="5623560" y="3429000"/>
            <a:ext cx="3291840" cy="15544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74177" y="3944779"/>
            <a:ext cx="5886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206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(C</a:t>
            </a:r>
            <a:r>
              <a:rPr lang="en-US" sz="1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≡C)</a:t>
            </a:r>
            <a:endParaRPr lang="en-US" sz="10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821424" y="3581400"/>
            <a:ext cx="0" cy="304800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200" y="2895600"/>
            <a:ext cx="1023620" cy="3206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2704142"/>
              </p:ext>
            </p:extLst>
          </p:nvPr>
        </p:nvGraphicFramePr>
        <p:xfrm>
          <a:off x="5791200" y="4442738"/>
          <a:ext cx="1362278" cy="357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3" r:id="rId7" imgW="2724555" imgH="715723" progId="">
                  <p:embed/>
                </p:oleObj>
              </mc:Choice>
              <mc:Fallback>
                <p:oleObj r:id="rId7" imgW="2724555" imgH="715723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791200" y="4442738"/>
                        <a:ext cx="1362278" cy="357862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206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61960" y="6229350"/>
            <a:ext cx="777240" cy="32385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064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Zone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III (C=O </a:t>
            </a:r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stretching)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382000" cy="3352800"/>
          </a:xfrm>
          <a:noFill/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This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is considered the most important range of the entire infrared spectrum for organic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chemists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very strong peak between 1630 and 1850 cm</a:t>
            </a:r>
            <a:r>
              <a:rPr lang="en-US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usually indicates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presence of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 carbonyl function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molecule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analysis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of the exact peak position can reveal further details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about the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type of carbonyl function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present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good rule of thumb is that the more reactive the carbonyl compound is,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further to the left (=higher wavenumber) the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carbonyl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stretching frequency will be. The following sequence is usually observed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65760" lvl="1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2334912"/>
              </p:ext>
            </p:extLst>
          </p:nvPr>
        </p:nvGraphicFramePr>
        <p:xfrm>
          <a:off x="1144588" y="4335463"/>
          <a:ext cx="720725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25" name="CS ChemDraw Drawing" r:id="rId3" imgW="7206845" imgH="2056861" progId="ChemDraw.Document.6.0">
                  <p:embed/>
                </p:oleObj>
              </mc:Choice>
              <mc:Fallback>
                <p:oleObj name="CS ChemDraw Drawing" r:id="rId3" imgW="7206845" imgH="205686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44588" y="4335463"/>
                        <a:ext cx="7207250" cy="2057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8170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Zone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(C=O stretching)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447800"/>
            <a:ext cx="8458200" cy="510540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Carbonyl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Functions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Note: The purple line in the following spectrum represents </a:t>
            </a:r>
            <a:r>
              <a:rPr lang="en-US" sz="2000" b="1" dirty="0" smtClean="0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=1700 cm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0630216"/>
              </p:ext>
            </p:extLst>
          </p:nvPr>
        </p:nvGraphicFramePr>
        <p:xfrm>
          <a:off x="958467" y="1905000"/>
          <a:ext cx="7575933" cy="368956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920240"/>
                <a:gridCol w="2062012"/>
                <a:gridCol w="3593681"/>
              </a:tblGrid>
              <a:tr h="275806">
                <a:tc>
                  <a:txBody>
                    <a:bodyPr/>
                    <a:lstStyle/>
                    <a:p>
                      <a:pPr marL="0" marR="0">
                        <a:spcBef>
                          <a:spcPts val="5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Carbonyl derivative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Times"/>
                          <a:cs typeface="Times New Roman" pitchFamily="18" charset="0"/>
                        </a:rPr>
                        <a:t>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(C=O) (cm</a:t>
                      </a:r>
                      <a:r>
                        <a:rPr lang="en-US" sz="1600" b="1" baseline="30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-1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Comment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483113"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acyl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chloride </a:t>
                      </a:r>
                      <a:b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</a:b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(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RCOCl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1780-1820 (sat.) </a:t>
                      </a:r>
                      <a:b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</a:b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1750-1780 (conj.)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113"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anhydride </a:t>
                      </a:r>
                      <a:b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</a:b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(RCO)</a:t>
                      </a:r>
                      <a:r>
                        <a:rPr lang="en-US" sz="1600" baseline="-25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2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O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5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1760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 and 1820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(sat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.) 1720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  and 1780 (conj.)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two peaks with varying intensity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113"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ester </a:t>
                      </a:r>
                      <a:b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</a:b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(RCOOR’)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1730-1750 (sat.)</a:t>
                      </a:r>
                      <a:b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</a:b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1710-1730 (conj.)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two medium or strong peaks </a:t>
                      </a:r>
                      <a:b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</a:b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(1000 and 1300 cm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-1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113"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aldehyde </a:t>
                      </a:r>
                      <a:b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</a:b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(RCHO)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1720-1740 (sat.)</a:t>
                      </a:r>
                      <a:b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</a:b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1680-1705 (conj.)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two weak or medium peaks at 2750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/>
                      </a:r>
                      <a:b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</a:b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and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2850 cm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-1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113"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ketone </a:t>
                      </a:r>
                      <a:b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</a:b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(RCOR’)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1705-1725 (sat.)</a:t>
                      </a:r>
                      <a:b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</a:b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1665-1690 (conj.)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600" kern="1200" dirty="0" err="1" smtClean="0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kumimoji="0" lang="en-US" sz="1600" kern="1200" baseline="-250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as</a:t>
                      </a:r>
                      <a:r>
                        <a:rPr kumimoji="0" lang="en-US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(CCC) at 1230-1300 cm</a:t>
                      </a:r>
                      <a:r>
                        <a:rPr kumimoji="0" lang="en-US" sz="1600" kern="1200" baseline="30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 </a:t>
                      </a:r>
                      <a:r>
                        <a:rPr kumimoji="0" lang="en-US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(aromatic)</a:t>
                      </a:r>
                    </a:p>
                    <a:p>
                      <a:r>
                        <a:rPr kumimoji="0" lang="en-US" sz="1600" kern="1200" dirty="0" err="1" smtClean="0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kumimoji="0" lang="en-US" sz="1600" kern="1200" baseline="-250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as</a:t>
                      </a:r>
                      <a:r>
                        <a:rPr kumimoji="0" lang="en-US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(CCC) at 1100-1230 cm</a:t>
                      </a:r>
                      <a:r>
                        <a:rPr kumimoji="0" lang="en-US" sz="1600" kern="1200" baseline="30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kumimoji="0" lang="en-US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(alkyl)</a:t>
                      </a:r>
                      <a:endParaRPr kumimoji="0" lang="en-US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113"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carboxylic acid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/>
                      </a:r>
                      <a:b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</a:b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(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RCOOH)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1700-1725 (sat.) </a:t>
                      </a:r>
                      <a:b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</a:b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1680-1700 (conj.) 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broad peak between 2500 and 3500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cm</a:t>
                      </a:r>
                      <a:r>
                        <a:rPr lang="en-US" sz="1600" baseline="30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-1 </a:t>
                      </a:r>
                      <a:br>
                        <a:rPr lang="en-US" sz="1600" baseline="30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</a:br>
                      <a:r>
                        <a:rPr kumimoji="0" lang="en-US" sz="1600" kern="1200" dirty="0" smtClean="0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kumimoji="0" lang="en-US" sz="1600" kern="120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(COH) at 1250-1300 cm</a:t>
                      </a:r>
                      <a:r>
                        <a:rPr kumimoji="0" lang="en-US" sz="1600" kern="1200" baseline="30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kumimoji="0" lang="en-US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113"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amide </a:t>
                      </a:r>
                      <a:b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</a:b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(RCONRR’) 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1680-1715  (sat.)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/>
                      </a:r>
                      <a:b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</a:b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1630-1680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(conj.)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additional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strong peaks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at 3300-3500 cm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-1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for prim. or sec. amides 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520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Zone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(C=O stretching)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76800"/>
          </a:xfrm>
        </p:spPr>
        <p:txBody>
          <a:bodyPr>
            <a:normAutofit lnSpcReduction="10000"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Acyl chloride and Anhydride</a:t>
            </a: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Both functional groups display a C=O stretching mode significantly left of the 1700 cm</a:t>
            </a:r>
            <a:r>
              <a:rPr lang="en-US" sz="2000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(purple line)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asymmetric stretching mode is higher than </a:t>
            </a:r>
            <a:b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symmetric stretching mode in the anhydride. </a:t>
            </a:r>
            <a:b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relative peaks intensities do vary depending </a:t>
            </a:r>
            <a:b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on if the anhydride function is part of a ring, </a:t>
            </a:r>
            <a:b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ring size and the degree of conjugation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150422"/>
            <a:ext cx="4085715" cy="1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150422"/>
            <a:ext cx="4074286" cy="195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2667000" y="2194560"/>
            <a:ext cx="0" cy="1847088"/>
          </a:xfrm>
          <a:prstGeom prst="line">
            <a:avLst/>
          </a:prstGeom>
          <a:ln w="19050">
            <a:solidFill>
              <a:srgbClr val="66006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839712" y="2167128"/>
            <a:ext cx="0" cy="1856232"/>
          </a:xfrm>
          <a:prstGeom prst="line">
            <a:avLst/>
          </a:prstGeom>
          <a:ln w="19050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604133"/>
            <a:ext cx="914400" cy="406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604133"/>
            <a:ext cx="1036320" cy="406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4991100"/>
            <a:ext cx="2628900" cy="1257300"/>
          </a:xfrm>
          <a:prstGeom prst="rect">
            <a:avLst/>
          </a:prstGeom>
          <a:solidFill>
            <a:srgbClr val="66FFFF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81000" y="2590800"/>
            <a:ext cx="11119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C=O overtone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20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Spectroscopy Tool Shed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Which methods are used in the organic chemistry lab?</a:t>
            </a:r>
          </a:p>
          <a:p>
            <a:pPr lvl="1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2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760078"/>
              </p:ext>
            </p:extLst>
          </p:nvPr>
        </p:nvGraphicFramePr>
        <p:xfrm>
          <a:off x="609600" y="2055222"/>
          <a:ext cx="8001000" cy="396457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00200"/>
                <a:gridCol w="1371600"/>
                <a:gridCol w="1905000"/>
                <a:gridCol w="2057400"/>
                <a:gridCol w="1066800"/>
              </a:tblGrid>
              <a:tr h="271599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Technique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Wavelength range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Observation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Information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Matrix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3730">
                <a:tc>
                  <a:txBody>
                    <a:bodyPr/>
                    <a:lstStyle/>
                    <a:p>
                      <a:r>
                        <a:rPr lang="en-US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Infrared spectroscopy</a:t>
                      </a:r>
                    </a:p>
                    <a:p>
                      <a:r>
                        <a:rPr lang="en-US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(Raman</a:t>
                      </a:r>
                      <a:r>
                        <a:rPr lang="en-US" sz="12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spectroscopy)</a:t>
                      </a:r>
                      <a:endParaRPr lang="en-US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en-US" sz="1200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-6</a:t>
                      </a: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…10</a:t>
                      </a:r>
                      <a:r>
                        <a:rPr lang="en-US" sz="1200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-3</a:t>
                      </a: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m</a:t>
                      </a:r>
                    </a:p>
                    <a:p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(200 - 400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0 cm</a:t>
                      </a:r>
                      <a:r>
                        <a:rPr lang="en-US" sz="1200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Rotation and vibration in molecules</a:t>
                      </a:r>
                    </a:p>
                    <a:p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q"/>
                      </a:pP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Presence of functional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b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groups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q"/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Symmetry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Solid (KBr),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Liquid, Gas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3730">
                <a:tc>
                  <a:txBody>
                    <a:bodyPr/>
                    <a:lstStyle/>
                    <a:p>
                      <a:r>
                        <a:rPr lang="en-US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NMR spectroscopy</a:t>
                      </a:r>
                      <a:endParaRPr lang="en-US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 m ….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10 m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Nuclear spins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in magnetic field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q"/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Structural information about molecules based</a:t>
                      </a:r>
                      <a:b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on splitting pattern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Liquid, Solid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(Gas)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3730">
                <a:tc>
                  <a:txBody>
                    <a:bodyPr/>
                    <a:lstStyle/>
                    <a:p>
                      <a:r>
                        <a:rPr lang="en-US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UV-Vis</a:t>
                      </a:r>
                      <a:r>
                        <a:rPr lang="en-US" sz="12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spectroscopy</a:t>
                      </a:r>
                      <a:endParaRPr lang="en-US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en-US" sz="1200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-8</a:t>
                      </a: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…. 10</a:t>
                      </a:r>
                      <a:r>
                        <a:rPr lang="en-US" sz="1200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-6</a:t>
                      </a: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m</a:t>
                      </a:r>
                    </a:p>
                    <a:p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(200 - 800 nm)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Excitation of electrons from bonding/non-bonding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to anti-bonding orbitals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q"/>
                      </a:pP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Conjugation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q"/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Quantitative description </a:t>
                      </a:r>
                      <a:b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of color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Liquid,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Solid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2738">
                <a:tc>
                  <a:txBody>
                    <a:bodyPr/>
                    <a:lstStyle/>
                    <a:p>
                      <a:r>
                        <a:rPr lang="en-US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Mass spectrometry</a:t>
                      </a:r>
                      <a:endParaRPr lang="en-US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 …. 1000 amu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Fragmentation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of molecules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q"/>
                      </a:pP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Molecular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weight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q"/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Structural information from   </a:t>
                      </a:r>
                      <a:b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fragmentation pattern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“Gas”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3730">
                <a:tc>
                  <a:txBody>
                    <a:bodyPr/>
                    <a:lstStyle/>
                    <a:p>
                      <a:r>
                        <a:rPr lang="en-US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EPR spectroscopy</a:t>
                      </a:r>
                      <a:endParaRPr lang="en-US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0.01 ….  0.1 m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Electron spins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in the magnetic field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q"/>
                      </a:pP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Location of unpaired </a:t>
                      </a:r>
                      <a:b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electrons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in  paramagnetic </a:t>
                      </a:r>
                      <a:b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compounds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Solid,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Liquid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2664">
                <a:tc>
                  <a:txBody>
                    <a:bodyPr/>
                    <a:lstStyle/>
                    <a:p>
                      <a:r>
                        <a:rPr lang="en-US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X-Ray diffraction</a:t>
                      </a:r>
                      <a:endParaRPr lang="en-US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en-US" sz="1200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-11</a:t>
                      </a: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…. 10</a:t>
                      </a:r>
                      <a:r>
                        <a:rPr lang="en-US" sz="1200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-8</a:t>
                      </a: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m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Diffraction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of X-rays on nuclei in a solid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q"/>
                      </a:pP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Crystal structure 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Solid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666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Zone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(C=O stretching)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Ester and Ketone</a:t>
            </a:r>
          </a:p>
          <a:p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Esters do have two strong peaks in the range from </a:t>
            </a:r>
            <a:r>
              <a:rPr lang="en-US" dirty="0" smtClean="0">
                <a:solidFill>
                  <a:srgbClr val="00206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=1000-1300 cm</a:t>
            </a:r>
            <a:r>
              <a:rPr lang="en-US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because the COC function is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non-linear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which means that both </a:t>
            </a:r>
            <a:r>
              <a:rPr lang="en-US" dirty="0" smtClean="0">
                <a:solidFill>
                  <a:srgbClr val="00206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(COC) modes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are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infrared active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Aliphatic ketones have a </a:t>
            </a:r>
            <a:r>
              <a:rPr lang="en-US" dirty="0" err="1">
                <a:solidFill>
                  <a:srgbClr val="00206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baseline="-25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(CCC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)=1100-1230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133600"/>
            <a:ext cx="4080000" cy="1965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139314"/>
            <a:ext cx="4085715" cy="1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620135"/>
            <a:ext cx="975995" cy="38227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2667000" y="2176272"/>
            <a:ext cx="0" cy="1847088"/>
          </a:xfrm>
          <a:prstGeom prst="line">
            <a:avLst/>
          </a:prstGeom>
          <a:ln w="19050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934200" y="2155317"/>
            <a:ext cx="0" cy="1847088"/>
          </a:xfrm>
          <a:prstGeom prst="line">
            <a:avLst/>
          </a:prstGeom>
          <a:ln w="19050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4755" y="3581400"/>
            <a:ext cx="614045" cy="38227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733799" y="3655893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(COC)</a:t>
            </a:r>
            <a:endParaRPr lang="en-US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3657600" y="3581400"/>
            <a:ext cx="304800" cy="191135"/>
          </a:xfrm>
          <a:prstGeom prst="straightConnector1">
            <a:avLst/>
          </a:prstGeom>
          <a:ln w="158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3372929" y="3732196"/>
            <a:ext cx="437071" cy="79074"/>
          </a:xfrm>
          <a:prstGeom prst="straightConnector1">
            <a:avLst/>
          </a:prstGeom>
          <a:ln w="158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48600" y="3677568"/>
            <a:ext cx="856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206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400" baseline="-25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(CCC)</a:t>
            </a:r>
            <a:endParaRPr lang="en-US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7848600" y="3524567"/>
            <a:ext cx="304800" cy="191135"/>
          </a:xfrm>
          <a:prstGeom prst="straightConnector1">
            <a:avLst/>
          </a:prstGeom>
          <a:ln w="158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800600" y="2590799"/>
            <a:ext cx="11119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C=O overtone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8229" y="2590800"/>
            <a:ext cx="11119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C=O overtone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31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Zone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(C=O stretching)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1524000"/>
            <a:ext cx="8429115" cy="5105400"/>
          </a:xfrm>
        </p:spPr>
        <p:txBody>
          <a:bodyPr>
            <a:normAutofit fontScale="92500" lnSpcReduction="20000"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Aldehyde and Amide</a:t>
            </a: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05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9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Aldehydes display a doublet in the 2720 and 2820 cm</a:t>
            </a:r>
            <a:r>
              <a:rPr lang="en-US" sz="2000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range, which is not observed for ketones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Amides exhibit a very low carbonyl stretching mode due to resonance, which weakens the C=O bond significantly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35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Primary and secondary amides show intense and broad </a:t>
            </a:r>
            <a:r>
              <a:rPr lang="en-US" sz="2000" dirty="0" smtClean="0">
                <a:solidFill>
                  <a:srgbClr val="00206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(N-H) stretching modes in the 3200-3500 cm</a:t>
            </a:r>
            <a:r>
              <a:rPr lang="en-US" sz="2000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range because of the higher NH-bond polarity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057400"/>
            <a:ext cx="4085715" cy="194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2057400"/>
            <a:ext cx="4085715" cy="1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2651760" y="2093976"/>
            <a:ext cx="0" cy="1847088"/>
          </a:xfrm>
          <a:prstGeom prst="line">
            <a:avLst/>
          </a:prstGeom>
          <a:ln w="19050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934200" y="2103120"/>
            <a:ext cx="0" cy="1847088"/>
          </a:xfrm>
          <a:prstGeom prst="line">
            <a:avLst/>
          </a:prstGeom>
          <a:ln w="19050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572768" y="2255520"/>
            <a:ext cx="182880" cy="640080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72768" y="2968823"/>
            <a:ext cx="772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(CHO)</a:t>
            </a:r>
            <a:endParaRPr lang="en-US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6229595"/>
              </p:ext>
            </p:extLst>
          </p:nvPr>
        </p:nvGraphicFramePr>
        <p:xfrm>
          <a:off x="3505200" y="5258143"/>
          <a:ext cx="2124540" cy="609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3" r:id="rId5" imgW="2871000" imgH="823320" progId="ChemDraw.Document.6.0">
                  <p:embed/>
                </p:oleObj>
              </mc:Choice>
              <mc:Fallback>
                <p:oleObj r:id="rId5" imgW="2871000" imgH="823320" progId="ChemDraw.Document.6.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5258143"/>
                        <a:ext cx="2124540" cy="609257"/>
                      </a:xfrm>
                      <a:prstGeom prst="rect">
                        <a:avLst/>
                      </a:prstGeom>
                      <a:solidFill>
                        <a:srgbClr val="66FFFF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" y="3432175"/>
            <a:ext cx="818515" cy="4540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" name="Picture 14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52105" y="3429000"/>
            <a:ext cx="887095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229966" y="3639979"/>
            <a:ext cx="715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60066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4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(NH</a:t>
            </a:r>
            <a:r>
              <a:rPr lang="en-US" sz="1400" baseline="-25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1869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Zone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(C=O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stretching, Ring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Strain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endParaRPr lang="en-US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0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Increase of carbonyl stretching frequency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Ring strain </a:t>
            </a:r>
            <a:r>
              <a:rPr lang="en-US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usually 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increases the carbonyl stretching </a:t>
            </a:r>
            <a:r>
              <a:rPr lang="en-US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frequency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Ketones 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undergo keto-enol </a:t>
            </a:r>
            <a:r>
              <a:rPr lang="en-US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tautomerization. The formation of </a:t>
            </a:r>
            <a:br>
              <a:rPr lang="en-US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enol would lead to two </a:t>
            </a:r>
            <a:r>
              <a:rPr lang="en-US" sz="2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2200" i="1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-carbon atoms in the ring, which would increase the ring strain further in small </a:t>
            </a:r>
            <a:r>
              <a:rPr lang="en-US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rings 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22</a:t>
            </a:fld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435547"/>
              </p:ext>
            </p:extLst>
          </p:nvPr>
        </p:nvGraphicFramePr>
        <p:xfrm>
          <a:off x="3581400" y="5471280"/>
          <a:ext cx="2521080" cy="700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0" r:id="rId3" imgW="2521080" imgH="700920" progId="ChemDraw.Document.6.0">
                  <p:embed/>
                </p:oleObj>
              </mc:Choice>
              <mc:Fallback>
                <p:oleObj r:id="rId3" imgW="2521080" imgH="700920" progId="ChemDraw.Document.6.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5471280"/>
                        <a:ext cx="2521080" cy="70092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7599" y="1523999"/>
            <a:ext cx="4520481" cy="19359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957237" y="5833646"/>
            <a:ext cx="1624163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1600" i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1600" i="1" baseline="30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-C + 1 </a:t>
            </a:r>
            <a:r>
              <a:rPr lang="en-US" sz="1600" i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1600" i="1" baseline="30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-C</a:t>
            </a:r>
            <a:endParaRPr lang="en-US" sz="1600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0" y="5833646"/>
            <a:ext cx="1624163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1600" i="1" baseline="30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-C + 2 </a:t>
            </a:r>
            <a:r>
              <a:rPr lang="en-US" sz="1600" i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1600" i="1" baseline="30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-C</a:t>
            </a:r>
            <a:endParaRPr lang="en-US" sz="1600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08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Zone III (C=O stretching, Ring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Strain</a:t>
            </a:r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smaller the ring, the shorter the C=O bond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resulting in a higher carbonyl stretching frequency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(Bond order of the carbonyl group is given in parenthesis)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because the ketone favors the keto form over the enol form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23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256413"/>
              </p:ext>
            </p:extLst>
          </p:nvPr>
        </p:nvGraphicFramePr>
        <p:xfrm>
          <a:off x="990600" y="1752600"/>
          <a:ext cx="7040879" cy="2103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49695"/>
                <a:gridCol w="1237219"/>
                <a:gridCol w="1484655"/>
                <a:gridCol w="1484655"/>
                <a:gridCol w="1484655"/>
              </a:tblGrid>
              <a:tr h="49088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ring size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Ketone </a:t>
                      </a:r>
                      <a:b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cm</a:t>
                      </a:r>
                      <a:r>
                        <a:rPr lang="en-US" sz="1800" baseline="30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d(C=O) [pm]</a:t>
                      </a:r>
                    </a:p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(HF 6-31G*)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Conj.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Ketone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cm</a:t>
                      </a:r>
                      <a:r>
                        <a:rPr lang="en-US" sz="1800" baseline="30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d(C=O) [pm]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(HF 6-31G*)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75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1783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118.1 (1.92)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75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1747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118.9 (1.88)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1707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119.1 (1.84)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75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1714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119.3 (1.86)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1686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119.6 (1.81)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75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1702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121.4 (1.83)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1663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119.6 (1.82)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674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Zone III (C=O stretching, Ring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Strain</a:t>
            </a:r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effect of ring strain can also be observed in lactones (cyclic esters) and lactams (cyclic amides) (Bond order of the carbonyl group is given in parenthesis)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Lactams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display a lower bond order and lower carbonyl stretching frequency than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lactones because of the amide resonance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712701"/>
              </p:ext>
            </p:extLst>
          </p:nvPr>
        </p:nvGraphicFramePr>
        <p:xfrm>
          <a:off x="944878" y="3058160"/>
          <a:ext cx="7132322" cy="21234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62635"/>
                <a:gridCol w="1542725"/>
                <a:gridCol w="1475654"/>
                <a:gridCol w="1475654"/>
                <a:gridCol w="147565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ring size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Lactone </a:t>
                      </a:r>
                      <a:b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cm</a:t>
                      </a:r>
                      <a:r>
                        <a:rPr lang="en-US" baseline="30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d(C=O) [pm]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(HF 6-31G*)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Lactam </a:t>
                      </a:r>
                      <a:b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cm</a:t>
                      </a:r>
                      <a:r>
                        <a:rPr lang="en-US" baseline="30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d(C=O) [pm]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(HF 6-31G*)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 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1823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117.2 (1.93)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1760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118.1 (1.92)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 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1770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118.0 (1.90)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1690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119.6 (1.82)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 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1730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118.4 (1.88)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1666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120.1 (1.78)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 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1732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118.5 (1.89)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1658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120.2 (1.80)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886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Zone III (C=O stretching,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Conjugation)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458200" cy="2057400"/>
          </a:xfrm>
        </p:spPr>
        <p:txBody>
          <a:bodyPr>
            <a:noAutofit/>
          </a:bodyPr>
          <a:lstStyle/>
          <a:p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Decrease of carbonyl stretching frequency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It is observed when the carbonyl group is connected to other double bonds </a:t>
            </a:r>
            <a:r>
              <a:rPr lang="en-US" sz="16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(aromatics, alkenes) </a:t>
            </a:r>
            <a:r>
              <a:rPr lang="en-US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due to partial C-O single bond character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16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carbonyl stretching frequency decreases in the sequence </a:t>
            </a:r>
            <a:r>
              <a:rPr lang="en-US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acetone (</a:t>
            </a:r>
            <a:r>
              <a:rPr lang="en-US" sz="16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1715 cm</a:t>
            </a:r>
            <a:r>
              <a:rPr lang="en-US" sz="1600" baseline="300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6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), acetophenone (PhCOCH</a:t>
            </a:r>
            <a:r>
              <a:rPr lang="en-US" sz="1600" baseline="-250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, 1685 cm</a:t>
            </a:r>
            <a:r>
              <a:rPr lang="en-US" sz="1600" baseline="300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6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) and benzophenone (</a:t>
            </a:r>
            <a:r>
              <a:rPr lang="en-US" sz="1600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PhCOPh</a:t>
            </a:r>
            <a:r>
              <a:rPr lang="en-US" sz="16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1666 </a:t>
            </a:r>
            <a:r>
              <a:rPr lang="en-US" sz="16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sz="1600" baseline="300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6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) due </a:t>
            </a:r>
            <a:r>
              <a:rPr lang="en-US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16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the increased degree </a:t>
            </a:r>
            <a:r>
              <a:rPr lang="en-US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16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conjugation of the carbonyl group with the phenyl </a:t>
            </a:r>
            <a:r>
              <a:rPr lang="en-US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rings. </a:t>
            </a:r>
            <a:r>
              <a:rPr lang="en-US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effect is even stronger if electron-donating groups are attached to the ring </a:t>
            </a:r>
            <a:br>
              <a:rPr lang="en-US" sz="16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25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711378"/>
              </p:ext>
            </p:extLst>
          </p:nvPr>
        </p:nvGraphicFramePr>
        <p:xfrm>
          <a:off x="6295390" y="3505200"/>
          <a:ext cx="1858010" cy="919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47" r:id="rId3" imgW="2654300" imgH="1313372" progId="ChemDraw.Document.6.0">
                  <p:embed/>
                </p:oleObj>
              </mc:Choice>
              <mc:Fallback>
                <p:oleObj r:id="rId3" imgW="2654300" imgH="1313372" progId="ChemDraw.Document.6.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5390" y="3505200"/>
                        <a:ext cx="1858010" cy="91936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1980291"/>
              </p:ext>
            </p:extLst>
          </p:nvPr>
        </p:nvGraphicFramePr>
        <p:xfrm>
          <a:off x="1295400" y="3429000"/>
          <a:ext cx="4663440" cy="3048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20240"/>
                <a:gridCol w="1371600"/>
                <a:gridCol w="1371600"/>
              </a:tblGrid>
              <a:tr h="2946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Substituents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(C=O) [cm</a:t>
                      </a:r>
                      <a:r>
                        <a:rPr lang="en-US" sz="1400" baseline="30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d(C=O) [pm]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6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1655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121.4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6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4-Methyl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1655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121.8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6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4,4’-Dimethyl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1645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122.2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6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4,4’-Dimethoxy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1645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121.5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6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4,4’-Di(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dimethylamino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1601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123.7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6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4,4’-Di(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diethylamino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1600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123.5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6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4,4’-Difluoro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1650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121.7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6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4,4’-Dichloro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1656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121.3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6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4,4’-Dinitro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1670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121.0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3505335"/>
              </p:ext>
            </p:extLst>
          </p:nvPr>
        </p:nvGraphicFramePr>
        <p:xfrm>
          <a:off x="6324600" y="4724400"/>
          <a:ext cx="1921764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48" name="CS ChemDraw Drawing" r:id="rId5" imgW="2684834" imgH="2128568" progId="ChemDraw.Document.6.0">
                  <p:embed/>
                </p:oleObj>
              </mc:Choice>
              <mc:Fallback>
                <p:oleObj name="CS ChemDraw Drawing" r:id="rId5" imgW="2684834" imgH="212856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24600" y="4724400"/>
                        <a:ext cx="1921764" cy="1524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539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Zone III (C=O stretching,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H-bonding)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Intramolecular hydrogen bonds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They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cause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 shift to lower wavenumbers as well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i.e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., benzaldehyde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salicylaldehyde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(2-hydroxybenzaldehyde).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shift in </a:t>
            </a:r>
            <a:r>
              <a:rPr lang="en-US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-methoxybenzaldehyde is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solely due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resonance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effect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of the OR-group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Note that the meta isomers display the least shift because of the lack </a:t>
            </a:r>
            <a:b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of the resonance effect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9647465"/>
              </p:ext>
            </p:extLst>
          </p:nvPr>
        </p:nvGraphicFramePr>
        <p:xfrm>
          <a:off x="6553200" y="4484706"/>
          <a:ext cx="1447800" cy="1306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9" r:id="rId3" imgW="1416996" imgH="1278327" progId="ChemDraw.Document.6.0">
                  <p:embed/>
                </p:oleObj>
              </mc:Choice>
              <mc:Fallback>
                <p:oleObj r:id="rId3" imgW="1416996" imgH="1278327" progId="ChemDraw.Document.6.0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4484706"/>
                        <a:ext cx="1447800" cy="130649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729084"/>
              </p:ext>
            </p:extLst>
          </p:nvPr>
        </p:nvGraphicFramePr>
        <p:xfrm>
          <a:off x="2209800" y="4191000"/>
          <a:ext cx="3840480" cy="24384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80160"/>
                <a:gridCol w="1280160"/>
                <a:gridCol w="1280160"/>
              </a:tblGrid>
              <a:tr h="2946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Substituents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(C=O) [cm</a:t>
                      </a:r>
                      <a:r>
                        <a:rPr lang="en-US" sz="1400" baseline="30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d(C=O) [pm]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6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1704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6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2-hydroxy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1665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123.0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6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3-hydroxy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1673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120.9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6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4-hydroxy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1669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122.0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6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2-methoxy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1689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6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3-methoxy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1699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6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4-methoxy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1692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121.4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512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Zone III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(N=O stretching)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76800"/>
          </a:xfrm>
        </p:spPr>
        <p:txBody>
          <a:bodyPr>
            <a:normAutofit fontScale="85000" lnSpcReduction="20000"/>
          </a:bodyPr>
          <a:lstStyle/>
          <a:p>
            <a:pPr marL="445770" lvl="1" indent="-45720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Nitro groups</a:t>
            </a:r>
          </a:p>
          <a:p>
            <a:pPr marL="754380" lvl="2" indent="-342900">
              <a:spcBef>
                <a:spcPts val="600"/>
              </a:spcBef>
              <a:buClr>
                <a:schemeClr val="tx1"/>
              </a:buClr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They display two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very intense peaks in the range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between 1260-1390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(symmetric mode) and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1500-1640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asymmetric mode) </a:t>
            </a:r>
            <a:endParaRPr lang="en-US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54380" lvl="2" indent="-342900">
              <a:spcBef>
                <a:spcPts val="600"/>
              </a:spcBef>
              <a:buClr>
                <a:schemeClr val="tx1"/>
              </a:buClr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high peak intensity of the nitro peaks is a result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of the dipolar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character of the N-O bond, in which the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nitrogen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atom carries a significant positive charge and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oxygen a negative charge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Octet rule</a:t>
            </a:r>
            <a:r>
              <a:rPr lang="en-US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754380" lvl="2" indent="-342900">
              <a:spcBef>
                <a:spcPts val="600"/>
              </a:spcBef>
              <a:buClr>
                <a:schemeClr val="tx1"/>
              </a:buClr>
            </a:pP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54380" lvl="2" indent="-342900">
              <a:spcBef>
                <a:spcPts val="600"/>
              </a:spcBef>
              <a:buClr>
                <a:schemeClr val="tx1"/>
              </a:buClr>
            </a:pPr>
            <a:endParaRPr lang="en-US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54380" lvl="2" indent="-342900">
              <a:spcBef>
                <a:spcPts val="600"/>
              </a:spcBef>
              <a:buClr>
                <a:schemeClr val="tx1"/>
              </a:buClr>
            </a:pPr>
            <a:endParaRPr lang="en-US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54380" lvl="2" indent="-342900">
              <a:spcBef>
                <a:spcPts val="600"/>
              </a:spcBef>
              <a:buClr>
                <a:schemeClr val="tx1"/>
              </a:buClr>
            </a:pP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54380" lvl="2" indent="-342900">
              <a:spcBef>
                <a:spcPts val="600"/>
              </a:spcBef>
              <a:buClr>
                <a:schemeClr val="tx1"/>
              </a:buClr>
            </a:pPr>
            <a:endParaRPr lang="en-US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54380" lvl="2" indent="-342900">
              <a:spcBef>
                <a:spcPts val="600"/>
              </a:spcBef>
              <a:buClr>
                <a:schemeClr val="tx1"/>
              </a:buClr>
            </a:pP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54380" lvl="2" indent="-342900">
              <a:spcBef>
                <a:spcPts val="600"/>
              </a:spcBef>
              <a:buClr>
                <a:schemeClr val="tx1"/>
              </a:buClr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Nitroso compounds only display one peak around 1550 cm</a:t>
            </a:r>
            <a:r>
              <a:rPr lang="en-US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because there is only one N=O bond that displays a double bond character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27</a:t>
            </a:fld>
            <a:endParaRPr 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343150" y="23844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7511" y="1828800"/>
            <a:ext cx="1981200" cy="8331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3733800"/>
            <a:ext cx="5486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715000" y="5178623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(NO</a:t>
            </a:r>
            <a:r>
              <a:rPr lang="en-US" sz="1400" baseline="-2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5597236" y="5108377"/>
            <a:ext cx="228600" cy="149423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314514" y="5332512"/>
            <a:ext cx="400486" cy="1488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43150" y="5157470"/>
            <a:ext cx="887095" cy="25273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263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Zone III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(C=C </a:t>
            </a:r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stretching)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5943600" cy="4572000"/>
          </a:xfrm>
        </p:spPr>
        <p:txBody>
          <a:bodyPr>
            <a:normAutofit fontScale="77500" lnSpcReduction="20000"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C-C double bonds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Alkenes usually display a single peak in the range from 1620-1680 cm</a:t>
            </a:r>
            <a:r>
              <a:rPr lang="en-US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Two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medium or strong peaks in around 1500 and 1600 cm</a:t>
            </a:r>
            <a:r>
              <a:rPr lang="en-US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correspond to an aromatic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ring</a:t>
            </a:r>
          </a:p>
          <a:p>
            <a:pPr lvl="2"/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intensities 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of these two peaks can </a:t>
            </a:r>
            <a:r>
              <a:rPr lang="en-US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vary and there are several other peaks i.e., ~1500 cm</a:t>
            </a:r>
            <a:r>
              <a:rPr lang="en-US" baseline="300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as well that can be attributed to modes in the benzene ring (the double bonds are omitted here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lvl="2"/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For </a:t>
            </a:r>
            <a:r>
              <a:rPr lang="en-US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instance, a 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1,4-disubstitution </a:t>
            </a:r>
            <a:r>
              <a:rPr lang="en-US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with the same substituent would lower the dipole moment in the ring and the mode at </a:t>
            </a:r>
            <a:r>
              <a:rPr lang="en-US" dirty="0">
                <a:solidFill>
                  <a:srgbClr val="660066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=1600 cm</a:t>
            </a:r>
            <a:r>
              <a:rPr lang="en-US" baseline="300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-1 </a:t>
            </a:r>
            <a:r>
              <a:rPr lang="en-US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would be fairly weak as shown below for three xylene 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isomers (</a:t>
            </a:r>
            <a:r>
              <a:rPr lang="en-US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dimethylbenzene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28</a:t>
            </a:fld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1981200"/>
            <a:ext cx="2101850" cy="12693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73"/>
          <a:stretch/>
        </p:blipFill>
        <p:spPr bwMode="auto">
          <a:xfrm>
            <a:off x="6446693" y="3352801"/>
            <a:ext cx="2163907" cy="25163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6" name="TextBox 5"/>
          <p:cNvSpPr txBox="1"/>
          <p:nvPr/>
        </p:nvSpPr>
        <p:spPr>
          <a:xfrm>
            <a:off x="6635150" y="5561395"/>
            <a:ext cx="1670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ortho    meta      para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614634" y="5531078"/>
            <a:ext cx="1737360" cy="10772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1600 1500          1600 1500         1600 1500</a:t>
            </a:r>
            <a:endParaRPr lang="en-U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Zone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IV (S=O </a:t>
            </a:r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stretching)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382000" cy="4953000"/>
          </a:xfrm>
        </p:spPr>
        <p:txBody>
          <a:bodyPr>
            <a:normAutofit fontScale="85000" lnSpcReduction="20000"/>
          </a:bodyPr>
          <a:lstStyle/>
          <a:p>
            <a:pPr marL="44577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Sulfoxide and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Sulfone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groups</a:t>
            </a:r>
          </a:p>
          <a:p>
            <a:pPr marL="44577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4577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4577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4577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4577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754380" lvl="2" indent="-342900">
              <a:spcBef>
                <a:spcPts val="600"/>
              </a:spcBef>
            </a:pPr>
            <a:endParaRPr lang="en-US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754380" lvl="2" indent="-342900">
              <a:spcBef>
                <a:spcPts val="600"/>
              </a:spcBef>
            </a:pPr>
            <a:endParaRPr lang="en-US" sz="19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754380" lvl="2" indent="-342900">
              <a:spcBef>
                <a:spcPts val="600"/>
              </a:spcBef>
            </a:pPr>
            <a:r>
              <a:rPr lang="en-US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Sulfoxides display a significantly weaker S=O bond than sulfones (350 kJ/mol vs. </a:t>
            </a:r>
            <a:br>
              <a:rPr lang="en-US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470 kJ/mol, i.e., Ph</a:t>
            </a:r>
            <a:r>
              <a:rPr lang="en-US" sz="1900" baseline="-2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SO: 149 pm vs. Ph</a:t>
            </a:r>
            <a:r>
              <a:rPr lang="en-US" sz="1900" baseline="-2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900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145 pm) resulting in a lower wavenumber for the </a:t>
            </a:r>
            <a:r>
              <a:rPr lang="en-US" sz="1900" dirty="0" smtClean="0">
                <a:solidFill>
                  <a:srgbClr val="00206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(S=O) mode in sulfoxide </a:t>
            </a:r>
            <a:r>
              <a:rPr lang="en-US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1000-1050 cm</a:t>
            </a:r>
            <a:r>
              <a:rPr lang="en-US" sz="1900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compared to </a:t>
            </a:r>
            <a:r>
              <a:rPr lang="en-US" sz="19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sulfones</a:t>
            </a:r>
            <a:r>
              <a:rPr lang="en-US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1140-1200 </a:t>
            </a:r>
            <a:r>
              <a:rPr lang="en-US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sz="1900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1300-1400 cm</a:t>
            </a:r>
            <a:r>
              <a:rPr lang="en-US" sz="1900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9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54380" lvl="2" indent="-342900">
              <a:spcBef>
                <a:spcPts val="600"/>
              </a:spcBef>
            </a:pPr>
            <a:r>
              <a:rPr lang="en-US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Since </a:t>
            </a:r>
            <a:r>
              <a:rPr lang="en-US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sulfur is heavier than nitrogen, the </a:t>
            </a:r>
            <a:r>
              <a:rPr lang="en-US" sz="1900" dirty="0">
                <a:solidFill>
                  <a:srgbClr val="00206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(S=O) modes are significantly lower than </a:t>
            </a:r>
            <a:r>
              <a:rPr lang="en-US" sz="1900" dirty="0">
                <a:solidFill>
                  <a:srgbClr val="00206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(N=O) modes in nitro groups. Due to the S-O bond polarity (R</a:t>
            </a:r>
            <a:r>
              <a:rPr lang="en-US" sz="1900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900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-O</a:t>
            </a:r>
            <a:r>
              <a:rPr lang="en-US" sz="1900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peaks are </a:t>
            </a:r>
            <a:r>
              <a:rPr lang="en-US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strong </a:t>
            </a:r>
            <a:r>
              <a:rPr lang="en-US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as well </a:t>
            </a:r>
          </a:p>
          <a:p>
            <a:pPr marL="754380" lvl="2" indent="-342900">
              <a:spcBef>
                <a:spcPts val="600"/>
              </a:spcBef>
            </a:pPr>
            <a:r>
              <a:rPr lang="en-US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Like nitro groups, sulfones </a:t>
            </a:r>
            <a:r>
              <a:rPr lang="en-US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display two peaks for the SO</a:t>
            </a:r>
            <a:r>
              <a:rPr lang="en-US" sz="1900" baseline="-2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stretching modes (</a:t>
            </a:r>
            <a:r>
              <a:rPr lang="en-US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asym</a:t>
            </a:r>
            <a:r>
              <a:rPr lang="en-US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nd sym.) because the O=S=O group is bent</a:t>
            </a:r>
          </a:p>
          <a:p>
            <a:pPr marL="754380" lvl="2" indent="-342900">
              <a:spcBef>
                <a:spcPts val="600"/>
              </a:spcBef>
            </a:pP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 rotWithShape="1">
          <a:blip r:embed="rId3"/>
          <a:srcRect t="16808" b="19583"/>
          <a:stretch/>
        </p:blipFill>
        <p:spPr>
          <a:xfrm>
            <a:off x="609600" y="1981200"/>
            <a:ext cx="4023360" cy="2011680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1208745"/>
              </p:ext>
            </p:extLst>
          </p:nvPr>
        </p:nvGraphicFramePr>
        <p:xfrm>
          <a:off x="862114" y="3400245"/>
          <a:ext cx="1347686" cy="4097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04" r:id="rId4" imgW="2695643" imgH="819509" progId="">
                  <p:embed/>
                </p:oleObj>
              </mc:Choice>
              <mc:Fallback>
                <p:oleObj r:id="rId4" imgW="2695643" imgH="819509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2114" y="3400245"/>
                        <a:ext cx="1347686" cy="409755"/>
                      </a:xfrm>
                      <a:prstGeom prst="rect">
                        <a:avLst/>
                      </a:prstGeom>
                      <a:ln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/>
          <p:cNvCxnSpPr/>
          <p:nvPr/>
        </p:nvCxnSpPr>
        <p:spPr>
          <a:xfrm>
            <a:off x="3276600" y="3581400"/>
            <a:ext cx="381000" cy="0"/>
          </a:xfrm>
          <a:prstGeom prst="straightConnector1">
            <a:avLst/>
          </a:prstGeom>
          <a:ln w="1905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90800" y="3427511"/>
            <a:ext cx="726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330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(S=O)</a:t>
            </a:r>
            <a:endParaRPr lang="en-US" sz="14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6"/>
          <a:srcRect t="16576" b="20046"/>
          <a:stretch/>
        </p:blipFill>
        <p:spPr>
          <a:xfrm>
            <a:off x="4724400" y="1981200"/>
            <a:ext cx="4023360" cy="2011680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6891372"/>
              </p:ext>
            </p:extLst>
          </p:nvPr>
        </p:nvGraphicFramePr>
        <p:xfrm>
          <a:off x="4953000" y="3181448"/>
          <a:ext cx="935038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05" name="CS ChemDraw Drawing" r:id="rId7" imgW="1871223" imgH="1290458" progId="ChemDraw.Document.6.0">
                  <p:embed/>
                </p:oleObj>
              </mc:Choice>
              <mc:Fallback>
                <p:oleObj name="CS ChemDraw Drawing" r:id="rId7" imgW="1871223" imgH="129045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953000" y="3181448"/>
                        <a:ext cx="935038" cy="644525"/>
                      </a:xfrm>
                      <a:prstGeom prst="rect">
                        <a:avLst/>
                      </a:prstGeom>
                      <a:ln>
                        <a:solidFill>
                          <a:srgbClr val="0033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554197" y="3578423"/>
            <a:ext cx="684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60066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4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(SO</a:t>
            </a:r>
            <a:r>
              <a:rPr lang="en-US" sz="1400" baseline="-25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400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7162800" y="3503711"/>
            <a:ext cx="190500" cy="153889"/>
          </a:xfrm>
          <a:prstGeom prst="straightConnector1">
            <a:avLst/>
          </a:prstGeom>
          <a:ln w="19050">
            <a:solidFill>
              <a:srgbClr val="66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188495" y="3737060"/>
            <a:ext cx="381000" cy="0"/>
          </a:xfrm>
          <a:prstGeom prst="straightConnector1">
            <a:avLst/>
          </a:prstGeom>
          <a:ln w="19050">
            <a:solidFill>
              <a:srgbClr val="66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494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Basic  Equation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Vibrational modes within a molecule can be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described using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the (an)harmonic oscillator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model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This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model assumes that the two masses (with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known mass)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are connected with a spring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with known strength)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What 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is wrong with this picture?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Using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this model and the help of quantum mechanical calculations (Schrödinger equation), the frequencies of basic stretching and bending modes are obtained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by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>
                <a:latin typeface="Symbol" pitchFamily="18" charset="2"/>
                <a:cs typeface="Times New Roman" pitchFamily="18" charset="0"/>
              </a:rPr>
              <a:t>m</a:t>
            </a:r>
            <a:r>
              <a:rPr lang="en-US" sz="2400" b="1" i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>
                <a:latin typeface="Symbol" pitchFamily="18" charset="2"/>
                <a:cs typeface="Times New Roman" pitchFamily="18" charset="0"/>
              </a:rPr>
              <a:t>m</a:t>
            </a:r>
            <a:r>
              <a:rPr lang="en-US" sz="2400" b="1" i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masses of involved atoms, 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=force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constant (in N/cm)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 chemistry, the modes are measured in wavenumber in units of “cm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” while engineers often use “</a:t>
            </a:r>
            <a:r>
              <a:rPr lang="en-US" sz="2400" dirty="0" smtClean="0">
                <a:latin typeface="Symbol" pitchFamily="18" charset="2"/>
                <a:cs typeface="Times New Roman" pitchFamily="18" charset="0"/>
              </a:rPr>
              <a:t>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m” (4000 cm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= 2.5 </a:t>
            </a:r>
            <a:r>
              <a:rPr lang="en-US" sz="2400" dirty="0" smtClean="0">
                <a:latin typeface="Symbol" pitchFamily="18" charset="2"/>
                <a:cs typeface="Times New Roman" pitchFamily="18" charset="0"/>
              </a:rPr>
              <a:t>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3</a:t>
            </a:fld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2394619"/>
              </p:ext>
            </p:extLst>
          </p:nvPr>
        </p:nvGraphicFramePr>
        <p:xfrm>
          <a:off x="1752600" y="4038600"/>
          <a:ext cx="1698171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5" name="Equation" r:id="rId5" imgW="825500" imgH="444500" progId="Equation.3">
                  <p:embed/>
                </p:oleObj>
              </mc:Choice>
              <mc:Fallback>
                <p:oleObj name="Equation" r:id="rId5" imgW="825500" imgH="4445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4038600"/>
                        <a:ext cx="1698171" cy="914400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6866129"/>
              </p:ext>
            </p:extLst>
          </p:nvPr>
        </p:nvGraphicFramePr>
        <p:xfrm>
          <a:off x="4267200" y="4038600"/>
          <a:ext cx="1662545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6" name="Equation" r:id="rId7" imgW="762000" imgH="419100" progId="Equation.3">
                  <p:embed/>
                </p:oleObj>
              </mc:Choice>
              <mc:Fallback>
                <p:oleObj name="Equation" r:id="rId7" imgW="762000" imgH="4191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4038600"/>
                        <a:ext cx="1662545" cy="914400"/>
                      </a:xfrm>
                      <a:prstGeom prst="rect">
                        <a:avLst/>
                      </a:prstGeom>
                      <a:solidFill>
                        <a:srgbClr val="DDD8C2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Anharmonic_oscillator.gif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9"/>
          <a:srcRect t="80661" r="50000"/>
          <a:stretch/>
        </p:blipFill>
        <p:spPr>
          <a:xfrm>
            <a:off x="6808767" y="1502777"/>
            <a:ext cx="1628110" cy="667512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091916" y="1524000"/>
            <a:ext cx="304800" cy="1280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68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Zone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IV (C-X stretching)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524000"/>
            <a:ext cx="8382000" cy="5105400"/>
          </a:xfrm>
        </p:spPr>
        <p:txBody>
          <a:bodyPr>
            <a:normAutofit fontScale="77500" lnSpcReduction="20000"/>
          </a:bodyPr>
          <a:lstStyle/>
          <a:p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strong peak around 1450 cm</a:t>
            </a:r>
            <a:r>
              <a:rPr lang="en-US" sz="23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(asymmetric deformation mode) indicates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presence of methyl or methylene groups. An additional strong peak about 1375 cm</a:t>
            </a:r>
            <a:r>
              <a:rPr lang="en-US" sz="23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caused by a methyl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group</a:t>
            </a:r>
          </a:p>
          <a:p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The C-O-C-functions of aliphatic ethers (</a:t>
            </a:r>
            <a:r>
              <a:rPr lang="en-US" sz="2300" dirty="0" err="1"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2300" baseline="-25000" dirty="0" err="1"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=1070-1140, </a:t>
            </a:r>
            <a:r>
              <a:rPr lang="en-US" sz="2300" dirty="0" smtClean="0"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2300" baseline="-2500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=700-920 cm</a:t>
            </a:r>
            <a:r>
              <a:rPr lang="en-US" sz="2300" baseline="30000" dirty="0" smtClean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esters (</a:t>
            </a:r>
            <a:r>
              <a:rPr lang="en-US" sz="2300" dirty="0" err="1"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2300" baseline="-25000" dirty="0" err="1"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=1190-1300, </a:t>
            </a:r>
            <a:r>
              <a:rPr lang="en-US" sz="2300" dirty="0"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2300" baseline="-2500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=1000-1050 cm</a:t>
            </a:r>
            <a:r>
              <a:rPr lang="en-US" sz="23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are 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typically found as strong peaks in the range between 1000 and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1300 cm</a:t>
            </a:r>
            <a:r>
              <a:rPr lang="en-US" sz="2300" baseline="30000" dirty="0" smtClean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Since these groups are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non-linear 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the symmetric and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asymmetric 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mode are observed for both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groups </a:t>
            </a:r>
          </a:p>
          <a:p>
            <a:endParaRPr lang="en-US" sz="2300" dirty="0">
              <a:latin typeface="Times New Roman" pitchFamily="18" charset="0"/>
              <a:cs typeface="Times New Roman" pitchFamily="18" charset="0"/>
            </a:endParaRPr>
          </a:p>
          <a:p>
            <a:endParaRPr lang="en-US" sz="23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3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3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Carboxylic 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acids exhibit only one strong peak between 1250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and 1300 cm</a:t>
            </a:r>
            <a:r>
              <a:rPr lang="en-US" sz="2300" baseline="30000" dirty="0" smtClean="0">
                <a:latin typeface="Times New Roman" pitchFamily="18" charset="0"/>
                <a:cs typeface="Times New Roman" pitchFamily="18" charset="0"/>
              </a:rPr>
              <a:t>-1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for </a:t>
            </a:r>
            <a:br>
              <a:rPr lang="en-US" sz="2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the C-OH mode because the high </a:t>
            </a:r>
            <a:r>
              <a:rPr lang="en-US" sz="2300" i="1" dirty="0" smtClean="0"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2300" i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-character the C-O bond</a:t>
            </a:r>
          </a:p>
          <a:p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Alcohols 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show one peak at the lower end of this range (primary: 1050-1090 cm</a:t>
            </a:r>
            <a:r>
              <a:rPr lang="en-US" sz="23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secondary: 1090-1125 cm</a:t>
            </a:r>
            <a:r>
              <a:rPr lang="en-US" sz="23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tertiary: 1125-1205 cm</a:t>
            </a:r>
            <a:r>
              <a:rPr lang="en-US" sz="23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C-N functions for amine appear in the same range (primary: 1020-1090 cm</a:t>
            </a:r>
            <a:r>
              <a:rPr lang="en-US" sz="23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secondary: 1130-1190 cm</a:t>
            </a:r>
            <a:r>
              <a:rPr lang="en-US" sz="23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tertiary: 1150-1210 cm</a:t>
            </a:r>
            <a:r>
              <a:rPr lang="en-US" sz="23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The P=O modes in phosphine oxides (R</a:t>
            </a:r>
            <a:r>
              <a:rPr lang="en-US" sz="23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P=O) appear in the range from </a:t>
            </a:r>
            <a:br>
              <a:rPr lang="en-US" sz="2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300" dirty="0" smtClean="0"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=1140-1210 cm</a:t>
            </a:r>
            <a:r>
              <a:rPr lang="en-US" sz="2300" baseline="30000" dirty="0" smtClean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(i.e., Me</a:t>
            </a:r>
            <a:r>
              <a:rPr lang="en-US" sz="23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PO: 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1161 cm</a:t>
            </a:r>
            <a:r>
              <a:rPr lang="en-US" sz="23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, Ph</a:t>
            </a:r>
            <a:r>
              <a:rPr lang="en-US" sz="23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PO: 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1186 cm</a:t>
            </a:r>
            <a:r>
              <a:rPr lang="en-US" sz="23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) depending on </a:t>
            </a:r>
            <a:br>
              <a:rPr lang="en-US" sz="2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the effect of the R-group</a:t>
            </a:r>
            <a:endParaRPr lang="en-US" sz="2300" dirty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30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3650044"/>
              </p:ext>
            </p:extLst>
          </p:nvPr>
        </p:nvGraphicFramePr>
        <p:xfrm>
          <a:off x="3124200" y="3200400"/>
          <a:ext cx="2396819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3" name="CS ChemDraw Drawing" r:id="rId3" imgW="3416300" imgH="1302589" progId="ChemDraw.Document.6.0">
                  <p:embed/>
                </p:oleObj>
              </mc:Choice>
              <mc:Fallback>
                <p:oleObj name="CS ChemDraw Drawing" r:id="rId3" imgW="3416300" imgH="130258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24200" y="3200400"/>
                        <a:ext cx="2396819" cy="914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756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Zone V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(Out-of-plane bending)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Out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of plane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modes (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oop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C-X: X=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Br, I,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heavy atoms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Alkenes</a:t>
            </a:r>
            <a: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31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4788127"/>
              </p:ext>
            </p:extLst>
          </p:nvPr>
        </p:nvGraphicFramePr>
        <p:xfrm>
          <a:off x="838200" y="2740660"/>
          <a:ext cx="5029200" cy="2595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57400"/>
                <a:gridCol w="1673943"/>
                <a:gridCol w="1297857"/>
              </a:tblGrid>
              <a:tr h="37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Substitution pattern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Peaks at cm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Intensity</a:t>
                      </a:r>
                      <a:endParaRPr lang="en-US" sz="16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mono-substitution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895-915, 985-995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strong, strong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cis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-substitution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680-730 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strong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trans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-substitution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960-970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strong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1,1-substitution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855-885 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strong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tri-substitution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790-830 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medium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tetra-substitution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----------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----------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686" y="2743200"/>
            <a:ext cx="2879651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983300" y="4447401"/>
            <a:ext cx="2932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1,1-subst.        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cis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-alkene       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trans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-alkene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6248400" y="3886200"/>
            <a:ext cx="228600" cy="26670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7315200" y="3619500"/>
            <a:ext cx="0" cy="26670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8001000" y="3962400"/>
            <a:ext cx="228600" cy="19050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19800" y="4267200"/>
            <a:ext cx="2514600" cy="10772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1000                 500        1000                 500          1000                 500</a:t>
            </a:r>
            <a:endParaRPr lang="en-U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89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Applications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It is used in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monitoring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applications such as the long-term unattended measurement of CO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concentrations in greenhouses and growth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chambers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It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used in measuring the degree of polymerization in polymer manufacturing by monitoring the presence of certain functional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groups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It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used in forensic analysis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in both criminal and civil cases, for example in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identifying polymer degradation, drugs, automotive paints and pigments, toners/inks, etc.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It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can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also be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used in detecting how much alcohol is in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blood of a suspected drunk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driver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4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Summary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Electromagnetic radiation is able to excite molecules 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and cause them to stretch and bend (and rotate)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Mid-range infrared spectroscopy (400-4000 cm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 is traditionally used as tool to identify functional groups 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 organic molecules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location of a peak can be rationalized based on the masses of the atoms involved and the bond strength, 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i.e., </a:t>
            </a:r>
            <a:r>
              <a:rPr lang="en-US" dirty="0" smtClean="0">
                <a:latin typeface="Symbol" pitchFamily="18" charset="2"/>
                <a:cs typeface="Times New Roman" pitchFamily="18" charset="0"/>
              </a:rPr>
              <a:t>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(C≡C)&gt;</a:t>
            </a:r>
            <a:r>
              <a:rPr lang="en-US" dirty="0" smtClean="0">
                <a:latin typeface="Symbol" pitchFamily="18" charset="2"/>
                <a:cs typeface="Times New Roman" pitchFamily="18" charset="0"/>
              </a:rPr>
              <a:t>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(C=C)&gt;</a:t>
            </a:r>
            <a:r>
              <a:rPr lang="en-US" dirty="0" smtClean="0">
                <a:latin typeface="Symbol" pitchFamily="18" charset="2"/>
                <a:cs typeface="Times New Roman" pitchFamily="18" charset="0"/>
              </a:rPr>
              <a:t>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(C-C)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peak intensity is a function of the change in dipole moment during the excitation i.e., </a:t>
            </a:r>
            <a:r>
              <a:rPr lang="en-US" dirty="0" smtClean="0">
                <a:latin typeface="Symbol" pitchFamily="18" charset="2"/>
                <a:cs typeface="Times New Roman" pitchFamily="18" charset="0"/>
              </a:rPr>
              <a:t>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(C-O) is much more intense than </a:t>
            </a:r>
            <a:r>
              <a:rPr lang="en-US" dirty="0">
                <a:latin typeface="Symbol" pitchFamily="18" charset="2"/>
                <a:cs typeface="Times New Roman" pitchFamily="18" charset="0"/>
              </a:rPr>
              <a:t>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C-H)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2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Effect of Bond Strength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If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the force constant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which relates to the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bond strength, increases, the wavenumber for the stretching mode will increase as well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shown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below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double bond is about twice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as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strong compared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 single bond, and the </a:t>
            </a:r>
            <a:r>
              <a:rPr lang="en-US" dirty="0">
                <a:solidFill>
                  <a:srgbClr val="00206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(C=C) stretching mode increases by a factor of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x= ~√2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Similar trends are observed for C-O and C-N bonds as well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711735"/>
              </p:ext>
            </p:extLst>
          </p:nvPr>
        </p:nvGraphicFramePr>
        <p:xfrm>
          <a:off x="2057400" y="2956560"/>
          <a:ext cx="4937760" cy="13106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45920"/>
                <a:gridCol w="1097280"/>
                <a:gridCol w="1097280"/>
                <a:gridCol w="1097280"/>
              </a:tblGrid>
              <a:tr h="3274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CC bond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triple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double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single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Functional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group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05740" algn="l"/>
                        </a:tabLs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alkyne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alkene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alkane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Bond strength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966 kJ/mol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727 kJ/mol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376 kJ/mol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Bond distance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77190" algn="l"/>
                        </a:tabLs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pm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133 pm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154 pm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n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(in cm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77190" algn="l"/>
                        </a:tabLs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2150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~1650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~1130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773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Effect of Mass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8" y="1524000"/>
            <a:ext cx="5486402" cy="4572000"/>
          </a:xfrm>
        </p:spPr>
        <p:txBody>
          <a:bodyPr>
            <a:noAutofit/>
          </a:bodyPr>
          <a:lstStyle/>
          <a:p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If the masses 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of the involved atoms increase,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peak will shift to lower wavenumbers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i.e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., H/D-exchange in labeling experiments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where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the bond strength remains almost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constant</a:t>
            </a:r>
          </a:p>
          <a:p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In chloroform (CHCl</a:t>
            </a:r>
            <a:r>
              <a:rPr lang="en-US" sz="1800" baseline="-25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) all peaks involving a movement of the hydrogen atom move to the </a:t>
            </a:r>
            <a:br>
              <a:rPr lang="en-US" sz="1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right in </a:t>
            </a:r>
            <a:r>
              <a:rPr lang="en-US" sz="18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deuterochloroform</a:t>
            </a:r>
            <a:r>
              <a:rPr lang="en-US" sz="1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(CDCl</a:t>
            </a:r>
            <a:r>
              <a:rPr lang="en-US" sz="1800" baseline="-25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br>
              <a:rPr lang="en-US" sz="1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i.e</a:t>
            </a:r>
            <a:r>
              <a:rPr lang="en-US" sz="18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en-US" sz="1800" dirty="0">
                <a:solidFill>
                  <a:srgbClr val="00330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8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(CH)=3019 cm</a:t>
            </a:r>
            <a:r>
              <a:rPr lang="en-US" sz="1800" baseline="30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8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>
                <a:solidFill>
                  <a:srgbClr val="00330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8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(CD)=2254 </a:t>
            </a:r>
            <a:r>
              <a:rPr lang="en-US" sz="1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sz="1800" baseline="30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endParaRPr lang="en-US" sz="18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The other peaks in the infrared spectrum (</a:t>
            </a:r>
            <a:r>
              <a:rPr lang="en-US" sz="1800" dirty="0" err="1" smtClean="0">
                <a:solidFill>
                  <a:srgbClr val="660066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800" baseline="-25000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18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(CCl</a:t>
            </a:r>
            <a:r>
              <a:rPr lang="en-US" sz="1800" baseline="-25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8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): 761 cm</a:t>
            </a:r>
            <a:r>
              <a:rPr lang="en-US" sz="1800" baseline="30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-1 </a:t>
            </a:r>
            <a:r>
              <a:rPr lang="en-US" sz="18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to 736 cm</a:t>
            </a:r>
            <a:r>
              <a:rPr lang="en-US" sz="1800" baseline="30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8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smtClean="0">
                <a:solidFill>
                  <a:srgbClr val="660066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800" baseline="-25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8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(CCl</a:t>
            </a:r>
            <a:r>
              <a:rPr lang="en-US" sz="1800" baseline="-25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8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): 668 cm</a:t>
            </a:r>
            <a:r>
              <a:rPr lang="en-US" sz="1800" baseline="30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-1 </a:t>
            </a:r>
            <a:r>
              <a:rPr lang="en-US" sz="18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to 652 cm</a:t>
            </a:r>
            <a:r>
              <a:rPr lang="en-US" sz="1800" baseline="30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8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) remaining almost unchanged (</a:t>
            </a:r>
            <a:r>
              <a:rPr lang="en-US" sz="1800" dirty="0" err="1" smtClean="0">
                <a:solidFill>
                  <a:srgbClr val="660066"/>
                </a:solidFill>
                <a:latin typeface="Symbol" panose="05050102010706020507" pitchFamily="18" charset="2"/>
                <a:cs typeface="Times New Roman" pitchFamily="18" charset="0"/>
              </a:rPr>
              <a:t>Dn</a:t>
            </a:r>
            <a:r>
              <a:rPr lang="en-US" sz="18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= 15-25 cm</a:t>
            </a:r>
            <a:r>
              <a:rPr lang="en-US" sz="1800" baseline="30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8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800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2112099"/>
              </p:ext>
            </p:extLst>
          </p:nvPr>
        </p:nvGraphicFramePr>
        <p:xfrm>
          <a:off x="853440" y="2819400"/>
          <a:ext cx="4480560" cy="12192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11680"/>
                <a:gridCol w="822960"/>
                <a:gridCol w="822960"/>
                <a:gridCol w="822960"/>
              </a:tblGrid>
              <a:tr h="228600">
                <a:tc>
                  <a:txBody>
                    <a:bodyPr/>
                    <a:lstStyle/>
                    <a:p>
                      <a:pPr marL="0" marR="10287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n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(in cm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6002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H-X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3144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D-X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3144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   T-X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4572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X=H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6002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4161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31445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3632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31445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3435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4572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X=C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6002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~3000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31445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~2200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31445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~1800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4572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X=Cl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6002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2990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31445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2145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31445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1737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4572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X=O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 (</a:t>
                      </a:r>
                      <a:r>
                        <a:rPr lang="en-US" sz="1600" baseline="0" dirty="0" err="1" smtClean="0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Times"/>
                          <a:cs typeface="Times New Roman" pitchFamily="18" charset="0"/>
                        </a:rPr>
                        <a:t>n</a:t>
                      </a:r>
                      <a:r>
                        <a:rPr lang="en-US" sz="1600" baseline="-250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as</a:t>
                      </a:r>
                      <a:r>
                        <a:rPr lang="en-US" sz="160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in E</a:t>
                      </a:r>
                      <a:r>
                        <a:rPr lang="en-US" sz="160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2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O)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6002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3756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31445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2671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31445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  <a:tab pos="457200" algn="l"/>
                        </a:tabLs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2358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5" b="19959"/>
          <a:stretch/>
        </p:blipFill>
        <p:spPr bwMode="auto">
          <a:xfrm>
            <a:off x="5586412" y="1524000"/>
            <a:ext cx="3405188" cy="166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3" b="19082"/>
          <a:stretch/>
        </p:blipFill>
        <p:spPr bwMode="auto">
          <a:xfrm>
            <a:off x="5586412" y="3276600"/>
            <a:ext cx="3405188" cy="1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729565" y="2819400"/>
            <a:ext cx="620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CHCl</a:t>
            </a:r>
            <a:r>
              <a:rPr lang="en-US" sz="1200" b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1200" b="1" baseline="-25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29565" y="4572000"/>
            <a:ext cx="620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CDCl</a:t>
            </a:r>
            <a:r>
              <a:rPr lang="en-US" sz="1200" b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1200" b="1" baseline="-25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38800" y="2078264"/>
            <a:ext cx="8050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solidFill>
                  <a:schemeClr val="bg1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05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(CH, </a:t>
            </a:r>
            <a:r>
              <a:rPr lang="en-US" sz="105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1050" b="1" i="1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05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050" b="1" baseline="-25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39906" y="3657600"/>
            <a:ext cx="7729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solidFill>
                  <a:schemeClr val="bg1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05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(CD, </a:t>
            </a:r>
            <a:r>
              <a:rPr lang="en-US" sz="105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1050" b="1" i="1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05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050" b="1" baseline="-25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350248" y="2339874"/>
            <a:ext cx="462627" cy="1089126"/>
          </a:xfrm>
          <a:prstGeom prst="straightConnector1">
            <a:avLst/>
          </a:prstGeom>
          <a:ln w="1905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289006" y="2355263"/>
            <a:ext cx="6783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solidFill>
                  <a:schemeClr val="bg1"/>
                </a:solidFill>
                <a:latin typeface="Symbol" pitchFamily="18" charset="2"/>
                <a:cs typeface="Times New Roman" pitchFamily="18" charset="0"/>
              </a:rPr>
              <a:t>d</a:t>
            </a:r>
            <a:r>
              <a:rPr lang="en-US" sz="105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05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HCCl</a:t>
            </a:r>
            <a:r>
              <a:rPr lang="en-US" sz="105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050" b="1" baseline="-25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96200" y="4241884"/>
            <a:ext cx="67197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solidFill>
                  <a:schemeClr val="bg1"/>
                </a:solidFill>
                <a:latin typeface="Symbol" pitchFamily="18" charset="2"/>
                <a:cs typeface="Times New Roman" pitchFamily="18" charset="0"/>
              </a:rPr>
              <a:t>d</a:t>
            </a:r>
            <a:r>
              <a:rPr lang="en-US" sz="105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05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105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CCl</a:t>
            </a:r>
            <a:r>
              <a:rPr lang="en-US" sz="105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050" b="1" baseline="-25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7967397" y="2845618"/>
            <a:ext cx="346846" cy="1089126"/>
          </a:xfrm>
          <a:prstGeom prst="straightConnector1">
            <a:avLst/>
          </a:prstGeom>
          <a:ln w="1905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8534400" y="2933700"/>
            <a:ext cx="38100" cy="685800"/>
          </a:xfrm>
          <a:prstGeom prst="straightConnector1">
            <a:avLst/>
          </a:prstGeom>
          <a:ln w="19050">
            <a:solidFill>
              <a:srgbClr val="66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8665315" y="2628036"/>
            <a:ext cx="21485" cy="953364"/>
          </a:xfrm>
          <a:prstGeom prst="straightConnector1">
            <a:avLst/>
          </a:prstGeom>
          <a:ln w="19050">
            <a:solidFill>
              <a:srgbClr val="66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19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Number of Peaks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7010400" cy="457200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The number of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fundamental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stretching and bending modes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(n=0 to n=1) expected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for a molecule increases with the number of atoms in the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molecule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=number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atoms)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Non-linear 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molecules </a:t>
            </a:r>
            <a:r>
              <a:rPr lang="en-US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3N-6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2N-5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bending, </a:t>
            </a:r>
            <a:r>
              <a:rPr lang="en-US" sz="1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N-1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stretching) 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vibrations are 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observed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Linear 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molecules, one expects to observe </a:t>
            </a:r>
            <a:r>
              <a:rPr lang="en-US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3N-5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modes </a:t>
            </a:r>
            <a:b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2N-4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bending, </a:t>
            </a:r>
            <a:r>
              <a:rPr lang="en-US" sz="1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N-1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stretching) because 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rotation of </a:t>
            </a:r>
            <a:b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about the molecular axis cannot be 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observed </a:t>
            </a:r>
            <a:endParaRPr lang="en-US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addition, overtones (n=0 to n=2) 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(i.e., carbonyl overtones between 3300 and 3600 cm</a:t>
            </a:r>
            <a:r>
              <a:rPr lang="en-US" sz="1800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and 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combination overtones are observed in many spectra 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as 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well 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i.e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., aromatic overtones 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between </a:t>
            </a: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1660 and 2000 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sz="1800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 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(Note that the individual modes 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not have to be infrared active)</a:t>
            </a:r>
            <a:endParaRPr lang="en-US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Thus, infrared spectroscopy is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only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used for small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molecules because large, asymmetric molecules will display too many peaks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which will result very difficult to analyze spectra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74" r="10361" b="2911"/>
          <a:stretch>
            <a:fillRect/>
          </a:stretch>
        </p:blipFill>
        <p:spPr bwMode="auto">
          <a:xfrm>
            <a:off x="7391400" y="3886200"/>
            <a:ext cx="1446029" cy="12954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Fundamental Modes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00600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Stretching mode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movement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of the atoms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occurs primarily </a:t>
            </a:r>
            <a:b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along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bond axis keeping the bond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angles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almost)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constant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For organic compounds, they are usually located on the left hand side or the middle of the spectrum</a:t>
            </a:r>
            <a:b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Bending mode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movement of the atoms is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perpendicular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bond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axis keeping the 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bond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distances  </a:t>
            </a:r>
            <a:b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constant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Since bending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modes require less energy than stretching modes,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they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are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usually located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 the middle and on the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right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hand side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spectrum while stretching modes 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7</a:t>
            </a:fld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042456"/>
              </p:ext>
            </p:extLst>
          </p:nvPr>
        </p:nvGraphicFramePr>
        <p:xfrm>
          <a:off x="6553200" y="1890622"/>
          <a:ext cx="2123872" cy="547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3" r:id="rId3" imgW="1061936" imgH="273889" progId="ChemDraw.Document.6.0">
                  <p:embed/>
                </p:oleObj>
              </mc:Choice>
              <mc:Fallback>
                <p:oleObj r:id="rId3" imgW="1061936" imgH="273889" progId="ChemDraw.Document.6.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1890622"/>
                        <a:ext cx="2123872" cy="547778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084934"/>
              </p:ext>
            </p:extLst>
          </p:nvPr>
        </p:nvGraphicFramePr>
        <p:xfrm>
          <a:off x="6553200" y="4114800"/>
          <a:ext cx="2123872" cy="855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4" r:id="rId5" imgW="1061936" imgH="427816" progId="ChemDraw.Document.6.0">
                  <p:embed/>
                </p:oleObj>
              </mc:Choice>
              <mc:Fallback>
                <p:oleObj r:id="rId5" imgW="1061936" imgH="427816" progId="ChemDraw.Document.6.0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4114800"/>
                        <a:ext cx="2123872" cy="855632"/>
                      </a:xfrm>
                      <a:prstGeom prst="rect">
                        <a:avLst/>
                      </a:prstGeom>
                      <a:solidFill>
                        <a:srgbClr val="33CC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077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Carbon dioxide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7391400" cy="50292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Carbon dioxide (4 modes=3*N-5, N=3)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Most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infrared spectra exhibit the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“doublet” at </a:t>
            </a:r>
            <a:r>
              <a:rPr lang="en-US" sz="2000" dirty="0" smtClean="0"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~2350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Nitrogen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and oxygen do not appear in the infrared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spectrum </a:t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because they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do not have infrared active modes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due to the </a:t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lack of a permanent dipole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moment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Water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does appear in the infrared spectrum because it possesses infrared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active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modes (</a:t>
            </a:r>
            <a:r>
              <a:rPr lang="en-US" sz="2000" dirty="0" smtClean="0"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=3657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2000" baseline="-25000" dirty="0" err="1" smtClean="0"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=3756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smtClean="0">
                <a:latin typeface="Symbol" pitchFamily="18" charset="2"/>
                <a:cs typeface="Times New Roman" pitchFamily="18" charset="0"/>
              </a:rPr>
              <a:t>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=1595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3840363"/>
              </p:ext>
            </p:extLst>
          </p:nvPr>
        </p:nvGraphicFramePr>
        <p:xfrm>
          <a:off x="685800" y="2026920"/>
          <a:ext cx="6096000" cy="216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  <a:gridCol w="914400"/>
                <a:gridCol w="2743200"/>
                <a:gridCol w="1143000"/>
              </a:tblGrid>
              <a:tr h="325835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Mode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Symbol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Infrared/Raman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Symbol" pitchFamily="18" charset="2"/>
                          <a:cs typeface="Times New Roman" pitchFamily="18" charset="0"/>
                        </a:rPr>
                        <a:t>n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(cm</a:t>
                      </a:r>
                      <a:r>
                        <a:rPr lang="en-US" sz="16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2807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Symmetric</a:t>
                      </a:r>
                      <a:r>
                        <a:rPr lang="en-US" sz="1600" baseline="0" dirty="0" smtClean="0">
                          <a:solidFill>
                            <a:srgbClr val="FF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stretching</a:t>
                      </a:r>
                      <a:endParaRPr lang="en-US" sz="1600" dirty="0">
                        <a:solidFill>
                          <a:srgbClr val="FF33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3300"/>
                          </a:solidFill>
                          <a:effectLst/>
                          <a:latin typeface="Symbol" pitchFamily="18" charset="2"/>
                          <a:ea typeface="Times New Roman"/>
                          <a:cs typeface="Times New Roman" pitchFamily="18" charset="0"/>
                        </a:rPr>
                        <a:t>n</a:t>
                      </a:r>
                      <a:r>
                        <a:rPr lang="en-US" sz="1600" baseline="-25000" dirty="0" smtClean="0"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</a:t>
                      </a:r>
                      <a:endParaRPr lang="en-US" sz="1600" dirty="0">
                        <a:solidFill>
                          <a:srgbClr val="FF33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600" kern="1200" dirty="0" smtClean="0"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Infrared inactive/Raman</a:t>
                      </a:r>
                      <a:r>
                        <a:rPr kumimoji="0" lang="en-US" sz="1600" kern="1200" baseline="0" dirty="0" smtClean="0"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active</a:t>
                      </a:r>
                      <a:r>
                        <a:rPr kumimoji="0" lang="en-US" sz="1600" kern="1200" dirty="0" smtClean="0"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	</a:t>
                      </a:r>
                      <a:endParaRPr lang="en-US" sz="1600" dirty="0">
                        <a:solidFill>
                          <a:srgbClr val="FF33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kern="1200" dirty="0" smtClean="0"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1388, 1286</a:t>
                      </a:r>
                    </a:p>
                    <a:p>
                      <a:endParaRPr lang="en-US" sz="1600" dirty="0">
                        <a:solidFill>
                          <a:srgbClr val="FF33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28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Asymmetric</a:t>
                      </a:r>
                      <a:r>
                        <a:rPr lang="en-US" sz="1600" baseline="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stretching</a:t>
                      </a:r>
                      <a:endParaRPr lang="en-US" sz="1600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rgbClr val="00B050"/>
                          </a:solidFill>
                          <a:effectLst/>
                          <a:latin typeface="Symbol" pitchFamily="18" charset="2"/>
                          <a:ea typeface="Times New Roman"/>
                          <a:cs typeface="Times New Roman" pitchFamily="18" charset="0"/>
                        </a:rPr>
                        <a:t>n</a:t>
                      </a:r>
                      <a:r>
                        <a:rPr lang="en-US" sz="1600" baseline="-25000" dirty="0" err="1" smtClean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as</a:t>
                      </a:r>
                      <a:endParaRPr lang="en-US" sz="1600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600" kern="1200" dirty="0" smtClean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Infrared active/Raman inactive</a:t>
                      </a:r>
                      <a:endParaRPr lang="en-US" sz="1600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kern="1200" dirty="0" smtClean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2349</a:t>
                      </a:r>
                      <a:endParaRPr lang="en-US" sz="1600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835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Deformation</a:t>
                      </a:r>
                      <a:endParaRPr lang="en-US" sz="1600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70C0"/>
                          </a:solidFill>
                          <a:effectLst/>
                          <a:latin typeface="Symbol" pitchFamily="18" charset="2"/>
                          <a:ea typeface="Times New Roman"/>
                          <a:cs typeface="Times New Roman" pitchFamily="18" charset="0"/>
                        </a:rPr>
                        <a:t>d</a:t>
                      </a:r>
                      <a:endParaRPr lang="en-US" sz="1600" dirty="0">
                        <a:solidFill>
                          <a:srgbClr val="0070C0"/>
                        </a:solidFill>
                        <a:latin typeface="Symbol" pitchFamily="18" charset="2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600" kern="1200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Infrared active/Raman inactive</a:t>
                      </a:r>
                      <a:endParaRPr lang="en-US" sz="1600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kern="1200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667</a:t>
                      </a:r>
                      <a:endParaRPr lang="en-US" sz="1600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8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Deformation</a:t>
                      </a:r>
                      <a:endParaRPr lang="en-US" sz="1600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70C0"/>
                          </a:solidFill>
                          <a:effectLst/>
                          <a:latin typeface="Symbol" pitchFamily="18" charset="2"/>
                          <a:ea typeface="Times New Roman"/>
                          <a:cs typeface="Times New Roman" pitchFamily="18" charset="0"/>
                        </a:rPr>
                        <a:t>d</a:t>
                      </a:r>
                      <a:endParaRPr lang="en-US" sz="1600" dirty="0">
                        <a:solidFill>
                          <a:srgbClr val="0070C0"/>
                        </a:solidFill>
                        <a:latin typeface="Symbol" pitchFamily="18" charset="2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600" kern="1200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Infrared active/Raman inactive</a:t>
                      </a:r>
                      <a:endParaRPr lang="en-US" sz="1600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kern="1200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667</a:t>
                      </a:r>
                      <a:endParaRPr lang="en-US" sz="1600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carbon dioxide_sym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372.3144"/>
                </p14:media>
              </p:ext>
            </p:extLst>
          </p:nvPr>
        </p:nvPicPr>
        <p:blipFill rotWithShape="1">
          <a:blip r:embed="rId7"/>
          <a:srcRect l="35674" t="45979" r="36504" b="41136"/>
          <a:stretch/>
        </p:blipFill>
        <p:spPr>
          <a:xfrm>
            <a:off x="6979920" y="1706880"/>
            <a:ext cx="2011680" cy="731520"/>
          </a:xfrm>
          <a:prstGeom prst="rect">
            <a:avLst/>
          </a:prstGeom>
        </p:spPr>
      </p:pic>
      <p:pic>
        <p:nvPicPr>
          <p:cNvPr id="6" name="carbon dioxide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842.0048" end="14314.0808"/>
                </p14:media>
              </p:ext>
            </p:extLst>
          </p:nvPr>
        </p:nvPicPr>
        <p:blipFill rotWithShape="1">
          <a:blip r:embed="rId7"/>
          <a:srcRect l="35038" t="45978" r="37137" b="41136"/>
          <a:stretch/>
        </p:blipFill>
        <p:spPr>
          <a:xfrm>
            <a:off x="6979920" y="2545080"/>
            <a:ext cx="2011680" cy="731520"/>
          </a:xfrm>
          <a:prstGeom prst="rect">
            <a:avLst/>
          </a:prstGeom>
        </p:spPr>
      </p:pic>
      <p:pic>
        <p:nvPicPr>
          <p:cNvPr id="7" name="carbon dioxide_deformation1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4">
                  <p14:trim end="14856.8024"/>
                </p14:media>
              </p:ext>
            </p:extLst>
          </p:nvPr>
        </p:nvPicPr>
        <p:blipFill rotWithShape="1">
          <a:blip r:embed="rId8"/>
          <a:srcRect l="35458" t="44099" r="36717" b="41404"/>
          <a:stretch/>
        </p:blipFill>
        <p:spPr>
          <a:xfrm>
            <a:off x="6979920" y="3368040"/>
            <a:ext cx="2011680" cy="822960"/>
          </a:xfrm>
          <a:prstGeom prst="rect">
            <a:avLst/>
          </a:prstGeom>
        </p:spPr>
      </p:pic>
      <p:pic>
        <p:nvPicPr>
          <p:cNvPr id="8" name="carbon dioxide_deformation2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5">
                  <p14:trim end="17900"/>
                </p14:media>
              </p:ext>
            </p:extLst>
          </p:nvPr>
        </p:nvPicPr>
        <p:blipFill rotWithShape="1">
          <a:blip r:embed="rId9"/>
          <a:srcRect l="35809" t="45104" r="36366" b="40398"/>
          <a:stretch/>
        </p:blipFill>
        <p:spPr>
          <a:xfrm>
            <a:off x="6979920" y="4282440"/>
            <a:ext cx="2011680" cy="8229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918960" y="1639669"/>
            <a:ext cx="472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3300"/>
                </a:solidFill>
                <a:latin typeface="Symbol" pitchFamily="18" charset="2"/>
                <a:ea typeface="Times New Roman"/>
                <a:cs typeface="Times New Roman" pitchFamily="18" charset="0"/>
              </a:rPr>
              <a:t>n</a:t>
            </a:r>
            <a:r>
              <a:rPr lang="en-US" baseline="-25000" dirty="0">
                <a:solidFill>
                  <a:srgbClr val="FF33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</a:t>
            </a:r>
            <a:endParaRPr lang="en-US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918960" y="2438400"/>
            <a:ext cx="472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B050"/>
                </a:solidFill>
                <a:latin typeface="Symbol" pitchFamily="18" charset="2"/>
                <a:ea typeface="Times New Roman"/>
                <a:cs typeface="Times New Roman" pitchFamily="18" charset="0"/>
              </a:rPr>
              <a:t>n</a:t>
            </a:r>
            <a:r>
              <a:rPr lang="en-US" baseline="-25000" dirty="0" err="1">
                <a:solidFill>
                  <a:srgbClr val="00B05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as</a:t>
            </a:r>
            <a:endParaRPr lang="en-US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940520" y="3276600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Symbol" pitchFamily="18" charset="2"/>
                <a:ea typeface="Times New Roman"/>
                <a:cs typeface="Times New Roman" pitchFamily="18" charset="0"/>
              </a:rPr>
              <a:t>d</a:t>
            </a:r>
            <a:endParaRPr lang="en-US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40520" y="4191000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Symbol" pitchFamily="18" charset="2"/>
                <a:ea typeface="Times New Roman"/>
                <a:cs typeface="Times New Roman" pitchFamily="18" charset="0"/>
              </a:rPr>
              <a:t>d</a:t>
            </a:r>
            <a:endParaRPr lang="en-US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37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1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0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0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Formaldehyde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For the methylene group, there are two stretching and four bending modes observed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Formaldehyde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has six fundamental modes (=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3*4-6, non-linear, N=4, all IR active)</a:t>
            </a:r>
          </a:p>
          <a:p>
            <a:endParaRPr lang="en-US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9</a:t>
            </a:fld>
            <a:endParaRPr lang="en-US"/>
          </a:p>
        </p:txBody>
      </p:sp>
      <p:pic>
        <p:nvPicPr>
          <p:cNvPr id="4" name="formaldehyde_symmmetric stretch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200"/>
                </p14:media>
              </p:ext>
            </p:extLst>
          </p:nvPr>
        </p:nvPicPr>
        <p:blipFill rotWithShape="1">
          <a:blip r:embed="rId22"/>
          <a:srcRect l="42335" t="35385" r="43667" b="38817"/>
          <a:stretch/>
        </p:blipFill>
        <p:spPr>
          <a:xfrm>
            <a:off x="713090" y="3886200"/>
            <a:ext cx="1280160" cy="1371600"/>
          </a:xfrm>
          <a:prstGeom prst="rect">
            <a:avLst/>
          </a:prstGeom>
        </p:spPr>
      </p:pic>
      <p:pic>
        <p:nvPicPr>
          <p:cNvPr id="5" name="formaldehyde_asymmmetric stretch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400"/>
                </p14:media>
              </p:ext>
            </p:extLst>
          </p:nvPr>
        </p:nvPicPr>
        <p:blipFill rotWithShape="1">
          <a:blip r:embed="rId22"/>
          <a:srcRect l="42502" t="35396" r="43499" b="38805"/>
          <a:stretch/>
        </p:blipFill>
        <p:spPr>
          <a:xfrm>
            <a:off x="2072640" y="3886200"/>
            <a:ext cx="1280160" cy="1371600"/>
          </a:xfrm>
          <a:prstGeom prst="rect">
            <a:avLst/>
          </a:prstGeom>
        </p:spPr>
      </p:pic>
      <p:pic>
        <p:nvPicPr>
          <p:cNvPr id="6" name="formaldehyde_carbonyl stretch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4">
                  <p14:trim end="900"/>
                </p14:media>
              </p:ext>
            </p:extLst>
          </p:nvPr>
        </p:nvPicPr>
        <p:blipFill rotWithShape="1">
          <a:blip r:embed="rId22"/>
          <a:srcRect l="42333" t="33678" r="43667" b="40524"/>
          <a:stretch/>
        </p:blipFill>
        <p:spPr>
          <a:xfrm>
            <a:off x="3429000" y="3886200"/>
            <a:ext cx="1280160" cy="1371600"/>
          </a:xfrm>
          <a:prstGeom prst="rect">
            <a:avLst/>
          </a:prstGeom>
        </p:spPr>
      </p:pic>
      <p:pic>
        <p:nvPicPr>
          <p:cNvPr id="7" name="formaldehyde_inplane_bending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5">
                  <p14:trim end="1800"/>
                </p14:media>
              </p:ext>
            </p:extLst>
          </p:nvPr>
        </p:nvPicPr>
        <p:blipFill rotWithShape="1">
          <a:blip r:embed="rId23"/>
          <a:srcRect l="42500" t="36257" r="43500" b="37945"/>
          <a:stretch/>
        </p:blipFill>
        <p:spPr>
          <a:xfrm>
            <a:off x="4800285" y="3886200"/>
            <a:ext cx="1280160" cy="1371600"/>
          </a:xfrm>
          <a:prstGeom prst="rect">
            <a:avLst/>
          </a:prstGeom>
        </p:spPr>
      </p:pic>
      <p:pic>
        <p:nvPicPr>
          <p:cNvPr id="8" name="formaldehyde_outofplane_bending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6">
                  <p14:trim end="2700"/>
                </p14:media>
              </p:ext>
            </p:extLst>
          </p:nvPr>
        </p:nvPicPr>
        <p:blipFill rotWithShape="1">
          <a:blip r:embed="rId24"/>
          <a:srcRect l="43000" t="35394" r="43000" b="38808"/>
          <a:stretch/>
        </p:blipFill>
        <p:spPr>
          <a:xfrm>
            <a:off x="6187440" y="3886200"/>
            <a:ext cx="1280160" cy="1371600"/>
          </a:xfrm>
          <a:prstGeom prst="rect">
            <a:avLst/>
          </a:prstGeom>
        </p:spPr>
      </p:pic>
      <p:pic>
        <p:nvPicPr>
          <p:cNvPr id="9" name="formaldehyde_methylene_rocking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7">
                  <p14:trim end="10100"/>
                </p14:media>
              </p:ext>
            </p:extLst>
          </p:nvPr>
        </p:nvPicPr>
        <p:blipFill rotWithShape="1">
          <a:blip r:embed="rId25"/>
          <a:srcRect l="44000" t="37117" r="42000" b="37084"/>
          <a:stretch/>
        </p:blipFill>
        <p:spPr>
          <a:xfrm>
            <a:off x="7559040" y="3886200"/>
            <a:ext cx="1280160" cy="1371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7141" y="5200471"/>
            <a:ext cx="8423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Symmetric      Asymmetric      Carbonyl        In-plane           Out-of-plane     Rocking</a:t>
            </a:r>
          </a:p>
          <a:p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Stretching       </a:t>
            </a:r>
            <a:r>
              <a:rPr lang="en-US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Stretching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Stretching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      Bending           </a:t>
            </a:r>
            <a:r>
              <a:rPr lang="en-US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Bending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Bending</a:t>
            </a:r>
            <a:endParaRPr lang="en-US" dirty="0" smtClean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rgbClr val="660066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baseline="-25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(CH</a:t>
            </a:r>
            <a:r>
              <a:rPr lang="en-US" baseline="-25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)           </a:t>
            </a:r>
            <a:r>
              <a:rPr lang="en-US" dirty="0" err="1" smtClean="0">
                <a:solidFill>
                  <a:srgbClr val="660066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baseline="-25000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(CH</a:t>
            </a:r>
            <a:r>
              <a:rPr lang="en-US" baseline="-25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)            </a:t>
            </a:r>
            <a:r>
              <a:rPr lang="en-US" dirty="0" smtClean="0">
                <a:solidFill>
                  <a:srgbClr val="660066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(CO)             </a:t>
            </a:r>
            <a:r>
              <a:rPr lang="en-US" dirty="0" smtClean="0">
                <a:solidFill>
                  <a:srgbClr val="660066"/>
                </a:solidFill>
                <a:latin typeface="Symbol" pitchFamily="18" charset="2"/>
                <a:cs typeface="Times New Roman" pitchFamily="18" charset="0"/>
              </a:rPr>
              <a:t>d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(CH</a:t>
            </a:r>
            <a:r>
              <a:rPr lang="en-US" baseline="-25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)             </a:t>
            </a:r>
            <a:r>
              <a:rPr lang="en-US" dirty="0" smtClean="0">
                <a:solidFill>
                  <a:srgbClr val="660066"/>
                </a:solidFill>
                <a:latin typeface="Symbol" pitchFamily="18" charset="2"/>
                <a:cs typeface="Times New Roman" pitchFamily="18" charset="0"/>
              </a:rPr>
              <a:t>g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dirty="0" smtClean="0">
                <a:solidFill>
                  <a:srgbClr val="660066"/>
                </a:solidFill>
                <a:latin typeface="Symbol" pitchFamily="18" charset="2"/>
                <a:cs typeface="Times New Roman" pitchFamily="18" charset="0"/>
              </a:rPr>
              <a:t>r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(CH</a:t>
            </a:r>
            <a:r>
              <a:rPr lang="en-US" baseline="-25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2766 cm</a:t>
            </a:r>
            <a:r>
              <a:rPr lang="en-US" baseline="30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       2843 cm</a:t>
            </a:r>
            <a:r>
              <a:rPr lang="en-US" baseline="300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        1746 cm</a:t>
            </a:r>
            <a:r>
              <a:rPr lang="en-US" baseline="300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      1501 cm</a:t>
            </a:r>
            <a:r>
              <a:rPr lang="en-US" baseline="300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        1167 cm</a:t>
            </a:r>
            <a:r>
              <a:rPr lang="en-US" baseline="300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       1247 cm</a:t>
            </a:r>
            <a:r>
              <a:rPr lang="en-US" baseline="300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endParaRPr lang="en-US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0852" y="3058180"/>
            <a:ext cx="7501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symmetric      </a:t>
            </a:r>
            <a:r>
              <a:rPr lang="en-US" sz="1400" b="1" dirty="0" smtClean="0">
                <a:solidFill>
                  <a:srgbClr val="C00000"/>
                </a:solidFill>
              </a:rPr>
              <a:t>      asymmetric         scissoring              rocking                </a:t>
            </a:r>
            <a:r>
              <a:rPr lang="en-US" sz="1400" b="1" dirty="0">
                <a:solidFill>
                  <a:srgbClr val="C00000"/>
                </a:solidFill>
              </a:rPr>
              <a:t>twisting  </a:t>
            </a:r>
            <a:r>
              <a:rPr lang="en-US" sz="1400" b="1" dirty="0" smtClean="0">
                <a:solidFill>
                  <a:srgbClr val="C00000"/>
                </a:solidFill>
              </a:rPr>
              <a:t>             wagging</a:t>
            </a:r>
            <a:endParaRPr lang="en-US" sz="1400" b="1" dirty="0">
              <a:solidFill>
                <a:srgbClr val="C00000"/>
              </a:solidFill>
            </a:endParaRPr>
          </a:p>
          <a:p>
            <a:r>
              <a:rPr lang="en-US" sz="1400" b="1" i="1" dirty="0">
                <a:solidFill>
                  <a:srgbClr val="C00000"/>
                </a:solidFill>
              </a:rPr>
              <a:t>stretching	   </a:t>
            </a:r>
            <a:r>
              <a:rPr lang="en-US" sz="1400" b="1" i="1" dirty="0" smtClean="0">
                <a:solidFill>
                  <a:srgbClr val="C00000"/>
                </a:solidFill>
              </a:rPr>
              <a:t>        stretching            bending                </a:t>
            </a:r>
            <a:r>
              <a:rPr lang="en-US" sz="1400" b="1" i="1" dirty="0" err="1">
                <a:solidFill>
                  <a:srgbClr val="C00000"/>
                </a:solidFill>
              </a:rPr>
              <a:t>bending</a:t>
            </a:r>
            <a:r>
              <a:rPr lang="en-US" sz="1400" b="1" i="1" dirty="0">
                <a:solidFill>
                  <a:srgbClr val="C00000"/>
                </a:solidFill>
              </a:rPr>
              <a:t> </a:t>
            </a:r>
            <a:r>
              <a:rPr lang="en-US" sz="1400" b="1" i="1" dirty="0" smtClean="0">
                <a:solidFill>
                  <a:srgbClr val="C00000"/>
                </a:solidFill>
              </a:rPr>
              <a:t>               </a:t>
            </a:r>
            <a:r>
              <a:rPr lang="en-US" sz="1400" b="1" i="1" dirty="0" err="1">
                <a:solidFill>
                  <a:srgbClr val="C00000"/>
                </a:solidFill>
              </a:rPr>
              <a:t>bending</a:t>
            </a:r>
            <a:r>
              <a:rPr lang="en-US" sz="1400" b="1" i="1" dirty="0">
                <a:solidFill>
                  <a:srgbClr val="C00000"/>
                </a:solidFill>
              </a:rPr>
              <a:t>  </a:t>
            </a:r>
            <a:r>
              <a:rPr lang="en-US" sz="1400" b="1" i="1" dirty="0" smtClean="0">
                <a:solidFill>
                  <a:srgbClr val="C00000"/>
                </a:solidFill>
              </a:rPr>
              <a:t>              </a:t>
            </a:r>
            <a:r>
              <a:rPr lang="en-US" sz="1400" b="1" i="1" dirty="0" err="1" smtClean="0">
                <a:solidFill>
                  <a:srgbClr val="C00000"/>
                </a:solidFill>
              </a:rPr>
              <a:t>bending</a:t>
            </a:r>
            <a:endParaRPr lang="en-US" sz="1400" b="1" dirty="0">
              <a:solidFill>
                <a:srgbClr val="C00000"/>
              </a:solidFill>
            </a:endParaRPr>
          </a:p>
        </p:txBody>
      </p:sp>
      <p:pic>
        <p:nvPicPr>
          <p:cNvPr id="20" name="Symmetrical_stretching.gif">
            <a:hlinkClick r:id="" action="ppaction://media"/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822960" y="1981200"/>
            <a:ext cx="1280160" cy="914400"/>
          </a:xfrm>
          <a:prstGeom prst="rect">
            <a:avLst/>
          </a:prstGeom>
        </p:spPr>
      </p:pic>
      <p:pic>
        <p:nvPicPr>
          <p:cNvPr id="21" name="Asymmetrical_stretching.gif">
            <a:hlinkClick r:id="" action="ppaction://media"/>
          </p:cNvPr>
          <p:cNvPicPr>
            <a:picLocks noChangeAspect="1"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2103120" y="1981200"/>
            <a:ext cx="1280160" cy="914400"/>
          </a:xfrm>
          <a:prstGeom prst="rect">
            <a:avLst/>
          </a:prstGeom>
        </p:spPr>
      </p:pic>
      <p:pic>
        <p:nvPicPr>
          <p:cNvPr id="22" name="Scissoring.gif">
            <a:hlinkClick r:id="" action="ppaction://media"/>
          </p:cNvPr>
          <p:cNvPicPr>
            <a:picLocks noChangeAspect="1"/>
          </p:cNvPicPr>
          <p:nvPr>
            <a:vide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383280" y="1981200"/>
            <a:ext cx="1280160" cy="914400"/>
          </a:xfrm>
          <a:prstGeom prst="rect">
            <a:avLst/>
          </a:prstGeom>
        </p:spPr>
      </p:pic>
      <p:pic>
        <p:nvPicPr>
          <p:cNvPr id="23" name="Modo_rotacao.gif">
            <a:hlinkClick r:id="" action="ppaction://media"/>
          </p:cNvPr>
          <p:cNvPicPr>
            <a:picLocks noChangeAspect="1"/>
          </p:cNvPicPr>
          <p:nvPr>
            <a:vide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663440" y="1981200"/>
            <a:ext cx="1280160" cy="914400"/>
          </a:xfrm>
          <a:prstGeom prst="rect">
            <a:avLst/>
          </a:prstGeom>
        </p:spPr>
      </p:pic>
      <p:pic>
        <p:nvPicPr>
          <p:cNvPr id="24" name="Twisting.gif">
            <a:hlinkClick r:id="" action="ppaction://media"/>
          </p:cNvPr>
          <p:cNvPicPr>
            <a:picLocks noChangeAspect="1"/>
          </p:cNvPicPr>
          <p:nvPr>
            <a:vide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5943600" y="1981200"/>
            <a:ext cx="1280160" cy="914400"/>
          </a:xfrm>
          <a:prstGeom prst="rect">
            <a:avLst/>
          </a:prstGeom>
        </p:spPr>
      </p:pic>
      <p:pic>
        <p:nvPicPr>
          <p:cNvPr id="25" name="Wagging.gif">
            <a:hlinkClick r:id="" action="ppaction://media"/>
          </p:cNvPr>
          <p:cNvPicPr>
            <a:picLocks noChangeAspect="1"/>
          </p:cNvPicPr>
          <p:nvPr>
            <a:videoFile r:link="rId19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7223760" y="1981200"/>
            <a:ext cx="128016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6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8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8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8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9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9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92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80000">
                <p:cTn id="93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video>
              <p:cMediaNode vol="80000">
                <p:cTn id="94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video>
              <p:cMediaNode vol="80000">
                <p:cTn id="95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video>
              <p:cMediaNode vol="80000">
                <p:cTn id="96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video>
              <p:cMediaNode vol="80000">
                <p:cTn id="97" repeatCount="indefinite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5100</TotalTime>
  <Words>2124</Words>
  <Application>Microsoft Office PowerPoint</Application>
  <PresentationFormat>On-screen Show (4:3)</PresentationFormat>
  <Paragraphs>597</Paragraphs>
  <Slides>33</Slides>
  <Notes>2</Notes>
  <HiddenSlides>0</HiddenSlides>
  <MMClips>19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Office Theme</vt:lpstr>
      <vt:lpstr>Equation</vt:lpstr>
      <vt:lpstr>CS ChemDraw Drawing</vt:lpstr>
      <vt:lpstr>Introduction to Infrared Spectroscopy or  Molecular Gymnastics</vt:lpstr>
      <vt:lpstr>The Spectroscopy Tool Shed </vt:lpstr>
      <vt:lpstr>The Basic  Equation</vt:lpstr>
      <vt:lpstr>Effect of Bond Strength</vt:lpstr>
      <vt:lpstr>Effect of Mass</vt:lpstr>
      <vt:lpstr>Number of Peaks </vt:lpstr>
      <vt:lpstr>Fundamental Modes</vt:lpstr>
      <vt:lpstr>Carbon dioxide</vt:lpstr>
      <vt:lpstr>Formaldehyde</vt:lpstr>
      <vt:lpstr>Exclusion Rule</vt:lpstr>
      <vt:lpstr>Peak Intensity</vt:lpstr>
      <vt:lpstr>Ranges in the Infrared Spectrum</vt:lpstr>
      <vt:lpstr>Zone I (C-H stretching)</vt:lpstr>
      <vt:lpstr>Zone I (O-H stretching)</vt:lpstr>
      <vt:lpstr>Zone I (N-H stretching)</vt:lpstr>
      <vt:lpstr>Zone II (E≡X stretching)</vt:lpstr>
      <vt:lpstr>Zone III (C=O stretching)</vt:lpstr>
      <vt:lpstr>Zone III (C=O stretching)</vt:lpstr>
      <vt:lpstr>Zone III (C=O stretching)</vt:lpstr>
      <vt:lpstr>Zone III (C=O stretching)</vt:lpstr>
      <vt:lpstr>Zone III (C=O stretching)</vt:lpstr>
      <vt:lpstr>Zone III (C=O stretching, Ring Strain)</vt:lpstr>
      <vt:lpstr>Zone III (C=O stretching, Ring Strain)</vt:lpstr>
      <vt:lpstr>Zone III (C=O stretching, Ring Strain)</vt:lpstr>
      <vt:lpstr>Zone III (C=O stretching, Conjugation)</vt:lpstr>
      <vt:lpstr>Zone III (C=O stretching, H-bonding)</vt:lpstr>
      <vt:lpstr>Zone III (N=O stretching)</vt:lpstr>
      <vt:lpstr>Zone III (C=C stretching)</vt:lpstr>
      <vt:lpstr>Zone IV (S=O stretching)</vt:lpstr>
      <vt:lpstr>Zone IV (C-X stretching)</vt:lpstr>
      <vt:lpstr>Zone V (Out-of-plane bending)</vt:lpstr>
      <vt:lpstr>Applications</vt:lpstr>
      <vt:lpstr>Summary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Infrared Spectroscopy</dc:title>
  <dc:creator>Alf Bacher</dc:creator>
  <cp:lastModifiedBy>Alf Bacher</cp:lastModifiedBy>
  <cp:revision>215</cp:revision>
  <dcterms:created xsi:type="dcterms:W3CDTF">2013-02-18T16:29:40Z</dcterms:created>
  <dcterms:modified xsi:type="dcterms:W3CDTF">2015-03-27T01:38:51Z</dcterms:modified>
</cp:coreProperties>
</file>