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57" r:id="rId3"/>
    <p:sldId id="258" r:id="rId4"/>
    <p:sldId id="260" r:id="rId5"/>
    <p:sldId id="259" r:id="rId6"/>
    <p:sldId id="261" r:id="rId7"/>
    <p:sldId id="268" r:id="rId8"/>
    <p:sldId id="269" r:id="rId9"/>
    <p:sldId id="262" r:id="rId10"/>
    <p:sldId id="263" r:id="rId11"/>
    <p:sldId id="264" r:id="rId12"/>
    <p:sldId id="265" r:id="rId13"/>
    <p:sldId id="270" r:id="rId14"/>
    <p:sldId id="274" r:id="rId15"/>
    <p:sldId id="275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03300"/>
    <a:srgbClr val="006600"/>
    <a:srgbClr val="000099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5" Type="http://schemas.openxmlformats.org/officeDocument/2006/relationships/image" Target="../media/image6.e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5" Type="http://schemas.openxmlformats.org/officeDocument/2006/relationships/image" Target="../media/image17.emf"/><Relationship Id="rId4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5" Type="http://schemas.openxmlformats.org/officeDocument/2006/relationships/image" Target="../media/image22.emf"/><Relationship Id="rId4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268A04-6879-4FAC-885C-D90DE253524F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43F32-31A6-4E74-AC7F-2048584E3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43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43F32-31A6-4E74-AC7F-2048584E31C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665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43F32-31A6-4E74-AC7F-2048584E31C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096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E91FE-DF17-4869-948C-CCCF89885FF4}" type="datetime1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80DA8-0B0E-41A0-AAAD-058FDC47F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851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10DBC-18CB-4BF8-8A00-D127ED7D1913}" type="datetime1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80DA8-0B0E-41A0-AAAD-058FDC47F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666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28646-81DC-4E96-8ED8-D4319C895FED}" type="datetime1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80DA8-0B0E-41A0-AAAD-058FDC47F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0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4281-99F8-4F68-9B33-5393054864C9}" type="datetime1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80DA8-0B0E-41A0-AAAD-058FDC47F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068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E50C-6B21-4276-9191-11D51F84FBC7}" type="datetime1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80DA8-0B0E-41A0-AAAD-058FDC47F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069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3CDF-7A31-467C-9407-A81F406DA94E}" type="datetime1">
              <a:rPr lang="en-US" smtClean="0"/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80DA8-0B0E-41A0-AAAD-058FDC47F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170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FCF3B-65D2-4560-A0A5-91789235FE10}" type="datetime1">
              <a:rPr lang="en-US" smtClean="0"/>
              <a:t>4/7/2016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80DA8-0B0E-41A0-AAAD-058FDC47F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814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9612B-5105-4CAF-A131-64A708C4D841}" type="datetime1">
              <a:rPr lang="en-US" smtClean="0"/>
              <a:t>4/7/2016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80DA8-0B0E-41A0-AAAD-058FDC47F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3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B20AE-6E59-448C-B388-A4902DB60720}" type="datetime1">
              <a:rPr lang="en-US" smtClean="0"/>
              <a:t>4/7/2016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80DA8-0B0E-41A0-AAAD-058FDC47F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42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7F9C9-3308-4408-9E31-5D9A6321396E}" type="datetime1">
              <a:rPr lang="en-US" smtClean="0"/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80DA8-0B0E-41A0-AAAD-058FDC47F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261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62303-8F88-4625-BDE0-504ACA4B77E8}" type="datetime1">
              <a:rPr lang="en-US" smtClean="0"/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80DA8-0B0E-41A0-AAAD-058FDC47F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451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40E6A-628D-4DAB-B322-60AE60467456}" type="datetime1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80DA8-0B0E-41A0-AAAD-058FDC47F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86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3.bin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4.bin"/><Relationship Id="rId5" Type="http://schemas.microsoft.com/office/2007/relationships/hdphoto" Target="../media/hdphoto3.wdp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25.bin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26.bin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6.e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wmf"/><Relationship Id="rId5" Type="http://schemas.openxmlformats.org/officeDocument/2006/relationships/image" Target="../media/image2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8.e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1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1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16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2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21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660033"/>
                </a:solidFill>
                <a:latin typeface="Lucida Handwriting" pitchFamily="66" charset="0"/>
              </a:rPr>
              <a:t>Introduction to </a:t>
            </a:r>
            <a:br>
              <a:rPr lang="en-US" dirty="0">
                <a:solidFill>
                  <a:srgbClr val="660033"/>
                </a:solidFill>
                <a:latin typeface="Lucida Handwriting" pitchFamily="66" charset="0"/>
              </a:rPr>
            </a:br>
            <a:r>
              <a:rPr lang="en-US" dirty="0">
                <a:solidFill>
                  <a:srgbClr val="660033"/>
                </a:solidFill>
                <a:latin typeface="Lucida Handwriting" pitchFamily="66" charset="0"/>
              </a:rPr>
              <a:t>NMR Spectroscopy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b="1" i="1" dirty="0">
                <a:solidFill>
                  <a:srgbClr val="C00000"/>
                </a:solidFill>
              </a:rPr>
              <a:t>Part </a:t>
            </a:r>
            <a:r>
              <a:rPr lang="en-US" sz="3200" b="1" i="1" dirty="0" smtClean="0">
                <a:solidFill>
                  <a:srgbClr val="C00000"/>
                </a:solidFill>
              </a:rPr>
              <a:t>III (DEPT and 2D-Methods)</a:t>
            </a:r>
            <a:endParaRPr lang="en-US" sz="3200" b="1" i="1" dirty="0">
              <a:solidFill>
                <a:srgbClr val="C00000"/>
              </a:solidFill>
            </a:endParaRP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80DA8-0B0E-41A0-AAAD-058FDC47F4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26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2D Techniques - Introduction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3300" dirty="0" smtClean="0"/>
              <a:t>We </a:t>
            </a:r>
            <a:r>
              <a:rPr lang="en-US" sz="3300" dirty="0"/>
              <a:t>will only discuss </a:t>
            </a:r>
            <a:r>
              <a:rPr lang="en-US" sz="3300" b="1" dirty="0"/>
              <a:t>HMQC</a:t>
            </a:r>
            <a:r>
              <a:rPr lang="en-US" sz="3300" dirty="0"/>
              <a:t> spectroscopy, which permits conclusions about </a:t>
            </a:r>
            <a:r>
              <a:rPr lang="en-US" sz="3300" dirty="0" smtClean="0"/>
              <a:t>the connectivity of carbon and hydrogen </a:t>
            </a:r>
            <a:r>
              <a:rPr lang="en-US" sz="3300" dirty="0"/>
              <a:t>atom(s). The other, more advanced techniques require </a:t>
            </a:r>
            <a:r>
              <a:rPr lang="en-US" sz="3300" dirty="0" smtClean="0"/>
              <a:t>a </a:t>
            </a:r>
            <a:r>
              <a:rPr lang="en-US" sz="3300" dirty="0"/>
              <a:t>more in-depth knowledge of NMR </a:t>
            </a:r>
            <a:r>
              <a:rPr lang="en-US" sz="3300" dirty="0" smtClean="0"/>
              <a:t>spectroscopy.</a:t>
            </a:r>
            <a:endParaRPr lang="en-US" sz="33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80DA8-0B0E-41A0-AAAD-058FDC47F48B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7281573"/>
              </p:ext>
            </p:extLst>
          </p:nvPr>
        </p:nvGraphicFramePr>
        <p:xfrm>
          <a:off x="838200" y="1524000"/>
          <a:ext cx="7498080" cy="4053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14400"/>
                <a:gridCol w="6583680"/>
              </a:tblGrid>
              <a:tr h="19609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Method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Effect observed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09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"/>
                          <a:cs typeface="TimesNewRoman,Bold"/>
                        </a:rPr>
                        <a:t>COSY</a:t>
                      </a:r>
                      <a:endParaRPr lang="en-US" sz="1400" dirty="0">
                        <a:effectLst/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  <a:latin typeface="+mn-lt"/>
                          <a:ea typeface="Times"/>
                          <a:cs typeface="TimesNewRoman,Bold"/>
                        </a:rPr>
                        <a:t>CO</a:t>
                      </a:r>
                      <a:r>
                        <a:rPr lang="en-US" sz="1400" dirty="0" err="1">
                          <a:effectLst/>
                          <a:latin typeface="+mn-lt"/>
                          <a:ea typeface="Times"/>
                          <a:cs typeface="Times New Roman"/>
                        </a:rPr>
                        <a:t>rrelation</a:t>
                      </a:r>
                      <a:r>
                        <a:rPr lang="en-US" sz="1400" dirty="0">
                          <a:effectLst/>
                          <a:latin typeface="+mn-lt"/>
                          <a:ea typeface="Times"/>
                          <a:cs typeface="Times New Roman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+mn-lt"/>
                          <a:ea typeface="Times"/>
                          <a:cs typeface="TimesNewRoman,Bold"/>
                        </a:rPr>
                        <a:t>S</a:t>
                      </a:r>
                      <a:r>
                        <a:rPr lang="en-US" sz="1400" dirty="0" err="1">
                          <a:effectLst/>
                          <a:latin typeface="+mn-lt"/>
                          <a:ea typeface="Times"/>
                          <a:cs typeface="Times New Roman"/>
                        </a:rPr>
                        <a:t>pectroscop</a:t>
                      </a:r>
                      <a:r>
                        <a:rPr lang="en-US" sz="1400" b="1" dirty="0" err="1">
                          <a:effectLst/>
                          <a:latin typeface="+mn-lt"/>
                          <a:ea typeface="Times"/>
                          <a:cs typeface="TimesNewRoman,Bold"/>
                        </a:rPr>
                        <a:t>Y</a:t>
                      </a:r>
                      <a:r>
                        <a:rPr lang="en-US" sz="1400" dirty="0">
                          <a:effectLst/>
                          <a:latin typeface="+mn-lt"/>
                          <a:ea typeface="Times"/>
                          <a:cs typeface="Times New Roman"/>
                        </a:rPr>
                        <a:t>, good for determining basic connectivity via  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Times"/>
                          <a:cs typeface="Times New Roman"/>
                        </a:rPr>
                        <a:t> </a:t>
                      </a:r>
                      <a:r>
                        <a:rPr lang="en-US" sz="1400" i="1" dirty="0">
                          <a:effectLst/>
                          <a:latin typeface="+mn-lt"/>
                          <a:ea typeface="Times"/>
                          <a:cs typeface="Times New Roman"/>
                        </a:rPr>
                        <a:t>J</a:t>
                      </a:r>
                      <a:r>
                        <a:rPr lang="en-US" sz="1400" dirty="0">
                          <a:effectLst/>
                          <a:latin typeface="+mn-lt"/>
                          <a:ea typeface="Times"/>
                          <a:cs typeface="Times New Roman"/>
                        </a:rPr>
                        <a:t>-couplings (through-bond).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54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Times"/>
                          <a:cs typeface="TimesNewRoman,Bold"/>
                        </a:rPr>
                        <a:t>NOESY</a:t>
                      </a:r>
                      <a:endParaRPr lang="en-US" sz="1400">
                        <a:effectLst/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"/>
                          <a:cs typeface="TimesNewRoman,Bold"/>
                        </a:rPr>
                        <a:t>N</a:t>
                      </a:r>
                      <a:r>
                        <a:rPr lang="en-US" sz="1400" dirty="0">
                          <a:effectLst/>
                          <a:latin typeface="+mn-lt"/>
                          <a:ea typeface="Times"/>
                          <a:cs typeface="Times New Roman"/>
                        </a:rPr>
                        <a:t>uclear </a:t>
                      </a:r>
                      <a:r>
                        <a:rPr lang="en-US" sz="1400" b="1" dirty="0" err="1">
                          <a:effectLst/>
                          <a:latin typeface="+mn-lt"/>
                          <a:ea typeface="Times"/>
                          <a:cs typeface="TimesNewRoman,Bold"/>
                        </a:rPr>
                        <a:t>O</a:t>
                      </a:r>
                      <a:r>
                        <a:rPr lang="en-US" sz="1400" dirty="0" err="1">
                          <a:effectLst/>
                          <a:latin typeface="+mn-lt"/>
                          <a:ea typeface="Times"/>
                          <a:cs typeface="Times New Roman"/>
                        </a:rPr>
                        <a:t>verhauser</a:t>
                      </a:r>
                      <a:r>
                        <a:rPr lang="en-US" sz="1400" dirty="0">
                          <a:effectLst/>
                          <a:latin typeface="+mn-lt"/>
                          <a:ea typeface="Times"/>
                          <a:cs typeface="Times New Roman"/>
                        </a:rPr>
                        <a:t> </a:t>
                      </a:r>
                      <a:r>
                        <a:rPr lang="en-US" sz="1400" b="1" dirty="0">
                          <a:effectLst/>
                          <a:latin typeface="+mn-lt"/>
                          <a:ea typeface="Times"/>
                          <a:cs typeface="TimesNewRoman,Bold"/>
                        </a:rPr>
                        <a:t>E</a:t>
                      </a:r>
                      <a:r>
                        <a:rPr lang="en-US" sz="1400" dirty="0">
                          <a:effectLst/>
                          <a:latin typeface="+mn-lt"/>
                          <a:ea typeface="Times"/>
                          <a:cs typeface="Times New Roman"/>
                        </a:rPr>
                        <a:t>ffect </a:t>
                      </a:r>
                      <a:r>
                        <a:rPr lang="en-US" sz="1400" b="1" dirty="0" err="1">
                          <a:effectLst/>
                          <a:latin typeface="+mn-lt"/>
                          <a:ea typeface="Times"/>
                          <a:cs typeface="TimesNewRoman,Bold"/>
                        </a:rPr>
                        <a:t>S</a:t>
                      </a:r>
                      <a:r>
                        <a:rPr lang="en-US" sz="1400" dirty="0" err="1">
                          <a:effectLst/>
                          <a:latin typeface="+mn-lt"/>
                          <a:ea typeface="Times"/>
                          <a:cs typeface="Times New Roman"/>
                        </a:rPr>
                        <a:t>pectroscop</a:t>
                      </a:r>
                      <a:r>
                        <a:rPr lang="en-US" sz="1400" b="1" dirty="0" err="1">
                          <a:effectLst/>
                          <a:latin typeface="+mn-lt"/>
                          <a:ea typeface="Times"/>
                          <a:cs typeface="TimesNewRoman,Bold"/>
                        </a:rPr>
                        <a:t>Y</a:t>
                      </a:r>
                      <a:r>
                        <a:rPr lang="en-US" sz="1400" dirty="0">
                          <a:effectLst/>
                          <a:latin typeface="+mn-lt"/>
                          <a:ea typeface="Times"/>
                          <a:cs typeface="Times New Roman"/>
                        </a:rPr>
                        <a:t>, allows one to see through-space effects, useful for investigating conformation and for determining proximity of adjacent spin systems. Not so useful for MWs in the 1 </a:t>
                      </a:r>
                      <a:r>
                        <a:rPr lang="en-US" sz="1400" dirty="0" err="1">
                          <a:effectLst/>
                          <a:latin typeface="+mn-lt"/>
                          <a:ea typeface="Times"/>
                          <a:cs typeface="Times New Roman"/>
                        </a:rPr>
                        <a:t>kDa</a:t>
                      </a:r>
                      <a:r>
                        <a:rPr lang="en-US" sz="1400" dirty="0">
                          <a:effectLst/>
                          <a:latin typeface="+mn-lt"/>
                          <a:ea typeface="Times"/>
                          <a:cs typeface="Times New Roman"/>
                        </a:rPr>
                        <a:t> range due to problems arising from the NMR correlation time.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69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Times"/>
                          <a:cs typeface="TimesNewRoman,Bold"/>
                        </a:rPr>
                        <a:t>ROESY</a:t>
                      </a:r>
                      <a:endParaRPr lang="en-US" sz="1400">
                        <a:effectLst/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"/>
                          <a:cs typeface="TimesNewRoman,Bold"/>
                        </a:rPr>
                        <a:t>R</a:t>
                      </a:r>
                      <a:r>
                        <a:rPr lang="en-US" sz="1400" dirty="0">
                          <a:effectLst/>
                          <a:latin typeface="+mn-lt"/>
                          <a:ea typeface="Times"/>
                          <a:cs typeface="Times New Roman"/>
                        </a:rPr>
                        <a:t>otational </a:t>
                      </a:r>
                      <a:r>
                        <a:rPr lang="en-US" sz="1400" b="1" dirty="0" err="1">
                          <a:effectLst/>
                          <a:latin typeface="+mn-lt"/>
                          <a:ea typeface="Times"/>
                          <a:cs typeface="TimesNewRoman,Bold"/>
                        </a:rPr>
                        <a:t>O</a:t>
                      </a:r>
                      <a:r>
                        <a:rPr lang="en-US" sz="1400" dirty="0" err="1">
                          <a:effectLst/>
                          <a:latin typeface="+mn-lt"/>
                          <a:ea typeface="Times"/>
                          <a:cs typeface="Times New Roman"/>
                        </a:rPr>
                        <a:t>verhauser</a:t>
                      </a:r>
                      <a:r>
                        <a:rPr lang="en-US" sz="1400" dirty="0">
                          <a:effectLst/>
                          <a:latin typeface="+mn-lt"/>
                          <a:ea typeface="Times"/>
                          <a:cs typeface="Times New Roman"/>
                        </a:rPr>
                        <a:t> </a:t>
                      </a:r>
                      <a:r>
                        <a:rPr lang="en-US" sz="1400" b="1" dirty="0">
                          <a:effectLst/>
                          <a:latin typeface="+mn-lt"/>
                          <a:ea typeface="Times"/>
                          <a:cs typeface="TimesNewRoman,Bold"/>
                        </a:rPr>
                        <a:t>E</a:t>
                      </a:r>
                      <a:r>
                        <a:rPr lang="en-US" sz="1400" dirty="0">
                          <a:effectLst/>
                          <a:latin typeface="+mn-lt"/>
                          <a:ea typeface="Times"/>
                          <a:cs typeface="Times New Roman"/>
                        </a:rPr>
                        <a:t>ffect </a:t>
                      </a:r>
                      <a:r>
                        <a:rPr lang="en-US" sz="1400" b="1" dirty="0" err="1">
                          <a:effectLst/>
                          <a:latin typeface="+mn-lt"/>
                          <a:ea typeface="Times"/>
                          <a:cs typeface="TimesNewRoman,Bold"/>
                        </a:rPr>
                        <a:t>S</a:t>
                      </a:r>
                      <a:r>
                        <a:rPr lang="en-US" sz="1400" dirty="0" err="1">
                          <a:effectLst/>
                          <a:latin typeface="+mn-lt"/>
                          <a:ea typeface="Times"/>
                          <a:cs typeface="Times New Roman"/>
                        </a:rPr>
                        <a:t>pectroscop</a:t>
                      </a:r>
                      <a:r>
                        <a:rPr lang="en-US" sz="1400" b="1" dirty="0" err="1">
                          <a:effectLst/>
                          <a:latin typeface="+mn-lt"/>
                          <a:ea typeface="Times"/>
                          <a:cs typeface="TimesNewRoman,Bold"/>
                        </a:rPr>
                        <a:t>Y</a:t>
                      </a:r>
                      <a:r>
                        <a:rPr lang="en-US" sz="1400" dirty="0">
                          <a:effectLst/>
                          <a:latin typeface="+mn-lt"/>
                          <a:ea typeface="Times"/>
                          <a:cs typeface="Times New Roman"/>
                        </a:rPr>
                        <a:t>, same as </a:t>
                      </a:r>
                      <a:r>
                        <a:rPr lang="en-US" sz="1400" b="1" dirty="0">
                          <a:effectLst/>
                          <a:latin typeface="+mn-lt"/>
                          <a:ea typeface="Times"/>
                          <a:cs typeface="TimesNewRoman,Bold"/>
                        </a:rPr>
                        <a:t>NOESY</a:t>
                      </a:r>
                      <a:r>
                        <a:rPr lang="en-US" sz="1400" dirty="0">
                          <a:effectLst/>
                          <a:latin typeface="+mn-lt"/>
                          <a:ea typeface="Times"/>
                          <a:cs typeface="Times New Roman"/>
                        </a:rPr>
                        <a:t>, but works for all molecular weights. Has the disadvantage of producing more </a:t>
                      </a:r>
                      <a:r>
                        <a:rPr lang="en-US" sz="1400" dirty="0" err="1">
                          <a:effectLst/>
                          <a:latin typeface="+mn-lt"/>
                          <a:ea typeface="Times"/>
                          <a:cs typeface="Times New Roman"/>
                        </a:rPr>
                        <a:t>rf</a:t>
                      </a:r>
                      <a:r>
                        <a:rPr lang="en-US" sz="1400" dirty="0">
                          <a:effectLst/>
                          <a:latin typeface="+mn-lt"/>
                          <a:ea typeface="Times"/>
                          <a:cs typeface="Times New Roman"/>
                        </a:rPr>
                        <a:t> heating, hence it requires more steady state scans.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54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Times"/>
                          <a:cs typeface="TimesNewRoman,Bold"/>
                        </a:rPr>
                        <a:t>HMQC</a:t>
                      </a:r>
                      <a:endParaRPr lang="en-US" sz="1400">
                        <a:effectLst/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  <a:latin typeface="+mn-lt"/>
                          <a:ea typeface="Times"/>
                          <a:cs typeface="TimesNewRoman,Bold"/>
                        </a:rPr>
                        <a:t>H</a:t>
                      </a:r>
                      <a:r>
                        <a:rPr lang="en-US" sz="1400" dirty="0" err="1">
                          <a:effectLst/>
                          <a:latin typeface="+mn-lt"/>
                          <a:ea typeface="Times"/>
                          <a:cs typeface="Times New Roman"/>
                        </a:rPr>
                        <a:t>eteronuclear</a:t>
                      </a:r>
                      <a:r>
                        <a:rPr lang="en-US" sz="1400" dirty="0">
                          <a:effectLst/>
                          <a:latin typeface="+mn-lt"/>
                          <a:ea typeface="Times"/>
                          <a:cs typeface="Times New Roman"/>
                        </a:rPr>
                        <a:t> </a:t>
                      </a:r>
                      <a:r>
                        <a:rPr lang="en-US" sz="1400" b="1" dirty="0">
                          <a:effectLst/>
                          <a:latin typeface="+mn-lt"/>
                          <a:ea typeface="Times"/>
                          <a:cs typeface="TimesNewRoman,Bold"/>
                        </a:rPr>
                        <a:t>M</a:t>
                      </a:r>
                      <a:r>
                        <a:rPr lang="en-US" sz="1400" dirty="0">
                          <a:effectLst/>
                          <a:latin typeface="+mn-lt"/>
                          <a:ea typeface="Times"/>
                          <a:cs typeface="Times New Roman"/>
                        </a:rPr>
                        <a:t>ultiple </a:t>
                      </a:r>
                      <a:r>
                        <a:rPr lang="en-US" sz="1400" b="1" dirty="0">
                          <a:effectLst/>
                          <a:latin typeface="+mn-lt"/>
                          <a:ea typeface="Times"/>
                          <a:cs typeface="TimesNewRoman,Bold"/>
                        </a:rPr>
                        <a:t>Q</a:t>
                      </a:r>
                      <a:r>
                        <a:rPr lang="en-US" sz="1400" dirty="0">
                          <a:effectLst/>
                          <a:latin typeface="+mn-lt"/>
                          <a:ea typeface="Times"/>
                          <a:cs typeface="Times New Roman"/>
                        </a:rPr>
                        <a:t>uantum </a:t>
                      </a:r>
                      <a:r>
                        <a:rPr lang="en-US" sz="1400" b="1" dirty="0">
                          <a:effectLst/>
                          <a:latin typeface="+mn-lt"/>
                          <a:ea typeface="Times"/>
                          <a:cs typeface="TimesNewRoman,Bold"/>
                        </a:rPr>
                        <a:t>C</a:t>
                      </a:r>
                      <a:r>
                        <a:rPr lang="en-US" sz="1400" dirty="0">
                          <a:effectLst/>
                          <a:latin typeface="+mn-lt"/>
                          <a:ea typeface="Times"/>
                          <a:cs typeface="Times New Roman"/>
                        </a:rPr>
                        <a:t>orrelation, allows one to pair NH or CH resonances. Often uses X-nucleus decoupling and hence gives rise to </a:t>
                      </a:r>
                      <a:r>
                        <a:rPr lang="en-US" sz="1400" dirty="0" err="1">
                          <a:effectLst/>
                          <a:latin typeface="+mn-lt"/>
                          <a:ea typeface="Times"/>
                          <a:cs typeface="Times New Roman"/>
                        </a:rPr>
                        <a:t>rf</a:t>
                      </a:r>
                      <a:r>
                        <a:rPr lang="en-US" sz="1400" dirty="0">
                          <a:effectLst/>
                          <a:latin typeface="+mn-lt"/>
                          <a:ea typeface="Times"/>
                          <a:cs typeface="Times New Roman"/>
                        </a:rPr>
                        <a:t> heating, requires reasonably well calibrated pulses and many steady state scans.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54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Times"/>
                          <a:cs typeface="TimesNewRoman,Bold"/>
                        </a:rPr>
                        <a:t>HSQC</a:t>
                      </a:r>
                      <a:endParaRPr lang="en-US" sz="1400">
                        <a:effectLst/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  <a:latin typeface="+mn-lt"/>
                          <a:ea typeface="Times"/>
                          <a:cs typeface="TimesNewRoman,Bold"/>
                        </a:rPr>
                        <a:t>H</a:t>
                      </a:r>
                      <a:r>
                        <a:rPr lang="en-US" sz="1400" dirty="0" err="1">
                          <a:effectLst/>
                          <a:latin typeface="+mn-lt"/>
                          <a:ea typeface="Times"/>
                          <a:cs typeface="Times New Roman"/>
                        </a:rPr>
                        <a:t>eteronuclear</a:t>
                      </a:r>
                      <a:r>
                        <a:rPr lang="en-US" sz="1400" dirty="0">
                          <a:effectLst/>
                          <a:latin typeface="+mn-lt"/>
                          <a:ea typeface="Times"/>
                          <a:cs typeface="Times New Roman"/>
                        </a:rPr>
                        <a:t> </a:t>
                      </a:r>
                      <a:r>
                        <a:rPr lang="en-US" sz="1400" b="1" dirty="0">
                          <a:effectLst/>
                          <a:latin typeface="+mn-lt"/>
                          <a:ea typeface="Times"/>
                          <a:cs typeface="TimesNewRoman,Bold"/>
                        </a:rPr>
                        <a:t>S</a:t>
                      </a:r>
                      <a:r>
                        <a:rPr lang="en-US" sz="1400" dirty="0">
                          <a:effectLst/>
                          <a:latin typeface="+mn-lt"/>
                          <a:ea typeface="Times"/>
                          <a:cs typeface="Times New Roman"/>
                        </a:rPr>
                        <a:t>ingle </a:t>
                      </a:r>
                      <a:r>
                        <a:rPr lang="en-US" sz="1400" b="1" dirty="0">
                          <a:effectLst/>
                          <a:latin typeface="+mn-lt"/>
                          <a:ea typeface="Times"/>
                          <a:cs typeface="TimesNewRoman,Bold"/>
                        </a:rPr>
                        <a:t>Q</a:t>
                      </a:r>
                      <a:r>
                        <a:rPr lang="en-US" sz="1400" dirty="0">
                          <a:effectLst/>
                          <a:latin typeface="+mn-lt"/>
                          <a:ea typeface="Times"/>
                          <a:cs typeface="Times New Roman"/>
                        </a:rPr>
                        <a:t>uantum </a:t>
                      </a:r>
                      <a:r>
                        <a:rPr lang="en-US" sz="1400" b="1" dirty="0">
                          <a:effectLst/>
                          <a:latin typeface="+mn-lt"/>
                          <a:ea typeface="Times"/>
                          <a:cs typeface="TimesNewRoman,Bold"/>
                        </a:rPr>
                        <a:t>C</a:t>
                      </a:r>
                      <a:r>
                        <a:rPr lang="en-US" sz="1400" dirty="0">
                          <a:effectLst/>
                          <a:latin typeface="+mn-lt"/>
                          <a:ea typeface="Times"/>
                          <a:cs typeface="Times New Roman"/>
                        </a:rPr>
                        <a:t>orrelation, provides the same information as </a:t>
                      </a:r>
                      <a:r>
                        <a:rPr lang="en-US" sz="1400" b="1" dirty="0">
                          <a:effectLst/>
                          <a:latin typeface="+mn-lt"/>
                          <a:ea typeface="Times"/>
                          <a:cs typeface="TimesNewRoman,Bold"/>
                        </a:rPr>
                        <a:t>HMQC</a:t>
                      </a:r>
                      <a:r>
                        <a:rPr lang="en-US" sz="1400" dirty="0">
                          <a:effectLst/>
                          <a:latin typeface="+mn-lt"/>
                          <a:ea typeface="Times"/>
                          <a:cs typeface="Times New Roman"/>
                        </a:rPr>
                        <a:t>, but gives narrower resonances for </a:t>
                      </a:r>
                      <a:r>
                        <a:rPr lang="en-US" sz="1400" baseline="30000" dirty="0">
                          <a:effectLst/>
                          <a:latin typeface="+mn-lt"/>
                          <a:ea typeface="Times"/>
                          <a:cs typeface="Times New Roman"/>
                        </a:rPr>
                        <a:t>1</a:t>
                      </a:r>
                      <a:r>
                        <a:rPr lang="en-US" sz="1400" dirty="0">
                          <a:effectLst/>
                          <a:latin typeface="+mn-lt"/>
                          <a:ea typeface="Times"/>
                          <a:cs typeface="Times New Roman"/>
                        </a:rPr>
                        <a:t>H-</a:t>
                      </a:r>
                      <a:r>
                        <a:rPr lang="en-US" sz="1400" baseline="30000" dirty="0">
                          <a:effectLst/>
                          <a:latin typeface="+mn-lt"/>
                          <a:ea typeface="Times"/>
                          <a:cs typeface="Times New Roman"/>
                        </a:rPr>
                        <a:t>13</a:t>
                      </a:r>
                      <a:r>
                        <a:rPr lang="en-US" sz="1400" dirty="0">
                          <a:effectLst/>
                          <a:latin typeface="+mn-lt"/>
                          <a:ea typeface="Times"/>
                          <a:cs typeface="Times New Roman"/>
                        </a:rPr>
                        <a:t>C correlations. Also 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Times"/>
                          <a:cs typeface="Times New Roman"/>
                        </a:rPr>
                        <a:t>requires </a:t>
                      </a:r>
                      <a:r>
                        <a:rPr lang="en-US" sz="1400" dirty="0">
                          <a:effectLst/>
                          <a:latin typeface="+mn-lt"/>
                          <a:ea typeface="Times"/>
                          <a:cs typeface="Times New Roman"/>
                        </a:rPr>
                        <a:t>X-decoupling and hence a large number of steady state scans and is also more sensitive to pulse imperfections.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69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Times"/>
                          <a:cs typeface="TimesNewRoman,Bold"/>
                        </a:rPr>
                        <a:t>HMBC</a:t>
                      </a:r>
                      <a:endParaRPr lang="en-US" sz="1400">
                        <a:effectLst/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  <a:latin typeface="+mn-lt"/>
                          <a:ea typeface="Times"/>
                          <a:cs typeface="TimesNewRoman,Bold"/>
                        </a:rPr>
                        <a:t>H</a:t>
                      </a:r>
                      <a:r>
                        <a:rPr lang="en-US" sz="1400" dirty="0" err="1">
                          <a:effectLst/>
                          <a:latin typeface="+mn-lt"/>
                          <a:ea typeface="Times"/>
                          <a:cs typeface="Times New Roman"/>
                        </a:rPr>
                        <a:t>eteronuclear</a:t>
                      </a:r>
                      <a:r>
                        <a:rPr lang="en-US" sz="1400" dirty="0">
                          <a:effectLst/>
                          <a:latin typeface="+mn-lt"/>
                          <a:ea typeface="Times"/>
                          <a:cs typeface="Times New Roman"/>
                        </a:rPr>
                        <a:t> </a:t>
                      </a:r>
                      <a:r>
                        <a:rPr lang="en-US" sz="1400" b="1" dirty="0">
                          <a:effectLst/>
                          <a:latin typeface="+mn-lt"/>
                          <a:ea typeface="Times"/>
                          <a:cs typeface="TimesNewRoman,Bold"/>
                        </a:rPr>
                        <a:t>M</a:t>
                      </a:r>
                      <a:r>
                        <a:rPr lang="en-US" sz="1400" dirty="0">
                          <a:effectLst/>
                          <a:latin typeface="+mn-lt"/>
                          <a:ea typeface="Times"/>
                          <a:cs typeface="Times New Roman"/>
                        </a:rPr>
                        <a:t>ultiple </a:t>
                      </a:r>
                      <a:r>
                        <a:rPr lang="en-US" sz="1400" b="1" dirty="0">
                          <a:effectLst/>
                          <a:latin typeface="+mn-lt"/>
                          <a:ea typeface="Times"/>
                          <a:cs typeface="TimesNewRoman,Bold"/>
                        </a:rPr>
                        <a:t>B</a:t>
                      </a:r>
                      <a:r>
                        <a:rPr lang="en-US" sz="1400" dirty="0">
                          <a:effectLst/>
                          <a:latin typeface="+mn-lt"/>
                          <a:ea typeface="Times"/>
                          <a:cs typeface="Times New Roman"/>
                        </a:rPr>
                        <a:t>ond </a:t>
                      </a:r>
                      <a:r>
                        <a:rPr lang="en-US" sz="1400" b="1" dirty="0">
                          <a:effectLst/>
                          <a:latin typeface="+mn-lt"/>
                          <a:ea typeface="Times"/>
                          <a:cs typeface="TimesNewRoman,Bold"/>
                        </a:rPr>
                        <a:t>C</a:t>
                      </a:r>
                      <a:r>
                        <a:rPr lang="en-US" sz="1400" dirty="0">
                          <a:effectLst/>
                          <a:latin typeface="+mn-lt"/>
                          <a:ea typeface="Times"/>
                          <a:cs typeface="Times New Roman"/>
                        </a:rPr>
                        <a:t>orrelation, a variant of the </a:t>
                      </a:r>
                      <a:r>
                        <a:rPr lang="en-US" sz="1400" b="1" dirty="0">
                          <a:effectLst/>
                          <a:latin typeface="+mn-lt"/>
                          <a:ea typeface="Times"/>
                          <a:cs typeface="TimesNewRoman,Bold"/>
                        </a:rPr>
                        <a:t>HMQC </a:t>
                      </a:r>
                      <a:r>
                        <a:rPr lang="en-US" sz="1400" dirty="0">
                          <a:effectLst/>
                          <a:latin typeface="+mn-lt"/>
                          <a:ea typeface="Times"/>
                          <a:cs typeface="Times New Roman"/>
                        </a:rPr>
                        <a:t>pulse sequence that allows one to correlate X-nucleus shifts that are typically 2-4 bonds away from a proton.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931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2D </a:t>
            </a:r>
            <a:r>
              <a:rPr lang="en-US" dirty="0" smtClean="0">
                <a:solidFill>
                  <a:srgbClr val="002060"/>
                </a:solidFill>
              </a:rPr>
              <a:t>Techniques – Example I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3810000" cy="4572000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/>
              <a:t>In the HMQC spectrum, the horizontal axis displays the </a:t>
            </a:r>
            <a:br>
              <a:rPr lang="en-US" sz="1800" dirty="0" smtClean="0"/>
            </a:br>
            <a:r>
              <a:rPr lang="en-US" sz="1800" baseline="30000" dirty="0" smtClean="0"/>
              <a:t>1</a:t>
            </a:r>
            <a:r>
              <a:rPr lang="en-US" sz="1800" dirty="0" smtClean="0"/>
              <a:t>H-NMR (</a:t>
            </a:r>
            <a:r>
              <a:rPr lang="en-US" sz="1800" dirty="0" smtClean="0">
                <a:latin typeface="Symbol" pitchFamily="18" charset="2"/>
              </a:rPr>
              <a:t>d</a:t>
            </a:r>
            <a:r>
              <a:rPr lang="en-US" sz="1800" dirty="0" smtClean="0"/>
              <a:t>=0-4.5 ppm) spectrum while the vertical axis displays the </a:t>
            </a:r>
            <a:r>
              <a:rPr lang="en-US" sz="1800" baseline="30000" dirty="0" smtClean="0"/>
              <a:t>13</a:t>
            </a:r>
            <a:r>
              <a:rPr lang="en-US" sz="1800" dirty="0" smtClean="0"/>
              <a:t>C-NMR spectrum (</a:t>
            </a:r>
            <a:r>
              <a:rPr lang="en-US" sz="1800" dirty="0" smtClean="0">
                <a:latin typeface="Symbol" pitchFamily="18" charset="2"/>
              </a:rPr>
              <a:t>d</a:t>
            </a:r>
            <a:r>
              <a:rPr lang="en-US" sz="1800" dirty="0" smtClean="0"/>
              <a:t>=15-65 pm).</a:t>
            </a:r>
          </a:p>
          <a:p>
            <a:r>
              <a:rPr lang="en-US" sz="1800" dirty="0" smtClean="0"/>
              <a:t>The </a:t>
            </a:r>
            <a:r>
              <a:rPr lang="en-US" sz="1800" baseline="30000" dirty="0" smtClean="0"/>
              <a:t>1</a:t>
            </a:r>
            <a:r>
              <a:rPr lang="en-US" sz="1800" dirty="0" smtClean="0"/>
              <a:t>H-NMR spectrum displays the following signals: 0.7 ppm (d,  6 H, </a:t>
            </a:r>
            <a:r>
              <a:rPr lang="en-US" sz="1800" i="1" dirty="0" smtClean="0"/>
              <a:t>H6</a:t>
            </a:r>
            <a:r>
              <a:rPr lang="en-US" sz="1800" dirty="0" smtClean="0"/>
              <a:t>), 1.25 ppm (q, 2 H, </a:t>
            </a:r>
            <a:r>
              <a:rPr lang="en-US" sz="1800" i="1" dirty="0" smtClean="0"/>
              <a:t>H4</a:t>
            </a:r>
            <a:r>
              <a:rPr lang="en-US" sz="1800" dirty="0" smtClean="0"/>
              <a:t>), 1.45 ppm (m, 1 H, </a:t>
            </a:r>
            <a:r>
              <a:rPr lang="en-US" sz="1800" i="1" dirty="0" smtClean="0"/>
              <a:t>H5</a:t>
            </a:r>
            <a:r>
              <a:rPr lang="en-US" sz="1800" dirty="0" smtClean="0"/>
              <a:t>), 1.75 ppm (s, 3 H, </a:t>
            </a:r>
            <a:r>
              <a:rPr lang="en-US" sz="1800" i="1" dirty="0" smtClean="0"/>
              <a:t>H1</a:t>
            </a:r>
            <a:r>
              <a:rPr lang="en-US" sz="1800" dirty="0" smtClean="0"/>
              <a:t>) and 3.75 ppm (t, 2 H, </a:t>
            </a:r>
            <a:r>
              <a:rPr lang="en-US" sz="1800" i="1" dirty="0" smtClean="0"/>
              <a:t>H3</a:t>
            </a:r>
            <a:r>
              <a:rPr lang="en-US" sz="1800" dirty="0" smtClean="0"/>
              <a:t>).</a:t>
            </a:r>
          </a:p>
          <a:p>
            <a:r>
              <a:rPr lang="en-US" sz="1800" dirty="0" smtClean="0"/>
              <a:t>Thus, the signal at </a:t>
            </a:r>
            <a:r>
              <a:rPr lang="en-US" sz="1800" dirty="0" smtClean="0">
                <a:latin typeface="Symbol" pitchFamily="18" charset="2"/>
              </a:rPr>
              <a:t>d</a:t>
            </a:r>
            <a:r>
              <a:rPr lang="en-US" sz="1800" dirty="0" smtClean="0"/>
              <a:t>=21 ppm belongs to the methyl group that</a:t>
            </a:r>
            <a:br>
              <a:rPr lang="en-US" sz="1800" dirty="0" smtClean="0"/>
            </a:br>
            <a:r>
              <a:rPr lang="en-US" sz="1800" dirty="0" smtClean="0"/>
              <a:t>is attached to the carbonyl group while the signal at </a:t>
            </a:r>
            <a:r>
              <a:rPr lang="en-US" sz="1800" dirty="0" smtClean="0">
                <a:latin typeface="Symbol" pitchFamily="18" charset="2"/>
              </a:rPr>
              <a:t>d</a:t>
            </a:r>
            <a:r>
              <a:rPr lang="en-US" sz="1800" dirty="0" smtClean="0"/>
              <a:t>=22 ppm is </a:t>
            </a:r>
            <a:br>
              <a:rPr lang="en-US" sz="1800" dirty="0" smtClean="0"/>
            </a:br>
            <a:r>
              <a:rPr lang="en-US" sz="1800" dirty="0" smtClean="0"/>
              <a:t>due to the two methyl groups in </a:t>
            </a:r>
            <a:br>
              <a:rPr lang="en-US" sz="1800" dirty="0" smtClean="0"/>
            </a:br>
            <a:r>
              <a:rPr lang="en-US" sz="1800" dirty="0" smtClean="0"/>
              <a:t>the alkyl chain.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80DA8-0B0E-41A0-AAAD-058FDC47F48B}" type="slidenum">
              <a:rPr lang="en-US" smtClean="0"/>
              <a:t>11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00200"/>
            <a:ext cx="4614863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91000" y="3381654"/>
            <a:ext cx="400110" cy="84574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400" b="1" i="1" baseline="30000" dirty="0" smtClean="0">
                <a:solidFill>
                  <a:schemeClr val="bg1"/>
                </a:solidFill>
              </a:rPr>
              <a:t>13</a:t>
            </a:r>
            <a:r>
              <a:rPr lang="en-US" sz="1400" b="1" i="1" dirty="0" smtClean="0">
                <a:solidFill>
                  <a:schemeClr val="bg1"/>
                </a:solidFill>
              </a:rPr>
              <a:t>C-NMR 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9800" y="1600200"/>
            <a:ext cx="917239" cy="30777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1400" b="1" i="1" baseline="30000" dirty="0" smtClean="0">
                <a:solidFill>
                  <a:schemeClr val="bg1"/>
                </a:solidFill>
              </a:rPr>
              <a:t>1</a:t>
            </a:r>
            <a:r>
              <a:rPr lang="en-US" sz="1400" b="1" i="1" dirty="0" smtClean="0">
                <a:solidFill>
                  <a:schemeClr val="bg1"/>
                </a:solidFill>
              </a:rPr>
              <a:t>H-NMR 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0330438"/>
              </p:ext>
            </p:extLst>
          </p:nvPr>
        </p:nvGraphicFramePr>
        <p:xfrm>
          <a:off x="6910912" y="4876800"/>
          <a:ext cx="1657350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5" name="CS ChemDraw Drawing" r:id="rId5" imgW="2206287" imgH="1011717" progId="ChemDraw.Document.6.0">
                  <p:embed/>
                </p:oleObj>
              </mc:Choice>
              <mc:Fallback>
                <p:oleObj name="CS ChemDraw Drawing" r:id="rId5" imgW="2206287" imgH="1011717" progId="ChemDraw.Document.6.0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0912" y="4876800"/>
                        <a:ext cx="1657350" cy="760412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5105400" y="5541264"/>
            <a:ext cx="457200" cy="0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638800" y="2209800"/>
            <a:ext cx="0" cy="3276600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105400" y="2590800"/>
            <a:ext cx="2057400" cy="0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239000" y="2231136"/>
            <a:ext cx="0" cy="304800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105400" y="2724912"/>
            <a:ext cx="2926080" cy="0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077200" y="2231136"/>
            <a:ext cx="0" cy="435864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105400" y="2898648"/>
            <a:ext cx="2331720" cy="0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470648" y="2231136"/>
            <a:ext cx="0" cy="640080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616952" y="2231136"/>
            <a:ext cx="0" cy="1502664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105400" y="3755401"/>
            <a:ext cx="2438400" cy="0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8077200" y="1615588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H6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548669" y="1663143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H4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276601" y="1819953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H5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162800" y="1542954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H1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447882" y="1685917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H3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90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46" grpId="0"/>
      <p:bldP spid="48" grpId="0"/>
      <p:bldP spid="49" grpId="0"/>
      <p:bldP spid="50" grpId="0"/>
      <p:bldP spid="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2D Techniques </a:t>
            </a:r>
            <a:r>
              <a:rPr lang="en-US" dirty="0" smtClean="0">
                <a:solidFill>
                  <a:srgbClr val="002060"/>
                </a:solidFill>
              </a:rPr>
              <a:t>– Example II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3581400" cy="4572000"/>
          </a:xfrm>
        </p:spPr>
        <p:txBody>
          <a:bodyPr>
            <a:noAutofit/>
          </a:bodyPr>
          <a:lstStyle/>
          <a:p>
            <a:r>
              <a:rPr lang="en-US" sz="1400" dirty="0"/>
              <a:t>The signal at </a:t>
            </a:r>
            <a:r>
              <a:rPr lang="en-US" sz="1400" dirty="0" smtClean="0">
                <a:latin typeface="Symbol" pitchFamily="18" charset="2"/>
              </a:rPr>
              <a:t>d</a:t>
            </a:r>
            <a:r>
              <a:rPr lang="en-US" sz="1400" dirty="0" smtClean="0"/>
              <a:t>=9.25 </a:t>
            </a:r>
            <a:r>
              <a:rPr lang="en-US" sz="1400" dirty="0"/>
              <a:t>ppm in the carbon spectrum relates to the signal at </a:t>
            </a:r>
            <a:r>
              <a:rPr lang="en-US" sz="1400" dirty="0" smtClean="0">
                <a:latin typeface="Symbol" pitchFamily="18" charset="2"/>
              </a:rPr>
              <a:t>d</a:t>
            </a:r>
            <a:r>
              <a:rPr lang="en-US" sz="1400" dirty="0" smtClean="0"/>
              <a:t>=0.75 </a:t>
            </a:r>
            <a:r>
              <a:rPr lang="en-US" sz="1400" dirty="0"/>
              <a:t>ppm in </a:t>
            </a:r>
            <a:r>
              <a:rPr lang="en-US" sz="1400" dirty="0" smtClean="0"/>
              <a:t>the </a:t>
            </a:r>
            <a:r>
              <a:rPr lang="en-US" sz="1400" baseline="30000" dirty="0"/>
              <a:t>1</a:t>
            </a:r>
            <a:r>
              <a:rPr lang="en-US" sz="1400" dirty="0"/>
              <a:t>H-NMR spectrum, while the two signals at </a:t>
            </a:r>
            <a:r>
              <a:rPr lang="en-US" sz="1400" dirty="0" smtClean="0"/>
              <a:t>  </a:t>
            </a:r>
            <a:r>
              <a:rPr lang="en-US" sz="1400" dirty="0" smtClean="0">
                <a:latin typeface="Symbol" pitchFamily="18" charset="2"/>
              </a:rPr>
              <a:t>d</a:t>
            </a:r>
            <a:r>
              <a:rPr lang="en-US" sz="1400" dirty="0" smtClean="0"/>
              <a:t>= ~</a:t>
            </a:r>
            <a:r>
              <a:rPr lang="en-US" sz="1400" dirty="0"/>
              <a:t>19 ppm relate to the signals at </a:t>
            </a:r>
            <a:r>
              <a:rPr lang="en-US" sz="1400" dirty="0" smtClean="0"/>
              <a:t> </a:t>
            </a:r>
            <a:r>
              <a:rPr lang="en-US" sz="1400" dirty="0" smtClean="0">
                <a:latin typeface="Symbol" pitchFamily="18" charset="2"/>
              </a:rPr>
              <a:t>d</a:t>
            </a:r>
            <a:r>
              <a:rPr lang="en-US" sz="1400" dirty="0" smtClean="0"/>
              <a:t>=0.7 </a:t>
            </a:r>
            <a:r>
              <a:rPr lang="en-US" sz="1400" dirty="0"/>
              <a:t>ppm </a:t>
            </a:r>
            <a:r>
              <a:rPr lang="en-US" sz="1400" dirty="0" smtClean="0"/>
              <a:t>and </a:t>
            </a:r>
            <a:r>
              <a:rPr lang="en-US" sz="1400" dirty="0" smtClean="0">
                <a:latin typeface="Symbol" pitchFamily="18" charset="2"/>
              </a:rPr>
              <a:t>d</a:t>
            </a:r>
            <a:r>
              <a:rPr lang="en-US" sz="1400" dirty="0" smtClean="0"/>
              <a:t>=0.82 </a:t>
            </a:r>
            <a:r>
              <a:rPr lang="en-US" sz="1400" dirty="0"/>
              <a:t>ppm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in </a:t>
            </a:r>
            <a:r>
              <a:rPr lang="en-US" sz="1400" dirty="0"/>
              <a:t>the </a:t>
            </a:r>
            <a:r>
              <a:rPr lang="en-US" sz="1400" baseline="30000" dirty="0" smtClean="0"/>
              <a:t>1</a:t>
            </a:r>
            <a:r>
              <a:rPr lang="en-US" sz="1400" dirty="0" smtClean="0"/>
              <a:t>H-NMR </a:t>
            </a:r>
            <a:r>
              <a:rPr lang="en-US" sz="1400" dirty="0"/>
              <a:t>spectrum. </a:t>
            </a:r>
            <a:endParaRPr lang="en-US" sz="1400" dirty="0" smtClean="0"/>
          </a:p>
          <a:p>
            <a:r>
              <a:rPr lang="en-US" sz="1400" dirty="0" smtClean="0"/>
              <a:t>The </a:t>
            </a:r>
            <a:r>
              <a:rPr lang="en-US" sz="1400" dirty="0"/>
              <a:t>signals at </a:t>
            </a:r>
            <a:r>
              <a:rPr lang="en-US" sz="1400" dirty="0" smtClean="0">
                <a:latin typeface="Symbol" pitchFamily="18" charset="2"/>
              </a:rPr>
              <a:t>d</a:t>
            </a:r>
            <a:r>
              <a:rPr lang="en-US" sz="1400" dirty="0" smtClean="0"/>
              <a:t>=27</a:t>
            </a:r>
            <a:r>
              <a:rPr lang="en-US" sz="1400" dirty="0"/>
              <a:t>, 30 and 43.3 ppm are each connected to two different hydrogen atoms (1.24 and 1.85, 1.28 and 1.61, 1.77 and 2.28 ppm) which implies that these are diastereotopic hydrogen atoms. </a:t>
            </a:r>
            <a:r>
              <a:rPr lang="en-US" sz="1400" dirty="0" smtClean="0"/>
              <a:t>The </a:t>
            </a:r>
            <a:r>
              <a:rPr lang="en-US" sz="1400" dirty="0"/>
              <a:t>resulting coupling with other hydrogen atoms on neighboring carbon atoms leads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to </a:t>
            </a:r>
            <a:r>
              <a:rPr lang="en-US" sz="1400" dirty="0"/>
              <a:t>complicated splitting patterns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(</a:t>
            </a:r>
            <a:r>
              <a:rPr lang="en-US" sz="1400" dirty="0"/>
              <a:t>i.e., </a:t>
            </a:r>
            <a:r>
              <a:rPr lang="en-US" sz="1400" dirty="0" err="1"/>
              <a:t>ddddd</a:t>
            </a:r>
            <a:r>
              <a:rPr lang="en-US" sz="1400" dirty="0"/>
              <a:t>). </a:t>
            </a:r>
            <a:endParaRPr lang="en-US" sz="1400" dirty="0" smtClean="0"/>
          </a:p>
          <a:p>
            <a:r>
              <a:rPr lang="en-US" sz="1400" dirty="0" smtClean="0"/>
              <a:t>Finally</a:t>
            </a:r>
            <a:r>
              <a:rPr lang="en-US" sz="1400" dirty="0"/>
              <a:t>, the </a:t>
            </a:r>
            <a:r>
              <a:rPr lang="en-US" sz="1400" dirty="0" smtClean="0"/>
              <a:t>signal </a:t>
            </a:r>
            <a:r>
              <a:rPr lang="en-US" sz="1400" smtClean="0"/>
              <a:t>at </a:t>
            </a:r>
            <a:r>
              <a:rPr lang="en-US" sz="1400" smtClean="0">
                <a:latin typeface="Symbol" pitchFamily="18" charset="2"/>
              </a:rPr>
              <a:t>d</a:t>
            </a:r>
            <a:r>
              <a:rPr lang="en-US" sz="1400" smtClean="0"/>
              <a:t>=43.1 </a:t>
            </a:r>
            <a:r>
              <a:rPr lang="en-US" sz="1400" dirty="0"/>
              <a:t>ppm is connected to one proton signal (2.01 ppm).</a:t>
            </a:r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80DA8-0B0E-41A0-AAAD-058FDC47F48B}" type="slidenum">
              <a:rPr lang="en-US" smtClean="0"/>
              <a:t>12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00200"/>
            <a:ext cx="4800600" cy="43213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cxnSp>
        <p:nvCxnSpPr>
          <p:cNvPr id="5" name="Straight Connector 4"/>
          <p:cNvCxnSpPr/>
          <p:nvPr/>
        </p:nvCxnSpPr>
        <p:spPr>
          <a:xfrm>
            <a:off x="5105400" y="2606040"/>
            <a:ext cx="2304288" cy="0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409688" y="2209800"/>
            <a:ext cx="0" cy="396240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342632" y="2209800"/>
            <a:ext cx="0" cy="1219200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105400" y="3483864"/>
            <a:ext cx="2237232" cy="0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516368" y="2217725"/>
            <a:ext cx="0" cy="1266139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05400" y="3547872"/>
            <a:ext cx="2410968" cy="0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138928" y="4178808"/>
            <a:ext cx="822960" cy="0"/>
          </a:xfrm>
          <a:prstGeom prst="line">
            <a:avLst/>
          </a:prstGeom>
          <a:ln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019800" y="4178808"/>
            <a:ext cx="762000" cy="0"/>
          </a:xfrm>
          <a:prstGeom prst="line">
            <a:avLst/>
          </a:prstGeom>
          <a:ln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961888" y="2209800"/>
            <a:ext cx="0" cy="1938528"/>
          </a:xfrm>
          <a:prstGeom prst="line">
            <a:avLst/>
          </a:prstGeom>
          <a:ln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809842" y="2217725"/>
            <a:ext cx="0" cy="1914144"/>
          </a:xfrm>
          <a:prstGeom prst="line">
            <a:avLst/>
          </a:prstGeom>
          <a:ln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105400" y="4425696"/>
            <a:ext cx="1205484" cy="0"/>
          </a:xfrm>
          <a:prstGeom prst="line">
            <a:avLst/>
          </a:prstGeom>
          <a:ln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400800" y="4425696"/>
            <a:ext cx="280416" cy="0"/>
          </a:xfrm>
          <a:prstGeom prst="line">
            <a:avLst/>
          </a:prstGeom>
          <a:ln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327648" y="2217725"/>
            <a:ext cx="0" cy="2207971"/>
          </a:xfrm>
          <a:prstGeom prst="line">
            <a:avLst/>
          </a:prstGeom>
          <a:ln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748272" y="2224695"/>
            <a:ext cx="0" cy="2207971"/>
          </a:xfrm>
          <a:prstGeom prst="line">
            <a:avLst/>
          </a:prstGeom>
          <a:ln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018532" y="5577840"/>
            <a:ext cx="689610" cy="0"/>
          </a:xfrm>
          <a:prstGeom prst="line">
            <a:avLst/>
          </a:prstGeom>
          <a:ln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5724144" y="2224695"/>
            <a:ext cx="13411" cy="3353145"/>
          </a:xfrm>
          <a:prstGeom prst="line">
            <a:avLst/>
          </a:prstGeom>
          <a:ln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018532" y="5614416"/>
            <a:ext cx="344805" cy="0"/>
          </a:xfrm>
          <a:prstGeom prst="line">
            <a:avLst/>
          </a:prstGeom>
          <a:ln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486400" y="5614416"/>
            <a:ext cx="609600" cy="2438"/>
          </a:xfrm>
          <a:prstGeom prst="line">
            <a:avLst/>
          </a:prstGeom>
          <a:ln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5385816" y="2229571"/>
            <a:ext cx="13411" cy="3353145"/>
          </a:xfrm>
          <a:prstGeom prst="line">
            <a:avLst/>
          </a:prstGeom>
          <a:ln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6103925" y="2229571"/>
            <a:ext cx="13411" cy="3353145"/>
          </a:xfrm>
          <a:prstGeom prst="line">
            <a:avLst/>
          </a:prstGeom>
          <a:ln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40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2D Techniques – Example </a:t>
            </a:r>
            <a:r>
              <a:rPr lang="en-US" dirty="0" smtClean="0">
                <a:solidFill>
                  <a:srgbClr val="002060"/>
                </a:solidFill>
              </a:rPr>
              <a:t>III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900" b="1" i="1" dirty="0" smtClean="0"/>
              <a:t>Trans</a:t>
            </a:r>
            <a:r>
              <a:rPr lang="en-US" sz="2900" b="1" dirty="0" smtClean="0"/>
              <a:t>-Ethyl </a:t>
            </a:r>
            <a:r>
              <a:rPr lang="en-US" sz="2900" b="1" dirty="0" err="1" smtClean="0"/>
              <a:t>crotonate</a:t>
            </a:r>
            <a:r>
              <a:rPr lang="en-US" sz="2900" b="1" dirty="0" smtClean="0"/>
              <a:t> (HMQC)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 smtClean="0">
              <a:solidFill>
                <a:schemeClr val="bg1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How many signals do </a:t>
            </a:r>
            <a:br>
              <a:rPr lang="en-US" dirty="0" smtClean="0"/>
            </a:br>
            <a:r>
              <a:rPr lang="en-US" dirty="0" smtClean="0"/>
              <a:t>we expect?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aseline="30000" dirty="0" smtClean="0">
                <a:solidFill>
                  <a:srgbClr val="002060"/>
                </a:solidFill>
              </a:rPr>
              <a:t>1</a:t>
            </a:r>
            <a:r>
              <a:rPr lang="en-US" dirty="0" smtClean="0">
                <a:solidFill>
                  <a:srgbClr val="002060"/>
                </a:solidFill>
              </a:rPr>
              <a:t>H-NMR?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aseline="30000" dirty="0" smtClean="0">
                <a:solidFill>
                  <a:srgbClr val="002060"/>
                </a:solidFill>
              </a:rPr>
              <a:t>13</a:t>
            </a:r>
            <a:r>
              <a:rPr lang="en-US" dirty="0" smtClean="0">
                <a:solidFill>
                  <a:srgbClr val="002060"/>
                </a:solidFill>
              </a:rPr>
              <a:t>C{</a:t>
            </a:r>
            <a:r>
              <a:rPr lang="en-US" baseline="30000" dirty="0">
                <a:solidFill>
                  <a:srgbClr val="002060"/>
                </a:solidFill>
              </a:rPr>
              <a:t>1</a:t>
            </a:r>
            <a:r>
              <a:rPr lang="en-US" dirty="0">
                <a:solidFill>
                  <a:srgbClr val="002060"/>
                </a:solidFill>
              </a:rPr>
              <a:t>H</a:t>
            </a:r>
            <a:r>
              <a:rPr lang="en-US" dirty="0" smtClean="0">
                <a:solidFill>
                  <a:srgbClr val="002060"/>
                </a:solidFill>
              </a:rPr>
              <a:t>}-NMR?</a:t>
            </a:r>
          </a:p>
          <a:p>
            <a:r>
              <a:rPr lang="en-US" sz="2900" dirty="0" smtClean="0">
                <a:solidFill>
                  <a:srgbClr val="FF0000"/>
                </a:solidFill>
              </a:rPr>
              <a:t>The hydrogen atom and </a:t>
            </a:r>
            <a:r>
              <a:rPr lang="en-US" sz="2900" dirty="0">
                <a:solidFill>
                  <a:srgbClr val="FF0000"/>
                </a:solidFill>
              </a:rPr>
              <a:t>the </a:t>
            </a:r>
            <a:r>
              <a:rPr lang="en-US" sz="2900" dirty="0" smtClean="0">
                <a:solidFill>
                  <a:srgbClr val="FF0000"/>
                </a:solidFill>
              </a:rPr>
              <a:t/>
            </a:r>
            <a:br>
              <a:rPr lang="en-US" sz="2900" dirty="0" smtClean="0">
                <a:solidFill>
                  <a:srgbClr val="FF0000"/>
                </a:solidFill>
              </a:rPr>
            </a:br>
            <a:r>
              <a:rPr lang="en-US" sz="2900" dirty="0" smtClean="0">
                <a:solidFill>
                  <a:srgbClr val="FF0000"/>
                </a:solidFill>
              </a:rPr>
              <a:t>carbon atom in the </a:t>
            </a:r>
            <a:r>
              <a:rPr lang="en-US" sz="2900" dirty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en-US" sz="2900" dirty="0">
                <a:solidFill>
                  <a:srgbClr val="FF0000"/>
                </a:solidFill>
              </a:rPr>
              <a:t>-position </a:t>
            </a:r>
            <a:r>
              <a:rPr lang="en-US" sz="2900" dirty="0" smtClean="0">
                <a:solidFill>
                  <a:srgbClr val="FF0000"/>
                </a:solidFill>
              </a:rPr>
              <a:t/>
            </a:r>
            <a:br>
              <a:rPr lang="en-US" sz="2900" dirty="0" smtClean="0">
                <a:solidFill>
                  <a:srgbClr val="FF0000"/>
                </a:solidFill>
              </a:rPr>
            </a:br>
            <a:r>
              <a:rPr lang="en-US" sz="2900" dirty="0" smtClean="0">
                <a:solidFill>
                  <a:srgbClr val="FF0000"/>
                </a:solidFill>
              </a:rPr>
              <a:t>to the carbonyl </a:t>
            </a:r>
            <a:r>
              <a:rPr lang="en-US" sz="2900" dirty="0">
                <a:solidFill>
                  <a:srgbClr val="FF0000"/>
                </a:solidFill>
              </a:rPr>
              <a:t>group are more </a:t>
            </a:r>
            <a:r>
              <a:rPr lang="en-US" sz="2900" dirty="0" smtClean="0">
                <a:solidFill>
                  <a:srgbClr val="FF0000"/>
                </a:solidFill>
              </a:rPr>
              <a:t/>
            </a:r>
            <a:br>
              <a:rPr lang="en-US" sz="2900" dirty="0" smtClean="0">
                <a:solidFill>
                  <a:srgbClr val="FF0000"/>
                </a:solidFill>
              </a:rPr>
            </a:br>
            <a:r>
              <a:rPr lang="en-US" sz="2900" dirty="0">
                <a:solidFill>
                  <a:srgbClr val="FF0000"/>
                </a:solidFill>
              </a:rPr>
              <a:t>downfield shifted than the </a:t>
            </a:r>
            <a:br>
              <a:rPr lang="en-US" sz="2900" dirty="0">
                <a:solidFill>
                  <a:srgbClr val="FF0000"/>
                </a:solidFill>
              </a:rPr>
            </a:br>
            <a:r>
              <a:rPr lang="en-US" sz="2900" dirty="0" smtClean="0">
                <a:solidFill>
                  <a:srgbClr val="FF0000"/>
                </a:solidFill>
              </a:rPr>
              <a:t>corresponding atoms </a:t>
            </a:r>
            <a:r>
              <a:rPr lang="en-US" sz="2900" dirty="0">
                <a:solidFill>
                  <a:srgbClr val="FF0000"/>
                </a:solidFill>
              </a:rPr>
              <a:t>in the </a:t>
            </a:r>
            <a:br>
              <a:rPr lang="en-US" sz="2900" dirty="0">
                <a:solidFill>
                  <a:srgbClr val="FF0000"/>
                </a:solidFill>
              </a:rPr>
            </a:br>
            <a:r>
              <a:rPr lang="en-US" sz="2900" dirty="0" smtClean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en-US" sz="2900" dirty="0">
                <a:solidFill>
                  <a:srgbClr val="FF0000"/>
                </a:solidFill>
              </a:rPr>
              <a:t>-position because of the </a:t>
            </a:r>
            <a:br>
              <a:rPr lang="en-US" sz="2900" dirty="0">
                <a:solidFill>
                  <a:srgbClr val="FF0000"/>
                </a:solidFill>
              </a:rPr>
            </a:br>
            <a:r>
              <a:rPr lang="en-US" sz="2900" dirty="0">
                <a:solidFill>
                  <a:srgbClr val="FF0000"/>
                </a:solidFill>
              </a:rPr>
              <a:t>resonance </a:t>
            </a:r>
            <a:r>
              <a:rPr lang="en-US" sz="2900" dirty="0" smtClean="0">
                <a:solidFill>
                  <a:srgbClr val="FF0000"/>
                </a:solidFill>
              </a:rPr>
              <a:t>effect.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80DA8-0B0E-41A0-AAAD-058FDC47F48B}" type="slidenum">
              <a:rPr lang="en-US" smtClean="0"/>
              <a:t>13</a:t>
            </a:fld>
            <a:endParaRPr lang="en-US"/>
          </a:p>
        </p:txBody>
      </p:sp>
      <p:pic>
        <p:nvPicPr>
          <p:cNvPr id="10242" name="Picture 2" descr="HMQC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258"/>
          <a:stretch/>
        </p:blipFill>
        <p:spPr bwMode="auto">
          <a:xfrm>
            <a:off x="4267200" y="1828800"/>
            <a:ext cx="4682275" cy="448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5406792"/>
              </p:ext>
            </p:extLst>
          </p:nvPr>
        </p:nvGraphicFramePr>
        <p:xfrm>
          <a:off x="1173162" y="1981200"/>
          <a:ext cx="2304648" cy="822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7" name="CS ChemDraw Drawing" r:id="rId6" imgW="2027947" imgH="723541" progId="ChemDraw.Document.6.0">
                  <p:embed/>
                </p:oleObj>
              </mc:Choice>
              <mc:Fallback>
                <p:oleObj name="CS ChemDraw Drawing" r:id="rId6" imgW="2027947" imgH="72354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73162" y="1981200"/>
                        <a:ext cx="2304648" cy="82296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64638" y="34290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5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3947" y="379089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6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1828800"/>
            <a:ext cx="33890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002060"/>
                </a:solidFill>
              </a:rPr>
              <a:t>dq</a:t>
            </a:r>
            <a:r>
              <a:rPr lang="en-US" sz="1400" b="1" dirty="0" smtClean="0">
                <a:solidFill>
                  <a:srgbClr val="002060"/>
                </a:solidFill>
              </a:rPr>
              <a:t>           </a:t>
            </a:r>
            <a:r>
              <a:rPr lang="en-US" sz="1400" b="1" dirty="0" smtClean="0">
                <a:solidFill>
                  <a:srgbClr val="C00000"/>
                </a:solidFill>
              </a:rPr>
              <a:t>d </a:t>
            </a:r>
            <a:r>
              <a:rPr lang="en-US" sz="1400" b="1" dirty="0" smtClean="0">
                <a:solidFill>
                  <a:srgbClr val="002060"/>
                </a:solidFill>
              </a:rPr>
              <a:t>                q                         d      t</a:t>
            </a:r>
            <a:endParaRPr lang="en-US" sz="14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243840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d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828800" y="236220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d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7800" y="213360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dq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930774" y="220980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q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276600" y="2390001"/>
            <a:ext cx="243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t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43829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7" grpId="0"/>
      <p:bldP spid="4" grpId="0"/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2D Techniques – Example III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6522" y="1524000"/>
            <a:ext cx="4678878" cy="4572000"/>
          </a:xfrm>
        </p:spPr>
        <p:txBody>
          <a:bodyPr>
            <a:normAutofit/>
          </a:bodyPr>
          <a:lstStyle/>
          <a:p>
            <a:r>
              <a:rPr lang="en-US" sz="2400" b="1" i="1" dirty="0" smtClean="0"/>
              <a:t>Trans</a:t>
            </a:r>
            <a:r>
              <a:rPr lang="en-US" sz="2400" b="1" dirty="0" smtClean="0"/>
              <a:t>-Ethyl </a:t>
            </a:r>
            <a:r>
              <a:rPr lang="en-US" sz="2400" b="1" dirty="0" err="1"/>
              <a:t>crotonate</a:t>
            </a:r>
            <a:r>
              <a:rPr lang="en-US" sz="2400" b="1" dirty="0"/>
              <a:t> (</a:t>
            </a:r>
            <a:r>
              <a:rPr lang="en-US" sz="2400" b="1" dirty="0" smtClean="0"/>
              <a:t>HMBC</a:t>
            </a:r>
            <a:r>
              <a:rPr lang="en-US" sz="2400" b="1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99"/>
                </a:solidFill>
              </a:rPr>
              <a:t>In the HMBC </a:t>
            </a:r>
            <a:r>
              <a:rPr lang="en-US" sz="2000" dirty="0" smtClean="0">
                <a:solidFill>
                  <a:srgbClr val="000099"/>
                </a:solidFill>
              </a:rPr>
              <a:t>spectrum, the </a:t>
            </a:r>
            <a:br>
              <a:rPr lang="en-US" sz="2000" dirty="0" smtClean="0">
                <a:solidFill>
                  <a:srgbClr val="000099"/>
                </a:solidFill>
              </a:rPr>
            </a:br>
            <a:r>
              <a:rPr lang="en-US" sz="2000" dirty="0" smtClean="0">
                <a:solidFill>
                  <a:srgbClr val="000099"/>
                </a:solidFill>
              </a:rPr>
              <a:t>two- </a:t>
            </a:r>
            <a:r>
              <a:rPr lang="en-US" sz="2000" dirty="0">
                <a:solidFill>
                  <a:srgbClr val="000099"/>
                </a:solidFill>
              </a:rPr>
              <a:t>and three- bond couplings between protons </a:t>
            </a:r>
            <a:r>
              <a:rPr lang="en-US" sz="2000" dirty="0" smtClean="0">
                <a:solidFill>
                  <a:srgbClr val="000099"/>
                </a:solidFill>
              </a:rPr>
              <a:t>and </a:t>
            </a:r>
            <a:r>
              <a:rPr lang="en-US" sz="2000" dirty="0">
                <a:solidFill>
                  <a:srgbClr val="000099"/>
                </a:solidFill>
              </a:rPr>
              <a:t>carbons </a:t>
            </a:r>
            <a:r>
              <a:rPr lang="en-US" sz="2000" dirty="0" smtClean="0">
                <a:solidFill>
                  <a:srgbClr val="000099"/>
                </a:solidFill>
              </a:rPr>
              <a:t/>
            </a:r>
            <a:br>
              <a:rPr lang="en-US" sz="2000" dirty="0" smtClean="0">
                <a:solidFill>
                  <a:srgbClr val="000099"/>
                </a:solidFill>
              </a:rPr>
            </a:br>
            <a:r>
              <a:rPr lang="en-US" sz="2000" dirty="0" smtClean="0">
                <a:solidFill>
                  <a:srgbClr val="000099"/>
                </a:solidFill>
              </a:rPr>
              <a:t>can </a:t>
            </a:r>
            <a:r>
              <a:rPr lang="en-US" sz="2000" dirty="0">
                <a:solidFill>
                  <a:srgbClr val="000099"/>
                </a:solidFill>
              </a:rPr>
              <a:t>be seen as </a:t>
            </a:r>
            <a:r>
              <a:rPr lang="en-US" sz="2000" dirty="0" smtClean="0">
                <a:solidFill>
                  <a:srgbClr val="000099"/>
                </a:solidFill>
              </a:rPr>
              <a:t>cross-peaks.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3300"/>
                </a:solidFill>
              </a:rPr>
              <a:t>J correlations sometimes break through </a:t>
            </a:r>
            <a:r>
              <a:rPr lang="en-US" sz="2000" dirty="0">
                <a:solidFill>
                  <a:srgbClr val="003300"/>
                </a:solidFill>
              </a:rPr>
              <a:t>filter; </a:t>
            </a:r>
            <a:r>
              <a:rPr lang="en-US" sz="2000" dirty="0" smtClean="0">
                <a:solidFill>
                  <a:srgbClr val="003300"/>
                </a:solidFill>
              </a:rPr>
              <a:t>show through </a:t>
            </a:r>
            <a:br>
              <a:rPr lang="en-US" sz="2000" dirty="0" smtClean="0">
                <a:solidFill>
                  <a:srgbClr val="003300"/>
                </a:solidFill>
              </a:rPr>
            </a:br>
            <a:r>
              <a:rPr lang="en-US" sz="2000" dirty="0" smtClean="0">
                <a:solidFill>
                  <a:srgbClr val="003300"/>
                </a:solidFill>
              </a:rPr>
              <a:t>filter show up </a:t>
            </a:r>
            <a:r>
              <a:rPr lang="en-US" sz="2000" dirty="0">
                <a:solidFill>
                  <a:srgbClr val="003300"/>
                </a:solidFill>
              </a:rPr>
              <a:t>as multiplet </a:t>
            </a:r>
            <a:r>
              <a:rPr lang="en-US" sz="2000" dirty="0" smtClean="0">
                <a:solidFill>
                  <a:srgbClr val="003300"/>
                </a:solidFill>
              </a:rPr>
              <a:t/>
            </a:r>
            <a:br>
              <a:rPr lang="en-US" sz="2000" dirty="0" smtClean="0">
                <a:solidFill>
                  <a:srgbClr val="003300"/>
                </a:solidFill>
              </a:rPr>
            </a:br>
            <a:r>
              <a:rPr lang="en-US" sz="2000" dirty="0" smtClean="0">
                <a:solidFill>
                  <a:srgbClr val="003300"/>
                </a:solidFill>
              </a:rPr>
              <a:t>cross-peaks.</a:t>
            </a:r>
            <a:endParaRPr lang="en-US" sz="2000" dirty="0">
              <a:solidFill>
                <a:srgbClr val="0033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00B05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80DA8-0B0E-41A0-AAAD-058FDC47F48B}" type="slidenum">
              <a:rPr lang="en-US" smtClean="0"/>
              <a:t>14</a:t>
            </a:fld>
            <a:endParaRPr lang="en-US"/>
          </a:p>
        </p:txBody>
      </p:sp>
      <p:pic>
        <p:nvPicPr>
          <p:cNvPr id="15362" name="Picture 2" descr="HMB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350"/>
          <a:stretch/>
        </p:blipFill>
        <p:spPr bwMode="auto">
          <a:xfrm>
            <a:off x="4648200" y="1907835"/>
            <a:ext cx="4248804" cy="406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2308569"/>
              </p:ext>
            </p:extLst>
          </p:nvPr>
        </p:nvGraphicFramePr>
        <p:xfrm>
          <a:off x="1524000" y="4648200"/>
          <a:ext cx="2560721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6" name="CS ChemDraw Drawing" r:id="rId5" imgW="2027947" imgH="723541" progId="ChemDraw.Document.6.0">
                  <p:embed/>
                </p:oleObj>
              </mc:Choice>
              <mc:Fallback>
                <p:oleObj name="CS ChemDraw Drawing" r:id="rId5" imgW="2027947" imgH="723541" progId="ChemDraw.Document.6.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648200"/>
                        <a:ext cx="2560721" cy="9144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7696200" y="2895600"/>
            <a:ext cx="533400" cy="304800"/>
          </a:xfrm>
          <a:prstGeom prst="rect">
            <a:avLst/>
          </a:prstGeom>
          <a:noFill/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505902" y="3505200"/>
            <a:ext cx="533400" cy="304800"/>
          </a:xfrm>
          <a:prstGeom prst="rect">
            <a:avLst/>
          </a:prstGeom>
          <a:noFill/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34000" y="4800600"/>
            <a:ext cx="381000" cy="304800"/>
          </a:xfrm>
          <a:prstGeom prst="rect">
            <a:avLst/>
          </a:prstGeom>
          <a:noFill/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791200" y="4495800"/>
            <a:ext cx="381000" cy="304800"/>
          </a:xfrm>
          <a:prstGeom prst="rect">
            <a:avLst/>
          </a:prstGeom>
          <a:noFill/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2D Techniques – Example III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5486400" cy="4572000"/>
          </a:xfrm>
        </p:spPr>
        <p:txBody>
          <a:bodyPr/>
          <a:lstStyle/>
          <a:p>
            <a:r>
              <a:rPr lang="en-US" sz="2400" b="1" dirty="0" smtClean="0"/>
              <a:t>Trans-Ethyl </a:t>
            </a:r>
            <a:r>
              <a:rPr lang="en-US" sz="2400" b="1" dirty="0" err="1"/>
              <a:t>crotonate</a:t>
            </a:r>
            <a:r>
              <a:rPr lang="en-US" sz="2400" b="1" dirty="0"/>
              <a:t> (</a:t>
            </a:r>
            <a:r>
              <a:rPr lang="en-US" sz="2400" b="1" dirty="0" smtClean="0"/>
              <a:t>HH COSY)</a:t>
            </a:r>
            <a:endParaRPr lang="en-US" sz="24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99"/>
                </a:solidFill>
              </a:rPr>
              <a:t>The HH COSY shows the </a:t>
            </a:r>
            <a:r>
              <a:rPr lang="en-US" sz="2000" dirty="0" smtClean="0">
                <a:solidFill>
                  <a:srgbClr val="000099"/>
                </a:solidFill>
              </a:rPr>
              <a:t/>
            </a:r>
            <a:br>
              <a:rPr lang="en-US" sz="2000" dirty="0" smtClean="0">
                <a:solidFill>
                  <a:srgbClr val="000099"/>
                </a:solidFill>
              </a:rPr>
            </a:br>
            <a:r>
              <a:rPr lang="en-US" sz="2000" dirty="0" smtClean="0">
                <a:solidFill>
                  <a:srgbClr val="000099"/>
                </a:solidFill>
              </a:rPr>
              <a:t>coupling </a:t>
            </a:r>
            <a:r>
              <a:rPr lang="en-US" sz="2000" dirty="0">
                <a:solidFill>
                  <a:srgbClr val="000099"/>
                </a:solidFill>
              </a:rPr>
              <a:t>network within the </a:t>
            </a:r>
            <a:r>
              <a:rPr lang="en-US" sz="2000" dirty="0" smtClean="0">
                <a:solidFill>
                  <a:srgbClr val="000099"/>
                </a:solidFill>
              </a:rPr>
              <a:t/>
            </a:r>
            <a:br>
              <a:rPr lang="en-US" sz="2000" dirty="0" smtClean="0">
                <a:solidFill>
                  <a:srgbClr val="000099"/>
                </a:solidFill>
              </a:rPr>
            </a:br>
            <a:r>
              <a:rPr lang="en-US" sz="2000" dirty="0" smtClean="0">
                <a:solidFill>
                  <a:srgbClr val="000099"/>
                </a:solidFill>
              </a:rPr>
              <a:t>molecule.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99"/>
                </a:solidFill>
              </a:rPr>
              <a:t>The </a:t>
            </a:r>
            <a:r>
              <a:rPr lang="en-US" sz="2000" dirty="0">
                <a:solidFill>
                  <a:srgbClr val="000099"/>
                </a:solidFill>
              </a:rPr>
              <a:t>triplet and quartet of the </a:t>
            </a:r>
            <a:r>
              <a:rPr lang="en-US" sz="2000" dirty="0" smtClean="0">
                <a:solidFill>
                  <a:srgbClr val="000099"/>
                </a:solidFill>
              </a:rPr>
              <a:t/>
            </a:r>
            <a:br>
              <a:rPr lang="en-US" sz="2000" dirty="0" smtClean="0">
                <a:solidFill>
                  <a:srgbClr val="000099"/>
                </a:solidFill>
              </a:rPr>
            </a:br>
            <a:r>
              <a:rPr lang="en-US" sz="2000" dirty="0" smtClean="0">
                <a:solidFill>
                  <a:srgbClr val="000099"/>
                </a:solidFill>
              </a:rPr>
              <a:t>ethyl </a:t>
            </a:r>
            <a:r>
              <a:rPr lang="en-US" sz="2000" dirty="0">
                <a:solidFill>
                  <a:srgbClr val="000099"/>
                </a:solidFill>
              </a:rPr>
              <a:t>group share a </a:t>
            </a:r>
            <a:r>
              <a:rPr lang="en-US" sz="2000" dirty="0" smtClean="0">
                <a:solidFill>
                  <a:srgbClr val="000099"/>
                </a:solidFill>
              </a:rPr>
              <a:t>cross peak.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99"/>
                </a:solidFill>
              </a:rPr>
              <a:t>The </a:t>
            </a:r>
            <a:r>
              <a:rPr lang="en-US" sz="2000" dirty="0">
                <a:solidFill>
                  <a:srgbClr val="000099"/>
                </a:solidFill>
              </a:rPr>
              <a:t>alkene protons can be </a:t>
            </a:r>
            <a:r>
              <a:rPr lang="en-US" sz="2000" dirty="0" smtClean="0">
                <a:solidFill>
                  <a:srgbClr val="000099"/>
                </a:solidFill>
              </a:rPr>
              <a:t>seen </a:t>
            </a:r>
            <a:br>
              <a:rPr lang="en-US" sz="2000" dirty="0" smtClean="0">
                <a:solidFill>
                  <a:srgbClr val="000099"/>
                </a:solidFill>
              </a:rPr>
            </a:br>
            <a:r>
              <a:rPr lang="en-US" sz="2000" dirty="0" smtClean="0">
                <a:solidFill>
                  <a:srgbClr val="000099"/>
                </a:solidFill>
              </a:rPr>
              <a:t>to </a:t>
            </a:r>
            <a:r>
              <a:rPr lang="en-US" sz="2000" dirty="0">
                <a:solidFill>
                  <a:srgbClr val="000099"/>
                </a:solidFill>
              </a:rPr>
              <a:t>couple to both each another </a:t>
            </a:r>
            <a:r>
              <a:rPr lang="en-US" sz="2000" dirty="0" smtClean="0">
                <a:solidFill>
                  <a:srgbClr val="000099"/>
                </a:solidFill>
              </a:rPr>
              <a:t/>
            </a:r>
            <a:br>
              <a:rPr lang="en-US" sz="2000" dirty="0" smtClean="0">
                <a:solidFill>
                  <a:srgbClr val="000099"/>
                </a:solidFill>
              </a:rPr>
            </a:br>
            <a:r>
              <a:rPr lang="en-US" sz="2000" dirty="0" smtClean="0">
                <a:solidFill>
                  <a:srgbClr val="000099"/>
                </a:solidFill>
              </a:rPr>
              <a:t>and </a:t>
            </a:r>
            <a:r>
              <a:rPr lang="en-US" sz="2000" dirty="0">
                <a:solidFill>
                  <a:srgbClr val="000099"/>
                </a:solidFill>
              </a:rPr>
              <a:t>the terminal methyl </a:t>
            </a:r>
            <a:r>
              <a:rPr lang="en-US" sz="2000" dirty="0" smtClean="0">
                <a:solidFill>
                  <a:srgbClr val="000099"/>
                </a:solidFill>
              </a:rPr>
              <a:t>group.</a:t>
            </a:r>
            <a:endParaRPr lang="en-US" sz="2000" dirty="0">
              <a:solidFill>
                <a:srgbClr val="000099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80DA8-0B0E-41A0-AAAD-058FDC47F48B}" type="slidenum">
              <a:rPr lang="en-US" smtClean="0"/>
              <a:t>15</a:t>
            </a:fld>
            <a:endParaRPr lang="en-US"/>
          </a:p>
        </p:txBody>
      </p:sp>
      <p:pic>
        <p:nvPicPr>
          <p:cNvPr id="14338" name="Picture 2" descr="HH COS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005"/>
          <a:stretch/>
        </p:blipFill>
        <p:spPr bwMode="auto">
          <a:xfrm>
            <a:off x="4572000" y="1981200"/>
            <a:ext cx="4248804" cy="412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2215026"/>
              </p:ext>
            </p:extLst>
          </p:nvPr>
        </p:nvGraphicFramePr>
        <p:xfrm>
          <a:off x="1447800" y="4724400"/>
          <a:ext cx="2560721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2" name="CS ChemDraw Drawing" r:id="rId5" imgW="2027947" imgH="723541" progId="ChemDraw.Document.6.0">
                  <p:embed/>
                </p:oleObj>
              </mc:Choice>
              <mc:Fallback>
                <p:oleObj name="CS ChemDraw Drawing" r:id="rId5" imgW="2027947" imgH="723541" progId="ChemDraw.Document.6.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724400"/>
                        <a:ext cx="2560721" cy="9144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893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2D Techniques – Example </a:t>
            </a:r>
            <a:r>
              <a:rPr lang="en-US" dirty="0" smtClean="0">
                <a:solidFill>
                  <a:srgbClr val="002060"/>
                </a:solidFill>
              </a:rPr>
              <a:t>IV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err="1" smtClean="0"/>
              <a:t>Strychine</a:t>
            </a:r>
            <a:r>
              <a:rPr lang="en-US" sz="2400" b="1" dirty="0" smtClean="0"/>
              <a:t> (HMQC)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99"/>
                </a:solidFill>
              </a:rPr>
              <a:t>In the HMQC </a:t>
            </a:r>
            <a:r>
              <a:rPr lang="en-US" sz="2000" dirty="0" smtClean="0">
                <a:solidFill>
                  <a:srgbClr val="000099"/>
                </a:solidFill>
              </a:rPr>
              <a:t>spectrum, </a:t>
            </a:r>
            <a:r>
              <a:rPr lang="en-US" sz="2000" dirty="0">
                <a:solidFill>
                  <a:srgbClr val="000099"/>
                </a:solidFill>
              </a:rPr>
              <a:t>the </a:t>
            </a:r>
            <a:r>
              <a:rPr lang="en-US" sz="2000" dirty="0" smtClean="0">
                <a:solidFill>
                  <a:srgbClr val="000099"/>
                </a:solidFill>
              </a:rPr>
              <a:t/>
            </a:r>
            <a:br>
              <a:rPr lang="en-US" sz="2000" dirty="0" smtClean="0">
                <a:solidFill>
                  <a:srgbClr val="000099"/>
                </a:solidFill>
              </a:rPr>
            </a:br>
            <a:r>
              <a:rPr lang="en-US" sz="2000" dirty="0" smtClean="0">
                <a:solidFill>
                  <a:srgbClr val="000099"/>
                </a:solidFill>
              </a:rPr>
              <a:t>one-bond </a:t>
            </a:r>
            <a:r>
              <a:rPr lang="en-US" sz="2000" dirty="0">
                <a:solidFill>
                  <a:srgbClr val="000099"/>
                </a:solidFill>
              </a:rPr>
              <a:t>direct </a:t>
            </a:r>
            <a:r>
              <a:rPr lang="en-US" sz="2000" dirty="0" smtClean="0">
                <a:solidFill>
                  <a:srgbClr val="000099"/>
                </a:solidFill>
              </a:rPr>
              <a:t>CH </a:t>
            </a:r>
            <a:r>
              <a:rPr lang="en-US" sz="2000" dirty="0">
                <a:solidFill>
                  <a:srgbClr val="000099"/>
                </a:solidFill>
              </a:rPr>
              <a:t>couplings </a:t>
            </a:r>
            <a:r>
              <a:rPr lang="en-US" sz="2000" dirty="0" smtClean="0">
                <a:solidFill>
                  <a:srgbClr val="000099"/>
                </a:solidFill>
              </a:rPr>
              <a:t/>
            </a:r>
            <a:br>
              <a:rPr lang="en-US" sz="2000" dirty="0" smtClean="0">
                <a:solidFill>
                  <a:srgbClr val="000099"/>
                </a:solidFill>
              </a:rPr>
            </a:br>
            <a:r>
              <a:rPr lang="en-US" sz="2000" dirty="0" smtClean="0">
                <a:solidFill>
                  <a:srgbClr val="000099"/>
                </a:solidFill>
              </a:rPr>
              <a:t>can </a:t>
            </a:r>
            <a:r>
              <a:rPr lang="en-US" sz="2000" dirty="0">
                <a:solidFill>
                  <a:srgbClr val="000099"/>
                </a:solidFill>
              </a:rPr>
              <a:t>be viewed as cross-peaks </a:t>
            </a:r>
            <a:r>
              <a:rPr lang="en-US" sz="2000" dirty="0" smtClean="0">
                <a:solidFill>
                  <a:srgbClr val="000099"/>
                </a:solidFill>
              </a:rPr>
              <a:t/>
            </a:r>
            <a:br>
              <a:rPr lang="en-US" sz="2000" dirty="0" smtClean="0">
                <a:solidFill>
                  <a:srgbClr val="000099"/>
                </a:solidFill>
              </a:rPr>
            </a:br>
            <a:r>
              <a:rPr lang="en-US" sz="2000" dirty="0" smtClean="0">
                <a:solidFill>
                  <a:srgbClr val="000099"/>
                </a:solidFill>
              </a:rPr>
              <a:t>between </a:t>
            </a:r>
            <a:r>
              <a:rPr lang="en-US" sz="2000" dirty="0">
                <a:solidFill>
                  <a:srgbClr val="000099"/>
                </a:solidFill>
              </a:rPr>
              <a:t>the proton and carbon </a:t>
            </a:r>
            <a:r>
              <a:rPr lang="en-US" sz="2000" dirty="0" smtClean="0">
                <a:solidFill>
                  <a:srgbClr val="000099"/>
                </a:solidFill>
              </a:rPr>
              <a:t/>
            </a:r>
            <a:br>
              <a:rPr lang="en-US" sz="2000" dirty="0" smtClean="0">
                <a:solidFill>
                  <a:srgbClr val="000099"/>
                </a:solidFill>
              </a:rPr>
            </a:br>
            <a:r>
              <a:rPr lang="en-US" sz="2000" dirty="0" smtClean="0">
                <a:solidFill>
                  <a:srgbClr val="000099"/>
                </a:solidFill>
              </a:rPr>
              <a:t>projections</a:t>
            </a:r>
            <a:r>
              <a:rPr lang="en-US" sz="2000" dirty="0">
                <a:solidFill>
                  <a:srgbClr val="000099"/>
                </a:solidFill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80DA8-0B0E-41A0-AAAD-058FDC47F48B}" type="slidenum">
              <a:rPr lang="en-US" smtClean="0"/>
              <a:t>16</a:t>
            </a:fld>
            <a:endParaRPr lang="en-US"/>
          </a:p>
        </p:txBody>
      </p:sp>
      <p:pic>
        <p:nvPicPr>
          <p:cNvPr id="11266" name="Picture 2" descr="Strychn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3809999"/>
            <a:ext cx="2553510" cy="192024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</p:pic>
      <p:pic>
        <p:nvPicPr>
          <p:cNvPr id="11268" name="Picture 4" descr="HMQC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726" y="1752600"/>
            <a:ext cx="3988674" cy="42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28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2D Techniques – Example </a:t>
            </a:r>
            <a:r>
              <a:rPr lang="en-US" dirty="0" smtClean="0">
                <a:solidFill>
                  <a:srgbClr val="002060"/>
                </a:solidFill>
              </a:rPr>
              <a:t>IV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err="1"/>
              <a:t>Strychine</a:t>
            </a:r>
            <a:r>
              <a:rPr lang="en-US" sz="2400" b="1" dirty="0"/>
              <a:t> (</a:t>
            </a:r>
            <a:r>
              <a:rPr lang="en-US" sz="2400" b="1" dirty="0" smtClean="0"/>
              <a:t>HMBC</a:t>
            </a:r>
            <a:r>
              <a:rPr lang="en-US" sz="2400" b="1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99"/>
                </a:solidFill>
              </a:rPr>
              <a:t>In the HMBC </a:t>
            </a:r>
            <a:r>
              <a:rPr lang="en-US" sz="2000" dirty="0" smtClean="0">
                <a:solidFill>
                  <a:srgbClr val="000099"/>
                </a:solidFill>
              </a:rPr>
              <a:t>spectrum, </a:t>
            </a:r>
            <a:r>
              <a:rPr lang="en-US" sz="2000" dirty="0">
                <a:solidFill>
                  <a:srgbClr val="000099"/>
                </a:solidFill>
              </a:rPr>
              <a:t>the </a:t>
            </a:r>
            <a:r>
              <a:rPr lang="en-US" sz="2000" dirty="0" smtClean="0">
                <a:solidFill>
                  <a:srgbClr val="000099"/>
                </a:solidFill>
              </a:rPr>
              <a:t/>
            </a:r>
            <a:br>
              <a:rPr lang="en-US" sz="2000" dirty="0" smtClean="0">
                <a:solidFill>
                  <a:srgbClr val="000099"/>
                </a:solidFill>
              </a:rPr>
            </a:br>
            <a:r>
              <a:rPr lang="en-US" sz="2000" dirty="0" smtClean="0">
                <a:solidFill>
                  <a:srgbClr val="000099"/>
                </a:solidFill>
              </a:rPr>
              <a:t>two- </a:t>
            </a:r>
            <a:r>
              <a:rPr lang="en-US" sz="2000" dirty="0">
                <a:solidFill>
                  <a:srgbClr val="000099"/>
                </a:solidFill>
              </a:rPr>
              <a:t>and three- bond couplings </a:t>
            </a:r>
            <a:r>
              <a:rPr lang="en-US" sz="2000" dirty="0" smtClean="0">
                <a:solidFill>
                  <a:srgbClr val="000099"/>
                </a:solidFill>
              </a:rPr>
              <a:t/>
            </a:r>
            <a:br>
              <a:rPr lang="en-US" sz="2000" dirty="0" smtClean="0">
                <a:solidFill>
                  <a:srgbClr val="000099"/>
                </a:solidFill>
              </a:rPr>
            </a:br>
            <a:r>
              <a:rPr lang="en-US" sz="2000" dirty="0" smtClean="0">
                <a:solidFill>
                  <a:srgbClr val="000099"/>
                </a:solidFill>
              </a:rPr>
              <a:t>between </a:t>
            </a:r>
            <a:r>
              <a:rPr lang="en-US" sz="2000" dirty="0">
                <a:solidFill>
                  <a:srgbClr val="000099"/>
                </a:solidFill>
              </a:rPr>
              <a:t>protons and carbons </a:t>
            </a:r>
            <a:r>
              <a:rPr lang="en-US" sz="2000" dirty="0" smtClean="0">
                <a:solidFill>
                  <a:srgbClr val="000099"/>
                </a:solidFill>
              </a:rPr>
              <a:t/>
            </a:r>
            <a:br>
              <a:rPr lang="en-US" sz="2000" dirty="0" smtClean="0">
                <a:solidFill>
                  <a:srgbClr val="000099"/>
                </a:solidFill>
              </a:rPr>
            </a:br>
            <a:r>
              <a:rPr lang="en-US" sz="2000" dirty="0" smtClean="0">
                <a:solidFill>
                  <a:srgbClr val="000099"/>
                </a:solidFill>
              </a:rPr>
              <a:t>can </a:t>
            </a:r>
            <a:r>
              <a:rPr lang="en-US" sz="2000" dirty="0">
                <a:solidFill>
                  <a:srgbClr val="000099"/>
                </a:solidFill>
              </a:rPr>
              <a:t>be seen as cross-peaks</a:t>
            </a:r>
            <a:r>
              <a:rPr lang="en-US" sz="2000" dirty="0" smtClean="0">
                <a:solidFill>
                  <a:srgbClr val="000099"/>
                </a:solidFill>
              </a:rPr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99"/>
                </a:solidFill>
              </a:rPr>
              <a:t>The spectrum shows many </a:t>
            </a:r>
            <a:br>
              <a:rPr lang="en-US" sz="2000" dirty="0" smtClean="0">
                <a:solidFill>
                  <a:srgbClr val="000099"/>
                </a:solidFill>
              </a:rPr>
            </a:br>
            <a:r>
              <a:rPr lang="en-US" sz="2000" dirty="0" smtClean="0">
                <a:solidFill>
                  <a:srgbClr val="000099"/>
                </a:solidFill>
              </a:rPr>
              <a:t>more peaks than the HMQC.</a:t>
            </a:r>
            <a:endParaRPr lang="en-US" sz="2000" dirty="0">
              <a:solidFill>
                <a:srgbClr val="0000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80DA8-0B0E-41A0-AAAD-058FDC47F48B}" type="slidenum">
              <a:rPr lang="en-US" smtClean="0"/>
              <a:t>17</a:t>
            </a:fld>
            <a:endParaRPr lang="en-US"/>
          </a:p>
        </p:txBody>
      </p:sp>
      <p:pic>
        <p:nvPicPr>
          <p:cNvPr id="12293" name="Picture 5" descr="HMB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513"/>
          <a:stretch/>
        </p:blipFill>
        <p:spPr bwMode="auto">
          <a:xfrm>
            <a:off x="4953000" y="1905000"/>
            <a:ext cx="4075387" cy="397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trychn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190999"/>
            <a:ext cx="2553510" cy="192024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207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2D Techniques – Example </a:t>
            </a:r>
            <a:r>
              <a:rPr lang="en-US" dirty="0" smtClean="0">
                <a:solidFill>
                  <a:srgbClr val="002060"/>
                </a:solidFill>
              </a:rPr>
              <a:t>IV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err="1"/>
              <a:t>Strychine</a:t>
            </a:r>
            <a:r>
              <a:rPr lang="en-US" sz="2800" b="1" dirty="0"/>
              <a:t> (</a:t>
            </a:r>
            <a:r>
              <a:rPr lang="en-US" sz="2800" b="1" dirty="0" smtClean="0"/>
              <a:t>HH COSY)</a:t>
            </a:r>
            <a:endParaRPr lang="en-US" sz="28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99"/>
                </a:solidFill>
              </a:rPr>
              <a:t>The </a:t>
            </a:r>
            <a:r>
              <a:rPr lang="en-US" sz="2400" dirty="0">
                <a:solidFill>
                  <a:srgbClr val="000099"/>
                </a:solidFill>
              </a:rPr>
              <a:t>HH COSY spectrum of </a:t>
            </a:r>
            <a:r>
              <a:rPr lang="en-US" sz="2400" dirty="0" smtClean="0">
                <a:solidFill>
                  <a:srgbClr val="000099"/>
                </a:solidFill>
              </a:rPr>
              <a:t/>
            </a:r>
            <a:br>
              <a:rPr lang="en-US" sz="2400" dirty="0" smtClean="0">
                <a:solidFill>
                  <a:srgbClr val="000099"/>
                </a:solidFill>
              </a:rPr>
            </a:br>
            <a:r>
              <a:rPr lang="en-US" sz="2400" dirty="0" smtClean="0">
                <a:solidFill>
                  <a:srgbClr val="000099"/>
                </a:solidFill>
              </a:rPr>
              <a:t>strychnine </a:t>
            </a:r>
            <a:r>
              <a:rPr lang="en-US" sz="2400" dirty="0">
                <a:solidFill>
                  <a:srgbClr val="000099"/>
                </a:solidFill>
              </a:rPr>
              <a:t>shows the proton </a:t>
            </a:r>
            <a:r>
              <a:rPr lang="en-US" sz="2400" dirty="0" smtClean="0">
                <a:solidFill>
                  <a:srgbClr val="000099"/>
                </a:solidFill>
              </a:rPr>
              <a:t/>
            </a:r>
            <a:br>
              <a:rPr lang="en-US" sz="2400" dirty="0" smtClean="0">
                <a:solidFill>
                  <a:srgbClr val="000099"/>
                </a:solidFill>
              </a:rPr>
            </a:br>
            <a:r>
              <a:rPr lang="en-US" sz="2400" dirty="0" smtClean="0">
                <a:solidFill>
                  <a:srgbClr val="000099"/>
                </a:solidFill>
              </a:rPr>
              <a:t>coupling </a:t>
            </a:r>
            <a:r>
              <a:rPr lang="en-US" sz="2400" dirty="0">
                <a:solidFill>
                  <a:srgbClr val="000099"/>
                </a:solidFill>
              </a:rPr>
              <a:t>network within the </a:t>
            </a:r>
            <a:r>
              <a:rPr lang="en-US" sz="2400" dirty="0" smtClean="0">
                <a:solidFill>
                  <a:srgbClr val="000099"/>
                </a:solidFill>
              </a:rPr>
              <a:t/>
            </a:r>
            <a:br>
              <a:rPr lang="en-US" sz="2400" dirty="0" smtClean="0">
                <a:solidFill>
                  <a:srgbClr val="000099"/>
                </a:solidFill>
              </a:rPr>
            </a:br>
            <a:r>
              <a:rPr lang="en-US" sz="2400" dirty="0" smtClean="0">
                <a:solidFill>
                  <a:srgbClr val="000099"/>
                </a:solidFill>
              </a:rPr>
              <a:t>molecule</a:t>
            </a:r>
            <a:r>
              <a:rPr lang="en-US" sz="2400" dirty="0">
                <a:solidFill>
                  <a:srgbClr val="000099"/>
                </a:solidFill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80DA8-0B0E-41A0-AAAD-058FDC47F48B}" type="slidenum">
              <a:rPr lang="en-US" smtClean="0"/>
              <a:t>18</a:t>
            </a:fld>
            <a:endParaRPr lang="en-US"/>
          </a:p>
        </p:txBody>
      </p:sp>
      <p:pic>
        <p:nvPicPr>
          <p:cNvPr id="13314" name="Picture 2" descr="HH COS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018"/>
          <a:stretch/>
        </p:blipFill>
        <p:spPr bwMode="auto">
          <a:xfrm>
            <a:off x="4800600" y="1905000"/>
            <a:ext cx="4075387" cy="399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trychn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191000"/>
            <a:ext cx="2553510" cy="192024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22800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DEPT-Introduction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3124200"/>
          </a:xfrm>
        </p:spPr>
        <p:txBody>
          <a:bodyPr>
            <a:noAutofit/>
          </a:bodyPr>
          <a:lstStyle/>
          <a:p>
            <a:r>
              <a:rPr lang="en-US" sz="2000" dirty="0" smtClean="0"/>
              <a:t>Recall that most </a:t>
            </a:r>
            <a:r>
              <a:rPr lang="en-US" sz="2000" baseline="30000" dirty="0" smtClean="0"/>
              <a:t>13</a:t>
            </a:r>
            <a:r>
              <a:rPr lang="en-US" sz="2000" dirty="0" smtClean="0"/>
              <a:t>C-NMR are acquired as proton decoupled spectra because </a:t>
            </a:r>
            <a:r>
              <a:rPr lang="en-US" sz="2000" dirty="0"/>
              <a:t>of the </a:t>
            </a:r>
            <a:r>
              <a:rPr lang="en-US" sz="2000" baseline="30000" dirty="0"/>
              <a:t>13</a:t>
            </a:r>
            <a:r>
              <a:rPr lang="en-US" sz="2000" dirty="0"/>
              <a:t>C nucleus </a:t>
            </a:r>
            <a:r>
              <a:rPr lang="en-US" sz="2000" dirty="0" smtClean="0"/>
              <a:t>is significantly less abundant than the </a:t>
            </a:r>
            <a:r>
              <a:rPr lang="en-US" sz="2000" baseline="30000" dirty="0" smtClean="0"/>
              <a:t>1</a:t>
            </a:r>
            <a:r>
              <a:rPr lang="en-US" sz="2000" dirty="0" smtClean="0"/>
              <a:t>H nucleus (1.11 % (</a:t>
            </a:r>
            <a:r>
              <a:rPr lang="en-US" sz="2000" baseline="30000" dirty="0" smtClean="0"/>
              <a:t>13</a:t>
            </a:r>
            <a:r>
              <a:rPr lang="en-US" sz="2000" dirty="0" smtClean="0"/>
              <a:t>C) vs. 99.85 % (</a:t>
            </a:r>
            <a:r>
              <a:rPr lang="en-US" sz="2000" baseline="30000" dirty="0" smtClean="0"/>
              <a:t>1</a:t>
            </a:r>
            <a:r>
              <a:rPr lang="en-US" sz="2000" dirty="0" smtClean="0"/>
              <a:t>H)).</a:t>
            </a:r>
            <a:endParaRPr lang="en-US" sz="2000" dirty="0"/>
          </a:p>
          <a:p>
            <a:r>
              <a:rPr lang="en-US" sz="2000" b="1" i="1" dirty="0" err="1" smtClean="0">
                <a:solidFill>
                  <a:srgbClr val="FF0000"/>
                </a:solidFill>
              </a:rPr>
              <a:t>D</a:t>
            </a:r>
            <a:r>
              <a:rPr lang="en-US" sz="2000" dirty="0" err="1" smtClean="0"/>
              <a:t>istortionless</a:t>
            </a:r>
            <a:r>
              <a:rPr lang="en-US" sz="2000" dirty="0" smtClean="0"/>
              <a:t> </a:t>
            </a:r>
            <a:r>
              <a:rPr lang="en-US" sz="2000" b="1" i="1" dirty="0">
                <a:solidFill>
                  <a:srgbClr val="FF0000"/>
                </a:solidFill>
              </a:rPr>
              <a:t>E</a:t>
            </a:r>
            <a:r>
              <a:rPr lang="en-US" sz="2000" dirty="0"/>
              <a:t>nhancement by </a:t>
            </a:r>
            <a:r>
              <a:rPr lang="en-US" sz="2000" b="1" i="1" dirty="0">
                <a:solidFill>
                  <a:srgbClr val="FF0000"/>
                </a:solidFill>
              </a:rPr>
              <a:t>P</a:t>
            </a:r>
            <a:r>
              <a:rPr lang="en-US" sz="2000" dirty="0"/>
              <a:t>olarization </a:t>
            </a:r>
            <a:r>
              <a:rPr lang="en-US" sz="2000" b="1" i="1" dirty="0">
                <a:solidFill>
                  <a:srgbClr val="FF0000"/>
                </a:solidFill>
              </a:rPr>
              <a:t>T</a:t>
            </a:r>
            <a:r>
              <a:rPr lang="en-US" sz="2000" dirty="0"/>
              <a:t>ransfer, or also </a:t>
            </a:r>
            <a:r>
              <a:rPr lang="en-US" sz="2000" dirty="0" smtClean="0"/>
              <a:t>called </a:t>
            </a:r>
            <a:r>
              <a:rPr lang="en-US" sz="2000" b="1" i="1" dirty="0" smtClean="0">
                <a:solidFill>
                  <a:srgbClr val="FF0000"/>
                </a:solidFill>
              </a:rPr>
              <a:t>DEPT</a:t>
            </a:r>
            <a:r>
              <a:rPr lang="en-US" sz="2000" dirty="0"/>
              <a:t>, is a technique that is used to compensate for some </a:t>
            </a:r>
            <a:r>
              <a:rPr lang="en-US" sz="2000" dirty="0" smtClean="0"/>
              <a:t>shortcomings of </a:t>
            </a:r>
            <a:r>
              <a:rPr lang="en-US" sz="2000" baseline="30000" dirty="0"/>
              <a:t>13</a:t>
            </a:r>
            <a:r>
              <a:rPr lang="en-US" sz="2000" dirty="0"/>
              <a:t>C-NMR </a:t>
            </a:r>
            <a:r>
              <a:rPr lang="en-US" sz="2000" dirty="0" smtClean="0"/>
              <a:t>spectroscopy. </a:t>
            </a:r>
          </a:p>
          <a:p>
            <a:r>
              <a:rPr lang="en-US" sz="2000" dirty="0" smtClean="0"/>
              <a:t>The </a:t>
            </a:r>
            <a:r>
              <a:rPr lang="en-US" sz="2000" dirty="0"/>
              <a:t>technique utilizes the fact that different </a:t>
            </a:r>
            <a:r>
              <a:rPr lang="en-US" sz="2000" dirty="0" smtClean="0"/>
              <a:t>CH-functions </a:t>
            </a:r>
            <a:r>
              <a:rPr lang="en-US" sz="2000" dirty="0"/>
              <a:t>behave differently in an experiment, where the polarization </a:t>
            </a:r>
            <a:r>
              <a:rPr lang="en-US" sz="2000" dirty="0" smtClean="0"/>
              <a:t>is </a:t>
            </a:r>
            <a:r>
              <a:rPr lang="en-US" sz="2000" dirty="0"/>
              <a:t>transferred from the proton to the carbon </a:t>
            </a:r>
            <a:r>
              <a:rPr lang="en-US" sz="2000" dirty="0" smtClean="0"/>
              <a:t>atom. 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80DA8-0B0E-41A0-AAAD-058FDC47F48B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307188"/>
              </p:ext>
            </p:extLst>
          </p:nvPr>
        </p:nvGraphicFramePr>
        <p:xfrm>
          <a:off x="4152899" y="5045074"/>
          <a:ext cx="4389121" cy="91440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96716"/>
                <a:gridCol w="641684"/>
                <a:gridCol w="641684"/>
                <a:gridCol w="641684"/>
                <a:gridCol w="667353"/>
              </a:tblGrid>
              <a:tr h="20889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solidFill>
                            <a:schemeClr val="tx1"/>
                          </a:solidFill>
                          <a:effectLst/>
                        </a:rPr>
                        <a:t># of attached </a:t>
                      </a:r>
                      <a:r>
                        <a:rPr lang="en-US" sz="1200" u="sng" dirty="0" err="1">
                          <a:solidFill>
                            <a:schemeClr val="tx1"/>
                          </a:solidFill>
                          <a:effectLst/>
                        </a:rPr>
                        <a:t>hydrogens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solidFill>
                            <a:schemeClr val="tx1"/>
                          </a:solidFill>
                          <a:effectLst/>
                        </a:rPr>
                        <a:t>0 (-C-)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solidFill>
                            <a:schemeClr val="tx1"/>
                          </a:solidFill>
                          <a:effectLst/>
                        </a:rPr>
                        <a:t>1 (CH)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>
                          <a:solidFill>
                            <a:schemeClr val="tx1"/>
                          </a:solidFill>
                          <a:effectLst/>
                        </a:rPr>
                        <a:t>2 (CH</a:t>
                      </a:r>
                      <a:r>
                        <a:rPr lang="en-US" sz="1200" u="sng" baseline="-25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200" u="sng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>
                          <a:solidFill>
                            <a:schemeClr val="tx1"/>
                          </a:solidFill>
                          <a:effectLst/>
                        </a:rPr>
                        <a:t>3 (CH</a:t>
                      </a:r>
                      <a:r>
                        <a:rPr lang="en-US" sz="1200" u="sng" baseline="-250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1200" u="sng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1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DEPT 135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up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down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up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1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DEPT 90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up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1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DEPT 45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up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up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up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AutoShape 2" descr="data:image/jpeg;base64,/9j/4AAQSkZJRgABAQAAAQABAAD/2wCEAAkGBxMSEhUUExQWFhMXFxYZFRYUFBUZFxkXHR0YGBobGxUZHCggGBomGx4YIjUhJSorLzM6GB8zODMsNygtMCsBCgoKDg0OGxAQGiwkICQtLDIyLCwsLCwsNDEtLC8tLiw0LS8sLCwsLjEsNC01LywsLCwtLC4vLCwsLC8sLC8wLP/AABEIAJ4BPgMBEQACEQEDEQH/xAAbAAEAAwEBAQEAAAAAAAAAAAAAAwQFAgEGB//EAEgQAAIBAgIFBwgJAwEGBwAAAAECAwARBCEFEhMxQRQiMlFTYZMGUnFzgZLR0yM0QnKCkaGywzNisRUkY4OiweEHQ0RUo9Lw/8QAGQEBAAMBAQAAAAAAAAAAAAAAAAEDBAIF/8QAPhEAAgECAgcGBAQFAwQDAAAAAAECAxEhMQQSQVFhcYETIpGh0fAyUrHBBRQjQnKCkuHxYqKyJFPC0hUzQ//aAAwDAQACEQMRAD8A/YcbPJto44yi6ySuS6FuiYgAAHW3TP5CgOtliO1i8B/m0A2WI7WLwH+bQFXBY1pr7LFYaS1idSMtYHde01cxnGWTuX1tGrUbdpBxvvTRa2WI7WLwH+bXRQNliO1i8B/m0A2WI7WLwH+bQDZYjtYvAf5tANliO1i8B/m0A2WI7WLwH+bQFXE4xo2CSYrDo7W1VaMgm5sLAzZ55Vy5xTs2XU9GrVIuUINpZtJtFrZYjtYvAf5tdFI2WI7WLwH+bQDZYjtYvAf5tANliO1i8B/m0A2WI7WLwH+bQDZYjtYvAf5tANliO1i8B/m0A2WI7WLwH+bQDZYjtYvAf5tANliO1i8B/m0A2WI7WLwH+bQDZYjtYvAf5tANliO1i8B/m0A2WI7WLwH+bQDZYjtYvAf5tAdaOmdtoHKko+rdVKgjVVtxY559fCgLlAKAUAoBQCgFAKAUAoBQCgFAZ0/1uL1OI/fh6A0aAxsSTiZHhDWhjsJypOs7EX2QP2V1SCxGZ1gMs6qffersWfoehTS0amqrXfl8N8kstbi73tswvuONPBcPs8UosIrJIAN8DEA5DzDZ/QrDjUVLQtPd9DrQnLSNbRn+7FfxL1xXVbjcFXHmigFAKAUB4zAAk5AZknqoSk27IytE4ZZY3kkXW5QSxVxf6LoxqVO4bOxK9bNVUEpJt7fpsNuk1JUqkYQduzwuvmzk7/xZPckc6PkaCYYZyWQqXgds21VIDRsftFbghjmQc7kElFuMtR9PQmvGNal+YirNO0ksrvKS3XxutjywdlsVaYBQCgFAKAUAoBQCgFAKAUAoBQFLR3Sn9b/HHQF2gFAKAUAoBQCgFAKAUAoBQCgM6f63F6nEfvw9AWNJYwQxSSt0Y0ZiOuwJt6a5lLVi29hbQoutVjTjnJpeJS8l8C0OGQP/AFX1pJTxMjku35E29grijHVhjn6mn8RrxraRJw+FWS5RwXqX8dhlljeNui6sp9BBBqyS1k0zLRqulUjUjmmn4FXyfmLQIGPPQbOT76cxv1F/aK4pu8Vcv06CjXk45PFcnijRqwyCgFAKAyfKAa4jgztO+o9uzALuDlkGC6n46qqY2jvN2g9xyrfIrrm2kvBu/Q1QKtMJl+UaERCVRdoGEoAGZVbiRR3mMuPTaq6uWtuxNugSTqdk8prV6vJ9JWNRGBAI3HMVYY2mnZntCBQCgFAKAUAoBQCgFAKAUAoClo7pT+t/jjoC7QCgFAKAUAoBQCgFAKAUAoBQGdP9bi9TiP34egOdOjWVIu1kVT90Xkf2FFZfxCq6mKUd5s0PuylV+VN9XgvNp9DTqwxnjMBvNqlJslJvIzMKNnipEHRlUSgf3rZJP02Z9p66qWE2t+PvyNlR9po0Z7YvV6PFf+RqVYYjl3A3kD0m1Sk3kD1WBzBuO6otYHtAZaMHxbf7mID8UpufaFRfeqvOfJfU2tOGir/XLyivVvwNSrDEcuoIIIuCLEHiKEptO6M3yalvAq8Y2eI/8Nig/QA+2q6T7tt2HgbPxCFq7l8yUv6lc1KsMQoBQHhYbuNLE2Z7QgUAoBQCgFAKAUAoClo7pT+t/jjoC7QCgFAKAUAoBQCgFAKAUAoBQGdP9bi9TiP34egB52KH+6iJPVeRrD2gI3vd9cZz5L6mtd3Rv4pf8V/deHAl0ljNmAFGtI51Y06233J4KN5P+TYHTRpa7u3ZLN+9u5fYr0ej2jbk7RWLfD7t7F9rshw+hkteYCaUjnSSKD6Qq7kXuH6nOu56VO9qfdjuX33viy2emTval3I7En9XtfFmD5Q4gYKSF4yX1de+H1rnUfm6ys39NNbVuWIUWytuMS/WSnNWaaWtbfhjv34K+BpoVvzMJ0ZLvyV01hdxxs9l2rpPa3iasGAxMwJxMuoDuhwzFVA/unsJGbvXUHdxrqVSlB/pxvxl6ZLrc8rmWIvJ7Cruw8RPEsisT3lmuSe81w9JrP8Ac/EHr6AwpN9jGrDcyKEYehksR7DxqFpNXLWfXH6gqS4XFQc6CTlCDfDOQHt/ZiLb+6QNfzhVinRqYTWq96y6r0tyIx2HHkhjElEzg2leQu6HpIp5kd+BBRBmt1OdiayRpSjHXeUr2fv6G7TpWnGl8kUuub82z6CpMQoDG0QmzxOKj4MyTL6HXUPHzoz+dVQwnJdT0NKfaaPRqbk4+DuvJmzVp54oChpHEsCsUf8AVe+fmIOk5ytlkADvJHC5F9GmrOpP4V5vYvXcuhpoUotOpU+Feb2R9XsXGx5HoSACxjDk9JpOe7HrLtnf/wDCpel1W7qVuCwXgTLTa7d1JrgsEuiwI43OHcIzFoXIEbM1yjnchJzKngSSb5cRXTSrR1oq0lmltW/ptW7HedyS0iDlFWks0lmt/NbUrYY7zUrKYhQCgFAKAUAoBQFLR3Sn9b/HHQF2gFAKAUAoBQCgFAKAUAoBQCgM6f63F6nEfvw9AeaOzlxLZdNEB7ljQ/ozNXEMZM118KVKPBvxk/skeaOUyu2IPRI1IR1R3BLel2APoVON621mqcVSWeb57ui87k12qcFQWecue7+VebeyxJpXHmMBUXXme4jXhfizHgi7yfQBmQKqpU9Z3eCWfve9noYirLoFTh5o2JeSZGEkrW1mYggH+1V4KMh/njSJdrHVyVsF728TRolbsK0Ki2NMi8jtINJh0WT+oqRk33lWF1J7wQyE9aE8a7nacI1VlJeD2r78mbPxXR4068pU/hbfinj9muDRvVUeYKAz9PTFMPIRkxGqthc6zkIth13Irio7RZq0KCnXinksXyWL8kQaQ0UwEcmH1VmhUKmtcK8Y3xORuU5EHPVIBscwdVCcYrs5/C/LiveKM1STnJzebLOidJpiEJUFWU6skb5PG43qw69xBGRBBBIINc1aTpuzyeT2Nb/eWTOU7l6qiTLxN1xcJ4PHKh72BR1/Tafr1VW8JrqbadpaLNbYyi+jun9jUqwxHE0oRSzGyqCSeoDM11GLk1FZs6hFzkoxzZS0VhyNaVx9JLYm+9V+wnsF/aTV1eawpxyj5va+v0saNJqJ2pw+GPm9r6/SxoVnMpBjsKJY2jbcwtcbweBB4EGxHoqylUdOakthZRqulNTWz3Yh0RijJHz/AOohKSAeeu824AizDuYV3pFNQn3cniuT9MnxRZpVJU5934XiuT9MnxTLtUGcUAoBQCgFAKApaO6U/rf446Au0AoBQCgFAKAUAoBQCgFAKAUBnT/W4vU4j9+HoSZuDYvCq72xMkjsRlaHWJv3fR6idfOFWaGrRdV7Mery9eh6tVKFVy2U4xX81v8A2u+hq6U0gmGjBIJJISKJANeR7ZIg67Am+4AEkgAkTTpSqy823kuL945LE8ltvFkeicAy3lmIbEOBrkdFBv2adSA+07z3TVqJ92Hwrz4vj9MiDSqkk+QwTbDEuvCOYqcj/RxJ10OWXNn1l7herdE70KlDd3l9X5X8Ee9WXb6PGXzRv/NTwfjCz5n19VHgigMjSh2mIgh4AtM/oTJB77A/gNVTxko9Tdo/6dCpV32iuuL8k11NerTCZWlNHtr8ogsMQoAIyAmjBvs378zqt9knqLA306it2c/h+j3+q2rjYhraXNH41Jk10vvIYEWZWG9WX7LA8KrnBwdmSmVNOc0wP5s6DxNaH/LiqKmFnx+uBt0PvKpDfB/7bS+xqVYYjL0g20mjgHRH0sv3QeYp+8+duIQ1qpLUpyq7cl930X1RtoLs6Uqzz+GPN5vovNo1KymIUAoDNJ2eJHmzJbf/AOZHmMuJZCfZEK0/HQ/hfk/R/U1r9TRuMH5S9Hb+o0qzGQUAoBQCgFAKApaO6U/rf446Au0AoBQCgFAKAUAoBQCgFAKAUBg+UOI2bhxvGGxOr94thwo7+cRXFR2i2adEp9pWjF5XV+W3yJcEFiLlmtHh4ki1jwsodzkM8tT3TkOOtQapQprN4/ZffxLNJqNwTec25Pxsvv4kmjIGkflMlwWW0KG42cRsect7bVjmTwAVeBLKslGPZR6ve/RbPHliNWs4FAfPaXwIOLjJuFnhkgaxPSX6WMi25gBKQTXMJulXjUXvb6nq6LXa0WSWcJRkuT7r6Pu4GtoudnjUvbXF1e27XXmtbuuCR6RV9eCjNqOWa5PIw6RCMKjUcs1yeKLdVFBjaGbaYjFS8A6wrn9mNbn/AJ3f8qqp4yk+ngehpa7OhRp8HJ/zPD/akbNWnnigMjHJsJDiF/ptblK57gLLKAPtKLA9a/cAq+D7SOo81l6enHmRlideU31WVhnqKJALXvqESDd16tZK3wP3kbvw5/8AUwW/D+pW+5qK1xcbjuqwxtWdmZ2hl1trNxlc23dBOYu7eCAWv/dWnSHbVp/KvN4v06GvS3q6lL5V5vF+GXQ0qzGMUAoClpbDF0un9RCHjP8AeOBPUwup7mNXUKihLvZPB8v7ZrijRo1VQn3vheD5P0zXFE+DxAkRXF7MAbEWI7iOBFcVIOEnF7CurTdObg9hNXBWKAUAoBQCgKWjulP63+OOgLtAKAUAoBQCgFAKAUAoBQCgFAfL+V84SWAm5uCLDe302Faw7zao1HUagtrXq/I3/h1Nzqu3yy6d1q/mW8NBtGERzSIh5zwec88JfiFJDH8A4EVtqTteSzeC4Ryv19TLXqKc21ls5LI3axlQoBQGfp2JjCWjF5IyJEA+0yHW1b8NYXX8Rrionq3WaNWhyiqqjN2jLB8E8L9M+hBovFq0pZDeOeNJozxJsFbL7uy/M1qbVShGa2YdHivuW6TSlGmlL4oNxf1XnrGhjcUsSF23C2XEkmyqOsliAB1kVmlJRV2ZKNKVWahH3vfJLFkGhMEYYVRiC/OZyNxdyXcju1iainHVjYt0uuq1VyWWCXJKy8i9XZmFAeEXyNAZMIEbHDSZxSBtjfitiXiPeouR/bl9k1dUiqkdddfXr9eaJhJwkpLNZEGAxbDBqLnagnD3OZ2isYdYjju1/RnlVehxUmtbJXv09T0q1GL0tv8Aa+/0a1rfbngbWHhCKqL0VAUegCwpOTlJye08+c3OTk83iSVycCgFAKAzdGHVkmiNsm2ifckuT/8AIJP0rTWWtCFThZ81/axr0ha1OFXerPnHD/jqmlWYyCgFAKAUAoClo7pT+t/jjoC7QFPG4aRyCkzRi2YCRtc9d2BqyE4pYxv1YK/+nz/+7fwof/pXfaU/kXi/UWOJ9HTELrSmUB1ZkdUUMoDArzVzzKtY+YKlVYY2jbDPH3/khooRaEmGIWQECNcSJNTXv9FyUwWzW5bbc617Za3Sq56RDs3Hbq2vx17/AE9MiLYmwcNNrE7XK9wNUDVF91vtZZXPVWbWhb4STK07gsa7kwSKFAYx6xUarmKVAc0a42jIfY2+9hfQqUIq01z5XT3rZfyyIaewjk0di3LCVww3oAQAVE0zFWOra5iOH+ybmNuu9ddrRilqrn/SuO/W27ULM1fJ3DSRwIkrF3W41je5AORNyTnvsd1wOFZ9IlGVRyirIlZGlVJIoBQCgPlfK2FmxODKMAV2xsxGqL7Oztci4Ui9uNrV1TcVPvbn6W88zbo0tSjVms2lH+p3+iZu4NoYkCK62F7kut2JzZieLE3JPfScnJ3ZiJuVx+envD41yByuPz094fGgHK4/PT3h8aAcrj89PeHxoD5rSDHDWeMrJFG5lAV12iK19qmqTz0sWYAG4IAsRU0ZOnrQ1XJS2LO+a549dh7Oj1KWk9yb1ZSSjwbXwu+x3snfBq7vcu4fEcpZJJQIo0IeOJ3TXZwDZn1WIAF8l33AJtYCqUpTd5K1tm0zVHT0aMqdOWtJ4OSyS3K6Tu9r3YI2OVx+envD41aeeOVx+envD40A5XH56e8PjQDlcfnp7w+NAV8fspUKmRQd6sGXWRhuZb8R/wBjka7hNwd/fIHz2gsbr4mRJCqmOQytZgEDtGkY1c81Y7WQb7a2YBruKjTjU1Xm1bfZ4vzVuLvbA9SpJflIT2tanhJt+WouR9TyuPz094fGqTyxyuPz094fGgHK4/PT3h8aAcrj89PeHxoByuPz094fGgM/HYpFmikDrYkxOAw3NmpPocAfjNaaXfpyh1XTPy+hrod+lOnt+JdM/LHojQ5XH56e8PjWYyDlcfnp7w+NAOVx+envD40A5XH56e8PjQDlcfnp7w+NAOVx+envD40BX0WwLTEEEGXIjMdCMb/TQlprMv0IFAKAimnVLXO82AAJJNidwF9wNdRg5ZHcKcp3tsIosfGxCgm5JAujjMAMcyMsiK7lRnFXf1XI7lo84q7+q2u28sk2qopzIMVjUjQyM3MGdwC2XXZQTa2d+ABO4VZClOctSKx8C2nRnUnqRWPh9fd8BJjY1DEsOaSGtmbgXsAMybcBnRUptpWzEaFSTSSz/wAdFxZ2+JQC5YAddxbiT+QBPsNQqcm7JHKpTbskyKPSERBOtazBSGBUhjuBVgCL106M07W47zuWj1E7W2XwxwXFYE23Xzl48Rw3/lXGpLcV6ktzIJ9JRJ0nA78yOGZIyA5y5nrFdxoVJZItho1Wfwx9+0y3VRQZWLiRsXEGCtaCfIgH7eHt/wBaEl3kUXZp7i/ChA5FF2ae4vwoByKLs09xfhQDkUXZp7i/CgHIouzT3F+FAQ4rR8DqyMqAMpU2CggNzcjbI1KdnclOzuivoTCJsVVkQsmtGxKC5KEpfdxtf21fpNu1bW3HxxNOmJds5LKWPirl7kUXZp7i/Cs5lHIouzT3F+FAORRdmnuL8KAcii7NPcX4UBzLhoVBLJGAASSVXcBc8OqpSbdkTGLk0lmz4zU1MRykJrM8AlMGqDeBXsQqAXEoRkYdZ1l45aHGn+YdHglfir433XduVnsPU0yKWjKEMVTk1fe5JX53cXbglvPsoIIHVXRY2RgGVgqkFSLgg23EVnlFxbTzR5R3yKLs09xfhUAcii7NPcX4UA5FF2ae4vwoDieCFFZ2SNVUFmJVbAAXJOXVUNpK7OoQlOSjFXbwR85iNFcqiMhYwlo9aKFCihRe6NIQLliQLi+qL2ztcqC1pxlO6W5O2HTG56tPSKWi1VTjGMrPvSavfY0tiW52u8+Cn0M6LsldQ8cy3hldU19a2sYn5oubXseOqQcxcqkJUKrpS35+/I40vR4y15QSUoPvRWVstZZ9VsumsHhv8ii7NPcX4VJ5Y5FF2ae4vwoByKLs09xfhQDkUXZp7i/CgMjykxMcEZCRoZWDFRqAhVHSdgAeauXpJVeNadGodrOzy94e8ld7DunB1JqEc27FP/w0JOD5xuTLI3D7dnztxOtf21l1lJuUcm21yu7eVjf+LRjDSpU45RUY+EUn53Pq6k80q4vR0UpBkjVyMgWUGwq2nXqU1aEmuRdS0irSVoSa5Mg/0LDdhH7gqz85X+d+Jb+f0n/uS8TqPQ8KEGNBGwN7oFB3EZ5WORP51D0mpJWm7riRLTK01ab1lxv72HEujFBZxrs/PaylFZiyhdXWsLbsjcempjXbtF2Sw3vJ3vbH6Ex0mTSg7JYLG7Ss73tj1w6EuHwYMceuG1lAtrtdgct7Am5y33PtrmdVqctW1nuy9+BxOs1OWo1ZvYsPovojufBBkKKzJc3LLqlj131wwN+8VzGraWs0nz/s0cwras9aST4O9vJoi0nolJxZiw5rrzLAkONVgSQbjcbbrgHgLd0dIlSd1wz4Ze/Vlmj6XOg7xs8U8eDutvtXW1kI0FGCTdjctrBrZ6xmLdECx+lf8hXf5udre8NW2d/lRY9OqNWsla1rcNW2d/lXmT4HRixMzDMsFBuB9nWINgAAecdwG4VXVryqJJ7L+dvQqraTKrFRey/nbrs2srHydhsou3NVEXNdyCRV4bwsji/eDvANW/nal28MW34tN+aRd/8AI1bt4Ytvxab274r/AAzqXQaMLEnIkqTnvKvzuvnqGyt1br3iOlyT98vpht3nMdOnF335+aw6O2N95pQxhVCjcAAPQMqyyk5Nt7TJKTlJye0x1wITHiQEkyQzEg2sNU4Vcsr8L59ZqDk26AUAoBQCgMrSOg0mcszOLoEIGra17k5jfwvQm4WXZYooehONZfWoAGHtQKfwtWvV7ShrLOGD5PLwd/FG1x7XRtZZwwf8LyfR3XVGrWQwigFAKAxPKrCLMkcZ3vJqra25kdH3/wC6Mm7urRo8U5OTyim/svOxq0WCcnKWUU39l5tFRNDLhsTh5EZiGLxMGtYBolzFgCc4Y99+kxrHLCSZ3QtKjVi87J+Dt9JMmg/2KYRn6rM52R4RTMbmPr1HJJXgCCvFRXoS/XhrfuiseK381t357zEfQVjAoBQGZpbnvDDwdi7jPOOOxtlw2hiBvkQSONVzxaj7w/vY2aN3ITrblZc5Yf8AHWtxs9hE/k8hTVLMTa2tZAc3MjfZsNY2vYWyFrVYYzNx2jyY8RhluGU8owpFrhr6+V+qUH2OKv02PbUY1Fnk+ay8V9Ge3R0hKdLSJYp9yfK1vOPmj6DReLE0Mco3SIrD2gGs0Ja0U955WkUXRqypv9ra8GWq6KRQFfH4xIY2kc2RBc2Fz6AOJJyA767pwc5KMc2G7HwflJgGcbSW5nljkcxZcyJB9HCMic5CmtwJLcK2VJKFCcoZRVlxk9vhluwPU/CtHU5Oc8rqP9WfhG7PpPJDQ6YVZY0JNnVc7cI0PV1k5158VqqxgrVXVqSm9rZ9BUlRVxeNEZA1JGuL3SNmH5jjXMpW2F1Kg6ivrJc2kQf6sOyn8F657Tg/At/KP54/1I8bSt9ULG6lnCAyIygXDNfPf0bekimvwC0W125J2V8GntS+/hcrLpttrs2RQNtsiwa6j/Z+Uk3Nvu7u/urntXez328rlz0KPZa8ZP4da1sf/s1Lffy4mh/qCFQ6XdWJAMY1hcGxvbdYgj2GrNdWujL+XmpOMsGt+BBj9LrHh5J9UkRqxtcDWIF7BhcWPWL/APSuZVEouW4so6JKpXjRv8TXS73ZnmkdL7EEuh1SQIypBDXW9ySQFz5ozzJAFyQKSqauZNDRO2dovG2KezHrfDHgrt4I4j04jHVCtrawFjax6dyCCeCNvtwqFVTwOpaDKK1m1a1/p6oh0Zp1ptYCLngIwGuLFWEbHO32Q6+nPdUQquWws0jQY0bNzwxWW1NrzafImbT8Y+xJxtYKdYAGxADXzIYAWvlmBcXntVuK1oE3+5bN+HlbDC+zjmQ4bTF3JBZkfZiMGMqtyrudWS2rINReBOYtlcVCqYllTQ7Qs0k1e+N3mkrrNYvalhvJdCaa27MpTVKhSM7ghkR8j3B1F/TU06ms7WONM0LsIqSldO/k2vOzJp/rcXqcR+/D1aYDRoBQCgFAKAUBnadwZkjun9WNhJHnbnL9m/Uwuv4q06LVUJ2l8LwfJ7emZr0KsqdS0/hkrPk9vTPoXMJiBIiuvRZQw9BF6pqQcJOL2GerTdObhLNOxLXBwKAUBmxrtcQX+zDdF6tow559i2X8TVpb7Ojq7ZY9Fl4vHwNkn2VBR2zxfJZLq8eiPPKLKHX3bN4pCf7UdWb/AJdb9axVPhvuGg41dT5lJdWml52LuLwySo0cihkYWYHcRV0JuElKOaMZmaIxEkT8mnbWYC8Mp3zRjfrZW2q/atvyYAXIW+tGM12kFbetz4cHs3ZcWNmswFAZeFIkxUr5ERKkQ6w5+lkHoKmH8u6q1jNvdh9/Q2VL09GhH5m5dF3Y+et4mpVhjMnT52YTEAZwkl++JrCQd9sm/BWvRe+3Rf7suay9Opu0L9Rug/35fxLL06jydGoskXCOVwu7oP8ASpa3AK4X8NYKa1bx3P8AuNPevKNX5oq/Nd1+LV+prVYYTmRwoJJAABJJNgAN5J4CpSbdkDCwaNjJFnfLDIb4dCD9I3buCN2/UH4s7rq6ptUI9mvieb3f6V9/DffnPEp4+PaSbRj/AFZ4YYsifoo32r++Ue53WA38atLlq0oUFvTfN4+S+571CXZw7NL4YSk+clqrwTXG9ze0d0p/W/xx1SeGXaAUAoDmRAwsQCOIIuPypa5MZOLumRPhlsdUKrcG1RkbWB9lRqo7VWV8W2t1/IYLDbNAoJObHMk7yWsL7lF7AcAAOFIqysKtTtJa1t3kreO97XiTMoIsRcHeDUnCbTujmSJW6Sg+kA/5qGkyYzlHJ2IxhI+CKMwcgBuIPDvApqo67abzbO44VUkgAE77ekn/ACSfaaJJHMpykrNnhw6Heq8fsj7XS/PjSyJVSa2vZ5ZeB00SkAWyFiOFrbrUsQptO9zyOBVJIABO+3pJ/wAkn2miSRMpykrN+/aRSn+txepxH78PUnBo0AoBQCgFAKAUBnaMOo8sJ4Nrp9x7t7bPrj0avXWmt3oxqLdZ81/a3ma9I78IVVtVnzjh5q3W5o1mMgoCHFz7NGe19UE2G8ngB3k5V3ThryUd5ZSp9pNR3kGiMHsogpzc3Zz1uxux/P8AwK70ir2k21lkuSyLNKrdrUcllkuSwRLj8OJInjO50ZeveCKzyV00cUKjp1IzWxp+BzorEGSGJzvZEJ7iQLj86Qd4pnWk01TrTgtjf1ONLaOE6atyrqweNxvSQbmHdvBHEFgciaupVHTlfZk1vXvweJnZxofSBlUq4CTxnVlS+48GXrRhmp6j1ggTVp6jvHGLyfvatvoSi5iZ1jRnY2VVLMeoAXNUtpK7O6cJTkoRzbsZ3kwjcmR3vry60rA7wZCX1TfzQQv4a4pX1E3tx8TV+IOP5iUY5RtFfyq1+ufU1asMRy6BgQRcEEEHiDUptO6JTcXdHzmhRspxGczqNCT17I7SHhmTFI3unvtZpdnWVRZTV+u3zuevpf6tF1FvUv6sJf7orxR9LVR45g6QiOMlMGYwsZBnOdpmz+h+4Mi/XknnitdOSow1/wBzy4f6ue7dnuOXiaWlJykZ1em1kjFvttkMhwG89wNVUIKU8cli+S9+Jp0amp1FrZLF8ln6LiZmIiAxWDhXdEkshF+AURKSON9dqzVZudZN8WbKc29Gr1ZZycY+L1n9EaWjulP63+OOuzzC7QCgFAKAUAoBQCgFAKAUAoBQGdP9bi9TiP34egNGgFAKAUAoBQCgKGlRqasw3x31u+M21x+gb8ArRQ716fzfXZ6dTVo3fvRf7suay9OpeVgRcZg7jVDVsGZmmnZntQQUXbaS6o6Edmbvc9FfYOd7Uq9LUp6215ctr65eJpS7OlrbZYLltfXLxL1UGYUBmaAyR0O+OWVd1rKWLoPRqMu7/tVdPJrc2bNNxnGa/dGL8rPzTNOrDGZ2ldHl7SREJiEB1GPRYbyklt8Z/MbxnV1Koo92WMXn6riQZuPx4xOHMVtWSSRYJYyTrKSbyDKxI2QdgeIsdxqnSqWqtXNSye9e733M3fh71ava/InLqsv91j6IChiPaAUB855W/Q7PFC9kePaWt0ASNbPqVnX/AIncKsffpOPy95dPiXhj04nr/hn62toz/cnbnbLxSfTiW8bOcQ5gieyr9YdDzlBAIjVgea7A3uMwOospqyEVTj2klnkt/Hil5vkzx3uNSCFUUKoAUCwA3AVQ227skp4a8spkNtml1i723O/580ehuur52pwUNrxf2X3fTcaqlqVNQ/c8Xy2L7vpuK+HTWx0r8I4YkFwMizO7WO/cI/yFYljUb3JFtSWroUI/NKT8EkvuW9HdKf1v8cdWmAu0AoBQCgFAKAUAoBQCgFAKAUBnT/W4vU4j9+HoDRoBQCgFAKAUAoDwigMmIHC3XVZsOTdNQFjFlmpUc4pfcRe17WAArXK2kY3SntvhfjfK+++eeZulbSu9dKe2+Gtxvlffe188Wzp9KGXm4YFmORkZGEacCTrW1zv5q8RmRvotHVPvVnZbk8X6c30uFoqpd6u7LcmtZ+F7Li9mVy/hMMsa6q9ZJPFmObMesk51nqVHN3fvgZatWVSWtL/C2LoTVwVigMbANqY3Ex8HWKYd5sYm9PQT8xVUcKklyf2PQrrX0OlPc5R/8l9WbNWnnigMDSGCWXGJqnUdIWZpUA2g1mCxgkqQy2E2RuKRqNTSzSu7PLHA2RjqaLKW2UkuixfnqlnlOJiNniEyefCQr8elC5t1Zq5vfoitGrSn8Ls9zy8V911MZxJ5T4ZQS5kjAtfaYedN+7NkF6laJVfw2fJp/ci54PKJHuIYcRKwNsoHjX07SYIhHoJp+VaxnKK6p+Suxc5xWjsRiVZJ3WKFgQY4TrMw/vlYCw/tVQf7qjXpwXcV3veHgl930LKVSdOanF2adyl5L45ocOiTLzVLIJIo2I1lZlbXRRdTrAnWtY3ve9c0oKtTTi+8lZpu2WGDefLNcj1dP0WnUrylQwv3tVtL4lfBvB55Z3NVsWcQNWHWCHpSkMnNN77O4uzHzhkL3vcWqxU1Rd6lr7I548dy4ZvKxkVFaO9ara6yjg8eO5cM3la2JowxKihVAVVAAAyAA3Cs8pOTcpZsyTlKcnKTu2Znk4NaN5uM0jyfh6Cf8irVFLFa282ae9WcaXyJLrm/Nss6O6U/rf446tMJdoBQCgFAKAUAoBQCgFAKAUAoDOn+txepxH78PQGjQCgFAKAUAoBQCgFAKAUAoBQGTpNdTEYeXgS8LehxrKffRR+Kqp4SjLobtHevQq0uUl0wfk2+hrVaYRQGVoIa+1mN/pZDq34RpzF9hszfjqunjeW826Z3NSiv2rHm8X9l0NWrDEKAUAoDE0UuyxWJi+y+pOn4hqPb8Sg/j76phhOS6no6S+10alU2q8X0xXk/I26uPOKGnpymHlZekEbV+8RYfqRXFR2g2jToUFPSIRlldX5bSzg8OI40QbkVVHoAtXUVZJFVWo6k5TebbfiQaO6U/rf446krLtAKAUAoBQCgFAKAUAoBQCgFAZ0/1uL1OI/fh6A0aAUAoBQCgFAKAUAoBQCgFAKAqaVwxkiZVyfJkPU6kMhPdrAVzNXjZF+jVFTqqUssnyeD8iTA4kSxo43MAbHeDxBHAg3Fu6kZayuc1qTpVHB7H7ZBpvEFIW1em1kj++5CL+RN/ZUVHaOBZolNTrLWyWL5LFlnCYcRoqL0UUKPQBYV0lZWRTVqOpNzlm3fxJak4FAKAUBmaUGpJFPwUmN+5JNXP2OEPcNY1XPBqXvE2aN34To78VzjfDqm+bsadWGMzNLDaPFCNxcSSdyRkMPzk1B6Naq54tR94GzRf04Tq7lZc5Yf8b+Rp1YYylo7pT+t/jjoC7QCgFAKAUAoBQCgFAKAUAoBQGdP9bi9TiP34egNGgFAKAUAoBQCgFAKAUAoBQCgFAY0/wDsjtJ/6ZyWkAH9JyReQAfYbMt1Hnbi1qn+m77Pp72noQ/6uCh/+iwX+pfLzX7d6w3EazjFYiMxsGw8F2Z0YFXmI1VUEHMKpLHvZeqovrzVsl9Tpwei6PJVFac8LNWaisW+rwXBM3auPNFAKAUAoCHGYcSRvG17OrKbbwCLXHfUSV1YspVHTnGazTT8DGwvlEix6kpBxSHZtCpXaPJkAUQnosCGBOQBzIsapVZJWeeVj0Kn4dOU9emv02rqTvZLi7ZrK2beWaL+isIy60ktjNJYtbMIB0Y1PFVuc+JJOV7CyEWsXmzLpNaMrU6fwRy475Pi92xWRoV2ZSlo7pT+t/jjoC7QCgFAKAUAoBQCgFAKAUAoBQFDFwSbZJECEKkiEMxXpmM3uFO7U/WgJNpP2cXjP8qgG0n7OLxn+VQDaT9nF4z/ACqAbSfs4vGf5VANpP2cXjP8qgG0n7OLxn+VQDaT9nF4z/KoBtJ+zi8Z/lUA2k/ZxeM/yqAbSfs4vGf5VANpP2cXjP8AKoBtJ+zi8Z/lUA2k/ZxeM/yqAbSfs4vGf5VAebSfs4vGf5VAA8/ZxeK/yqA92k/ZxeM/yqAbSfs4vGf5VANpP2cXjP8AKoBtJ+zi8Z/lUA2k/ZxeM/yqAbSfs4vGf5VAea8/ZxeK3yqE3PdpP2cXjP8AKoQNpP2cXjP8qgPcBCy65ewLvrWUkgc1V3kC/Rvu40BaoBQCgFAKAUAoBQCgFAKAUAoD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86" name="Picture 2" descr="http://www.ube-ind.co.jp/usal/documents/images/img_o384_03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0"/>
          <a:stretch/>
        </p:blipFill>
        <p:spPr bwMode="auto">
          <a:xfrm>
            <a:off x="1295400" y="4428998"/>
            <a:ext cx="2560320" cy="220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85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DEPT-Example I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26670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sz="1800" dirty="0" smtClean="0"/>
              <a:t>The original spectrum of isoamyl acetate displays only six signals due to the symmetry in the side chain.</a:t>
            </a:r>
          </a:p>
          <a:p>
            <a:r>
              <a:rPr lang="en-US" sz="1800" dirty="0" smtClean="0"/>
              <a:t>The carbonyl carbon atom (</a:t>
            </a:r>
            <a:r>
              <a:rPr lang="en-US" sz="1800" i="1" dirty="0" smtClean="0"/>
              <a:t>C2</a:t>
            </a:r>
            <a:r>
              <a:rPr lang="en-US" sz="1800" dirty="0" smtClean="0"/>
              <a:t>) at </a:t>
            </a:r>
            <a:r>
              <a:rPr lang="en-US" sz="1800" dirty="0" smtClean="0">
                <a:latin typeface="Symbol" pitchFamily="18" charset="2"/>
              </a:rPr>
              <a:t>d</a:t>
            </a:r>
            <a:r>
              <a:rPr lang="en-US" sz="1800" dirty="0" smtClean="0"/>
              <a:t>=172 ppm does not show up in either </a:t>
            </a:r>
            <a:br>
              <a:rPr lang="en-US" sz="1800" dirty="0" smtClean="0"/>
            </a:br>
            <a:r>
              <a:rPr lang="en-US" sz="1800" dirty="0" smtClean="0"/>
              <a:t>DEPT spectrum because </a:t>
            </a:r>
            <a:br>
              <a:rPr lang="en-US" sz="1800" dirty="0" smtClean="0"/>
            </a:br>
            <a:r>
              <a:rPr lang="en-US" sz="1800" dirty="0" smtClean="0"/>
              <a:t>it is a quaternary carbon.</a:t>
            </a:r>
          </a:p>
          <a:p>
            <a:r>
              <a:rPr lang="en-US" sz="1800" dirty="0" smtClean="0"/>
              <a:t>The methylene functions (CH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) at </a:t>
            </a:r>
            <a:r>
              <a:rPr lang="en-US" sz="1800" dirty="0" smtClean="0">
                <a:latin typeface="Symbol" pitchFamily="18" charset="2"/>
              </a:rPr>
              <a:t>d</a:t>
            </a:r>
            <a:r>
              <a:rPr lang="en-US" sz="1800" dirty="0" smtClean="0"/>
              <a:t>=38 ppm (</a:t>
            </a:r>
            <a:r>
              <a:rPr lang="en-US" sz="1800" i="1" dirty="0" smtClean="0"/>
              <a:t>C4</a:t>
            </a:r>
            <a:r>
              <a:rPr lang="en-US" sz="1800" dirty="0" smtClean="0"/>
              <a:t>) and </a:t>
            </a:r>
            <a:r>
              <a:rPr lang="en-US" sz="1800" dirty="0" smtClean="0">
                <a:latin typeface="Symbol" pitchFamily="18" charset="2"/>
              </a:rPr>
              <a:t>d</a:t>
            </a:r>
            <a:r>
              <a:rPr lang="en-US" sz="1800" dirty="0" smtClean="0"/>
              <a:t>=61 ppm (</a:t>
            </a:r>
            <a:r>
              <a:rPr lang="en-US" sz="1800" i="1" dirty="0" smtClean="0"/>
              <a:t>C3</a:t>
            </a:r>
            <a:r>
              <a:rPr lang="en-US" sz="1800" dirty="0" smtClean="0"/>
              <a:t>) point down in the DEPT 135 spectrum.</a:t>
            </a:r>
          </a:p>
          <a:p>
            <a:r>
              <a:rPr lang="en-US" sz="1800" dirty="0" smtClean="0"/>
              <a:t>The methine function (CH) at  </a:t>
            </a:r>
            <a:r>
              <a:rPr lang="en-US" sz="1800" dirty="0" smtClean="0">
                <a:latin typeface="Symbol" pitchFamily="18" charset="2"/>
              </a:rPr>
              <a:t>d</a:t>
            </a:r>
            <a:r>
              <a:rPr lang="en-US" sz="1800" dirty="0" smtClean="0"/>
              <a:t>=25 ppm (</a:t>
            </a:r>
            <a:r>
              <a:rPr lang="en-US" sz="1800" i="1" dirty="0" smtClean="0"/>
              <a:t>C5</a:t>
            </a:r>
            <a:r>
              <a:rPr lang="en-US" sz="1800" dirty="0" smtClean="0"/>
              <a:t>) shows up in all three DEPT spectra.</a:t>
            </a:r>
          </a:p>
          <a:p>
            <a:r>
              <a:rPr lang="en-US" sz="1800" dirty="0" smtClean="0"/>
              <a:t>The DEPT spectrum cannot determine which of the signals at </a:t>
            </a:r>
            <a:r>
              <a:rPr lang="en-US" sz="1800" dirty="0" smtClean="0">
                <a:latin typeface="Symbol" pitchFamily="18" charset="2"/>
              </a:rPr>
              <a:t>d</a:t>
            </a:r>
            <a:r>
              <a:rPr lang="en-US" sz="1800" dirty="0" smtClean="0"/>
              <a:t>=21 ppm and   </a:t>
            </a:r>
            <a:r>
              <a:rPr lang="en-US" sz="1800" dirty="0" smtClean="0">
                <a:latin typeface="Symbol" pitchFamily="18" charset="2"/>
              </a:rPr>
              <a:t>d</a:t>
            </a:r>
            <a:r>
              <a:rPr lang="en-US" sz="1800" dirty="0" smtClean="0"/>
              <a:t>=24 ppm belongs to </a:t>
            </a:r>
            <a:r>
              <a:rPr lang="en-US" sz="1800" i="1" dirty="0" smtClean="0"/>
              <a:t>C1</a:t>
            </a:r>
            <a:r>
              <a:rPr lang="en-US" sz="1800" dirty="0" smtClean="0"/>
              <a:t> and </a:t>
            </a:r>
            <a:r>
              <a:rPr lang="en-US" sz="1800" i="1" dirty="0" smtClean="0"/>
              <a:t>C6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80DA8-0B0E-41A0-AAAD-058FDC47F48B}" type="slidenum">
              <a:rPr lang="en-US" smtClean="0"/>
              <a:t>3</a:t>
            </a:fld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6149071"/>
              </p:ext>
            </p:extLst>
          </p:nvPr>
        </p:nvGraphicFramePr>
        <p:xfrm>
          <a:off x="3048000" y="1554480"/>
          <a:ext cx="5934075" cy="2194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5" name="ChemSketch" r:id="rId4" imgW="6873240" imgH="8001000" progId="ACD.ChemSketch.20">
                  <p:embed/>
                </p:oleObj>
              </mc:Choice>
              <mc:Fallback>
                <p:oleObj name="ChemSketch" r:id="rId4" imgW="6873240" imgH="8001000" progId="ACD.ChemSketch.20">
                  <p:embed/>
                  <p:pic>
                    <p:nvPicPr>
                      <p:cNvPr id="0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554480"/>
                        <a:ext cx="5934075" cy="2194560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2157771"/>
              </p:ext>
            </p:extLst>
          </p:nvPr>
        </p:nvGraphicFramePr>
        <p:xfrm>
          <a:off x="3048000" y="3733800"/>
          <a:ext cx="59340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6" name="ChemSketch" r:id="rId6" imgW="6873240" imgH="8001000" progId="ACD.ChemSketch.20">
                  <p:embed/>
                </p:oleObj>
              </mc:Choice>
              <mc:Fallback>
                <p:oleObj name="ChemSketch" r:id="rId6" imgW="6873240" imgH="8001000" progId="ACD.ChemSketch.20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733800"/>
                        <a:ext cx="5934075" cy="914400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5111325"/>
              </p:ext>
            </p:extLst>
          </p:nvPr>
        </p:nvGraphicFramePr>
        <p:xfrm>
          <a:off x="3048000" y="4648200"/>
          <a:ext cx="59340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7" name="ChemSketch" r:id="rId8" imgW="6873240" imgH="8001000" progId="ACD.ChemSketch.20">
                  <p:embed/>
                </p:oleObj>
              </mc:Choice>
              <mc:Fallback>
                <p:oleObj name="ChemSketch" r:id="rId8" imgW="6873240" imgH="8001000" progId="ACD.ChemSketch.20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648200"/>
                        <a:ext cx="5934075" cy="914400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0499881"/>
              </p:ext>
            </p:extLst>
          </p:nvPr>
        </p:nvGraphicFramePr>
        <p:xfrm>
          <a:off x="3048000" y="5562600"/>
          <a:ext cx="59340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" name="ChemSketch" r:id="rId10" imgW="6873240" imgH="7997952" progId="ACD.ChemSketch.20">
                  <p:embed/>
                </p:oleObj>
              </mc:Choice>
              <mc:Fallback>
                <p:oleObj name="ChemSketch" r:id="rId10" imgW="6873240" imgH="7997952" progId="ACD.ChemSketch.20">
                  <p:embed/>
                  <p:pic>
                    <p:nvPicPr>
                      <p:cNvPr id="0" name="Object 8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5562600"/>
                        <a:ext cx="5934075" cy="9144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276600" y="1524000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Full Spectrum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276600" y="3733800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DEPT 135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276600" y="5562600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DEPT 45</a:t>
            </a:r>
            <a:endParaRPr lang="en-US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276600" y="4648200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DEPT 90</a:t>
            </a:r>
            <a:endParaRPr lang="en-US" sz="1400" b="1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7100828"/>
              </p:ext>
            </p:extLst>
          </p:nvPr>
        </p:nvGraphicFramePr>
        <p:xfrm>
          <a:off x="4965700" y="1677987"/>
          <a:ext cx="1657350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9" name="CS ChemDraw Drawing" r:id="rId12" imgW="2206287" imgH="1011717" progId="ChemDraw.Document.6.0">
                  <p:embed/>
                </p:oleObj>
              </mc:Choice>
              <mc:Fallback>
                <p:oleObj name="CS ChemDraw Drawing" r:id="rId12" imgW="2206287" imgH="101171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965700" y="1677987"/>
                        <a:ext cx="1657350" cy="760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429000" y="303633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086600" y="23622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848600" y="23622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4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8264393" y="23622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5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359582" y="1509889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1/6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9444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DEPT-Example II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2438400" cy="4572000"/>
          </a:xfrm>
        </p:spPr>
        <p:txBody>
          <a:bodyPr>
            <a:normAutofit/>
          </a:bodyPr>
          <a:lstStyle/>
          <a:p>
            <a:r>
              <a:rPr lang="en-US" sz="1400" dirty="0" smtClean="0"/>
              <a:t>The full spectrum of camphor displays ten signals due to the lack </a:t>
            </a:r>
            <a:br>
              <a:rPr lang="en-US" sz="1400" dirty="0" smtClean="0"/>
            </a:br>
            <a:r>
              <a:rPr lang="en-US" sz="1400" dirty="0" smtClean="0"/>
              <a:t>of symmetry.</a:t>
            </a:r>
          </a:p>
          <a:p>
            <a:r>
              <a:rPr lang="en-US" sz="1400" dirty="0" smtClean="0"/>
              <a:t>The signal at </a:t>
            </a:r>
            <a:r>
              <a:rPr lang="en-US" sz="1400" dirty="0" smtClean="0">
                <a:latin typeface="Symbol" pitchFamily="18" charset="2"/>
              </a:rPr>
              <a:t>d</a:t>
            </a:r>
            <a:r>
              <a:rPr lang="en-US" sz="1400" dirty="0" smtClean="0"/>
              <a:t>=218 ppm (</a:t>
            </a:r>
            <a:r>
              <a:rPr lang="en-US" sz="1400" i="1" dirty="0" smtClean="0"/>
              <a:t>C1</a:t>
            </a:r>
            <a:r>
              <a:rPr lang="en-US" sz="1400" dirty="0" smtClean="0"/>
              <a:t>) is due to the carbonyl group.</a:t>
            </a:r>
          </a:p>
          <a:p>
            <a:r>
              <a:rPr lang="en-US" sz="1400" dirty="0" smtClean="0"/>
              <a:t>The signals at </a:t>
            </a:r>
            <a:r>
              <a:rPr lang="en-US" sz="1400" dirty="0" smtClean="0">
                <a:latin typeface="Symbol" pitchFamily="18" charset="2"/>
              </a:rPr>
              <a:t>d</a:t>
            </a:r>
            <a:r>
              <a:rPr lang="en-US" sz="1400" dirty="0" smtClean="0"/>
              <a:t>=47 ppm (</a:t>
            </a:r>
            <a:r>
              <a:rPr lang="en-US" sz="1400" i="1" dirty="0" smtClean="0"/>
              <a:t>C3</a:t>
            </a:r>
            <a:r>
              <a:rPr lang="en-US" sz="1400" dirty="0" smtClean="0"/>
              <a:t>) and </a:t>
            </a:r>
            <a:r>
              <a:rPr lang="en-US" sz="1400" dirty="0" smtClean="0">
                <a:latin typeface="Symbol" pitchFamily="18" charset="2"/>
              </a:rPr>
              <a:t>d</a:t>
            </a:r>
            <a:r>
              <a:rPr lang="en-US" sz="1400" dirty="0" smtClean="0"/>
              <a:t>=57 ppm (</a:t>
            </a:r>
            <a:r>
              <a:rPr lang="en-US" sz="1400" i="1" dirty="0" smtClean="0"/>
              <a:t>C2</a:t>
            </a:r>
            <a:r>
              <a:rPr lang="en-US" sz="1400" dirty="0" smtClean="0"/>
              <a:t>) are due to the other two quaternary carbon atoms.</a:t>
            </a:r>
          </a:p>
          <a:p>
            <a:r>
              <a:rPr lang="en-US" sz="1400" dirty="0" smtClean="0"/>
              <a:t>Thus, these three carbon atoms do not appear in</a:t>
            </a:r>
            <a:br>
              <a:rPr lang="en-US" sz="1400" dirty="0" smtClean="0"/>
            </a:br>
            <a:r>
              <a:rPr lang="en-US" sz="1400" dirty="0" smtClean="0"/>
              <a:t>any of the DEPT spectra.</a:t>
            </a:r>
          </a:p>
          <a:p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80DA8-0B0E-41A0-AAAD-058FDC47F48B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4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3104665"/>
              </p:ext>
            </p:extLst>
          </p:nvPr>
        </p:nvGraphicFramePr>
        <p:xfrm>
          <a:off x="2895600" y="1524000"/>
          <a:ext cx="579120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5" name="ChemSketch" r:id="rId3" imgW="6873120" imgH="6550200" progId="ACD.ChemSketch.20">
                  <p:embed/>
                </p:oleObj>
              </mc:Choice>
              <mc:Fallback>
                <p:oleObj name="ChemSketch" r:id="rId3" imgW="6873120" imgH="6550200" progId="ACD.ChemSketch.20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524000"/>
                        <a:ext cx="5791200" cy="4572000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4029614"/>
              </p:ext>
            </p:extLst>
          </p:nvPr>
        </p:nvGraphicFramePr>
        <p:xfrm>
          <a:off x="4800600" y="1524000"/>
          <a:ext cx="1157287" cy="153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6" name="CS ChemDraw Drawing" r:id="rId5" imgW="1156511" imgH="1535771" progId="ChemDraw.Document.6.0">
                  <p:embed/>
                </p:oleObj>
              </mc:Choice>
              <mc:Fallback>
                <p:oleObj name="CS ChemDraw Drawing" r:id="rId5" imgW="1156511" imgH="153577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00600" y="1524000"/>
                        <a:ext cx="1157287" cy="1535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54798" y="494537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086600" y="457604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319918" y="468008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1779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DEPT-Example II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2667000" cy="4572000"/>
          </a:xfrm>
        </p:spPr>
        <p:txBody>
          <a:bodyPr>
            <a:normAutofit fontScale="85000" lnSpcReduction="20000"/>
          </a:bodyPr>
          <a:lstStyle/>
          <a:p>
            <a:r>
              <a:rPr lang="en-US" sz="1800" dirty="0" smtClean="0"/>
              <a:t>The range of the DEPT spectra show here is from  </a:t>
            </a:r>
            <a:r>
              <a:rPr lang="en-US" sz="1800" dirty="0" smtClean="0">
                <a:latin typeface="Symbol" pitchFamily="18" charset="2"/>
              </a:rPr>
              <a:t>d</a:t>
            </a:r>
            <a:r>
              <a:rPr lang="en-US" sz="1800" dirty="0" smtClean="0"/>
              <a:t>=0-50 ppm (the three quaternary peaks are removed).</a:t>
            </a:r>
          </a:p>
          <a:p>
            <a:r>
              <a:rPr lang="en-US" sz="1800" dirty="0" smtClean="0"/>
              <a:t>The signal at </a:t>
            </a:r>
            <a:r>
              <a:rPr lang="en-US" sz="1800" dirty="0" smtClean="0">
                <a:latin typeface="Symbol" pitchFamily="18" charset="2"/>
              </a:rPr>
              <a:t>d</a:t>
            </a:r>
            <a:r>
              <a:rPr lang="en-US" sz="1800" dirty="0" smtClean="0"/>
              <a:t>=43.6 ppm (furthest to the left) is due to the methine function (</a:t>
            </a:r>
            <a:r>
              <a:rPr lang="en-US" sz="1800" i="1" dirty="0" smtClean="0"/>
              <a:t>C4</a:t>
            </a:r>
            <a:r>
              <a:rPr lang="en-US" sz="1800" dirty="0" smtClean="0"/>
              <a:t>).</a:t>
            </a:r>
          </a:p>
          <a:p>
            <a:r>
              <a:rPr lang="en-US" sz="1800" dirty="0" smtClean="0"/>
              <a:t>The signals at </a:t>
            </a:r>
            <a:r>
              <a:rPr lang="en-US" sz="1800" dirty="0" smtClean="0">
                <a:latin typeface="Symbol" pitchFamily="18" charset="2"/>
              </a:rPr>
              <a:t>d</a:t>
            </a:r>
            <a:r>
              <a:rPr lang="en-US" sz="1800" dirty="0" smtClean="0"/>
              <a:t>=43.4 ppm, </a:t>
            </a:r>
            <a:r>
              <a:rPr lang="en-US" sz="1800" dirty="0" smtClean="0">
                <a:latin typeface="Symbol" pitchFamily="18" charset="2"/>
              </a:rPr>
              <a:t>d</a:t>
            </a:r>
            <a:r>
              <a:rPr lang="en-US" sz="1800" dirty="0" smtClean="0"/>
              <a:t>=30 ppm and </a:t>
            </a:r>
            <a:r>
              <a:rPr lang="en-US" sz="1800" dirty="0" smtClean="0">
                <a:latin typeface="Symbol" pitchFamily="18" charset="2"/>
              </a:rPr>
              <a:t>d</a:t>
            </a:r>
            <a:r>
              <a:rPr lang="en-US" sz="1800" dirty="0" smtClean="0"/>
              <a:t>=27 ppm are due to methylene groups (</a:t>
            </a:r>
            <a:r>
              <a:rPr lang="en-US" sz="1800" i="1" dirty="0" smtClean="0"/>
              <a:t>C5, C6, C7</a:t>
            </a:r>
            <a:r>
              <a:rPr lang="en-US" sz="1800" dirty="0" smtClean="0"/>
              <a:t>).</a:t>
            </a:r>
          </a:p>
          <a:p>
            <a:r>
              <a:rPr lang="en-US" sz="1800" dirty="0" smtClean="0"/>
              <a:t>The signals at </a:t>
            </a:r>
            <a:r>
              <a:rPr lang="en-US" sz="1800" dirty="0" smtClean="0">
                <a:latin typeface="Symbol" pitchFamily="18" charset="2"/>
              </a:rPr>
              <a:t>d</a:t>
            </a:r>
            <a:r>
              <a:rPr lang="en-US" sz="1800" dirty="0" smtClean="0"/>
              <a:t>=19.8 ppm, </a:t>
            </a:r>
            <a:r>
              <a:rPr lang="en-US" sz="1800" dirty="0" smtClean="0">
                <a:latin typeface="Symbol" pitchFamily="18" charset="2"/>
              </a:rPr>
              <a:t>d</a:t>
            </a:r>
            <a:r>
              <a:rPr lang="en-US" sz="1800" dirty="0" smtClean="0"/>
              <a:t>=19.2 ppm and </a:t>
            </a:r>
            <a:r>
              <a:rPr lang="en-US" sz="1800" dirty="0" smtClean="0">
                <a:latin typeface="Symbol" pitchFamily="18" charset="2"/>
              </a:rPr>
              <a:t>d</a:t>
            </a:r>
            <a:r>
              <a:rPr lang="en-US" sz="1800" dirty="0" smtClean="0"/>
              <a:t>=9 ppm are due to the methyl groups (</a:t>
            </a:r>
            <a:r>
              <a:rPr lang="en-US" sz="1800" i="1" dirty="0" smtClean="0"/>
              <a:t>C8, C9, C10</a:t>
            </a:r>
            <a:r>
              <a:rPr lang="en-US" sz="1800" dirty="0" smtClean="0"/>
              <a:t>).</a:t>
            </a:r>
          </a:p>
          <a:p>
            <a:r>
              <a:rPr lang="en-US" sz="1800" dirty="0" smtClean="0"/>
              <a:t>For the methylene and the methyl groups, it is very difficult to identify the correct carbon atom without additional information.</a:t>
            </a:r>
          </a:p>
          <a:p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80DA8-0B0E-41A0-AAAD-058FDC47F48B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9" name="Objec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5446447"/>
              </p:ext>
            </p:extLst>
          </p:nvPr>
        </p:nvGraphicFramePr>
        <p:xfrm>
          <a:off x="3048000" y="4343400"/>
          <a:ext cx="59436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" name="ChemSketch" r:id="rId3" imgW="6873120" imgH="6556320" progId="ACD.ChemSketch.20">
                  <p:embed/>
                </p:oleObj>
              </mc:Choice>
              <mc:Fallback>
                <p:oleObj name="ChemSketch" r:id="rId3" imgW="6873120" imgH="655632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0" y="4343400"/>
                        <a:ext cx="5943600" cy="13716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6436717"/>
              </p:ext>
            </p:extLst>
          </p:nvPr>
        </p:nvGraphicFramePr>
        <p:xfrm>
          <a:off x="3048000" y="1600200"/>
          <a:ext cx="59436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" name="ChemSketch" r:id="rId5" imgW="6873120" imgH="6553080" progId="ACD.ChemSketch.20">
                  <p:embed/>
                </p:oleObj>
              </mc:Choice>
              <mc:Fallback>
                <p:oleObj name="ChemSketch" r:id="rId5" imgW="6873120" imgH="655308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48000" y="1600200"/>
                        <a:ext cx="5943600" cy="1371600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9131988"/>
              </p:ext>
            </p:extLst>
          </p:nvPr>
        </p:nvGraphicFramePr>
        <p:xfrm>
          <a:off x="3048000" y="2971800"/>
          <a:ext cx="59436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" name="ChemSketch" r:id="rId7" imgW="6873120" imgH="6546960" progId="ACD.ChemSketch.20">
                  <p:embed/>
                </p:oleObj>
              </mc:Choice>
              <mc:Fallback>
                <p:oleObj name="ChemSketch" r:id="rId7" imgW="6873120" imgH="654696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48000" y="2971800"/>
                        <a:ext cx="5943600" cy="1371600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3745363"/>
              </p:ext>
            </p:extLst>
          </p:nvPr>
        </p:nvGraphicFramePr>
        <p:xfrm>
          <a:off x="8001000" y="3048000"/>
          <a:ext cx="896149" cy="1188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" name="CS ChemDraw Drawing" r:id="rId9" imgW="1156511" imgH="1535771" progId="ChemDraw.Document.6.0">
                  <p:embed/>
                </p:oleObj>
              </mc:Choice>
              <mc:Fallback>
                <p:oleObj name="CS ChemDraw Drawing" r:id="rId9" imgW="1156511" imgH="1535771" progId="ChemDraw.Document.6.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3048000"/>
                        <a:ext cx="896149" cy="11887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86200" y="1565978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31182" y="2272099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5</a:t>
            </a:r>
            <a:endParaRPr lang="en-US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453390" y="1932801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6</a:t>
            </a:r>
            <a:endParaRPr lang="en-US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791200" y="1932801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7</a:t>
            </a:r>
            <a:endParaRPr lang="en-US" sz="1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633374" y="2261191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8 9</a:t>
            </a:r>
            <a:endParaRPr lang="en-US" sz="1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772400" y="2261191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10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00261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DEPT-Example III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4572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reaction of 1,2-diphenylpropanediol with a strong acids leads to the formation of an aldehyde (</a:t>
            </a:r>
            <a:r>
              <a:rPr lang="en-US" sz="2400" b="1" dirty="0" smtClean="0"/>
              <a:t>I</a:t>
            </a:r>
            <a:r>
              <a:rPr lang="en-US" sz="2400" dirty="0" smtClean="0"/>
              <a:t>) or ketone (</a:t>
            </a:r>
            <a:r>
              <a:rPr lang="en-US" sz="2400" b="1" dirty="0" smtClean="0"/>
              <a:t>II</a:t>
            </a:r>
            <a:r>
              <a:rPr lang="en-US" sz="2400" dirty="0" smtClean="0"/>
              <a:t>) (or a mixture of them) depending on the conditions during the reaction (i.e., temperature, amount and type of catalyst, etc.).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How could the </a:t>
            </a:r>
            <a:r>
              <a:rPr lang="en-US" sz="2400" baseline="30000" dirty="0" smtClean="0"/>
              <a:t>13</a:t>
            </a:r>
            <a:r>
              <a:rPr lang="en-US" sz="2400" dirty="0" smtClean="0"/>
              <a:t>C{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H}-NMR spectrum and the DEPT spectra be used to determine the nature of the product?</a:t>
            </a:r>
          </a:p>
          <a:p>
            <a:pPr lvl="1"/>
            <a:endParaRPr lang="en-US" dirty="0" smtClean="0"/>
          </a:p>
          <a:p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80DA8-0B0E-41A0-AAAD-058FDC47F48B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2135139"/>
              </p:ext>
            </p:extLst>
          </p:nvPr>
        </p:nvGraphicFramePr>
        <p:xfrm>
          <a:off x="1490439" y="3124200"/>
          <a:ext cx="6129561" cy="1583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3" name="CS ChemDraw Drawing" r:id="rId3" imgW="8756515" imgH="2262547" progId="ChemDraw.Document.6.0">
                  <p:embed/>
                </p:oleObj>
              </mc:Choice>
              <mc:Fallback>
                <p:oleObj name="CS ChemDraw Drawing" r:id="rId3" imgW="8756515" imgH="226254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90439" y="3124200"/>
                        <a:ext cx="6129561" cy="1583783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163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DEPT-Example III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1524000"/>
            <a:ext cx="2581275" cy="4572000"/>
          </a:xfrm>
        </p:spPr>
        <p:txBody>
          <a:bodyPr>
            <a:noAutofit/>
          </a:bodyPr>
          <a:lstStyle/>
          <a:p>
            <a:r>
              <a:rPr lang="en-US" sz="1800" dirty="0" smtClean="0"/>
              <a:t>The aldehyde displays seven signals due to the symmetry of the two phenyl groups.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</a:rPr>
              <a:t>Aldehyde carbon: 201 ppm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</a:rPr>
              <a:t>Four carbon atoms: 126-145 ppm (2 t, m, 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</a:rPr>
              <a:t>Quaternary carbon atom: 62 ppm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</a:rPr>
              <a:t>Methyl group: </a:t>
            </a:r>
            <a:br>
              <a:rPr lang="en-US" sz="1600" dirty="0" smtClean="0">
                <a:solidFill>
                  <a:srgbClr val="002060"/>
                </a:solidFill>
              </a:rPr>
            </a:br>
            <a:r>
              <a:rPr lang="en-US" sz="1600" dirty="0" smtClean="0">
                <a:solidFill>
                  <a:srgbClr val="002060"/>
                </a:solidFill>
              </a:rPr>
              <a:t>21 ppm 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 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80DA8-0B0E-41A0-AAAD-058FDC47F48B}" type="slidenum">
              <a:rPr lang="en-US" smtClean="0"/>
              <a:t>7</a:t>
            </a:fld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6210552"/>
              </p:ext>
            </p:extLst>
          </p:nvPr>
        </p:nvGraphicFramePr>
        <p:xfrm>
          <a:off x="2981325" y="1524000"/>
          <a:ext cx="5934075" cy="2194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4" name="ChemSketch" r:id="rId3" imgW="6873240" imgH="6729984" progId="ACD.ChemSketch.20">
                  <p:embed/>
                </p:oleObj>
              </mc:Choice>
              <mc:Fallback>
                <p:oleObj name="ChemSketch" r:id="rId3" imgW="6873240" imgH="6729984" progId="ACD.ChemSketch.20">
                  <p:embed/>
                  <p:pic>
                    <p:nvPicPr>
                      <p:cNvPr id="0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1325" y="1524000"/>
                        <a:ext cx="5934075" cy="2194560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3933056"/>
              </p:ext>
            </p:extLst>
          </p:nvPr>
        </p:nvGraphicFramePr>
        <p:xfrm>
          <a:off x="2981325" y="3733800"/>
          <a:ext cx="59340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5" name="ChemSketch" r:id="rId5" imgW="6873240" imgH="6739128" progId="ACD.ChemSketch.20">
                  <p:embed/>
                </p:oleObj>
              </mc:Choice>
              <mc:Fallback>
                <p:oleObj name="ChemSketch" r:id="rId5" imgW="6873240" imgH="6739128" progId="ACD.ChemSketch.20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1325" y="3733800"/>
                        <a:ext cx="5934075" cy="914400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8210690"/>
              </p:ext>
            </p:extLst>
          </p:nvPr>
        </p:nvGraphicFramePr>
        <p:xfrm>
          <a:off x="2981325" y="4648200"/>
          <a:ext cx="5934075" cy="1005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6" name="ChemSketch" r:id="rId7" imgW="6873240" imgH="6726936" progId="ACD.ChemSketch.20">
                  <p:embed/>
                </p:oleObj>
              </mc:Choice>
              <mc:Fallback>
                <p:oleObj name="ChemSketch" r:id="rId7" imgW="6873240" imgH="6726936" progId="ACD.ChemSketch.20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1325" y="4648200"/>
                        <a:ext cx="5934075" cy="1005840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4716802"/>
              </p:ext>
            </p:extLst>
          </p:nvPr>
        </p:nvGraphicFramePr>
        <p:xfrm>
          <a:off x="2981325" y="5638800"/>
          <a:ext cx="59340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7" name="ChemSketch" r:id="rId9" imgW="6873240" imgH="6729984" progId="ACD.ChemSketch.20">
                  <p:embed/>
                </p:oleObj>
              </mc:Choice>
              <mc:Fallback>
                <p:oleObj name="ChemSketch" r:id="rId9" imgW="6873240" imgH="6729984" progId="ACD.ChemSketch.20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1325" y="5638800"/>
                        <a:ext cx="5934075" cy="9144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200400" y="1524000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Full Spectrum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276600" y="3733800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DEPT 135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276600" y="4648200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DEPT 90</a:t>
            </a:r>
            <a:endParaRPr lang="en-US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276600" y="5638800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DEPT 45</a:t>
            </a:r>
            <a:endParaRPr lang="en-US" sz="1400" b="1" dirty="0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0271711"/>
              </p:ext>
            </p:extLst>
          </p:nvPr>
        </p:nvGraphicFramePr>
        <p:xfrm>
          <a:off x="7696200" y="1595651"/>
          <a:ext cx="1057275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8" name="CS ChemDraw Drawing" r:id="rId11" imgW="1736928" imgH="1962509" progId="ChemDraw.Document.6.0">
                  <p:embed/>
                </p:oleObj>
              </mc:Choice>
              <mc:Fallback>
                <p:oleObj name="CS ChemDraw Drawing" r:id="rId11" imgW="1736928" imgH="1962509" progId="ChemDraw.Document.6.0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1595651"/>
                        <a:ext cx="1057275" cy="1190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562600" y="1888193"/>
            <a:ext cx="7441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2 signals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56304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DEPT-Example III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2590800" cy="45720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The ketone displays eleven signals due to the lack of symmetry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</a:rPr>
              <a:t>Ketone </a:t>
            </a:r>
            <a:r>
              <a:rPr lang="en-US" sz="1600" dirty="0">
                <a:solidFill>
                  <a:srgbClr val="002060"/>
                </a:solidFill>
              </a:rPr>
              <a:t>carbon: </a:t>
            </a:r>
            <a:r>
              <a:rPr lang="en-US" sz="1600" dirty="0" smtClean="0">
                <a:solidFill>
                  <a:srgbClr val="002060"/>
                </a:solidFill>
              </a:rPr>
              <a:t/>
            </a:r>
            <a:br>
              <a:rPr lang="en-US" sz="1600" dirty="0" smtClean="0">
                <a:solidFill>
                  <a:srgbClr val="002060"/>
                </a:solidFill>
              </a:rPr>
            </a:br>
            <a:r>
              <a:rPr lang="en-US" sz="1600" dirty="0" smtClean="0">
                <a:solidFill>
                  <a:srgbClr val="002060"/>
                </a:solidFill>
              </a:rPr>
              <a:t>200 </a:t>
            </a:r>
            <a:r>
              <a:rPr lang="en-US" sz="1600" dirty="0">
                <a:solidFill>
                  <a:srgbClr val="002060"/>
                </a:solidFill>
              </a:rPr>
              <a:t>ppm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</a:rPr>
              <a:t>Eight </a:t>
            </a:r>
            <a:r>
              <a:rPr lang="en-US" sz="1600" dirty="0">
                <a:solidFill>
                  <a:srgbClr val="002060"/>
                </a:solidFill>
              </a:rPr>
              <a:t>carbon atoms: </a:t>
            </a:r>
            <a:r>
              <a:rPr lang="en-US" sz="1600" dirty="0" smtClean="0">
                <a:solidFill>
                  <a:srgbClr val="002060"/>
                </a:solidFill>
              </a:rPr>
              <a:t>128-141 ppm</a:t>
            </a:r>
          </a:p>
          <a:p>
            <a:pPr lvl="2"/>
            <a:r>
              <a:rPr lang="en-US" sz="1300" dirty="0" smtClean="0">
                <a:solidFill>
                  <a:srgbClr val="660066"/>
                </a:solidFill>
              </a:rPr>
              <a:t>136  and 141 ppm (quaternary C)</a:t>
            </a:r>
            <a:endParaRPr lang="en-US" sz="1300" dirty="0">
              <a:solidFill>
                <a:srgbClr val="660066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</a:rPr>
              <a:t>Methine </a:t>
            </a:r>
            <a:r>
              <a:rPr lang="en-US" sz="1600" dirty="0">
                <a:solidFill>
                  <a:srgbClr val="002060"/>
                </a:solidFill>
              </a:rPr>
              <a:t>carbon atom: </a:t>
            </a:r>
            <a:r>
              <a:rPr lang="en-US" sz="1600" dirty="0" smtClean="0">
                <a:solidFill>
                  <a:srgbClr val="002060"/>
                </a:solidFill>
              </a:rPr>
              <a:t>48 </a:t>
            </a:r>
            <a:r>
              <a:rPr lang="en-US" sz="1600" dirty="0">
                <a:solidFill>
                  <a:srgbClr val="002060"/>
                </a:solidFill>
              </a:rPr>
              <a:t>ppm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</a:rPr>
              <a:t>Methyl group: </a:t>
            </a:r>
            <a:r>
              <a:rPr lang="en-US" sz="1600" dirty="0" smtClean="0">
                <a:solidFill>
                  <a:srgbClr val="002060"/>
                </a:solidFill>
              </a:rPr>
              <a:t/>
            </a:r>
            <a:br>
              <a:rPr lang="en-US" sz="1600" dirty="0" smtClean="0">
                <a:solidFill>
                  <a:srgbClr val="002060"/>
                </a:solidFill>
              </a:rPr>
            </a:br>
            <a:r>
              <a:rPr lang="en-US" sz="1600" dirty="0" smtClean="0">
                <a:solidFill>
                  <a:srgbClr val="002060"/>
                </a:solidFill>
              </a:rPr>
              <a:t>20 </a:t>
            </a:r>
            <a:r>
              <a:rPr lang="en-US" sz="1600" dirty="0">
                <a:solidFill>
                  <a:srgbClr val="002060"/>
                </a:solidFill>
              </a:rPr>
              <a:t>ppm </a:t>
            </a:r>
          </a:p>
          <a:p>
            <a:endParaRPr lang="en-US" sz="1800" dirty="0">
              <a:solidFill>
                <a:schemeClr val="bg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80DA8-0B0E-41A0-AAAD-058FDC47F48B}" type="slidenum">
              <a:rPr lang="en-US" smtClean="0"/>
              <a:t>8</a:t>
            </a:fld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7472352"/>
              </p:ext>
            </p:extLst>
          </p:nvPr>
        </p:nvGraphicFramePr>
        <p:xfrm>
          <a:off x="2981325" y="1524000"/>
          <a:ext cx="5934075" cy="2194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36" name="ChemSketch" r:id="rId3" imgW="6873240" imgH="6903720" progId="ACD.ChemSketch.20">
                  <p:embed/>
                </p:oleObj>
              </mc:Choice>
              <mc:Fallback>
                <p:oleObj name="ChemSketch" r:id="rId3" imgW="6873240" imgH="6903720" progId="ACD.ChemSketch.20">
                  <p:embed/>
                  <p:pic>
                    <p:nvPicPr>
                      <p:cNvPr id="0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1325" y="1524000"/>
                        <a:ext cx="5934075" cy="2194560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044742"/>
              </p:ext>
            </p:extLst>
          </p:nvPr>
        </p:nvGraphicFramePr>
        <p:xfrm>
          <a:off x="2981325" y="3733800"/>
          <a:ext cx="59340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37" name="ChemSketch" r:id="rId5" imgW="6873240" imgH="6909816" progId="ACD.ChemSketch.20">
                  <p:embed/>
                </p:oleObj>
              </mc:Choice>
              <mc:Fallback>
                <p:oleObj name="ChemSketch" r:id="rId5" imgW="6873240" imgH="6909816" progId="ACD.ChemSketch.20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1325" y="3733800"/>
                        <a:ext cx="5934075" cy="914400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2151398"/>
              </p:ext>
            </p:extLst>
          </p:nvPr>
        </p:nvGraphicFramePr>
        <p:xfrm>
          <a:off x="2981325" y="4648200"/>
          <a:ext cx="59340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38" name="ChemSketch" r:id="rId7" imgW="6873240" imgH="6906768" progId="ACD.ChemSketch.20">
                  <p:embed/>
                </p:oleObj>
              </mc:Choice>
              <mc:Fallback>
                <p:oleObj name="ChemSketch" r:id="rId7" imgW="6873240" imgH="6906768" progId="ACD.ChemSketch.20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1325" y="4648200"/>
                        <a:ext cx="5934075" cy="914400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6484542"/>
              </p:ext>
            </p:extLst>
          </p:nvPr>
        </p:nvGraphicFramePr>
        <p:xfrm>
          <a:off x="2971800" y="5562600"/>
          <a:ext cx="59340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39" name="ChemSketch" r:id="rId9" imgW="6873240" imgH="6903720" progId="ACD.ChemSketch.20">
                  <p:embed/>
                </p:oleObj>
              </mc:Choice>
              <mc:Fallback>
                <p:oleObj name="ChemSketch" r:id="rId9" imgW="6873240" imgH="6903720" progId="ACD.ChemSketch.20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562600"/>
                        <a:ext cx="5934075" cy="9144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276600" y="1524000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Full Spectrum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200400" y="3733800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DEPT 135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200400" y="4648200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DEPT 90</a:t>
            </a:r>
            <a:endParaRPr lang="en-US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200400" y="5562600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DEPT 45</a:t>
            </a:r>
            <a:endParaRPr lang="en-US" sz="1400" b="1" dirty="0"/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3452181"/>
              </p:ext>
            </p:extLst>
          </p:nvPr>
        </p:nvGraphicFramePr>
        <p:xfrm>
          <a:off x="7467600" y="1628775"/>
          <a:ext cx="1381125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0" name="CS ChemDraw Drawing" r:id="rId11" imgW="2366523" imgH="1391009" progId="ChemDraw.Document.6.0">
                  <p:embed/>
                </p:oleObj>
              </mc:Choice>
              <mc:Fallback>
                <p:oleObj name="CS ChemDraw Drawing" r:id="rId11" imgW="2366523" imgH="1391009" progId="ChemDraw.Document.6.0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1628775"/>
                        <a:ext cx="1381125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675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2D Techniques - Introduction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 fontScale="92500"/>
          </a:bodyPr>
          <a:lstStyle/>
          <a:p>
            <a:r>
              <a:rPr lang="en-US" dirty="0"/>
              <a:t>There is a broad variety of two-dimensional NMR techniques used in chemistry and biochemistry to deduce structures for relative complicated molecules i.e., proteins, macromolecules, etc. </a:t>
            </a:r>
            <a:endParaRPr lang="en-US" dirty="0" smtClean="0"/>
          </a:p>
          <a:p>
            <a:r>
              <a:rPr lang="en-US" dirty="0" smtClean="0"/>
              <a:t>Some </a:t>
            </a:r>
            <a:r>
              <a:rPr lang="en-US" dirty="0"/>
              <a:t>of these experiments allow the experimenter to get additional information about his molecule </a:t>
            </a:r>
            <a:r>
              <a:rPr lang="en-US" dirty="0" smtClean="0"/>
              <a:t>because </a:t>
            </a:r>
            <a:r>
              <a:rPr lang="en-US" dirty="0"/>
              <a:t>some of these techniques to look at long-range effects or connectivity between different types of atoms.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80DA8-0B0E-41A0-AAAD-058FDC47F4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03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2083</TotalTime>
  <Words>976</Words>
  <Application>Microsoft Office PowerPoint</Application>
  <PresentationFormat>On-screen Show (4:3)</PresentationFormat>
  <Paragraphs>198</Paragraphs>
  <Slides>18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Lucida Handwriting</vt:lpstr>
      <vt:lpstr>Symbol</vt:lpstr>
      <vt:lpstr>Times</vt:lpstr>
      <vt:lpstr>Times New Roman</vt:lpstr>
      <vt:lpstr>TimesNewRoman,Bold</vt:lpstr>
      <vt:lpstr>Office Theme</vt:lpstr>
      <vt:lpstr>ChemSketch</vt:lpstr>
      <vt:lpstr>CS ChemDraw Drawing</vt:lpstr>
      <vt:lpstr>Introduction to  NMR Spectroscopy</vt:lpstr>
      <vt:lpstr>DEPT-Introduction</vt:lpstr>
      <vt:lpstr>DEPT-Example I</vt:lpstr>
      <vt:lpstr>DEPT-Example II</vt:lpstr>
      <vt:lpstr>DEPT-Example II</vt:lpstr>
      <vt:lpstr>DEPT-Example III</vt:lpstr>
      <vt:lpstr>DEPT-Example III</vt:lpstr>
      <vt:lpstr>DEPT-Example III</vt:lpstr>
      <vt:lpstr>2D Techniques - Introduction</vt:lpstr>
      <vt:lpstr>2D Techniques - Introduction</vt:lpstr>
      <vt:lpstr>2D Techniques – Example I</vt:lpstr>
      <vt:lpstr>2D Techniques – Example II</vt:lpstr>
      <vt:lpstr>2D Techniques – Example III</vt:lpstr>
      <vt:lpstr>2D Techniques – Example III</vt:lpstr>
      <vt:lpstr>2D Techniques – Example III</vt:lpstr>
      <vt:lpstr>2D Techniques – Example IV</vt:lpstr>
      <vt:lpstr>2D Techniques – Example IV</vt:lpstr>
      <vt:lpstr>2D Techniques – Example IV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NMR Spectroscopy</dc:title>
  <dc:creator>A. Bacher</dc:creator>
  <cp:lastModifiedBy>Alf Bacher</cp:lastModifiedBy>
  <cp:revision>89</cp:revision>
  <dcterms:created xsi:type="dcterms:W3CDTF">2013-04-24T00:18:10Z</dcterms:created>
  <dcterms:modified xsi:type="dcterms:W3CDTF">2016-04-08T01:36:11Z</dcterms:modified>
</cp:coreProperties>
</file>