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99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3E7FA-E995-4B47-AEC5-7E1764D9B31B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BDFA-3B3E-4639-AC56-CC019F65A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5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BDFA-3B3E-4639-AC56-CC019F65A3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8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BDFA-3B3E-4639-AC56-CC019F65A3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71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5033-8FA4-49EB-954E-AB1F075C5EF8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2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84C5-252E-4C3B-AFB0-654339AE4BD9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6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0893-E3EF-486F-B514-A7B02309A31F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4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C283-BF49-44D3-BC61-78A84E4B2A95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2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4761-AB4A-40C3-9575-D6FB7D17EFD2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0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DD57-0185-493A-B695-0F141EF13520}" type="datetime1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6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27E1-F032-4784-BE48-82B365785EA6}" type="datetime1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5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0DE27-B150-4A53-9EB4-8FCE2745F1F3}" type="datetime1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1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745-838E-4224-81D2-A928827F6622}" type="datetime1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30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B148-F38C-4194-8548-8388314DBE5C}" type="datetime1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2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B7ED-C122-4F52-BFAB-6DCD5870D625}" type="datetime1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6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8FB2-F6C0-4BB6-AA39-F2EF8A0BA491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D671D-D526-4950-BB46-3FF6AC70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7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png"/><Relationship Id="rId5" Type="http://schemas.openxmlformats.org/officeDocument/2006/relationships/image" Target="../media/image35.emf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9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660033"/>
                </a:solidFill>
                <a:latin typeface="Lucida Handwriting" pitchFamily="66" charset="0"/>
              </a:rPr>
              <a:t>Introduction to </a:t>
            </a:r>
            <a:br>
              <a:rPr lang="en-US" dirty="0">
                <a:solidFill>
                  <a:srgbClr val="660033"/>
                </a:solidFill>
                <a:latin typeface="Lucida Handwriting" pitchFamily="66" charset="0"/>
              </a:rPr>
            </a:br>
            <a:r>
              <a:rPr lang="en-US" dirty="0">
                <a:solidFill>
                  <a:srgbClr val="660033"/>
                </a:solidFill>
                <a:latin typeface="Lucida Handwriting" pitchFamily="66" charset="0"/>
              </a:rPr>
              <a:t>NMR Spectroscopy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i="1" dirty="0">
                <a:solidFill>
                  <a:srgbClr val="C00000"/>
                </a:solidFill>
              </a:rPr>
              <a:t>Part </a:t>
            </a:r>
            <a:r>
              <a:rPr lang="en-US" sz="4000" b="1" i="1" dirty="0" smtClean="0">
                <a:solidFill>
                  <a:srgbClr val="C00000"/>
                </a:solidFill>
              </a:rPr>
              <a:t>II (</a:t>
            </a:r>
            <a:r>
              <a:rPr lang="en-US" sz="4000" b="1" i="1" baseline="30000" dirty="0" smtClean="0">
                <a:solidFill>
                  <a:srgbClr val="C00000"/>
                </a:solidFill>
              </a:rPr>
              <a:t>13</a:t>
            </a:r>
            <a:r>
              <a:rPr lang="en-US" sz="4000" b="1" i="1" dirty="0" smtClean="0">
                <a:solidFill>
                  <a:srgbClr val="C00000"/>
                </a:solidFill>
              </a:rPr>
              <a:t>C-NMR)</a:t>
            </a:r>
            <a:endParaRPr lang="en-US" sz="4000" b="1" i="1" dirty="0">
              <a:solidFill>
                <a:srgbClr val="C00000"/>
              </a:solidFill>
            </a:endParaRP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8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  <a:effectLst/>
              </a:rPr>
              <a:t>Para-substitution - </a:t>
            </a:r>
            <a:r>
              <a:rPr lang="en-US" i="1" dirty="0" smtClean="0">
                <a:solidFill>
                  <a:srgbClr val="002060"/>
                </a:solidFill>
                <a:effectLst/>
              </a:rPr>
              <a:t>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/>
              <a:t>Case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carbon atoms of the aromatic ring </a:t>
            </a:r>
            <a:r>
              <a:rPr lang="en-US" sz="2000" dirty="0" smtClean="0">
                <a:solidFill>
                  <a:srgbClr val="002060"/>
                </a:solidFill>
              </a:rPr>
              <a:t>are close together due </a:t>
            </a:r>
            <a:r>
              <a:rPr lang="en-US" sz="2000" dirty="0">
                <a:solidFill>
                  <a:srgbClr val="002060"/>
                </a:solidFill>
              </a:rPr>
              <a:t>to the </a:t>
            </a:r>
            <a:r>
              <a:rPr lang="en-US" sz="2000" dirty="0" smtClean="0">
                <a:solidFill>
                  <a:srgbClr val="002060"/>
                </a:solidFill>
              </a:rPr>
              <a:t>weak effect </a:t>
            </a:r>
            <a:r>
              <a:rPr lang="en-US" sz="2000" dirty="0">
                <a:solidFill>
                  <a:srgbClr val="002060"/>
                </a:solidFill>
              </a:rPr>
              <a:t>of </a:t>
            </a:r>
            <a:r>
              <a:rPr lang="en-US" sz="2000" dirty="0" smtClean="0">
                <a:solidFill>
                  <a:srgbClr val="002060"/>
                </a:solidFill>
              </a:rPr>
              <a:t>the methyl groups.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aromatic range displays two signals: one small signal </a:t>
            </a:r>
            <a:r>
              <a:rPr lang="en-US" sz="2000" dirty="0">
                <a:solidFill>
                  <a:srgbClr val="002060"/>
                </a:solidFill>
              </a:rPr>
              <a:t>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=135 </a:t>
            </a:r>
            <a:r>
              <a:rPr lang="en-US" sz="2000" dirty="0">
                <a:solidFill>
                  <a:srgbClr val="002060"/>
                </a:solidFill>
              </a:rPr>
              <a:t>ppm) </a:t>
            </a:r>
            <a:r>
              <a:rPr lang="en-US" sz="2000" dirty="0" smtClean="0">
                <a:solidFill>
                  <a:srgbClr val="002060"/>
                </a:solidFill>
              </a:rPr>
              <a:t>for the two ipso-carbon atoms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1</a:t>
            </a:r>
            <a:r>
              <a:rPr lang="en-US" sz="2000" dirty="0" smtClean="0">
                <a:solidFill>
                  <a:srgbClr val="002060"/>
                </a:solidFill>
              </a:rPr>
              <a:t>) and one tall signal for the four unsubstituted carbon atoms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) in the ring.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 The </a:t>
            </a:r>
            <a:r>
              <a:rPr lang="en-US" sz="2000" dirty="0">
                <a:solidFill>
                  <a:srgbClr val="002060"/>
                </a:solidFill>
              </a:rPr>
              <a:t>methyl group on the ring is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shifted </a:t>
            </a:r>
            <a:r>
              <a:rPr lang="en-US" sz="2000" dirty="0">
                <a:solidFill>
                  <a:srgbClr val="002060"/>
                </a:solidFill>
              </a:rPr>
              <a:t>to about 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=21 </a:t>
            </a:r>
            <a:r>
              <a:rPr lang="en-US" sz="2000" dirty="0" smtClean="0">
                <a:solidFill>
                  <a:srgbClr val="002060"/>
                </a:solidFill>
              </a:rPr>
              <a:t>ppm.</a:t>
            </a:r>
            <a:endParaRPr lang="en-US" sz="2000" dirty="0">
              <a:solidFill>
                <a:srgbClr val="002060"/>
              </a:solidFill>
            </a:endParaRPr>
          </a:p>
          <a:p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40" y="3733800"/>
            <a:ext cx="356616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700338"/>
              </p:ext>
            </p:extLst>
          </p:nvPr>
        </p:nvGraphicFramePr>
        <p:xfrm>
          <a:off x="5120640" y="3733800"/>
          <a:ext cx="1022096" cy="1225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r:id="rId5" imgW="1277620" imgH="1531620" progId="ChemDraw.Document.6.0">
                  <p:embed/>
                </p:oleObj>
              </mc:Choice>
              <mc:Fallback>
                <p:oleObj r:id="rId5" imgW="1277620" imgH="153162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0640" y="3733800"/>
                        <a:ext cx="1022096" cy="1225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862755"/>
              </p:ext>
            </p:extLst>
          </p:nvPr>
        </p:nvGraphicFramePr>
        <p:xfrm>
          <a:off x="5181600" y="5486400"/>
          <a:ext cx="1097280" cy="64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213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0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134.9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0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129.3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CH</a:t>
                      </a:r>
                      <a:r>
                        <a:rPr lang="en-US" sz="10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21.2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 Box 3186"/>
          <p:cNvSpPr txBox="1">
            <a:spLocks noChangeArrowheads="1"/>
          </p:cNvSpPr>
          <p:nvPr/>
        </p:nvSpPr>
        <p:spPr bwMode="auto">
          <a:xfrm>
            <a:off x="7219950" y="5861050"/>
            <a:ext cx="7048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1050" baseline="-250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dirty="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73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  <a:effectLst/>
              </a:rPr>
              <a:t>Para-substitution - 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400" b="1" i="1" dirty="0"/>
              <a:t>Case </a:t>
            </a:r>
            <a:r>
              <a:rPr lang="en-US" sz="2400" b="1" i="1" dirty="0" smtClean="0"/>
              <a:t>2:</a:t>
            </a:r>
            <a:endParaRPr lang="en-US" sz="2400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carbon atoms of the aromatic ring are </a:t>
            </a:r>
            <a:r>
              <a:rPr lang="en-US" sz="2000" dirty="0" smtClean="0">
                <a:solidFill>
                  <a:srgbClr val="002060"/>
                </a:solidFill>
              </a:rPr>
              <a:t>spread out due </a:t>
            </a:r>
            <a:r>
              <a:rPr lang="en-US" sz="2000" dirty="0">
                <a:solidFill>
                  <a:srgbClr val="002060"/>
                </a:solidFill>
              </a:rPr>
              <a:t>to the strong effect </a:t>
            </a:r>
            <a:r>
              <a:rPr lang="en-US" sz="2000" dirty="0" smtClean="0">
                <a:solidFill>
                  <a:srgbClr val="002060"/>
                </a:solidFill>
              </a:rPr>
              <a:t>of </a:t>
            </a:r>
            <a:r>
              <a:rPr lang="en-US" sz="2000" dirty="0">
                <a:solidFill>
                  <a:srgbClr val="002060"/>
                </a:solidFill>
              </a:rPr>
              <a:t>the methoxy </a:t>
            </a:r>
            <a:r>
              <a:rPr lang="en-US" sz="2000" dirty="0" smtClean="0">
                <a:solidFill>
                  <a:srgbClr val="002060"/>
                </a:solidFill>
              </a:rPr>
              <a:t>group.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ipso-carbon atom </a:t>
            </a:r>
            <a:r>
              <a:rPr lang="en-US" sz="2000" dirty="0" smtClean="0">
                <a:solidFill>
                  <a:srgbClr val="002060"/>
                </a:solidFill>
              </a:rPr>
              <a:t>of the phenol function in </a:t>
            </a:r>
            <a:r>
              <a:rPr lang="en-US" sz="2000" dirty="0">
                <a:solidFill>
                  <a:srgbClr val="002060"/>
                </a:solidFill>
              </a:rPr>
              <a:t>the ring is shifted downfield </a:t>
            </a:r>
            <a:r>
              <a:rPr lang="en-US" sz="2000" dirty="0" smtClean="0">
                <a:solidFill>
                  <a:srgbClr val="002060"/>
                </a:solidFill>
              </a:rPr>
              <a:t>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=161 </a:t>
            </a:r>
            <a:r>
              <a:rPr lang="en-US" sz="2000" dirty="0">
                <a:solidFill>
                  <a:srgbClr val="002060"/>
                </a:solidFill>
              </a:rPr>
              <a:t>ppm) while the ortho </a:t>
            </a:r>
            <a:r>
              <a:rPr lang="en-US" sz="2000" dirty="0" smtClean="0">
                <a:solidFill>
                  <a:srgbClr val="002060"/>
                </a:solidFill>
              </a:rPr>
              <a:t>carbon </a:t>
            </a:r>
            <a:r>
              <a:rPr lang="en-US" sz="2000" dirty="0">
                <a:solidFill>
                  <a:srgbClr val="002060"/>
                </a:solidFill>
              </a:rPr>
              <a:t>atoms </a:t>
            </a:r>
            <a:r>
              <a:rPr lang="en-US" sz="2000" dirty="0" smtClean="0">
                <a:solidFill>
                  <a:srgbClr val="002060"/>
                </a:solidFill>
              </a:rPr>
              <a:t>to the phenol function are </a:t>
            </a:r>
            <a:r>
              <a:rPr lang="en-US" sz="2000" dirty="0">
                <a:solidFill>
                  <a:srgbClr val="002060"/>
                </a:solidFill>
              </a:rPr>
              <a:t>shifted upfield 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=116 </a:t>
            </a:r>
            <a:r>
              <a:rPr lang="en-US" sz="2000" dirty="0">
                <a:solidFill>
                  <a:srgbClr val="002060"/>
                </a:solidFill>
              </a:rPr>
              <a:t>ppm) due </a:t>
            </a:r>
            <a:r>
              <a:rPr lang="en-US" sz="2000" dirty="0" smtClean="0">
                <a:solidFill>
                  <a:srgbClr val="002060"/>
                </a:solidFill>
              </a:rPr>
              <a:t>to </a:t>
            </a:r>
            <a:r>
              <a:rPr lang="en-US" sz="2000" dirty="0">
                <a:solidFill>
                  <a:srgbClr val="002060"/>
                </a:solidFill>
              </a:rPr>
              <a:t>the resonance contribution on the </a:t>
            </a:r>
            <a:r>
              <a:rPr lang="en-US" sz="2000" dirty="0" smtClean="0">
                <a:solidFill>
                  <a:srgbClr val="002060"/>
                </a:solidFill>
              </a:rPr>
              <a:t>hydroxyl group.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</a:t>
            </a:r>
            <a:r>
              <a:rPr lang="en-US" sz="2000" dirty="0" smtClean="0">
                <a:solidFill>
                  <a:srgbClr val="002060"/>
                </a:solidFill>
              </a:rPr>
              <a:t>carbon atom attached to the nitro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group is </a:t>
            </a:r>
            <a:r>
              <a:rPr lang="en-US" sz="2000" dirty="0">
                <a:solidFill>
                  <a:srgbClr val="002060"/>
                </a:solidFill>
              </a:rPr>
              <a:t>shifted </a:t>
            </a:r>
            <a:r>
              <a:rPr lang="en-US" sz="2000" dirty="0" smtClean="0">
                <a:solidFill>
                  <a:srgbClr val="002060"/>
                </a:solidFill>
              </a:rPr>
              <a:t>downfield 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=142 </a:t>
            </a:r>
            <a:r>
              <a:rPr lang="en-US" sz="2000" dirty="0">
                <a:solidFill>
                  <a:srgbClr val="002060"/>
                </a:solidFill>
              </a:rPr>
              <a:t>ppm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 as well and is also very small.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4" cstate="print">
            <a:lum bright="-20000" contrast="49000"/>
          </a:blip>
          <a:srcRect/>
          <a:stretch>
            <a:fillRect/>
          </a:stretch>
        </p:blipFill>
        <p:spPr bwMode="auto">
          <a:xfrm>
            <a:off x="5406384" y="3657600"/>
            <a:ext cx="356616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186"/>
          <p:cNvSpPr txBox="1">
            <a:spLocks noChangeArrowheads="1"/>
          </p:cNvSpPr>
          <p:nvPr/>
        </p:nvSpPr>
        <p:spPr bwMode="auto">
          <a:xfrm>
            <a:off x="7543800" y="4343400"/>
            <a:ext cx="7048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1050" baseline="-250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dirty="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24669"/>
              </p:ext>
            </p:extLst>
          </p:nvPr>
        </p:nvGraphicFramePr>
        <p:xfrm>
          <a:off x="5466204" y="3657600"/>
          <a:ext cx="672592" cy="1225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r:id="rId5" imgW="840740" imgH="1531620" progId="ChemDraw.Document.6.0">
                  <p:embed/>
                </p:oleObj>
              </mc:Choice>
              <mc:Fallback>
                <p:oleObj r:id="rId5" imgW="840740" imgH="153162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6204" y="3657600"/>
                        <a:ext cx="672592" cy="1225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692299"/>
              </p:ext>
            </p:extLst>
          </p:nvPr>
        </p:nvGraphicFramePr>
        <p:xfrm>
          <a:off x="5455920" y="5174591"/>
          <a:ext cx="1097280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161.4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115.7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126.3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142.4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56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  <a:effectLst/>
              </a:rPr>
              <a:t>Ortho-substitution </a:t>
            </a:r>
            <a:r>
              <a:rPr lang="en-US" i="1" dirty="0">
                <a:solidFill>
                  <a:srgbClr val="002060"/>
                </a:solidFill>
                <a:effectLst/>
              </a:rPr>
              <a:t>- General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705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i="1" dirty="0"/>
              <a:t>Case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If the two substituents in </a:t>
            </a:r>
            <a:r>
              <a:rPr lang="en-US" sz="2200" dirty="0" smtClean="0">
                <a:solidFill>
                  <a:srgbClr val="002060"/>
                </a:solidFill>
              </a:rPr>
              <a:t>ortho </a:t>
            </a:r>
            <a:r>
              <a:rPr lang="en-US" sz="2200" dirty="0">
                <a:solidFill>
                  <a:srgbClr val="002060"/>
                </a:solidFill>
              </a:rPr>
              <a:t>position are identical (R=R’=X), the molecule will contain </a:t>
            </a:r>
            <a:r>
              <a:rPr lang="en-US" sz="2200" dirty="0" smtClean="0">
                <a:solidFill>
                  <a:srgbClr val="002060"/>
                </a:solidFill>
              </a:rPr>
              <a:t>one symmetry plane. </a:t>
            </a:r>
            <a:endParaRPr lang="en-US" sz="22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Thus, only </a:t>
            </a:r>
            <a:r>
              <a:rPr lang="en-US" sz="2200" dirty="0" smtClean="0">
                <a:solidFill>
                  <a:srgbClr val="002060"/>
                </a:solidFill>
              </a:rPr>
              <a:t>three carbon </a:t>
            </a:r>
            <a:r>
              <a:rPr lang="en-US" sz="2200" dirty="0">
                <a:solidFill>
                  <a:srgbClr val="002060"/>
                </a:solidFill>
              </a:rPr>
              <a:t>signals are observed </a:t>
            </a:r>
            <a:r>
              <a:rPr lang="en-US" sz="2200" dirty="0" smtClean="0">
                <a:solidFill>
                  <a:srgbClr val="002060"/>
                </a:solidFill>
              </a:rPr>
              <a:t>in </a:t>
            </a:r>
            <a:r>
              <a:rPr lang="en-US" sz="2200" dirty="0">
                <a:solidFill>
                  <a:srgbClr val="002060"/>
                </a:solidFill>
              </a:rPr>
              <a:t>the </a:t>
            </a:r>
            <a:r>
              <a:rPr lang="en-US" sz="2200" dirty="0" smtClean="0">
                <a:solidFill>
                  <a:srgbClr val="002060"/>
                </a:solidFill>
              </a:rPr>
              <a:t/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baseline="30000" dirty="0" smtClean="0">
                <a:solidFill>
                  <a:srgbClr val="002060"/>
                </a:solidFill>
              </a:rPr>
              <a:t>13</a:t>
            </a:r>
            <a:r>
              <a:rPr lang="en-US" sz="2200" dirty="0" smtClean="0">
                <a:solidFill>
                  <a:srgbClr val="002060"/>
                </a:solidFill>
              </a:rPr>
              <a:t>C-NMR </a:t>
            </a:r>
            <a:r>
              <a:rPr lang="en-US" sz="2200" dirty="0" smtClean="0">
                <a:solidFill>
                  <a:srgbClr val="002060"/>
                </a:solidFill>
              </a:rPr>
              <a:t>spectrum: one </a:t>
            </a:r>
            <a:r>
              <a:rPr lang="en-US" sz="2200" dirty="0">
                <a:solidFill>
                  <a:srgbClr val="002060"/>
                </a:solidFill>
              </a:rPr>
              <a:t>small (C</a:t>
            </a:r>
            <a:r>
              <a:rPr lang="en-US" sz="2200" baseline="-25000" dirty="0">
                <a:solidFill>
                  <a:srgbClr val="002060"/>
                </a:solidFill>
              </a:rPr>
              <a:t>1</a:t>
            </a:r>
            <a:r>
              <a:rPr lang="en-US" sz="2200" dirty="0" smtClean="0">
                <a:solidFill>
                  <a:srgbClr val="002060"/>
                </a:solidFill>
              </a:rPr>
              <a:t>) and two very </a:t>
            </a:r>
            <a:r>
              <a:rPr lang="en-US" sz="2200" dirty="0">
                <a:solidFill>
                  <a:srgbClr val="002060"/>
                </a:solidFill>
              </a:rPr>
              <a:t>tall (</a:t>
            </a:r>
            <a:r>
              <a:rPr lang="en-US" sz="2200" dirty="0" smtClean="0">
                <a:solidFill>
                  <a:srgbClr val="002060"/>
                </a:solidFill>
              </a:rPr>
              <a:t>C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, C</a:t>
            </a:r>
            <a:r>
              <a:rPr lang="en-US" sz="2200" baseline="-25000" dirty="0" smtClean="0">
                <a:solidFill>
                  <a:srgbClr val="002060"/>
                </a:solidFill>
              </a:rPr>
              <a:t>3</a:t>
            </a:r>
            <a:r>
              <a:rPr lang="en-US" sz="2200" dirty="0" smtClean="0">
                <a:solidFill>
                  <a:srgbClr val="002060"/>
                </a:solidFill>
              </a:rPr>
              <a:t>).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sz="3000" dirty="0" smtClean="0">
                <a:solidFill>
                  <a:srgbClr val="002060"/>
                </a:solidFill>
              </a:rPr>
              <a:t/>
            </a:r>
            <a:br>
              <a:rPr lang="en-US" sz="3000" dirty="0" smtClean="0">
                <a:solidFill>
                  <a:srgbClr val="002060"/>
                </a:solidFill>
              </a:rPr>
            </a:br>
            <a:endParaRPr lang="en-US" sz="3000" dirty="0" smtClean="0">
              <a:solidFill>
                <a:srgbClr val="002060"/>
              </a:solidFill>
            </a:endParaRPr>
          </a:p>
          <a:p>
            <a:r>
              <a:rPr lang="en-US" sz="2800" b="1" i="1" dirty="0" smtClean="0"/>
              <a:t>Case </a:t>
            </a:r>
            <a:r>
              <a:rPr lang="en-US" sz="2800" b="1" i="1" dirty="0"/>
              <a:t>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If two different substituents are attached to the ring, </a:t>
            </a:r>
            <a:r>
              <a:rPr lang="en-US" sz="2200" dirty="0" smtClean="0">
                <a:solidFill>
                  <a:srgbClr val="002060"/>
                </a:solidFill>
              </a:rPr>
              <a:t>there will be no symmetry </a:t>
            </a:r>
            <a:r>
              <a:rPr lang="en-US" sz="2200" dirty="0" smtClean="0">
                <a:solidFill>
                  <a:srgbClr val="002060"/>
                </a:solidFill>
              </a:rPr>
              <a:t>plane.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Thus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</a:rPr>
              <a:t>six </a:t>
            </a:r>
            <a:r>
              <a:rPr lang="en-US" sz="2200" dirty="0">
                <a:solidFill>
                  <a:srgbClr val="002060"/>
                </a:solidFill>
              </a:rPr>
              <a:t>signals will be observed in the </a:t>
            </a:r>
            <a:r>
              <a:rPr lang="en-US" sz="2200" baseline="30000" dirty="0" smtClean="0">
                <a:solidFill>
                  <a:srgbClr val="002060"/>
                </a:solidFill>
              </a:rPr>
              <a:t>13</a:t>
            </a:r>
            <a:r>
              <a:rPr lang="en-US" sz="2200" dirty="0" smtClean="0">
                <a:solidFill>
                  <a:srgbClr val="002060"/>
                </a:solidFill>
              </a:rPr>
              <a:t>C-NMR spectrum: two </a:t>
            </a:r>
            <a:r>
              <a:rPr lang="en-US" sz="2200" dirty="0">
                <a:solidFill>
                  <a:srgbClr val="002060"/>
                </a:solidFill>
              </a:rPr>
              <a:t>small signals (C</a:t>
            </a:r>
            <a:r>
              <a:rPr lang="en-US" sz="2200" baseline="-25000" dirty="0">
                <a:solidFill>
                  <a:srgbClr val="002060"/>
                </a:solidFill>
              </a:rPr>
              <a:t>1</a:t>
            </a:r>
            <a:r>
              <a:rPr lang="en-US" sz="2200" dirty="0" smtClean="0">
                <a:solidFill>
                  <a:srgbClr val="002060"/>
                </a:solidFill>
              </a:rPr>
              <a:t>, C</a:t>
            </a:r>
            <a:r>
              <a:rPr lang="en-US" sz="2200" baseline="-25000" dirty="0" smtClean="0">
                <a:solidFill>
                  <a:srgbClr val="002060"/>
                </a:solidFill>
              </a:rPr>
              <a:t>6</a:t>
            </a:r>
            <a:r>
              <a:rPr lang="en-US" sz="2200" dirty="0" smtClean="0">
                <a:solidFill>
                  <a:srgbClr val="002060"/>
                </a:solidFill>
              </a:rPr>
              <a:t>) </a:t>
            </a:r>
            <a:r>
              <a:rPr lang="en-US" sz="2200" dirty="0">
                <a:solidFill>
                  <a:srgbClr val="002060"/>
                </a:solidFill>
              </a:rPr>
              <a:t>and </a:t>
            </a:r>
            <a:r>
              <a:rPr lang="en-US" sz="2200" dirty="0" smtClean="0">
                <a:solidFill>
                  <a:srgbClr val="002060"/>
                </a:solidFill>
              </a:rPr>
              <a:t>four </a:t>
            </a:r>
            <a:r>
              <a:rPr lang="en-US" sz="2200" dirty="0">
                <a:solidFill>
                  <a:srgbClr val="002060"/>
                </a:solidFill>
              </a:rPr>
              <a:t>tall signals (C</a:t>
            </a:r>
            <a:r>
              <a:rPr lang="en-US" sz="2200" baseline="-25000" dirty="0">
                <a:solidFill>
                  <a:srgbClr val="002060"/>
                </a:solidFill>
              </a:rPr>
              <a:t>2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</a:rPr>
              <a:t>C</a:t>
            </a:r>
            <a:r>
              <a:rPr lang="en-US" sz="2200" baseline="-25000" dirty="0" smtClean="0">
                <a:solidFill>
                  <a:srgbClr val="002060"/>
                </a:solidFill>
              </a:rPr>
              <a:t>3</a:t>
            </a:r>
            <a:r>
              <a:rPr lang="en-US" sz="2200" dirty="0" smtClean="0">
                <a:solidFill>
                  <a:srgbClr val="002060"/>
                </a:solidFill>
              </a:rPr>
              <a:t>, C</a:t>
            </a:r>
            <a:r>
              <a:rPr lang="en-US" sz="2200" baseline="-25000" dirty="0" smtClean="0">
                <a:solidFill>
                  <a:srgbClr val="002060"/>
                </a:solidFill>
              </a:rPr>
              <a:t>4</a:t>
            </a:r>
            <a:r>
              <a:rPr lang="en-US" sz="2200" dirty="0" smtClean="0">
                <a:solidFill>
                  <a:srgbClr val="002060"/>
                </a:solidFill>
              </a:rPr>
              <a:t>, C</a:t>
            </a:r>
            <a:r>
              <a:rPr lang="en-US" sz="2200" baseline="-25000" dirty="0" smtClean="0">
                <a:solidFill>
                  <a:srgbClr val="002060"/>
                </a:solidFill>
              </a:rPr>
              <a:t>5</a:t>
            </a:r>
            <a:r>
              <a:rPr lang="en-US" sz="2200" dirty="0" smtClean="0">
                <a:solidFill>
                  <a:srgbClr val="002060"/>
                </a:solidFill>
              </a:rPr>
              <a:t>).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610682"/>
              </p:ext>
            </p:extLst>
          </p:nvPr>
        </p:nvGraphicFramePr>
        <p:xfrm>
          <a:off x="7086600" y="1828800"/>
          <a:ext cx="1671638" cy="184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" r:id="rId3" imgW="1337823" imgH="1481048" progId="">
                  <p:embed/>
                </p:oleObj>
              </mc:Choice>
              <mc:Fallback>
                <p:oleObj r:id="rId3" imgW="1337823" imgH="1481048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86600" y="1828800"/>
                        <a:ext cx="1671638" cy="1849437"/>
                      </a:xfrm>
                      <a:prstGeom prst="rect">
                        <a:avLst/>
                      </a:prstGeom>
                      <a:solidFill>
                        <a:srgbClr val="00B05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472263"/>
              </p:ext>
            </p:extLst>
          </p:nvPr>
        </p:nvGraphicFramePr>
        <p:xfrm>
          <a:off x="7086600" y="4419600"/>
          <a:ext cx="1672279" cy="18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r:id="rId5" imgW="1337823" imgH="1479430" progId="">
                  <p:embed/>
                </p:oleObj>
              </mc:Choice>
              <mc:Fallback>
                <p:oleObj r:id="rId5" imgW="1337823" imgH="147943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86600" y="4419600"/>
                        <a:ext cx="1672279" cy="18492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633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  <a:effectLst/>
              </a:rPr>
              <a:t>Ortho-substitution - </a:t>
            </a:r>
            <a:r>
              <a:rPr lang="en-US" i="1" dirty="0" smtClean="0">
                <a:solidFill>
                  <a:srgbClr val="002060"/>
                </a:solidFill>
                <a:effectLst/>
              </a:rPr>
              <a:t>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400" b="1" i="1" dirty="0"/>
              <a:t>Case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carbon atoms of the aromatic ring are </a:t>
            </a:r>
            <a:r>
              <a:rPr lang="en-US" sz="2000" dirty="0" smtClean="0">
                <a:solidFill>
                  <a:srgbClr val="002060"/>
                </a:solidFill>
              </a:rPr>
              <a:t>clustered close </a:t>
            </a:r>
            <a:r>
              <a:rPr lang="en-US" sz="2000" dirty="0">
                <a:solidFill>
                  <a:srgbClr val="002060"/>
                </a:solidFill>
              </a:rPr>
              <a:t>together due to the </a:t>
            </a:r>
            <a:r>
              <a:rPr lang="en-US" sz="2000" dirty="0" smtClean="0">
                <a:solidFill>
                  <a:srgbClr val="002060"/>
                </a:solidFill>
              </a:rPr>
              <a:t>relative weak </a:t>
            </a:r>
            <a:r>
              <a:rPr lang="en-US" sz="2000" dirty="0">
                <a:solidFill>
                  <a:srgbClr val="002060"/>
                </a:solidFill>
              </a:rPr>
              <a:t>effect of the </a:t>
            </a:r>
            <a:r>
              <a:rPr lang="en-US" sz="2000" dirty="0" smtClean="0">
                <a:solidFill>
                  <a:srgbClr val="002060"/>
                </a:solidFill>
              </a:rPr>
              <a:t>chlorine atoms.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aromatic range displays </a:t>
            </a:r>
            <a:r>
              <a:rPr lang="en-US" sz="2000" dirty="0" smtClean="0">
                <a:solidFill>
                  <a:srgbClr val="002060"/>
                </a:solidFill>
              </a:rPr>
              <a:t>three </a:t>
            </a:r>
            <a:r>
              <a:rPr lang="en-US" sz="2000" dirty="0">
                <a:solidFill>
                  <a:srgbClr val="002060"/>
                </a:solidFill>
              </a:rPr>
              <a:t>signals: one small signal 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=133 </a:t>
            </a:r>
            <a:r>
              <a:rPr lang="en-US" sz="2000" dirty="0">
                <a:solidFill>
                  <a:srgbClr val="002060"/>
                </a:solidFill>
              </a:rPr>
              <a:t>ppm) for the two ipso-carbon atoms (C</a:t>
            </a:r>
            <a:r>
              <a:rPr lang="en-US" sz="2000" baseline="-25000" dirty="0">
                <a:solidFill>
                  <a:srgbClr val="002060"/>
                </a:solidFill>
              </a:rPr>
              <a:t>1</a:t>
            </a:r>
            <a:r>
              <a:rPr lang="en-US" sz="2000" dirty="0">
                <a:solidFill>
                  <a:srgbClr val="002060"/>
                </a:solidFill>
              </a:rPr>
              <a:t>) and </a:t>
            </a:r>
            <a:r>
              <a:rPr lang="en-US" sz="2000" dirty="0" smtClean="0">
                <a:solidFill>
                  <a:srgbClr val="002060"/>
                </a:solidFill>
              </a:rPr>
              <a:t>two tall signals </a:t>
            </a:r>
            <a:r>
              <a:rPr lang="en-US" sz="2000" dirty="0">
                <a:solidFill>
                  <a:srgbClr val="002060"/>
                </a:solidFill>
              </a:rPr>
              <a:t>for the other four carbon atoms (</a:t>
            </a:r>
            <a:r>
              <a:rPr lang="en-US" sz="2000" dirty="0" smtClean="0">
                <a:solidFill>
                  <a:srgbClr val="002060"/>
                </a:solidFill>
              </a:rPr>
              <a:t>C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, C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) </a:t>
            </a:r>
            <a:r>
              <a:rPr lang="en-US" sz="2000" dirty="0">
                <a:solidFill>
                  <a:srgbClr val="002060"/>
                </a:solidFill>
              </a:rPr>
              <a:t>in the ring.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196840" y="3733800"/>
            <a:ext cx="356616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33090"/>
              </p:ext>
            </p:extLst>
          </p:nvPr>
        </p:nvGraphicFramePr>
        <p:xfrm>
          <a:off x="5196840" y="3747911"/>
          <a:ext cx="9525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r:id="rId4" imgW="972152" imgH="1039528" progId="ChemDraw.Document.6.0">
                  <p:embed/>
                </p:oleObj>
              </mc:Choice>
              <mc:Fallback>
                <p:oleObj r:id="rId4" imgW="972152" imgH="1039528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6840" y="3747911"/>
                        <a:ext cx="952500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697365"/>
              </p:ext>
            </p:extLst>
          </p:nvPr>
        </p:nvGraphicFramePr>
        <p:xfrm>
          <a:off x="5257800" y="5410200"/>
          <a:ext cx="1097280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132.6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130.6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127.8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 Box 3186"/>
          <p:cNvSpPr txBox="1">
            <a:spLocks noChangeArrowheads="1"/>
          </p:cNvSpPr>
          <p:nvPr/>
        </p:nvSpPr>
        <p:spPr bwMode="auto">
          <a:xfrm>
            <a:off x="7391400" y="5784850"/>
            <a:ext cx="7048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1050" baseline="-250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dirty="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099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  <a:effectLst/>
              </a:rPr>
              <a:t>Ortho-substitution - 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/>
              <a:t>Case </a:t>
            </a:r>
            <a:r>
              <a:rPr lang="en-US" sz="2400" b="1" i="1" dirty="0" smtClean="0"/>
              <a:t>2:</a:t>
            </a:r>
            <a:endParaRPr lang="en-US" sz="2400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</a:t>
            </a:r>
            <a:r>
              <a:rPr lang="en-US" sz="2000" dirty="0" smtClean="0">
                <a:solidFill>
                  <a:srgbClr val="002060"/>
                </a:solidFill>
              </a:rPr>
              <a:t>six signals of the carbon </a:t>
            </a:r>
            <a:r>
              <a:rPr lang="en-US" sz="2000" dirty="0">
                <a:solidFill>
                  <a:srgbClr val="002060"/>
                </a:solidFill>
              </a:rPr>
              <a:t>atoms of the aromatic ring are </a:t>
            </a:r>
            <a:r>
              <a:rPr lang="en-US" sz="2000" dirty="0" smtClean="0">
                <a:solidFill>
                  <a:srgbClr val="002060"/>
                </a:solidFill>
              </a:rPr>
              <a:t>spread out due </a:t>
            </a:r>
            <a:r>
              <a:rPr lang="en-US" sz="2000" dirty="0">
                <a:solidFill>
                  <a:srgbClr val="002060"/>
                </a:solidFill>
              </a:rPr>
              <a:t>to the </a:t>
            </a:r>
            <a:r>
              <a:rPr lang="en-US" sz="2000" dirty="0" smtClean="0">
                <a:solidFill>
                  <a:srgbClr val="002060"/>
                </a:solidFill>
              </a:rPr>
              <a:t>strong </a:t>
            </a:r>
            <a:r>
              <a:rPr lang="en-US" sz="2000" dirty="0">
                <a:solidFill>
                  <a:srgbClr val="002060"/>
                </a:solidFill>
              </a:rPr>
              <a:t>effect of the </a:t>
            </a:r>
            <a:r>
              <a:rPr lang="en-US" sz="2000" dirty="0" smtClean="0">
                <a:solidFill>
                  <a:srgbClr val="002060"/>
                </a:solidFill>
              </a:rPr>
              <a:t>phenol function in the different positions.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aromatic range displays </a:t>
            </a:r>
            <a:r>
              <a:rPr lang="en-US" sz="2000" dirty="0" smtClean="0">
                <a:solidFill>
                  <a:srgbClr val="002060"/>
                </a:solidFill>
              </a:rPr>
              <a:t>six </a:t>
            </a:r>
            <a:r>
              <a:rPr lang="en-US" sz="2000" dirty="0">
                <a:solidFill>
                  <a:srgbClr val="002060"/>
                </a:solidFill>
              </a:rPr>
              <a:t>signals: </a:t>
            </a:r>
            <a:r>
              <a:rPr lang="en-US" sz="2000" dirty="0" smtClean="0">
                <a:solidFill>
                  <a:srgbClr val="002060"/>
                </a:solidFill>
              </a:rPr>
              <a:t>two small signals </a:t>
            </a:r>
            <a:r>
              <a:rPr lang="en-US" sz="2000" dirty="0">
                <a:solidFill>
                  <a:srgbClr val="002060"/>
                </a:solidFill>
              </a:rPr>
              <a:t>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=155 ppm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1</a:t>
            </a:r>
            <a:r>
              <a:rPr lang="en-US" sz="2000" dirty="0" smtClean="0">
                <a:solidFill>
                  <a:srgbClr val="002060"/>
                </a:solidFill>
              </a:rPr>
              <a:t>) and 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=120 ppm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6</a:t>
            </a:r>
            <a:r>
              <a:rPr lang="en-US" sz="2000" dirty="0" smtClean="0">
                <a:solidFill>
                  <a:srgbClr val="002060"/>
                </a:solidFill>
              </a:rPr>
              <a:t>)) </a:t>
            </a:r>
            <a:r>
              <a:rPr lang="en-US" sz="2000" dirty="0">
                <a:solidFill>
                  <a:srgbClr val="002060"/>
                </a:solidFill>
              </a:rPr>
              <a:t>for the two ipso-carbon atoms </a:t>
            </a:r>
            <a:r>
              <a:rPr lang="en-US" sz="2000" dirty="0" smtClean="0">
                <a:solidFill>
                  <a:srgbClr val="002060"/>
                </a:solidFill>
              </a:rPr>
              <a:t>and four </a:t>
            </a:r>
            <a:r>
              <a:rPr lang="en-US" sz="2000" dirty="0">
                <a:solidFill>
                  <a:srgbClr val="002060"/>
                </a:solidFill>
              </a:rPr>
              <a:t>tall signals for the other four carbon atoms (C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smtClean="0">
                <a:solidFill>
                  <a:srgbClr val="002060"/>
                </a:solidFill>
              </a:rPr>
              <a:t>C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, C</a:t>
            </a:r>
            <a:r>
              <a:rPr lang="en-US" sz="2000" baseline="-25000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, C</a:t>
            </a:r>
            <a:r>
              <a:rPr lang="en-US" sz="2000" baseline="-25000" dirty="0" smtClean="0">
                <a:solidFill>
                  <a:srgbClr val="002060"/>
                </a:solidFill>
              </a:rPr>
              <a:t>5</a:t>
            </a:r>
            <a:r>
              <a:rPr lang="en-US" sz="2000" dirty="0" smtClean="0">
                <a:solidFill>
                  <a:srgbClr val="002060"/>
                </a:solidFill>
              </a:rPr>
              <a:t>) </a:t>
            </a:r>
            <a:r>
              <a:rPr lang="en-US" sz="2000" dirty="0">
                <a:solidFill>
                  <a:srgbClr val="002060"/>
                </a:solidFill>
              </a:rPr>
              <a:t>in the ring.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14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181600" y="3733800"/>
            <a:ext cx="356616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6840" y="3865880"/>
            <a:ext cx="82296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162800"/>
              </p:ext>
            </p:extLst>
          </p:nvPr>
        </p:nvGraphicFramePr>
        <p:xfrm>
          <a:off x="5219418" y="5105400"/>
          <a:ext cx="1097280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155.0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119.9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137.5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4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120.2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5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124.6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6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133.6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 Box 3186"/>
          <p:cNvSpPr txBox="1">
            <a:spLocks noChangeArrowheads="1"/>
          </p:cNvSpPr>
          <p:nvPr/>
        </p:nvSpPr>
        <p:spPr bwMode="auto">
          <a:xfrm>
            <a:off x="7315200" y="5715000"/>
            <a:ext cx="7048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1050" baseline="-250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dirty="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204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  <a:effectLst/>
              </a:rPr>
              <a:t>Meta-substitution </a:t>
            </a:r>
            <a:r>
              <a:rPr lang="en-US" i="1" dirty="0">
                <a:solidFill>
                  <a:srgbClr val="002060"/>
                </a:solidFill>
                <a:effectLst/>
              </a:rPr>
              <a:t>- General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400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i="1" dirty="0"/>
              <a:t>Case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If the two substituents in </a:t>
            </a:r>
            <a:r>
              <a:rPr lang="en-US" sz="2200" dirty="0" smtClean="0">
                <a:solidFill>
                  <a:srgbClr val="002060"/>
                </a:solidFill>
              </a:rPr>
              <a:t>meta </a:t>
            </a:r>
            <a:r>
              <a:rPr lang="en-US" sz="2200" dirty="0">
                <a:solidFill>
                  <a:srgbClr val="002060"/>
                </a:solidFill>
              </a:rPr>
              <a:t>position are identical (R=R’=X), the molecule will contain one symmetry plane.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Thus, only </a:t>
            </a:r>
            <a:r>
              <a:rPr lang="en-US" sz="2200" dirty="0" smtClean="0">
                <a:solidFill>
                  <a:srgbClr val="002060"/>
                </a:solidFill>
              </a:rPr>
              <a:t>four </a:t>
            </a:r>
            <a:r>
              <a:rPr lang="en-US" sz="2200" dirty="0">
                <a:solidFill>
                  <a:srgbClr val="002060"/>
                </a:solidFill>
              </a:rPr>
              <a:t>carbon signals are observed in the </a:t>
            </a:r>
            <a:r>
              <a:rPr lang="en-US" sz="2200" baseline="30000" dirty="0">
                <a:solidFill>
                  <a:srgbClr val="002060"/>
                </a:solidFill>
              </a:rPr>
              <a:t>13</a:t>
            </a:r>
            <a:r>
              <a:rPr lang="en-US" sz="2200" dirty="0">
                <a:solidFill>
                  <a:srgbClr val="002060"/>
                </a:solidFill>
              </a:rPr>
              <a:t>C-NMR spectrum: one small (</a:t>
            </a:r>
            <a:r>
              <a:rPr lang="en-US" sz="2200" dirty="0" smtClean="0">
                <a:solidFill>
                  <a:srgbClr val="002060"/>
                </a:solidFill>
              </a:rPr>
              <a:t>C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), two medium sized signals (</a:t>
            </a:r>
            <a:r>
              <a:rPr lang="en-US" sz="2200" dirty="0">
                <a:solidFill>
                  <a:srgbClr val="002060"/>
                </a:solidFill>
              </a:rPr>
              <a:t>C</a:t>
            </a:r>
            <a:r>
              <a:rPr lang="en-US" sz="2200" baseline="-25000" dirty="0">
                <a:solidFill>
                  <a:srgbClr val="002060"/>
                </a:solidFill>
              </a:rPr>
              <a:t>1</a:t>
            </a:r>
            <a:r>
              <a:rPr lang="en-US" sz="2200" dirty="0">
                <a:solidFill>
                  <a:srgbClr val="002060"/>
                </a:solidFill>
              </a:rPr>
              <a:t>, C</a:t>
            </a:r>
            <a:r>
              <a:rPr lang="en-US" sz="2200" baseline="-25000" dirty="0">
                <a:solidFill>
                  <a:srgbClr val="002060"/>
                </a:solidFill>
              </a:rPr>
              <a:t>4</a:t>
            </a:r>
            <a:r>
              <a:rPr lang="en-US" sz="2200" dirty="0">
                <a:solidFill>
                  <a:srgbClr val="002060"/>
                </a:solidFill>
              </a:rPr>
              <a:t>) </a:t>
            </a:r>
            <a:r>
              <a:rPr lang="en-US" sz="2200" dirty="0" smtClean="0">
                <a:solidFill>
                  <a:srgbClr val="002060"/>
                </a:solidFill>
              </a:rPr>
              <a:t>and one tall signal (C</a:t>
            </a:r>
            <a:r>
              <a:rPr lang="en-US" sz="2200" baseline="-25000" dirty="0" smtClean="0">
                <a:solidFill>
                  <a:srgbClr val="002060"/>
                </a:solidFill>
              </a:rPr>
              <a:t>3</a:t>
            </a:r>
            <a:r>
              <a:rPr lang="en-US" sz="2200" dirty="0" smtClean="0">
                <a:solidFill>
                  <a:srgbClr val="002060"/>
                </a:solidFill>
              </a:rPr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002060"/>
              </a:solidFill>
            </a:endParaRPr>
          </a:p>
          <a:p>
            <a:r>
              <a:rPr lang="en-US" sz="2600" b="1" i="1" dirty="0"/>
              <a:t>Case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If two different substituents are attached to the ring, there will be no symmetry </a:t>
            </a:r>
            <a:r>
              <a:rPr lang="en-US" sz="2200" dirty="0" smtClean="0">
                <a:solidFill>
                  <a:srgbClr val="002060"/>
                </a:solidFill>
              </a:rPr>
              <a:t>plane.  </a:t>
            </a:r>
            <a:endParaRPr lang="en-US" sz="22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Thus, six signals will be observed in the </a:t>
            </a:r>
            <a:r>
              <a:rPr lang="en-US" sz="2200" baseline="30000" dirty="0" smtClean="0">
                <a:solidFill>
                  <a:srgbClr val="002060"/>
                </a:solidFill>
              </a:rPr>
              <a:t>13</a:t>
            </a:r>
            <a:r>
              <a:rPr lang="en-US" sz="2200" dirty="0" smtClean="0">
                <a:solidFill>
                  <a:srgbClr val="002060"/>
                </a:solidFill>
              </a:rPr>
              <a:t>C-NMR </a:t>
            </a:r>
            <a:r>
              <a:rPr lang="en-US" sz="2200" dirty="0">
                <a:solidFill>
                  <a:srgbClr val="002060"/>
                </a:solidFill>
              </a:rPr>
              <a:t>spectrum: two small signals (C</a:t>
            </a:r>
            <a:r>
              <a:rPr lang="en-US" sz="2200" baseline="-25000" dirty="0">
                <a:solidFill>
                  <a:srgbClr val="002060"/>
                </a:solidFill>
              </a:rPr>
              <a:t>1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</a:rPr>
              <a:t>C</a:t>
            </a:r>
            <a:r>
              <a:rPr lang="en-US" sz="2200" baseline="-25000" dirty="0" smtClean="0">
                <a:solidFill>
                  <a:srgbClr val="002060"/>
                </a:solidFill>
              </a:rPr>
              <a:t>5</a:t>
            </a:r>
            <a:r>
              <a:rPr lang="en-US" sz="2200" dirty="0" smtClean="0">
                <a:solidFill>
                  <a:srgbClr val="002060"/>
                </a:solidFill>
              </a:rPr>
              <a:t>) </a:t>
            </a:r>
            <a:r>
              <a:rPr lang="en-US" sz="2200" dirty="0">
                <a:solidFill>
                  <a:srgbClr val="002060"/>
                </a:solidFill>
              </a:rPr>
              <a:t>and four </a:t>
            </a:r>
            <a:r>
              <a:rPr lang="en-US" sz="2200" dirty="0" smtClean="0">
                <a:solidFill>
                  <a:srgbClr val="002060"/>
                </a:solidFill>
              </a:rPr>
              <a:t>tall signals </a:t>
            </a:r>
            <a:r>
              <a:rPr lang="en-US" sz="2200" dirty="0">
                <a:solidFill>
                  <a:srgbClr val="002060"/>
                </a:solidFill>
              </a:rPr>
              <a:t>(C</a:t>
            </a:r>
            <a:r>
              <a:rPr lang="en-US" sz="2200" baseline="-25000" dirty="0">
                <a:solidFill>
                  <a:srgbClr val="002060"/>
                </a:solidFill>
              </a:rPr>
              <a:t>2</a:t>
            </a:r>
            <a:r>
              <a:rPr lang="en-US" sz="2200" dirty="0">
                <a:solidFill>
                  <a:srgbClr val="002060"/>
                </a:solidFill>
              </a:rPr>
              <a:t>, C</a:t>
            </a:r>
            <a:r>
              <a:rPr lang="en-US" sz="2200" baseline="-25000" dirty="0">
                <a:solidFill>
                  <a:srgbClr val="002060"/>
                </a:solidFill>
              </a:rPr>
              <a:t>3</a:t>
            </a:r>
            <a:r>
              <a:rPr lang="en-US" sz="2200" dirty="0">
                <a:solidFill>
                  <a:srgbClr val="002060"/>
                </a:solidFill>
              </a:rPr>
              <a:t>, C</a:t>
            </a:r>
            <a:r>
              <a:rPr lang="en-US" sz="2200" baseline="-25000" dirty="0">
                <a:solidFill>
                  <a:srgbClr val="002060"/>
                </a:solidFill>
              </a:rPr>
              <a:t>4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</a:rPr>
              <a:t>C</a:t>
            </a:r>
            <a:r>
              <a:rPr lang="en-US" sz="2200" baseline="-25000" dirty="0" smtClean="0">
                <a:solidFill>
                  <a:srgbClr val="002060"/>
                </a:solidFill>
              </a:rPr>
              <a:t>6</a:t>
            </a:r>
            <a:r>
              <a:rPr lang="en-US" sz="2200" dirty="0" smtClean="0">
                <a:solidFill>
                  <a:srgbClr val="002060"/>
                </a:solidFill>
              </a:rPr>
              <a:t>).</a:t>
            </a:r>
            <a:endParaRPr lang="en-US" sz="2200" dirty="0"/>
          </a:p>
          <a:p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797186"/>
              </p:ext>
            </p:extLst>
          </p:nvPr>
        </p:nvGraphicFramePr>
        <p:xfrm>
          <a:off x="7162800" y="1905404"/>
          <a:ext cx="1685453" cy="1828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9" r:id="rId3" imgW="1348362" imgH="1462717" progId="">
                  <p:embed/>
                </p:oleObj>
              </mc:Choice>
              <mc:Fallback>
                <p:oleObj r:id="rId3" imgW="1348362" imgH="1462717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2800" y="1905404"/>
                        <a:ext cx="1685453" cy="1828396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19214"/>
              </p:ext>
            </p:extLst>
          </p:nvPr>
        </p:nvGraphicFramePr>
        <p:xfrm>
          <a:off x="7162800" y="4479925"/>
          <a:ext cx="1671638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0" name="CS ChemDraw Drawing" r:id="rId5" imgW="1337823" imgH="1537119" progId="ChemDraw.Document.6.0">
                  <p:embed/>
                </p:oleObj>
              </mc:Choice>
              <mc:Fallback>
                <p:oleObj name="CS ChemDraw Drawing" r:id="rId5" imgW="1337823" imgH="153711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62800" y="4479925"/>
                        <a:ext cx="1671638" cy="192087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01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  <a:effectLst/>
              </a:rPr>
              <a:t>Meta-substitution - General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2400" b="1" i="1" dirty="0"/>
              <a:t>Case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carbon atoms of the aromatic ring are </a:t>
            </a:r>
            <a:r>
              <a:rPr lang="en-US" sz="2000" dirty="0" smtClean="0">
                <a:solidFill>
                  <a:srgbClr val="002060"/>
                </a:solidFill>
              </a:rPr>
              <a:t>clustered </a:t>
            </a:r>
            <a:r>
              <a:rPr lang="en-US" sz="2000" dirty="0">
                <a:solidFill>
                  <a:srgbClr val="002060"/>
                </a:solidFill>
              </a:rPr>
              <a:t>together due to the weak effect of the chlorine </a:t>
            </a:r>
            <a:r>
              <a:rPr lang="en-US" sz="2000" dirty="0" smtClean="0">
                <a:solidFill>
                  <a:srgbClr val="002060"/>
                </a:solidFill>
              </a:rPr>
              <a:t>atoms.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aromatic range displays three signals: one small signal 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=134 </a:t>
            </a:r>
            <a:r>
              <a:rPr lang="en-US" sz="2000" dirty="0">
                <a:solidFill>
                  <a:srgbClr val="002060"/>
                </a:solidFill>
              </a:rPr>
              <a:t>ppm) for the two ipso-carbon atoms (</a:t>
            </a:r>
            <a:r>
              <a:rPr lang="en-US" sz="2000" dirty="0" smtClean="0">
                <a:solidFill>
                  <a:srgbClr val="002060"/>
                </a:solidFill>
              </a:rPr>
              <a:t>C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), two medium sized signal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1</a:t>
            </a:r>
            <a:r>
              <a:rPr lang="en-US" sz="2000" dirty="0" smtClean="0">
                <a:solidFill>
                  <a:srgbClr val="002060"/>
                </a:solidFill>
              </a:rPr>
              <a:t>, C</a:t>
            </a:r>
            <a:r>
              <a:rPr lang="en-US" sz="2000" baseline="-25000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) and one </a:t>
            </a:r>
            <a:r>
              <a:rPr lang="en-US" sz="2000" dirty="0">
                <a:solidFill>
                  <a:srgbClr val="002060"/>
                </a:solidFill>
              </a:rPr>
              <a:t>tall signals for the </a:t>
            </a:r>
            <a:r>
              <a:rPr lang="en-US" sz="2000" dirty="0" smtClean="0">
                <a:solidFill>
                  <a:srgbClr val="002060"/>
                </a:solidFill>
              </a:rPr>
              <a:t>carbon </a:t>
            </a:r>
            <a:r>
              <a:rPr lang="en-US" sz="2000" dirty="0">
                <a:solidFill>
                  <a:srgbClr val="002060"/>
                </a:solidFill>
              </a:rPr>
              <a:t>atoms </a:t>
            </a:r>
            <a:r>
              <a:rPr lang="en-US" sz="2000" dirty="0" smtClean="0">
                <a:solidFill>
                  <a:srgbClr val="002060"/>
                </a:solidFill>
              </a:rPr>
              <a:t>(C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>
                <a:solidFill>
                  <a:srgbClr val="002060"/>
                </a:solidFill>
              </a:rPr>
              <a:t>) in the ring.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120640" y="3733800"/>
            <a:ext cx="3566160" cy="274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186"/>
          <p:cNvSpPr txBox="1">
            <a:spLocks noChangeArrowheads="1"/>
          </p:cNvSpPr>
          <p:nvPr/>
        </p:nvSpPr>
        <p:spPr bwMode="auto">
          <a:xfrm>
            <a:off x="7239000" y="5784850"/>
            <a:ext cx="7048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1050" baseline="-250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dirty="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162537"/>
              </p:ext>
            </p:extLst>
          </p:nvPr>
        </p:nvGraphicFramePr>
        <p:xfrm>
          <a:off x="5150739" y="3733803"/>
          <a:ext cx="945261" cy="1106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r:id="rId4" imgW="1575435" imgH="1843659" progId="ChemDraw.Document.6.0">
                  <p:embed/>
                </p:oleObj>
              </mc:Choice>
              <mc:Fallback>
                <p:oleObj r:id="rId4" imgW="1575435" imgH="1843659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0739" y="3733803"/>
                        <a:ext cx="945261" cy="11061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733440"/>
              </p:ext>
            </p:extLst>
          </p:nvPr>
        </p:nvGraphicFramePr>
        <p:xfrm>
          <a:off x="5154507" y="5181600"/>
          <a:ext cx="1097280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128.7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134.0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126.9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4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130.4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50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  <a:effectLst/>
              </a:rPr>
              <a:t>Meta-substitution - General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/>
              <a:t>Case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six signals of the carbon atoms of the aromatic ring are spread out due to the strong effect of the </a:t>
            </a:r>
            <a:r>
              <a:rPr lang="en-US" sz="2000" dirty="0" smtClean="0">
                <a:solidFill>
                  <a:srgbClr val="002060"/>
                </a:solidFill>
              </a:rPr>
              <a:t>amine group.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aromatic range displays six signals: two small signals 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=149 ppm </a:t>
            </a:r>
            <a:r>
              <a:rPr lang="en-US" sz="2000" dirty="0">
                <a:solidFill>
                  <a:srgbClr val="002060"/>
                </a:solidFill>
              </a:rPr>
              <a:t>(</a:t>
            </a:r>
            <a:r>
              <a:rPr lang="en-US" sz="2000" dirty="0" smtClean="0">
                <a:solidFill>
                  <a:srgbClr val="002060"/>
                </a:solidFill>
              </a:rPr>
              <a:t>C</a:t>
            </a:r>
            <a:r>
              <a:rPr lang="en-US" sz="2000" baseline="-25000" dirty="0" smtClean="0">
                <a:solidFill>
                  <a:srgbClr val="002060"/>
                </a:solidFill>
              </a:rPr>
              <a:t>1</a:t>
            </a:r>
            <a:r>
              <a:rPr lang="en-US" sz="2000" dirty="0" smtClean="0">
                <a:solidFill>
                  <a:srgbClr val="002060"/>
                </a:solidFill>
              </a:rPr>
              <a:t>) </a:t>
            </a:r>
            <a:r>
              <a:rPr lang="en-US" sz="2000" dirty="0">
                <a:solidFill>
                  <a:srgbClr val="002060"/>
                </a:solidFill>
              </a:rPr>
              <a:t>and 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=148 </a:t>
            </a:r>
            <a:r>
              <a:rPr lang="en-US" sz="2000" dirty="0">
                <a:solidFill>
                  <a:srgbClr val="002060"/>
                </a:solidFill>
              </a:rPr>
              <a:t>ppm (</a:t>
            </a:r>
            <a:r>
              <a:rPr lang="en-US" sz="2000" dirty="0" smtClean="0">
                <a:solidFill>
                  <a:srgbClr val="002060"/>
                </a:solidFill>
              </a:rPr>
              <a:t>C</a:t>
            </a:r>
            <a:r>
              <a:rPr lang="en-US" sz="2000" baseline="-25000" dirty="0" smtClean="0">
                <a:solidFill>
                  <a:srgbClr val="002060"/>
                </a:solidFill>
              </a:rPr>
              <a:t>5</a:t>
            </a:r>
            <a:r>
              <a:rPr lang="en-US" sz="2000" dirty="0" smtClean="0">
                <a:solidFill>
                  <a:srgbClr val="002060"/>
                </a:solidFill>
              </a:rPr>
              <a:t>)) </a:t>
            </a:r>
            <a:r>
              <a:rPr lang="en-US" sz="2000" dirty="0">
                <a:solidFill>
                  <a:srgbClr val="002060"/>
                </a:solidFill>
              </a:rPr>
              <a:t>for the two ipso-carbon atoms and four tall signals for the other four carbon atoms (C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, C</a:t>
            </a:r>
            <a:r>
              <a:rPr lang="en-US" sz="2000" baseline="-25000" dirty="0">
                <a:solidFill>
                  <a:srgbClr val="002060"/>
                </a:solidFill>
              </a:rPr>
              <a:t>3</a:t>
            </a:r>
            <a:r>
              <a:rPr lang="en-US" sz="2000" dirty="0">
                <a:solidFill>
                  <a:srgbClr val="002060"/>
                </a:solidFill>
              </a:rPr>
              <a:t>, C</a:t>
            </a:r>
            <a:r>
              <a:rPr lang="en-US" sz="2000" baseline="-25000" dirty="0">
                <a:solidFill>
                  <a:srgbClr val="002060"/>
                </a:solidFill>
              </a:rPr>
              <a:t>4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smtClean="0">
                <a:solidFill>
                  <a:srgbClr val="002060"/>
                </a:solidFill>
              </a:rPr>
              <a:t>C</a:t>
            </a:r>
            <a:r>
              <a:rPr lang="en-US" sz="2000" baseline="-25000" dirty="0" smtClean="0">
                <a:solidFill>
                  <a:srgbClr val="002060"/>
                </a:solidFill>
              </a:rPr>
              <a:t>6</a:t>
            </a:r>
            <a:r>
              <a:rPr lang="en-US" sz="2000" dirty="0" smtClean="0">
                <a:solidFill>
                  <a:srgbClr val="002060"/>
                </a:solidFill>
              </a:rPr>
              <a:t>) </a:t>
            </a:r>
            <a:r>
              <a:rPr lang="en-US" sz="2000" dirty="0">
                <a:solidFill>
                  <a:srgbClr val="002060"/>
                </a:solidFill>
              </a:rPr>
              <a:t>in the ring.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17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105400" y="3733800"/>
            <a:ext cx="356616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186"/>
          <p:cNvSpPr txBox="1">
            <a:spLocks noChangeArrowheads="1"/>
          </p:cNvSpPr>
          <p:nvPr/>
        </p:nvSpPr>
        <p:spPr bwMode="auto">
          <a:xfrm>
            <a:off x="7600950" y="4648200"/>
            <a:ext cx="7048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1050" baseline="-250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dirty="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0640" y="3733800"/>
            <a:ext cx="82296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23143"/>
              </p:ext>
            </p:extLst>
          </p:nvPr>
        </p:nvGraphicFramePr>
        <p:xfrm>
          <a:off x="5120640" y="5099756"/>
          <a:ext cx="1097280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149.2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113.1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129.9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4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120.7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5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147.5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6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109.0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27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Special Examples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/>
              <a:t>1,5-Dimethylnaphthalene</a:t>
            </a: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Only six signals are observed, five for the naphthalene ring and one of the methyl </a:t>
            </a:r>
            <a:r>
              <a:rPr lang="en-US" sz="2000" dirty="0" smtClean="0">
                <a:solidFill>
                  <a:srgbClr val="002060"/>
                </a:solidFill>
              </a:rPr>
              <a:t>groups despite the fact that the compound does not have any symmetry plane.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However, there is a two-fold axis in the center of the molecule.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Two of the signals are small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1</a:t>
            </a:r>
            <a:r>
              <a:rPr lang="en-US" sz="2000" dirty="0" smtClean="0">
                <a:solidFill>
                  <a:srgbClr val="002060"/>
                </a:solidFill>
              </a:rPr>
              <a:t>, C</a:t>
            </a:r>
            <a:r>
              <a:rPr lang="en-US" sz="2000" baseline="-25000" dirty="0" smtClean="0">
                <a:solidFill>
                  <a:srgbClr val="002060"/>
                </a:solidFill>
              </a:rPr>
              <a:t>5</a:t>
            </a:r>
            <a:r>
              <a:rPr lang="en-US" sz="2000" dirty="0" smtClean="0">
                <a:solidFill>
                  <a:srgbClr val="002060"/>
                </a:solidFill>
              </a:rPr>
              <a:t>) because these carbon atoms do not have a hydrogen atom attached.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18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733800"/>
            <a:ext cx="3702050" cy="2677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962400"/>
            <a:ext cx="904240" cy="89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961917"/>
              </p:ext>
            </p:extLst>
          </p:nvPr>
        </p:nvGraphicFramePr>
        <p:xfrm>
          <a:off x="6781800" y="3962400"/>
          <a:ext cx="1097280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134.7</a:t>
                      </a:r>
                      <a:endParaRPr lang="en-US" sz="1200" b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126.4</a:t>
                      </a:r>
                      <a:endParaRPr lang="en-US" sz="1200" b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125.3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4</a:t>
                      </a:r>
                      <a:endParaRPr lang="en-US" sz="1200" b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122.4</a:t>
                      </a:r>
                      <a:endParaRPr lang="en-US" sz="1200" b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5</a:t>
                      </a:r>
                      <a:endParaRPr lang="en-US" sz="1200" b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132.7</a:t>
                      </a:r>
                      <a:endParaRPr lang="en-US" sz="1200" b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CH</a:t>
                      </a:r>
                      <a:r>
                        <a:rPr lang="en-US" sz="1100" b="0" baseline="-25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19.7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Arc 7"/>
          <p:cNvSpPr/>
          <p:nvPr/>
        </p:nvSpPr>
        <p:spPr>
          <a:xfrm rot="4687283">
            <a:off x="5369382" y="3705896"/>
            <a:ext cx="842259" cy="1378778"/>
          </a:xfrm>
          <a:prstGeom prst="arc">
            <a:avLst>
              <a:gd name="adj1" fmla="val 14553423"/>
              <a:gd name="adj2" fmla="val 21588120"/>
            </a:avLst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15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Special Examples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normAutofit/>
          </a:bodyPr>
          <a:lstStyle/>
          <a:p>
            <a:r>
              <a:rPr lang="en-US" sz="2400" b="1" i="1" dirty="0" err="1"/>
              <a:t>Mesitylene</a:t>
            </a:r>
            <a:r>
              <a:rPr lang="en-US" sz="2400" b="1" i="1" dirty="0"/>
              <a:t> (1, 3, 5-Trimethylbenzene</a:t>
            </a:r>
            <a:r>
              <a:rPr lang="en-US" sz="2400" b="1" i="1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2060"/>
                </a:solidFill>
              </a:rPr>
              <a:t>Mesitylene</a:t>
            </a:r>
            <a:r>
              <a:rPr lang="en-US" sz="2000" dirty="0">
                <a:solidFill>
                  <a:srgbClr val="002060"/>
                </a:solidFill>
              </a:rPr>
              <a:t> has a mirror plane. </a:t>
            </a:r>
            <a:r>
              <a:rPr lang="en-US" sz="2000" dirty="0" smtClean="0">
                <a:solidFill>
                  <a:srgbClr val="002060"/>
                </a:solidFill>
              </a:rPr>
              <a:t>Based on this, one should observe six peaks in the </a:t>
            </a:r>
            <a:r>
              <a:rPr lang="en-US" sz="2000" baseline="30000" dirty="0" smtClean="0">
                <a:solidFill>
                  <a:srgbClr val="002060"/>
                </a:solidFill>
              </a:rPr>
              <a:t>13</a:t>
            </a:r>
            <a:r>
              <a:rPr lang="en-US" sz="2000" dirty="0" smtClean="0">
                <a:solidFill>
                  <a:srgbClr val="002060"/>
                </a:solidFill>
              </a:rPr>
              <a:t>C-NMR spectrum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However, the spectrum only exhibits three signals. The reason is that the molecule </a:t>
            </a:r>
            <a:r>
              <a:rPr lang="en-US" sz="2000" dirty="0" smtClean="0">
                <a:solidFill>
                  <a:srgbClr val="002060"/>
                </a:solidFill>
              </a:rPr>
              <a:t>possesses </a:t>
            </a:r>
            <a:r>
              <a:rPr lang="en-US" sz="2000" dirty="0">
                <a:solidFill>
                  <a:srgbClr val="002060"/>
                </a:solidFill>
              </a:rPr>
              <a:t>a threefold axis in the center </a:t>
            </a:r>
            <a:r>
              <a:rPr lang="en-US" sz="2000" dirty="0" smtClean="0">
                <a:solidFill>
                  <a:srgbClr val="002060"/>
                </a:solidFill>
              </a:rPr>
              <a:t>(</a:t>
            </a:r>
            <a:r>
              <a:rPr lang="en-US" sz="2000" dirty="0" smtClean="0">
                <a:solidFill>
                  <a:srgbClr val="002060"/>
                </a:solidFill>
                <a:sym typeface="Wingdings 3"/>
              </a:rPr>
              <a:t></a:t>
            </a:r>
            <a:r>
              <a:rPr lang="en-US" sz="2000" dirty="0" smtClean="0">
                <a:solidFill>
                  <a:srgbClr val="002060"/>
                </a:solidFill>
              </a:rPr>
              <a:t>). </a:t>
            </a:r>
            <a:r>
              <a:rPr lang="en-US" sz="2000" dirty="0">
                <a:solidFill>
                  <a:srgbClr val="002060"/>
                </a:solidFill>
              </a:rPr>
              <a:t>A rotation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of 120</a:t>
            </a:r>
            <a:r>
              <a:rPr lang="en-US" sz="2000" baseline="30000" dirty="0" smtClean="0">
                <a:solidFill>
                  <a:srgbClr val="002060"/>
                </a:solidFill>
              </a:rPr>
              <a:t>o  </a:t>
            </a:r>
            <a:r>
              <a:rPr lang="en-US" sz="2000" dirty="0" smtClean="0">
                <a:solidFill>
                  <a:srgbClr val="002060"/>
                </a:solidFill>
              </a:rPr>
              <a:t>affords </a:t>
            </a:r>
            <a:r>
              <a:rPr lang="en-US" sz="2000" dirty="0">
                <a:solidFill>
                  <a:srgbClr val="002060"/>
                </a:solidFill>
              </a:rPr>
              <a:t>an identical molecule. 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spectrum displays one small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peak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1</a:t>
            </a:r>
            <a:r>
              <a:rPr lang="en-US" sz="2000" dirty="0" smtClean="0">
                <a:solidFill>
                  <a:srgbClr val="002060"/>
                </a:solidFill>
              </a:rPr>
              <a:t>), one tall peak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) and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the methyl carbon around 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=21 ppm.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19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196840" y="3809999"/>
            <a:ext cx="3579170" cy="26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196"/>
          <p:cNvSpPr txBox="1">
            <a:spLocks noChangeArrowheads="1"/>
          </p:cNvSpPr>
          <p:nvPr/>
        </p:nvSpPr>
        <p:spPr bwMode="auto">
          <a:xfrm>
            <a:off x="7359650" y="5715000"/>
            <a:ext cx="4889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900" baseline="-2500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sz="140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799840"/>
            <a:ext cx="1016000" cy="77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470817"/>
              </p:ext>
            </p:extLst>
          </p:nvPr>
        </p:nvGraphicFramePr>
        <p:xfrm>
          <a:off x="5303520" y="5349240"/>
          <a:ext cx="1097280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137.7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127.0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21.2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Arc 7"/>
          <p:cNvSpPr/>
          <p:nvPr/>
        </p:nvSpPr>
        <p:spPr>
          <a:xfrm rot="1650632">
            <a:off x="5320328" y="3810173"/>
            <a:ext cx="828417" cy="685452"/>
          </a:xfrm>
          <a:prstGeom prst="arc">
            <a:avLst/>
          </a:prstGeom>
          <a:noFill/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1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aseline="30000" dirty="0">
                <a:solidFill>
                  <a:srgbClr val="002060"/>
                </a:solidFill>
                <a:effectLst/>
              </a:rPr>
              <a:t>13</a:t>
            </a:r>
            <a:r>
              <a:rPr lang="en-US" dirty="0">
                <a:solidFill>
                  <a:srgbClr val="002060"/>
                </a:solidFill>
                <a:effectLst/>
              </a:rPr>
              <a:t>C-NMR </a:t>
            </a:r>
            <a:r>
              <a:rPr lang="en-US" dirty="0" smtClean="0">
                <a:solidFill>
                  <a:srgbClr val="002060"/>
                </a:solidFill>
                <a:effectLst/>
              </a:rPr>
              <a:t>Spectroscopy</a:t>
            </a:r>
            <a:r>
              <a:rPr lang="en-US" dirty="0">
                <a:solidFill>
                  <a:srgbClr val="002060"/>
                </a:solidFill>
                <a:effectLst/>
              </a:rPr>
              <a:t> </a:t>
            </a:r>
            <a:r>
              <a:rPr lang="en-US" dirty="0" smtClean="0">
                <a:solidFill>
                  <a:srgbClr val="002060"/>
                </a:solidFill>
                <a:effectLst/>
              </a:rPr>
              <a:t>- 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The </a:t>
            </a:r>
            <a:r>
              <a:rPr lang="en-US" baseline="30000" dirty="0"/>
              <a:t>13</a:t>
            </a:r>
            <a:r>
              <a:rPr lang="en-US" dirty="0"/>
              <a:t>C-atom possesses like protons a nuclear spin of </a:t>
            </a:r>
            <a:r>
              <a:rPr lang="en-US" i="1" dirty="0"/>
              <a:t>I=½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signals are much weaker because of </a:t>
            </a:r>
            <a:r>
              <a:rPr lang="en-US" dirty="0" smtClean="0"/>
              <a:t>the much </a:t>
            </a:r>
            <a:r>
              <a:rPr lang="en-US" dirty="0"/>
              <a:t>lower natural abundance </a:t>
            </a:r>
            <a:r>
              <a:rPr lang="en-US" dirty="0" smtClean="0"/>
              <a:t>of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aseline="30000" dirty="0"/>
              <a:t>13</a:t>
            </a:r>
            <a:r>
              <a:rPr lang="en-US" dirty="0"/>
              <a:t>C-isotope (~</a:t>
            </a:r>
            <a:r>
              <a:rPr lang="en-US" dirty="0" smtClean="0"/>
              <a:t>1 %) compared to </a:t>
            </a:r>
            <a:r>
              <a:rPr lang="en-US" baseline="30000" dirty="0" smtClean="0"/>
              <a:t>1</a:t>
            </a:r>
            <a:r>
              <a:rPr lang="en-US" dirty="0" smtClean="0"/>
              <a:t>H-nucleus.</a:t>
            </a:r>
          </a:p>
          <a:p>
            <a:r>
              <a:rPr lang="en-US" dirty="0" smtClean="0"/>
              <a:t>Most </a:t>
            </a:r>
            <a:r>
              <a:rPr lang="en-US" baseline="30000" dirty="0" smtClean="0"/>
              <a:t>13</a:t>
            </a:r>
            <a:r>
              <a:rPr lang="en-US" dirty="0" smtClean="0"/>
              <a:t>C-NMR </a:t>
            </a:r>
            <a:r>
              <a:rPr lang="en-US" dirty="0"/>
              <a:t>spectra are acquired as </a:t>
            </a:r>
            <a:r>
              <a:rPr lang="en-US" i="1" dirty="0"/>
              <a:t>proton decoupled spectra</a:t>
            </a:r>
            <a:r>
              <a:rPr lang="en-US" dirty="0"/>
              <a:t>, which means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the signal </a:t>
            </a:r>
            <a:r>
              <a:rPr lang="en-US" dirty="0"/>
              <a:t>is not split by any attached </a:t>
            </a:r>
            <a:r>
              <a:rPr lang="en-US" dirty="0" smtClean="0"/>
              <a:t>protons.  </a:t>
            </a:r>
          </a:p>
          <a:p>
            <a:r>
              <a:rPr lang="en-US" dirty="0"/>
              <a:t>A methylene group shows as a </a:t>
            </a:r>
            <a:r>
              <a:rPr lang="en-US" dirty="0" smtClean="0"/>
              <a:t>triplet </a:t>
            </a:r>
            <a:r>
              <a:rPr lang="en-US" dirty="0"/>
              <a:t>in a proton coupled </a:t>
            </a:r>
            <a:r>
              <a:rPr lang="en-US" dirty="0" smtClean="0"/>
              <a:t>spectrum </a:t>
            </a:r>
            <a:r>
              <a:rPr lang="en-US" dirty="0"/>
              <a:t>but as </a:t>
            </a:r>
            <a:r>
              <a:rPr lang="en-US" dirty="0" smtClean="0"/>
              <a:t>a singlet </a:t>
            </a:r>
            <a:br>
              <a:rPr lang="en-US" dirty="0" smtClean="0"/>
            </a:br>
            <a:r>
              <a:rPr lang="en-US" dirty="0" smtClean="0"/>
              <a:t>in a </a:t>
            </a:r>
            <a:r>
              <a:rPr lang="en-US" dirty="0"/>
              <a:t>proton decoupled </a:t>
            </a:r>
            <a:r>
              <a:rPr lang="en-US" dirty="0" smtClean="0"/>
              <a:t>spectrum (</a:t>
            </a:r>
            <a:r>
              <a:rPr lang="en-US" dirty="0" smtClean="0">
                <a:sym typeface="Wingdings"/>
              </a:rPr>
              <a:t> </a:t>
            </a:r>
            <a:r>
              <a:rPr lang="en-US" dirty="0" smtClean="0">
                <a:solidFill>
                  <a:srgbClr val="FF0000"/>
                </a:solidFill>
              </a:rPr>
              <a:t>singlets observed only</a:t>
            </a:r>
            <a:r>
              <a:rPr lang="en-US" dirty="0" smtClean="0"/>
              <a:t>).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sensitivity of the experiment increases, but some important information is lost i.e., how many hydrogen atoms are attached to the carbon.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couplings between carbon and deuterium atoms (and other NMR active nuclei) are still observed i.e., </a:t>
            </a:r>
            <a:r>
              <a:rPr lang="en-US" dirty="0" smtClean="0"/>
              <a:t>CDCl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en-US" dirty="0"/>
              <a:t>which </a:t>
            </a:r>
            <a:r>
              <a:rPr lang="en-US" dirty="0" smtClean="0"/>
              <a:t>shows </a:t>
            </a:r>
            <a:r>
              <a:rPr lang="en-US" dirty="0"/>
              <a:t>three lines </a:t>
            </a:r>
            <a:r>
              <a:rPr lang="en-US" dirty="0" smtClean="0"/>
              <a:t>(</a:t>
            </a:r>
            <a:r>
              <a:rPr lang="en-US" dirty="0"/>
              <a:t>2*n*</a:t>
            </a:r>
            <a:r>
              <a:rPr lang="en-US" i="1" dirty="0"/>
              <a:t>I</a:t>
            </a:r>
            <a:r>
              <a:rPr lang="en-US" dirty="0"/>
              <a:t>+1, </a:t>
            </a:r>
            <a:r>
              <a:rPr lang="en-US" i="1" dirty="0"/>
              <a:t>I=1</a:t>
            </a:r>
            <a:r>
              <a:rPr lang="en-US" dirty="0"/>
              <a:t>, n=1)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at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 smtClean="0"/>
              <a:t>= ~77 ppm.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0860" y="3352800"/>
            <a:ext cx="1622279" cy="1554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280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Special Examples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sz="2400" b="1" i="1" dirty="0"/>
              <a:t>12-Crown-4 (1, 4, 7, 10-Tetraoxacyclododecane)</a:t>
            </a: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cyclic ether </a:t>
            </a:r>
            <a:r>
              <a:rPr lang="en-US" sz="2000" i="1" dirty="0">
                <a:solidFill>
                  <a:srgbClr val="002060"/>
                </a:solidFill>
              </a:rPr>
              <a:t>12</a:t>
            </a:r>
            <a:r>
              <a:rPr lang="en-US" sz="2000" dirty="0">
                <a:solidFill>
                  <a:srgbClr val="002060"/>
                </a:solidFill>
              </a:rPr>
              <a:t>-crown-</a:t>
            </a:r>
            <a:r>
              <a:rPr lang="en-US" sz="2000" i="1" dirty="0">
                <a:solidFill>
                  <a:srgbClr val="002060"/>
                </a:solidFill>
              </a:rPr>
              <a:t>4</a:t>
            </a:r>
            <a:r>
              <a:rPr lang="en-US" sz="2000" dirty="0">
                <a:solidFill>
                  <a:srgbClr val="002060"/>
                </a:solidFill>
              </a:rPr>
              <a:t> shows only one signal in the </a:t>
            </a:r>
            <a:r>
              <a:rPr lang="en-US" sz="2000" baseline="30000" dirty="0">
                <a:solidFill>
                  <a:srgbClr val="002060"/>
                </a:solidFill>
              </a:rPr>
              <a:t>13</a:t>
            </a:r>
            <a:r>
              <a:rPr lang="en-US" sz="2000" dirty="0">
                <a:solidFill>
                  <a:srgbClr val="002060"/>
                </a:solidFill>
              </a:rPr>
              <a:t>C-NMR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at </a:t>
            </a:r>
            <a:r>
              <a:rPr lang="en-US" sz="2000" dirty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>
                <a:solidFill>
                  <a:srgbClr val="002060"/>
                </a:solidFill>
              </a:rPr>
              <a:t>=~70 ppm and only one signal in the </a:t>
            </a:r>
            <a:r>
              <a:rPr lang="en-US" sz="2000" baseline="30000" dirty="0">
                <a:solidFill>
                  <a:srgbClr val="002060"/>
                </a:solidFill>
              </a:rPr>
              <a:t>1</a:t>
            </a:r>
            <a:r>
              <a:rPr lang="en-US" sz="2000" dirty="0">
                <a:solidFill>
                  <a:srgbClr val="002060"/>
                </a:solidFill>
              </a:rPr>
              <a:t>H-NMR spectrum (</a:t>
            </a:r>
            <a:r>
              <a:rPr lang="en-US" sz="2000" dirty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>
                <a:solidFill>
                  <a:srgbClr val="002060"/>
                </a:solidFill>
              </a:rPr>
              <a:t>=3.70 ppm), because all carbon and hydrogen atoms are equivalent. 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>
                <a:solidFill>
                  <a:srgbClr val="002060"/>
                </a:solidFill>
              </a:rPr>
              <a:t>molecule has a fourfold axis in the center. Hence, a rotation of 90</a:t>
            </a:r>
            <a:r>
              <a:rPr lang="en-US" sz="2000" baseline="30000" dirty="0">
                <a:solidFill>
                  <a:srgbClr val="002060"/>
                </a:solidFill>
              </a:rPr>
              <a:t>o</a:t>
            </a:r>
            <a:r>
              <a:rPr lang="en-US" sz="2000" dirty="0">
                <a:solidFill>
                  <a:srgbClr val="002060"/>
                </a:solidFill>
              </a:rPr>
              <a:t> affords an identical molecule. Within the subunit, the two carbon atoms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are </a:t>
            </a:r>
            <a:r>
              <a:rPr lang="en-US" sz="2000" dirty="0">
                <a:solidFill>
                  <a:srgbClr val="002060"/>
                </a:solidFill>
              </a:rPr>
              <a:t>equivalent as well.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20</a:t>
            </a:fld>
            <a:endParaRPr lang="en-US"/>
          </a:p>
        </p:txBody>
      </p:sp>
      <p:sp>
        <p:nvSpPr>
          <p:cNvPr id="5" name="Text Box 3196"/>
          <p:cNvSpPr txBox="1">
            <a:spLocks noChangeArrowheads="1"/>
          </p:cNvSpPr>
          <p:nvPr/>
        </p:nvSpPr>
        <p:spPr bwMode="auto">
          <a:xfrm>
            <a:off x="7148336" y="5851172"/>
            <a:ext cx="4889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900" baseline="-2500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sz="140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181600" y="3810000"/>
            <a:ext cx="3566160" cy="26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860094"/>
            <a:ext cx="802640" cy="80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rc 6"/>
          <p:cNvSpPr/>
          <p:nvPr/>
        </p:nvSpPr>
        <p:spPr>
          <a:xfrm rot="2627490">
            <a:off x="5460558" y="3862376"/>
            <a:ext cx="590743" cy="586825"/>
          </a:xfrm>
          <a:prstGeom prst="arc">
            <a:avLst>
              <a:gd name="adj1" fmla="val 13367873"/>
              <a:gd name="adj2" fmla="val 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8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Special Examples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Coupling with other nuclei i.e., fluorine (I=</a:t>
            </a:r>
            <a:r>
              <a:rPr lang="en-US" sz="2400" b="1" dirty="0" smtClean="0">
                <a:latin typeface="Times New Roman"/>
                <a:cs typeface="Times New Roman"/>
              </a:rPr>
              <a:t>½</a:t>
            </a:r>
            <a:r>
              <a:rPr lang="en-US" sz="2400" b="1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Example: Benzyl fluoride</a:t>
            </a:r>
          </a:p>
          <a:p>
            <a:pPr lvl="2"/>
            <a:r>
              <a:rPr lang="en-US" sz="1800" dirty="0" smtClean="0">
                <a:solidFill>
                  <a:srgbClr val="7030A0"/>
                </a:solidFill>
              </a:rPr>
              <a:t>All carbon signals split into doublets other than the </a:t>
            </a:r>
            <a:r>
              <a:rPr lang="en-US" sz="1800" dirty="0" smtClean="0">
                <a:solidFill>
                  <a:srgbClr val="7030A0"/>
                </a:solidFill>
              </a:rPr>
              <a:t>meta-C.</a:t>
            </a:r>
            <a:endParaRPr lang="en-US" sz="1800" dirty="0" smtClean="0">
              <a:solidFill>
                <a:srgbClr val="7030A0"/>
              </a:solidFill>
            </a:endParaRPr>
          </a:p>
          <a:p>
            <a:pPr lvl="2"/>
            <a:r>
              <a:rPr lang="en-US" sz="1800" dirty="0" smtClean="0">
                <a:solidFill>
                  <a:srgbClr val="7030A0"/>
                </a:solidFill>
              </a:rPr>
              <a:t>The coupling constant decreases going away from the fluorine atom: </a:t>
            </a:r>
            <a:r>
              <a:rPr lang="en-US" sz="1800" dirty="0" err="1" smtClean="0">
                <a:solidFill>
                  <a:srgbClr val="7030A0"/>
                </a:solidFill>
              </a:rPr>
              <a:t>benzylic</a:t>
            </a:r>
            <a:r>
              <a:rPr lang="en-US" sz="1800" dirty="0" smtClean="0">
                <a:solidFill>
                  <a:srgbClr val="7030A0"/>
                </a:solidFill>
              </a:rPr>
              <a:t> carbon: </a:t>
            </a:r>
            <a:r>
              <a:rPr lang="en-US" sz="1800" i="1" dirty="0" smtClean="0">
                <a:solidFill>
                  <a:srgbClr val="7030A0"/>
                </a:solidFill>
              </a:rPr>
              <a:t>J</a:t>
            </a:r>
            <a:r>
              <a:rPr lang="en-US" sz="1800" i="1" baseline="-25000" dirty="0" smtClean="0">
                <a:solidFill>
                  <a:srgbClr val="7030A0"/>
                </a:solidFill>
              </a:rPr>
              <a:t>C-F</a:t>
            </a:r>
            <a:r>
              <a:rPr lang="en-US" sz="1800" dirty="0" smtClean="0">
                <a:solidFill>
                  <a:srgbClr val="7030A0"/>
                </a:solidFill>
              </a:rPr>
              <a:t>=166 Hz, ipso: </a:t>
            </a:r>
            <a:r>
              <a:rPr lang="en-US" sz="1800" i="1" dirty="0">
                <a:solidFill>
                  <a:srgbClr val="7030A0"/>
                </a:solidFill>
              </a:rPr>
              <a:t>J</a:t>
            </a:r>
            <a:r>
              <a:rPr lang="en-US" sz="1800" i="1" baseline="-25000" dirty="0">
                <a:solidFill>
                  <a:srgbClr val="7030A0"/>
                </a:solidFill>
              </a:rPr>
              <a:t>C-F</a:t>
            </a:r>
            <a:r>
              <a:rPr lang="en-US" sz="1800" dirty="0">
                <a:solidFill>
                  <a:srgbClr val="7030A0"/>
                </a:solidFill>
              </a:rPr>
              <a:t>=</a:t>
            </a:r>
            <a:r>
              <a:rPr lang="en-US" sz="1800" dirty="0" smtClean="0">
                <a:solidFill>
                  <a:srgbClr val="7030A0"/>
                </a:solidFill>
              </a:rPr>
              <a:t>17 Hz, ortho: </a:t>
            </a:r>
            <a:r>
              <a:rPr lang="en-US" sz="1800" i="1" dirty="0">
                <a:solidFill>
                  <a:srgbClr val="7030A0"/>
                </a:solidFill>
              </a:rPr>
              <a:t>J</a:t>
            </a:r>
            <a:r>
              <a:rPr lang="en-US" sz="1800" i="1" baseline="-25000" dirty="0">
                <a:solidFill>
                  <a:srgbClr val="7030A0"/>
                </a:solidFill>
              </a:rPr>
              <a:t>C-F</a:t>
            </a:r>
            <a:r>
              <a:rPr lang="en-US" sz="1800" dirty="0">
                <a:solidFill>
                  <a:srgbClr val="7030A0"/>
                </a:solidFill>
              </a:rPr>
              <a:t>=</a:t>
            </a:r>
            <a:r>
              <a:rPr lang="en-US" sz="1800" dirty="0" smtClean="0">
                <a:solidFill>
                  <a:srgbClr val="7030A0"/>
                </a:solidFill>
              </a:rPr>
              <a:t>3.5 Hz) </a:t>
            </a:r>
          </a:p>
          <a:p>
            <a:pPr lvl="2"/>
            <a:r>
              <a:rPr lang="en-US" sz="1800" dirty="0" smtClean="0">
                <a:solidFill>
                  <a:srgbClr val="C00000"/>
                </a:solidFill>
              </a:rPr>
              <a:t>The coupling is also observed in the </a:t>
            </a:r>
            <a:r>
              <a:rPr lang="en-US" sz="1800" baseline="30000" dirty="0" smtClean="0">
                <a:solidFill>
                  <a:srgbClr val="C00000"/>
                </a:solidFill>
              </a:rPr>
              <a:t>1</a:t>
            </a:r>
            <a:r>
              <a:rPr lang="en-US" sz="1800" dirty="0" smtClean="0">
                <a:solidFill>
                  <a:srgbClr val="C00000"/>
                </a:solidFill>
              </a:rPr>
              <a:t>H-NMR spectrum (</a:t>
            </a:r>
            <a:r>
              <a:rPr lang="en-US" sz="1800" i="1" dirty="0" smtClean="0">
                <a:solidFill>
                  <a:srgbClr val="C00000"/>
                </a:solidFill>
              </a:rPr>
              <a:t>J</a:t>
            </a:r>
            <a:r>
              <a:rPr lang="en-US" sz="1800" i="1" baseline="-25000" dirty="0" smtClean="0">
                <a:solidFill>
                  <a:srgbClr val="C00000"/>
                </a:solidFill>
              </a:rPr>
              <a:t>H-F</a:t>
            </a:r>
            <a:r>
              <a:rPr lang="en-US" sz="1800" dirty="0" smtClean="0">
                <a:solidFill>
                  <a:srgbClr val="C00000"/>
                </a:solidFill>
              </a:rPr>
              <a:t>=48 Hz</a:t>
            </a:r>
            <a:r>
              <a:rPr lang="en-US" sz="1800" dirty="0" smtClean="0">
                <a:solidFill>
                  <a:srgbClr val="C00000"/>
                </a:solidFill>
              </a:rPr>
              <a:t>).</a:t>
            </a:r>
            <a:endParaRPr lang="en-US" sz="1800" dirty="0" smtClean="0">
              <a:solidFill>
                <a:srgbClr val="C00000"/>
              </a:solidFill>
            </a:endParaRPr>
          </a:p>
          <a:p>
            <a:pPr lvl="2"/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21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5400" r="4706" b="5599"/>
          <a:stretch/>
        </p:blipFill>
        <p:spPr bwMode="auto">
          <a:xfrm>
            <a:off x="1039336" y="3809999"/>
            <a:ext cx="3532664" cy="256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429333"/>
              </p:ext>
            </p:extLst>
          </p:nvPr>
        </p:nvGraphicFramePr>
        <p:xfrm>
          <a:off x="3505200" y="3962400"/>
          <a:ext cx="954087" cy="553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CS ChemDraw Drawing" r:id="rId4" imgW="1411051" imgH="819509" progId="ChemDraw.Document.6.0">
                  <p:embed/>
                </p:oleObj>
              </mc:Choice>
              <mc:Fallback>
                <p:oleObj name="CS ChemDraw Drawing" r:id="rId4" imgW="1411051" imgH="81950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5200" y="3962400"/>
                        <a:ext cx="954087" cy="5537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2" y="3810000"/>
            <a:ext cx="3488787" cy="256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400800" y="5099066"/>
            <a:ext cx="457200" cy="8382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3875314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90 MHz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3875314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50 MHz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33377" y="5099066"/>
            <a:ext cx="457200" cy="838200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2" y="3910891"/>
            <a:ext cx="768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90 MHz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158824" y="3910890"/>
            <a:ext cx="768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50 MHz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88930" y="4813160"/>
            <a:ext cx="9717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rgbClr val="7030A0"/>
                </a:solidFill>
                <a:latin typeface="Symbol" panose="05050102010706020507" pitchFamily="18" charset="2"/>
              </a:rPr>
              <a:t>Dd</a:t>
            </a:r>
            <a:r>
              <a:rPr lang="en-US" sz="1200" b="1" dirty="0" smtClean="0">
                <a:solidFill>
                  <a:srgbClr val="7030A0"/>
                </a:solidFill>
              </a:rPr>
              <a:t>=3.3 ppm</a:t>
            </a:r>
            <a:endParaRPr lang="en-US" sz="12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43529" y="4813159"/>
            <a:ext cx="1048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rgbClr val="C00000"/>
                </a:solidFill>
                <a:latin typeface="Symbol" panose="05050102010706020507" pitchFamily="18" charset="2"/>
              </a:rPr>
              <a:t>Dd</a:t>
            </a:r>
            <a:r>
              <a:rPr lang="en-US" sz="1200" b="1" dirty="0" smtClean="0">
                <a:solidFill>
                  <a:srgbClr val="C00000"/>
                </a:solidFill>
              </a:rPr>
              <a:t>=0.53 ppm</a:t>
            </a:r>
            <a:endParaRPr lang="en-US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2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1" grpId="0" animBg="1"/>
      <p:bldP spid="8" grpId="0"/>
      <p:bldP spid="13" grpId="0"/>
      <p:bldP spid="9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Special Examples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Coupling with other nuclei i.e., </a:t>
            </a:r>
            <a:r>
              <a:rPr lang="en-US" sz="2400" b="1" dirty="0" smtClean="0"/>
              <a:t>phosphorus (I=½)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Example: Triphenylphosphine (P-C: J</a:t>
            </a:r>
            <a:r>
              <a:rPr lang="en-US" sz="2000" baseline="-25000" dirty="0" smtClean="0">
                <a:solidFill>
                  <a:srgbClr val="002060"/>
                </a:solidFill>
              </a:rPr>
              <a:t>1</a:t>
            </a:r>
            <a:r>
              <a:rPr lang="en-US" sz="2000" dirty="0" smtClean="0">
                <a:solidFill>
                  <a:srgbClr val="002060"/>
                </a:solidFill>
              </a:rPr>
              <a:t>=11 Hz, J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=18.9 Hz, J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=6.7 Hz)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592282"/>
              </p:ext>
            </p:extLst>
          </p:nvPr>
        </p:nvGraphicFramePr>
        <p:xfrm>
          <a:off x="914400" y="2514600"/>
          <a:ext cx="7447050" cy="411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ChemSketch" r:id="rId3" imgW="9162360" imgH="8751240" progId="ACD.ChemSketch.20">
                  <p:embed/>
                </p:oleObj>
              </mc:Choice>
              <mc:Fallback>
                <p:oleObj name="ChemSketch" r:id="rId3" imgW="9162360" imgH="8751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>
                        <a:lum bright="-40000" contrast="40000"/>
                      </a:blip>
                      <a:stretch>
                        <a:fillRect/>
                      </a:stretch>
                    </p:blipFill>
                    <p:spPr>
                      <a:xfrm>
                        <a:off x="914400" y="2514600"/>
                        <a:ext cx="7447050" cy="4119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10600" y="167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850417"/>
              </p:ext>
            </p:extLst>
          </p:nvPr>
        </p:nvGraphicFramePr>
        <p:xfrm>
          <a:off x="1447800" y="2577306"/>
          <a:ext cx="1332691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r:id="rId5" imgW="2034162" imgH="1962509" progId="">
                  <p:embed/>
                </p:oleObj>
              </mc:Choice>
              <mc:Fallback>
                <p:oleObj r:id="rId5" imgW="2034162" imgH="1962509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47800" y="2577306"/>
                        <a:ext cx="1332691" cy="1285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463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aseline="30000" dirty="0">
                <a:solidFill>
                  <a:srgbClr val="002060"/>
                </a:solidFill>
                <a:effectLst/>
              </a:rPr>
              <a:t>13</a:t>
            </a:r>
            <a:r>
              <a:rPr lang="en-US" sz="3600" dirty="0">
                <a:solidFill>
                  <a:srgbClr val="002060"/>
                </a:solidFill>
                <a:effectLst/>
              </a:rPr>
              <a:t>C-NMR Spectroscopy - </a:t>
            </a:r>
            <a:r>
              <a:rPr lang="en-US" sz="3600" dirty="0" smtClean="0">
                <a:solidFill>
                  <a:srgbClr val="002060"/>
                </a:solidFill>
                <a:effectLst/>
              </a:rPr>
              <a:t>Chemical Shift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2514600"/>
          </a:xfrm>
        </p:spPr>
        <p:txBody>
          <a:bodyPr>
            <a:noAutofit/>
          </a:bodyPr>
          <a:lstStyle/>
          <a:p>
            <a:r>
              <a:rPr lang="en-US" sz="2000" dirty="0"/>
              <a:t>While proton </a:t>
            </a:r>
            <a:r>
              <a:rPr lang="en-US" sz="2000" dirty="0" smtClean="0"/>
              <a:t>NMR spectra are </a:t>
            </a:r>
            <a:r>
              <a:rPr lang="en-US" sz="2000" dirty="0"/>
              <a:t>mainly limited in a range between </a:t>
            </a:r>
            <a:r>
              <a:rPr lang="en-US" sz="2000" dirty="0" smtClean="0"/>
              <a:t>0-15 </a:t>
            </a:r>
            <a:r>
              <a:rPr lang="en-US" sz="2000" dirty="0"/>
              <a:t>ppm, </a:t>
            </a:r>
            <a:r>
              <a:rPr lang="en-US" sz="2000" dirty="0" smtClean="0"/>
              <a:t>the chemical </a:t>
            </a:r>
            <a:r>
              <a:rPr lang="en-US" sz="2000" dirty="0"/>
              <a:t>shifts in </a:t>
            </a:r>
            <a:r>
              <a:rPr lang="en-US" sz="2000" baseline="30000" dirty="0"/>
              <a:t>13</a:t>
            </a:r>
            <a:r>
              <a:rPr lang="en-US" sz="2000" dirty="0"/>
              <a:t>C-NMR spectroscopy range from </a:t>
            </a:r>
            <a:r>
              <a:rPr lang="en-US" sz="2000" dirty="0" smtClean="0"/>
              <a:t>0-220 ppm.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effect of shielding and deshielding is much </a:t>
            </a:r>
            <a:r>
              <a:rPr lang="en-US" sz="2000" dirty="0" smtClean="0"/>
              <a:t>stronger </a:t>
            </a:r>
            <a:r>
              <a:rPr lang="en-US" sz="2000" dirty="0"/>
              <a:t>because the </a:t>
            </a:r>
            <a:r>
              <a:rPr lang="en-US" sz="2000" dirty="0" smtClean="0"/>
              <a:t>heteroatom, </a:t>
            </a:r>
            <a:r>
              <a:rPr lang="en-US" sz="2000" dirty="0"/>
              <a:t>which causes this chemical </a:t>
            </a:r>
            <a:r>
              <a:rPr lang="en-US" sz="2000" dirty="0" smtClean="0"/>
              <a:t>shift, </a:t>
            </a:r>
            <a:r>
              <a:rPr lang="en-US" sz="2000" dirty="0"/>
              <a:t>is directly attached to </a:t>
            </a:r>
            <a:r>
              <a:rPr lang="en-US" sz="2000" dirty="0" smtClean="0"/>
              <a:t>the </a:t>
            </a:r>
            <a:r>
              <a:rPr lang="en-US" sz="2000" dirty="0"/>
              <a:t>carbon </a:t>
            </a:r>
            <a:r>
              <a:rPr lang="en-US" sz="2000" dirty="0" smtClean="0"/>
              <a:t>atom.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smaller magnetogyric ratio compared to hydrogen causes a lower resonance frequency </a:t>
            </a:r>
            <a:r>
              <a:rPr lang="en-US" sz="2000" dirty="0" smtClean="0"/>
              <a:t>(</a:t>
            </a:r>
            <a:r>
              <a:rPr lang="en-US" sz="2000" dirty="0"/>
              <a:t>about a quarter of the one used for hydrogen </a:t>
            </a:r>
            <a:r>
              <a:rPr lang="en-US" sz="2000" dirty="0" smtClean="0"/>
              <a:t>nuclei).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94090"/>
              </p:ext>
            </p:extLst>
          </p:nvPr>
        </p:nvGraphicFramePr>
        <p:xfrm>
          <a:off x="1694984" y="3992880"/>
          <a:ext cx="5559256" cy="2560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58114"/>
                <a:gridCol w="1215138"/>
                <a:gridCol w="1686004"/>
              </a:tblGrid>
              <a:tr h="212028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Functional Type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Hybridization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Chemical Shift (ppm)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112">
                <a:tc>
                  <a:txBody>
                    <a:bodyPr/>
                    <a:lstStyle/>
                    <a:p>
                      <a:pPr marL="0" marR="190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Carbonyl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compounds, C=O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Aldehyde and ketone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Carboxylic acid, ester,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anhydrides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Amide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  <a:effectLst/>
                        </a:rPr>
                        <a:t>  sp</a:t>
                      </a:r>
                      <a:r>
                        <a:rPr lang="en-US" sz="140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185-220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160-185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150-180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8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Imine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  <a:effectLst/>
                        </a:rPr>
                        <a:t>  sp</a:t>
                      </a:r>
                      <a:r>
                        <a:rPr lang="en-US" sz="140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140-170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8">
                <a:tc>
                  <a:txBody>
                    <a:bodyPr/>
                    <a:lstStyle/>
                    <a:p>
                      <a:pPr marL="0" marR="4908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Aromatic and alkene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  <a:effectLst/>
                        </a:rPr>
                        <a:t>  sp</a:t>
                      </a:r>
                      <a:r>
                        <a:rPr lang="en-US" sz="140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100-170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8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Nitrile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400" i="1" dirty="0" err="1" smtClean="0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120-130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8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 Alkyne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400" i="1" dirty="0" err="1" smtClean="0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40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  60-100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8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O-</a:t>
                      </a: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, Ether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  <a:effectLst/>
                        </a:rPr>
                        <a:t>  sp</a:t>
                      </a:r>
                      <a:r>
                        <a:rPr lang="en-US" sz="140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 60-90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8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-X,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Alkyl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 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alide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  <a:effectLst/>
                        </a:rPr>
                        <a:t>  sp</a:t>
                      </a:r>
                      <a:r>
                        <a:rPr lang="en-US" sz="140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 10-65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028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R</a:t>
                      </a: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R, Alkyl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solidFill>
                            <a:schemeClr val="tx1"/>
                          </a:solidFill>
                          <a:effectLst/>
                        </a:rPr>
                        <a:t>  sp</a:t>
                      </a:r>
                      <a:r>
                        <a:rPr lang="en-US" sz="140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  0-50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38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aseline="30000" dirty="0">
                <a:solidFill>
                  <a:srgbClr val="002060"/>
                </a:solidFill>
                <a:effectLst/>
              </a:rPr>
              <a:t>13</a:t>
            </a:r>
            <a:r>
              <a:rPr lang="en-US" sz="3600" dirty="0">
                <a:solidFill>
                  <a:srgbClr val="002060"/>
                </a:solidFill>
                <a:effectLst/>
              </a:rPr>
              <a:t>C-NMR Spectroscopy - Chemical </a:t>
            </a:r>
            <a:r>
              <a:rPr lang="en-US" sz="3600" dirty="0" smtClean="0">
                <a:solidFill>
                  <a:srgbClr val="002060"/>
                </a:solidFill>
                <a:effectLst/>
              </a:rPr>
              <a:t>Shift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95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chemical shift also reveals some information about the chemical environment. </a:t>
            </a:r>
            <a:endParaRPr lang="en-US" dirty="0" smtClean="0"/>
          </a:p>
          <a:p>
            <a:r>
              <a:rPr lang="en-US" dirty="0" smtClean="0"/>
              <a:t>Like </a:t>
            </a:r>
            <a:r>
              <a:rPr lang="en-US" dirty="0"/>
              <a:t>in </a:t>
            </a:r>
            <a:r>
              <a:rPr lang="en-US" baseline="30000" dirty="0"/>
              <a:t>1</a:t>
            </a:r>
            <a:r>
              <a:rPr lang="en-US" dirty="0"/>
              <a:t>H-NMR spectra, there is a characteristic range for carbons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sp</a:t>
            </a:r>
            <a:r>
              <a:rPr lang="en-US" i="1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=100-220 ppm) and </a:t>
            </a:r>
            <a:r>
              <a:rPr lang="en-US" i="1" dirty="0"/>
              <a:t>sp</a:t>
            </a:r>
            <a:r>
              <a:rPr lang="en-US" i="1" baseline="30000" dirty="0"/>
              <a:t>3</a:t>
            </a:r>
            <a:r>
              <a:rPr lang="en-US" dirty="0"/>
              <a:t> hybridization (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=0-100 ppm). The </a:t>
            </a:r>
            <a:r>
              <a:rPr lang="en-US" i="1" dirty="0" err="1"/>
              <a:t>sp</a:t>
            </a:r>
            <a:r>
              <a:rPr lang="en-US" dirty="0"/>
              <a:t>-hybridized carbon atoms can be found in the range between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=60-130 ppm. </a:t>
            </a:r>
            <a:endParaRPr lang="en-US" dirty="0" smtClean="0"/>
          </a:p>
          <a:p>
            <a:r>
              <a:rPr lang="en-US" dirty="0" smtClean="0"/>
              <a:t>Like in </a:t>
            </a:r>
            <a:r>
              <a:rPr lang="en-US" baseline="30000" dirty="0" smtClean="0"/>
              <a:t>1</a:t>
            </a:r>
            <a:r>
              <a:rPr lang="en-US" dirty="0" smtClean="0"/>
              <a:t>H-NMR, </a:t>
            </a:r>
            <a:r>
              <a:rPr lang="en-US" dirty="0"/>
              <a:t>electronegative atoms like oxygen, nitrogen, chlorine and fluorine cause a shift to higher ppm values. </a:t>
            </a:r>
            <a:endParaRPr lang="en-US" dirty="0" smtClean="0"/>
          </a:p>
          <a:p>
            <a:r>
              <a:rPr lang="en-US" dirty="0" smtClean="0"/>
              <a:t>Carbon </a:t>
            </a:r>
            <a:r>
              <a:rPr lang="en-US" dirty="0"/>
              <a:t>atoms in carbonyl and imine functions are shifted downfield due to the effect of hybridization </a:t>
            </a:r>
            <a:r>
              <a:rPr lang="en-US" b="1" dirty="0"/>
              <a:t>and</a:t>
            </a:r>
            <a:r>
              <a:rPr lang="en-US" dirty="0"/>
              <a:t> electronegativity. This effect will be less pronounced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/>
              <a:t>these functions are </a:t>
            </a:r>
            <a:r>
              <a:rPr lang="en-US" dirty="0" smtClean="0"/>
              <a:t>conjugated because the polarization is less.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14400" y="4090193"/>
            <a:ext cx="4005263" cy="2335213"/>
            <a:chOff x="2577042" y="4217987"/>
            <a:chExt cx="4005263" cy="2335213"/>
          </a:xfrm>
          <a:noFill/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042" y="4217987"/>
              <a:ext cx="4005263" cy="233521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Left Brace 3"/>
            <p:cNvSpPr/>
            <p:nvPr/>
          </p:nvSpPr>
          <p:spPr>
            <a:xfrm rot="16200000" flipH="1">
              <a:off x="4542989" y="4601012"/>
              <a:ext cx="134222" cy="1447800"/>
            </a:xfrm>
            <a:prstGeom prst="leftBrac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421587" y="4996190"/>
              <a:ext cx="377026" cy="2616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100" b="1" dirty="0" err="1" smtClean="0"/>
                <a:t>C</a:t>
              </a:r>
              <a:r>
                <a:rPr lang="en-US" sz="1100" b="1" baseline="-25000" dirty="0" err="1" smtClean="0"/>
                <a:t>sp</a:t>
              </a:r>
              <a:endParaRPr lang="en-US" sz="1100" b="1" baseline="-25000" dirty="0"/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992716"/>
              </p:ext>
            </p:extLst>
          </p:nvPr>
        </p:nvGraphicFramePr>
        <p:xfrm>
          <a:off x="5105400" y="4267200"/>
          <a:ext cx="3383280" cy="1920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34365"/>
                <a:gridCol w="1480185"/>
                <a:gridCol w="1268730"/>
              </a:tblGrid>
              <a:tr h="1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Electronegativity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Chemical shift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4.0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71.6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ppm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OH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3.5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50.1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ppm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aseline="-25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3.0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25.4 ppm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3.0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25.6 ppm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  9.6 ppm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2.5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  6.5 ppm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PH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aseline="-25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 -4.4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ppm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 -2.1 ppm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60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Monosubstitution</a:t>
            </a:r>
            <a:r>
              <a:rPr lang="en-US" dirty="0" smtClean="0">
                <a:solidFill>
                  <a:srgbClr val="002060"/>
                </a:solidFill>
              </a:rPr>
              <a:t> - General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581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For a mono-substituted ring, four signals are </a:t>
            </a:r>
            <a:r>
              <a:rPr lang="en-US" dirty="0" smtClean="0"/>
              <a:t>observed </a:t>
            </a:r>
            <a:r>
              <a:rPr lang="en-US" dirty="0"/>
              <a:t>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aseline="30000" dirty="0"/>
              <a:t>13</a:t>
            </a:r>
            <a:r>
              <a:rPr lang="en-US" dirty="0"/>
              <a:t>C-NMR </a:t>
            </a:r>
            <a:r>
              <a:rPr lang="en-US" dirty="0" smtClean="0"/>
              <a:t>spectrum </a:t>
            </a:r>
            <a:r>
              <a:rPr lang="en-US" dirty="0"/>
              <a:t>because </a:t>
            </a:r>
            <a:r>
              <a:rPr lang="en-US" dirty="0" smtClean="0"/>
              <a:t>there is </a:t>
            </a:r>
            <a:r>
              <a:rPr lang="en-US" dirty="0"/>
              <a:t>a symmetry plane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passing </a:t>
            </a:r>
            <a:r>
              <a:rPr lang="en-US" dirty="0"/>
              <a:t>through C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and C</a:t>
            </a:r>
            <a:r>
              <a:rPr lang="en-US" baseline="-25000" dirty="0" smtClean="0"/>
              <a:t>4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/>
              <a:t>small signal will be observed for the </a:t>
            </a:r>
            <a:r>
              <a:rPr lang="en-US" dirty="0" smtClean="0"/>
              <a:t>ipso-carbon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carbon with the ligand directly attached),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medium sized signal for the para C-atom (C</a:t>
            </a:r>
            <a:r>
              <a:rPr lang="en-US" baseline="-25000" dirty="0"/>
              <a:t>4</a:t>
            </a:r>
            <a:r>
              <a:rPr lang="en-US" dirty="0"/>
              <a:t>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two tall peaks for the ortho </a:t>
            </a:r>
            <a:r>
              <a:rPr lang="en-US" dirty="0" smtClean="0"/>
              <a:t>C-atoms (C</a:t>
            </a:r>
            <a:r>
              <a:rPr lang="en-US" baseline="-25000" dirty="0" smtClean="0"/>
              <a:t>2</a:t>
            </a:r>
            <a:r>
              <a:rPr lang="en-US" dirty="0"/>
              <a:t>)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meta </a:t>
            </a:r>
            <a:r>
              <a:rPr lang="en-US" dirty="0"/>
              <a:t>C-atoms (C</a:t>
            </a:r>
            <a:r>
              <a:rPr lang="en-US" baseline="-25000" dirty="0"/>
              <a:t>3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substituents, which are attached via a heteroatom normally cause a significant downfield shift on the ipso-carbon </a:t>
            </a:r>
            <a:r>
              <a:rPr lang="en-US" dirty="0" smtClean="0"/>
              <a:t>atom (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), </a:t>
            </a:r>
            <a:r>
              <a:rPr lang="en-US" dirty="0"/>
              <a:t>while the ortho and para carbon atoms are shifted upfield because the </a:t>
            </a:r>
            <a:r>
              <a:rPr lang="en-US" dirty="0" smtClean="0"/>
              <a:t>electron-density </a:t>
            </a:r>
            <a:r>
              <a:rPr lang="en-US" dirty="0"/>
              <a:t>increases in these </a:t>
            </a:r>
            <a:r>
              <a:rPr lang="en-US" dirty="0" smtClean="0"/>
              <a:t>positions if the heteroatom has a lone pair.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431879"/>
              </p:ext>
            </p:extLst>
          </p:nvPr>
        </p:nvGraphicFramePr>
        <p:xfrm>
          <a:off x="6934200" y="1627315"/>
          <a:ext cx="1502721" cy="1954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CS ChemDraw Drawing" r:id="rId3" imgW="1202177" imgH="1563268" progId="ChemDraw.Document.6.0">
                  <p:embed/>
                </p:oleObj>
              </mc:Choice>
              <mc:Fallback>
                <p:oleObj name="CS ChemDraw Drawing" r:id="rId3" imgW="1202177" imgH="156326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34200" y="1627315"/>
                        <a:ext cx="1502721" cy="195408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715296"/>
              </p:ext>
            </p:extLst>
          </p:nvPr>
        </p:nvGraphicFramePr>
        <p:xfrm>
          <a:off x="3047999" y="4800600"/>
          <a:ext cx="3735225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r:id="rId5" imgW="3458994" imgH="1438185" progId="ChemDraw.Document.6.0">
                  <p:embed/>
                </p:oleObj>
              </mc:Choice>
              <mc:Fallback>
                <p:oleObj r:id="rId5" imgW="3458994" imgH="1438185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999" y="4800600"/>
                        <a:ext cx="3735225" cy="155448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000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Monosubstitution</a:t>
            </a:r>
            <a:r>
              <a:rPr lang="en-US" dirty="0">
                <a:solidFill>
                  <a:srgbClr val="002060"/>
                </a:solidFill>
              </a:rPr>
              <a:t> - 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 smtClean="0"/>
              <a:t>Toluene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carbon atoms of the aromatic ring are clustered closely together due to the weak effect of the methyl group in the different positions.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aromatic range consists of one small peak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1</a:t>
            </a:r>
            <a:r>
              <a:rPr lang="en-US" sz="2000" dirty="0" smtClean="0">
                <a:solidFill>
                  <a:srgbClr val="002060"/>
                </a:solidFill>
              </a:rPr>
              <a:t>), one medium sized peak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) and two tall peaks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, C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methyl group on the ring is shifted to about 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=22 ppm.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49040"/>
            <a:ext cx="3592386" cy="27432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571567"/>
              </p:ext>
            </p:extLst>
          </p:nvPr>
        </p:nvGraphicFramePr>
        <p:xfrm>
          <a:off x="5029200" y="5181600"/>
          <a:ext cx="1097280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b="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138.0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b="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129.3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b="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128.5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b="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125.6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en-US" sz="1000" b="0" baseline="-25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21.7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1900" y="3733800"/>
            <a:ext cx="5969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186"/>
          <p:cNvSpPr txBox="1">
            <a:spLocks noChangeArrowheads="1"/>
          </p:cNvSpPr>
          <p:nvPr/>
        </p:nvSpPr>
        <p:spPr bwMode="auto">
          <a:xfrm>
            <a:off x="7010400" y="5708650"/>
            <a:ext cx="7048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1050" baseline="-250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dirty="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407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Monosubstitution</a:t>
            </a:r>
            <a:r>
              <a:rPr lang="en-US" dirty="0">
                <a:solidFill>
                  <a:srgbClr val="002060"/>
                </a:solidFill>
              </a:rPr>
              <a:t> - 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24012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i="1" dirty="0"/>
              <a:t> </a:t>
            </a:r>
            <a:r>
              <a:rPr lang="en-US" sz="2400" b="1" i="1" dirty="0"/>
              <a:t>Anisole</a:t>
            </a: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carbon atoms of the aromatic ring are </a:t>
            </a:r>
            <a:r>
              <a:rPr lang="en-US" sz="2000" dirty="0" smtClean="0">
                <a:solidFill>
                  <a:srgbClr val="002060"/>
                </a:solidFill>
              </a:rPr>
              <a:t>spread due </a:t>
            </a:r>
            <a:r>
              <a:rPr lang="en-US" sz="2000" dirty="0">
                <a:solidFill>
                  <a:srgbClr val="002060"/>
                </a:solidFill>
              </a:rPr>
              <a:t>to the </a:t>
            </a:r>
            <a:r>
              <a:rPr lang="en-US" sz="2000" dirty="0" smtClean="0">
                <a:solidFill>
                  <a:srgbClr val="002060"/>
                </a:solidFill>
              </a:rPr>
              <a:t>strong effect of </a:t>
            </a:r>
            <a:r>
              <a:rPr lang="en-US" sz="2000" dirty="0">
                <a:solidFill>
                  <a:srgbClr val="002060"/>
                </a:solidFill>
              </a:rPr>
              <a:t>the </a:t>
            </a:r>
            <a:r>
              <a:rPr lang="en-US" sz="2000" dirty="0" smtClean="0">
                <a:solidFill>
                  <a:srgbClr val="002060"/>
                </a:solidFill>
              </a:rPr>
              <a:t>methoxy group in different positions.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ipso-carbon atom in the ring is shifted downfield 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=160 ppm) while the ortho and para carbon atoms are shifted upfield </a:t>
            </a:r>
            <a:r>
              <a:rPr lang="en-US" sz="2000" dirty="0">
                <a:solidFill>
                  <a:srgbClr val="002060"/>
                </a:solidFill>
              </a:rPr>
              <a:t>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=114,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121 </a:t>
            </a:r>
            <a:r>
              <a:rPr lang="en-US" sz="2000" dirty="0">
                <a:solidFill>
                  <a:srgbClr val="002060"/>
                </a:solidFill>
              </a:rPr>
              <a:t>ppm) </a:t>
            </a:r>
            <a:r>
              <a:rPr lang="en-US" sz="2000" dirty="0" smtClean="0">
                <a:solidFill>
                  <a:srgbClr val="002060"/>
                </a:solidFill>
              </a:rPr>
              <a:t>due to the resonance contribution on the methoxy group.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methoxy carbon is </a:t>
            </a:r>
            <a:r>
              <a:rPr lang="en-US" sz="2000" dirty="0">
                <a:solidFill>
                  <a:srgbClr val="002060"/>
                </a:solidFill>
              </a:rPr>
              <a:t>shifted to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about 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=55 ppm due to the high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electronegativity of the oxygen atom.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120640" y="3733800"/>
            <a:ext cx="356616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7000" y="3733800"/>
            <a:ext cx="6604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418867"/>
              </p:ext>
            </p:extLst>
          </p:nvPr>
        </p:nvGraphicFramePr>
        <p:xfrm>
          <a:off x="5151120" y="5181600"/>
          <a:ext cx="1097280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159.9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114.1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129.7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4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120.8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CH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55.1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 Box 3186"/>
          <p:cNvSpPr txBox="1">
            <a:spLocks noChangeArrowheads="1"/>
          </p:cNvSpPr>
          <p:nvPr/>
        </p:nvSpPr>
        <p:spPr bwMode="auto">
          <a:xfrm>
            <a:off x="7086600" y="5708650"/>
            <a:ext cx="6096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1200" baseline="-250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sz="2400" dirty="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251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Monosubstitution</a:t>
            </a:r>
            <a:r>
              <a:rPr lang="en-US" dirty="0">
                <a:solidFill>
                  <a:srgbClr val="002060"/>
                </a:solidFill>
              </a:rPr>
              <a:t> - 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 smtClean="0"/>
              <a:t>N,N</a:t>
            </a:r>
            <a:r>
              <a:rPr lang="en-US" sz="2400" b="1" dirty="0" smtClean="0"/>
              <a:t>-</a:t>
            </a:r>
            <a:r>
              <a:rPr lang="en-US" sz="2400" b="1" i="1" dirty="0" err="1" smtClean="0"/>
              <a:t>Dimethylaniline</a:t>
            </a:r>
            <a:endParaRPr lang="en-US" sz="2400" b="1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carbon atoms of the aromatic ring </a:t>
            </a:r>
            <a:r>
              <a:rPr lang="en-US" sz="2000" dirty="0" smtClean="0">
                <a:solidFill>
                  <a:srgbClr val="002060"/>
                </a:solidFill>
              </a:rPr>
              <a:t>spread out due </a:t>
            </a:r>
            <a:r>
              <a:rPr lang="en-US" sz="2000" dirty="0">
                <a:solidFill>
                  <a:srgbClr val="002060"/>
                </a:solidFill>
              </a:rPr>
              <a:t>to </a:t>
            </a:r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>
                <a:solidFill>
                  <a:srgbClr val="002060"/>
                </a:solidFill>
              </a:rPr>
              <a:t>effect of the </a:t>
            </a:r>
            <a:r>
              <a:rPr lang="en-US" sz="2000" dirty="0" err="1" smtClean="0">
                <a:solidFill>
                  <a:srgbClr val="002060"/>
                </a:solidFill>
              </a:rPr>
              <a:t>dimethylamino</a:t>
            </a:r>
            <a:r>
              <a:rPr lang="en-US" sz="2000" dirty="0" smtClean="0">
                <a:solidFill>
                  <a:srgbClr val="002060"/>
                </a:solidFill>
              </a:rPr>
              <a:t> group.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The ipso-carbon atom in the ring is shifted downfield 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=151 </a:t>
            </a:r>
            <a:r>
              <a:rPr lang="en-US" sz="2000" dirty="0">
                <a:solidFill>
                  <a:srgbClr val="002060"/>
                </a:solidFill>
              </a:rPr>
              <a:t>ppm) while </a:t>
            </a:r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>
                <a:solidFill>
                  <a:srgbClr val="002060"/>
                </a:solidFill>
              </a:rPr>
              <a:t>ortho </a:t>
            </a:r>
            <a:r>
              <a:rPr lang="en-US" sz="2000" dirty="0" smtClean="0">
                <a:solidFill>
                  <a:srgbClr val="002060"/>
                </a:solidFill>
              </a:rPr>
              <a:t>and </a:t>
            </a:r>
            <a:r>
              <a:rPr lang="en-US" sz="2000" dirty="0">
                <a:solidFill>
                  <a:srgbClr val="002060"/>
                </a:solidFill>
              </a:rPr>
              <a:t>para carbon atoms are shifted </a:t>
            </a:r>
            <a:r>
              <a:rPr lang="en-US" sz="2000" dirty="0" smtClean="0">
                <a:solidFill>
                  <a:srgbClr val="002060"/>
                </a:solidFill>
              </a:rPr>
              <a:t>upfield </a:t>
            </a:r>
            <a:r>
              <a:rPr lang="en-US" sz="2000" dirty="0">
                <a:solidFill>
                  <a:srgbClr val="002060"/>
                </a:solidFill>
              </a:rPr>
              <a:t>(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=113,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117 </a:t>
            </a:r>
            <a:r>
              <a:rPr lang="en-US" sz="2000" dirty="0">
                <a:solidFill>
                  <a:srgbClr val="002060"/>
                </a:solidFill>
              </a:rPr>
              <a:t>ppm) due </a:t>
            </a:r>
            <a:r>
              <a:rPr lang="en-US" sz="2000" dirty="0" smtClean="0">
                <a:solidFill>
                  <a:srgbClr val="002060"/>
                </a:solidFill>
              </a:rPr>
              <a:t>to </a:t>
            </a:r>
            <a:r>
              <a:rPr lang="en-US" sz="2000" dirty="0">
                <a:solidFill>
                  <a:srgbClr val="002060"/>
                </a:solidFill>
              </a:rPr>
              <a:t>the resonance contribution on the </a:t>
            </a:r>
            <a:r>
              <a:rPr lang="en-US" sz="2000" dirty="0" smtClean="0">
                <a:solidFill>
                  <a:srgbClr val="002060"/>
                </a:solidFill>
              </a:rPr>
              <a:t>amine group.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methyl group on the ring is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shifted to about 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2060"/>
                </a:solidFill>
              </a:rPr>
              <a:t>=41 ppm, which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is less </a:t>
            </a:r>
            <a:r>
              <a:rPr lang="en-US" sz="2000" dirty="0" smtClean="0">
                <a:solidFill>
                  <a:srgbClr val="002060"/>
                </a:solidFill>
              </a:rPr>
              <a:t>than for the oxygen atom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because nitrogen is somewhat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less electronegative than oxygen.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029200" y="3733800"/>
            <a:ext cx="3585210" cy="274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186"/>
          <p:cNvSpPr txBox="1">
            <a:spLocks noChangeArrowheads="1"/>
          </p:cNvSpPr>
          <p:nvPr/>
        </p:nvSpPr>
        <p:spPr bwMode="auto">
          <a:xfrm>
            <a:off x="7010400" y="5708650"/>
            <a:ext cx="704850" cy="234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CDCl</a:t>
            </a:r>
            <a:r>
              <a:rPr lang="en-US" sz="1050" baseline="-25000" dirty="0">
                <a:solidFill>
                  <a:schemeClr val="bg1"/>
                </a:solidFill>
                <a:effectLst/>
                <a:latin typeface="Times"/>
                <a:ea typeface="Times"/>
                <a:cs typeface="Times New Roman"/>
              </a:rPr>
              <a:t>3</a:t>
            </a:r>
            <a:endParaRPr lang="en-US" dirty="0">
              <a:solidFill>
                <a:schemeClr val="bg1"/>
              </a:solidFill>
              <a:effectLst/>
              <a:latin typeface="Times"/>
              <a:ea typeface="Times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4111" y="3733800"/>
            <a:ext cx="6604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445289"/>
              </p:ext>
            </p:extLst>
          </p:nvPr>
        </p:nvGraphicFramePr>
        <p:xfrm>
          <a:off x="5074920" y="5251450"/>
          <a:ext cx="1097280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"/>
                <a:gridCol w="548640"/>
              </a:tblGrid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151.1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113.1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129.5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4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117.1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CH</a:t>
                      </a:r>
                      <a:r>
                        <a:rPr lang="en-US" sz="1100" b="0" baseline="-25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40.9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16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i="1" dirty="0" smtClean="0">
                <a:solidFill>
                  <a:srgbClr val="002060"/>
                </a:solidFill>
                <a:effectLst/>
              </a:rPr>
              <a:t>Para-substitution - General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4008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i="1" dirty="0" smtClean="0"/>
              <a:t>Case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If </a:t>
            </a:r>
            <a:r>
              <a:rPr lang="en-US" dirty="0">
                <a:solidFill>
                  <a:srgbClr val="002060"/>
                </a:solidFill>
              </a:rPr>
              <a:t>the two substituents in para position are identical (R=R</a:t>
            </a:r>
            <a:r>
              <a:rPr lang="en-US" dirty="0" smtClean="0">
                <a:solidFill>
                  <a:srgbClr val="002060"/>
                </a:solidFill>
              </a:rPr>
              <a:t>’=X), </a:t>
            </a:r>
            <a:r>
              <a:rPr lang="en-US" dirty="0">
                <a:solidFill>
                  <a:srgbClr val="002060"/>
                </a:solidFill>
              </a:rPr>
              <a:t>the molecule will contain two perpendicular symmetry planes. 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Thus</a:t>
            </a:r>
            <a:r>
              <a:rPr lang="en-US" dirty="0">
                <a:solidFill>
                  <a:srgbClr val="002060"/>
                </a:solidFill>
              </a:rPr>
              <a:t>, only two carbon signals are observed in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baseline="30000" dirty="0">
                <a:solidFill>
                  <a:srgbClr val="002060"/>
                </a:solidFill>
              </a:rPr>
              <a:t>13</a:t>
            </a:r>
            <a:r>
              <a:rPr lang="en-US" dirty="0">
                <a:solidFill>
                  <a:srgbClr val="002060"/>
                </a:solidFill>
              </a:rPr>
              <a:t>C-NMR </a:t>
            </a:r>
            <a:r>
              <a:rPr lang="en-US" dirty="0" smtClean="0">
                <a:solidFill>
                  <a:srgbClr val="002060"/>
                </a:solidFill>
              </a:rPr>
              <a:t>spectrum: one </a:t>
            </a:r>
            <a:r>
              <a:rPr lang="en-US" dirty="0">
                <a:solidFill>
                  <a:srgbClr val="002060"/>
                </a:solidFill>
              </a:rPr>
              <a:t>small (C</a:t>
            </a:r>
            <a:r>
              <a:rPr lang="en-US" baseline="-25000" dirty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) and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one </a:t>
            </a:r>
            <a:r>
              <a:rPr lang="en-US" dirty="0">
                <a:solidFill>
                  <a:srgbClr val="002060"/>
                </a:solidFill>
              </a:rPr>
              <a:t>very tall (C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).</a:t>
            </a:r>
            <a:endParaRPr lang="en-US" dirty="0" smtClean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 smtClean="0">
              <a:solidFill>
                <a:srgbClr val="002060"/>
              </a:solidFill>
            </a:endParaRPr>
          </a:p>
          <a:p>
            <a:r>
              <a:rPr lang="en-US" sz="3400" b="1" i="1" dirty="0" smtClean="0"/>
              <a:t>Case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If two different substituents are attached to the ring, only one symmetry plane (through C</a:t>
            </a:r>
            <a:r>
              <a:rPr lang="en-US" baseline="-25000" dirty="0">
                <a:solidFill>
                  <a:srgbClr val="002060"/>
                </a:solidFill>
              </a:rPr>
              <a:t>1</a:t>
            </a:r>
            <a:r>
              <a:rPr lang="en-US" dirty="0">
                <a:solidFill>
                  <a:srgbClr val="002060"/>
                </a:solidFill>
              </a:rPr>
              <a:t> and C</a:t>
            </a:r>
            <a:r>
              <a:rPr lang="en-US" baseline="-25000" dirty="0">
                <a:solidFill>
                  <a:srgbClr val="002060"/>
                </a:solidFill>
              </a:rPr>
              <a:t>4</a:t>
            </a:r>
            <a:r>
              <a:rPr lang="en-US" dirty="0">
                <a:solidFill>
                  <a:srgbClr val="002060"/>
                </a:solidFill>
              </a:rPr>
              <a:t>) will </a:t>
            </a:r>
            <a:r>
              <a:rPr lang="en-US" dirty="0" smtClean="0">
                <a:solidFill>
                  <a:srgbClr val="002060"/>
                </a:solidFill>
              </a:rPr>
              <a:t>remain.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Thus, four </a:t>
            </a:r>
            <a:r>
              <a:rPr lang="en-US" dirty="0">
                <a:solidFill>
                  <a:srgbClr val="002060"/>
                </a:solidFill>
              </a:rPr>
              <a:t>signals will be observed in </a:t>
            </a:r>
            <a:r>
              <a:rPr lang="en-US" dirty="0" smtClean="0">
                <a:solidFill>
                  <a:srgbClr val="002060"/>
                </a:solidFill>
              </a:rPr>
              <a:t>the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baseline="30000" dirty="0" smtClean="0">
                <a:solidFill>
                  <a:srgbClr val="002060"/>
                </a:solidFill>
              </a:rPr>
              <a:t>13</a:t>
            </a:r>
            <a:r>
              <a:rPr lang="en-US" dirty="0" smtClean="0">
                <a:solidFill>
                  <a:srgbClr val="002060"/>
                </a:solidFill>
              </a:rPr>
              <a:t>C-NMR spectrum: two small signals (C</a:t>
            </a:r>
            <a:r>
              <a:rPr lang="en-US" baseline="-25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, C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)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and two tall signals (C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, C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671D-D526-4950-BB46-3FF6AC705EE0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874507"/>
              </p:ext>
            </p:extLst>
          </p:nvPr>
        </p:nvGraphicFramePr>
        <p:xfrm>
          <a:off x="6945717" y="1520283"/>
          <a:ext cx="1632085" cy="2085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r:id="rId3" imgW="1305668" imgH="1668403" progId="">
                  <p:embed/>
                </p:oleObj>
              </mc:Choice>
              <mc:Fallback>
                <p:oleObj r:id="rId3" imgW="1305668" imgH="1668403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45717" y="1520283"/>
                        <a:ext cx="1632085" cy="2085504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264427"/>
              </p:ext>
            </p:extLst>
          </p:nvPr>
        </p:nvGraphicFramePr>
        <p:xfrm>
          <a:off x="7010400" y="4038600"/>
          <a:ext cx="1502721" cy="2085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r:id="rId5" imgW="1202177" imgH="1668403" progId="">
                  <p:embed/>
                </p:oleObj>
              </mc:Choice>
              <mc:Fallback>
                <p:oleObj r:id="rId5" imgW="1202177" imgH="1668403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10400" y="4038600"/>
                        <a:ext cx="1502721" cy="2085504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929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2191</TotalTime>
  <Words>1469</Words>
  <Application>Microsoft Office PowerPoint</Application>
  <PresentationFormat>On-screen Show (4:3)</PresentationFormat>
  <Paragraphs>312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Calibri</vt:lpstr>
      <vt:lpstr>Lucida Handwriting</vt:lpstr>
      <vt:lpstr>Symbol</vt:lpstr>
      <vt:lpstr>Times</vt:lpstr>
      <vt:lpstr>Times New Roman</vt:lpstr>
      <vt:lpstr>Wingdings</vt:lpstr>
      <vt:lpstr>Wingdings 3</vt:lpstr>
      <vt:lpstr>Office Theme</vt:lpstr>
      <vt:lpstr>CS ChemDraw Drawing</vt:lpstr>
      <vt:lpstr>ChemSketch</vt:lpstr>
      <vt:lpstr>Introduction to  NMR Spectroscopy</vt:lpstr>
      <vt:lpstr>13C-NMR Spectroscopy - Introduction</vt:lpstr>
      <vt:lpstr>13C-NMR Spectroscopy - Chemical Shift</vt:lpstr>
      <vt:lpstr>13C-NMR Spectroscopy - Chemical Shift</vt:lpstr>
      <vt:lpstr>Monosubstitution - General</vt:lpstr>
      <vt:lpstr>Monosubstitution - Examples</vt:lpstr>
      <vt:lpstr>Monosubstitution - Examples</vt:lpstr>
      <vt:lpstr>Monosubstitution - Examples</vt:lpstr>
      <vt:lpstr>Para-substitution - General</vt:lpstr>
      <vt:lpstr>Para-substitution - Examples</vt:lpstr>
      <vt:lpstr>Para-substitution - Examples</vt:lpstr>
      <vt:lpstr>Ortho-substitution - General</vt:lpstr>
      <vt:lpstr>Ortho-substitution - Examples</vt:lpstr>
      <vt:lpstr>Ortho-substitution - Examples</vt:lpstr>
      <vt:lpstr>Meta-substitution - General</vt:lpstr>
      <vt:lpstr>Meta-substitution - General</vt:lpstr>
      <vt:lpstr>Meta-substitution - General</vt:lpstr>
      <vt:lpstr>Special Examples I</vt:lpstr>
      <vt:lpstr>Special Examples II</vt:lpstr>
      <vt:lpstr>Special Examples III</vt:lpstr>
      <vt:lpstr>Special Examples IV</vt:lpstr>
      <vt:lpstr>Special Examples 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NMR Spectroscopy (Part II)</dc:title>
  <dc:creator>Alf Bacher</dc:creator>
  <cp:lastModifiedBy>Alf Bacher</cp:lastModifiedBy>
  <cp:revision>81</cp:revision>
  <dcterms:created xsi:type="dcterms:W3CDTF">2013-04-17T21:59:50Z</dcterms:created>
  <dcterms:modified xsi:type="dcterms:W3CDTF">2016-04-08T01:36:25Z</dcterms:modified>
</cp:coreProperties>
</file>