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56" r:id="rId2"/>
    <p:sldId id="257" r:id="rId3"/>
    <p:sldId id="258" r:id="rId4"/>
    <p:sldId id="259" r:id="rId5"/>
    <p:sldId id="260" r:id="rId6"/>
    <p:sldId id="261" r:id="rId7"/>
    <p:sldId id="262" r:id="rId8"/>
    <p:sldId id="266"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84" r:id="rId35"/>
    <p:sldId id="290" r:id="rId36"/>
    <p:sldId id="291" r:id="rId37"/>
    <p:sldId id="292" r:id="rId38"/>
    <p:sldId id="293" r:id="rId39"/>
    <p:sldId id="294" r:id="rId40"/>
    <p:sldId id="295" r:id="rId41"/>
    <p:sldId id="296"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3300"/>
    <a:srgbClr val="660033"/>
    <a:srgbClr val="008000"/>
    <a:srgbClr val="003300"/>
    <a:srgbClr val="66FF66"/>
    <a:srgbClr val="660066"/>
    <a:srgbClr val="66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image" Target="../media/image60.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11F14-F2DA-47E6-89DE-A7EBA49FBB57}" type="datetimeFigureOut">
              <a:rPr lang="en-US" smtClean="0"/>
              <a:t>4/7/2016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BD0680-39E6-480C-BBB2-86D048F39E50}" type="slidenum">
              <a:rPr lang="en-US" smtClean="0"/>
              <a:t>‹#›</a:t>
            </a:fld>
            <a:endParaRPr lang="en-US"/>
          </a:p>
        </p:txBody>
      </p:sp>
    </p:spTree>
    <p:extLst>
      <p:ext uri="{BB962C8B-B14F-4D97-AF65-F5344CB8AC3E}">
        <p14:creationId xmlns:p14="http://schemas.microsoft.com/office/powerpoint/2010/main" val="982810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0680-39E6-480C-BBB2-86D048F39E50}" type="slidenum">
              <a:rPr lang="en-US" smtClean="0"/>
              <a:t>3</a:t>
            </a:fld>
            <a:endParaRPr lang="en-US"/>
          </a:p>
        </p:txBody>
      </p:sp>
    </p:spTree>
    <p:extLst>
      <p:ext uri="{BB962C8B-B14F-4D97-AF65-F5344CB8AC3E}">
        <p14:creationId xmlns:p14="http://schemas.microsoft.com/office/powerpoint/2010/main" val="365051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BD0680-39E6-480C-BBB2-86D048F39E50}" type="slidenum">
              <a:rPr lang="en-US" smtClean="0"/>
              <a:t>14</a:t>
            </a:fld>
            <a:endParaRPr lang="en-US"/>
          </a:p>
        </p:txBody>
      </p:sp>
    </p:spTree>
    <p:extLst>
      <p:ext uri="{BB962C8B-B14F-4D97-AF65-F5344CB8AC3E}">
        <p14:creationId xmlns:p14="http://schemas.microsoft.com/office/powerpoint/2010/main" val="332266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8EF6E-8745-44E2-8AC3-42DE5D6B4B5E}" type="datetime1">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336078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71EB6-7AC6-4018-9BC3-3B3ED2B96E25}" type="datetime1">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4017487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4D5AC5-AB7B-44C6-A435-CC4C4319381C}" type="datetime1">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126432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0DC8C-F142-4E1D-9381-8E5A4A662526}" type="datetime1">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2406597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5644C-F196-4437-820C-B1030F971CDC}" type="datetime1">
              <a:rPr lang="en-US" smtClean="0"/>
              <a:t>4/7/2016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485813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FEB95D-E86E-4394-A26C-B015463269FF}" type="datetime1">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1410312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0A8D77-7901-4368-B067-9600AFF849CE}" type="datetime1">
              <a:rPr lang="en-US" smtClean="0"/>
              <a:t>4/7/2016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200305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EF212-4B3C-4B67-A23A-91A06F9A6D45}" type="datetime1">
              <a:rPr lang="en-US" smtClean="0"/>
              <a:t>4/7/2016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424540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A4D6-8E7C-4CB8-B388-5E8786490404}" type="datetime1">
              <a:rPr lang="en-US" smtClean="0"/>
              <a:t>4/7/2016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227569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0A46F0-D4A0-4868-A6D9-C4ADFB80B8C9}" type="datetime1">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2653736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10C13B-9FF9-4837-B228-A1E6C40FF433}" type="datetime1">
              <a:rPr lang="en-US" smtClean="0"/>
              <a:t>4/7/2016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A92199-DFD4-4428-9FFF-DBBDDFCE1B7E}" type="slidenum">
              <a:rPr lang="en-US" smtClean="0"/>
              <a:t>‹#›</a:t>
            </a:fld>
            <a:endParaRPr lang="en-US"/>
          </a:p>
        </p:txBody>
      </p:sp>
    </p:spTree>
    <p:extLst>
      <p:ext uri="{BB962C8B-B14F-4D97-AF65-F5344CB8AC3E}">
        <p14:creationId xmlns:p14="http://schemas.microsoft.com/office/powerpoint/2010/main" val="74517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A68F8-D5C8-4473-99BF-5ABF48985DDC}" type="datetime1">
              <a:rPr lang="en-US" smtClean="0"/>
              <a:t>4/7/2016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2199-DFD4-4428-9FFF-DBBDDFCE1B7E}" type="slidenum">
              <a:rPr lang="en-US" smtClean="0"/>
              <a:t>‹#›</a:t>
            </a:fld>
            <a:endParaRPr lang="en-US"/>
          </a:p>
        </p:txBody>
      </p:sp>
    </p:spTree>
    <p:extLst>
      <p:ext uri="{BB962C8B-B14F-4D97-AF65-F5344CB8AC3E}">
        <p14:creationId xmlns:p14="http://schemas.microsoft.com/office/powerpoint/2010/main" val="28463755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9.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9.emf"/><Relationship Id="rId5" Type="http://schemas.openxmlformats.org/officeDocument/2006/relationships/oleObject" Target="../embeddings/oleObject13.bin"/><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4.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image" Target="../media/image28.wmf"/></Relationships>
</file>

<file path=ppt/slides/_rels/slide2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emf"/><Relationship Id="rId5" Type="http://schemas.openxmlformats.org/officeDocument/2006/relationships/oleObject" Target="../embeddings/oleObject18.bin"/><Relationship Id="rId4" Type="http://schemas.openxmlformats.org/officeDocument/2006/relationships/image" Target="../media/image31.wmf"/></Relationships>
</file>

<file path=ppt/slides/_rels/slide2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2.emf"/><Relationship Id="rId5" Type="http://schemas.openxmlformats.org/officeDocument/2006/relationships/oleObject" Target="../embeddings/oleObject19.bin"/><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5.emf"/><Relationship Id="rId5" Type="http://schemas.openxmlformats.org/officeDocument/2006/relationships/oleObject" Target="../embeddings/oleObject20.bin"/><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oleObject" Target="../embeddings/oleObject22.bin"/><Relationship Id="rId4" Type="http://schemas.openxmlformats.org/officeDocument/2006/relationships/image" Target="../media/image3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1.emf"/><Relationship Id="rId5" Type="http://schemas.openxmlformats.org/officeDocument/2006/relationships/oleObject" Target="../embeddings/oleObject24.bin"/><Relationship Id="rId4"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44.wmf"/><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5.png"/><Relationship Id="rId5" Type="http://schemas.openxmlformats.org/officeDocument/2006/relationships/image" Target="../media/image42.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8.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6.emf"/><Relationship Id="rId5" Type="http://schemas.openxmlformats.org/officeDocument/2006/relationships/oleObject" Target="../embeddings/oleObject27.bin"/><Relationship Id="rId4" Type="http://schemas.microsoft.com/office/2007/relationships/hdphoto" Target="../media/hdphoto3.wdp"/></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0.emf"/><Relationship Id="rId5" Type="http://schemas.openxmlformats.org/officeDocument/2006/relationships/oleObject" Target="../embeddings/oleObject29.bin"/><Relationship Id="rId4" Type="http://schemas.openxmlformats.org/officeDocument/2006/relationships/image" Target="../media/image49.emf"/></Relationships>
</file>

<file path=ppt/slides/_rels/slide33.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53.wmf"/><Relationship Id="rId7"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1.emf"/><Relationship Id="rId5" Type="http://schemas.openxmlformats.org/officeDocument/2006/relationships/oleObject" Target="../embeddings/oleObject30.bin"/><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wmf"/><Relationship Id="rId5" Type="http://schemas.openxmlformats.org/officeDocument/2006/relationships/image" Target="../media/image55.e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59.emf"/><Relationship Id="rId5" Type="http://schemas.openxmlformats.org/officeDocument/2006/relationships/oleObject" Target="../embeddings/oleObject34.bin"/><Relationship Id="rId4" Type="http://schemas.openxmlformats.org/officeDocument/2006/relationships/image" Target="../media/image58.emf"/></Relationships>
</file>

<file path=ppt/slides/_rels/slide36.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image" Target="../media/image62.wmf"/><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0.emf"/><Relationship Id="rId5" Type="http://schemas.openxmlformats.org/officeDocument/2006/relationships/oleObject" Target="../embeddings/oleObject35.bin"/><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6.wmf"/><Relationship Id="rId5" Type="http://schemas.openxmlformats.org/officeDocument/2006/relationships/image" Target="../media/image64.emf"/><Relationship Id="rId4" Type="http://schemas.openxmlformats.org/officeDocument/2006/relationships/oleObject" Target="../embeddings/oleObject37.bin"/></Relationships>
</file>

<file path=ppt/slides/_rels/slide38.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8.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71.wmf"/></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660033"/>
                </a:solidFill>
                <a:latin typeface="Lucida Handwriting" pitchFamily="66" charset="0"/>
              </a:rPr>
              <a:t>Introduction to </a:t>
            </a:r>
            <a:r>
              <a:rPr lang="en-US" dirty="0" smtClean="0">
                <a:solidFill>
                  <a:srgbClr val="660033"/>
                </a:solidFill>
                <a:latin typeface="Lucida Handwriting" pitchFamily="66" charset="0"/>
              </a:rPr>
              <a:t/>
            </a:r>
            <a:br>
              <a:rPr lang="en-US" dirty="0" smtClean="0">
                <a:solidFill>
                  <a:srgbClr val="660033"/>
                </a:solidFill>
                <a:latin typeface="Lucida Handwriting" pitchFamily="66" charset="0"/>
              </a:rPr>
            </a:br>
            <a:r>
              <a:rPr lang="en-US" dirty="0" smtClean="0">
                <a:solidFill>
                  <a:srgbClr val="660033"/>
                </a:solidFill>
                <a:latin typeface="Lucida Handwriting" pitchFamily="66" charset="0"/>
              </a:rPr>
              <a:t>NMR Spectroscopy</a:t>
            </a:r>
            <a:endParaRPr lang="en-US" dirty="0">
              <a:solidFill>
                <a:srgbClr val="660033"/>
              </a:solidFill>
            </a:endParaRPr>
          </a:p>
        </p:txBody>
      </p:sp>
      <p:sp>
        <p:nvSpPr>
          <p:cNvPr id="3" name="Subtitle 2"/>
          <p:cNvSpPr>
            <a:spLocks noGrp="1"/>
          </p:cNvSpPr>
          <p:nvPr>
            <p:ph type="subTitle" idx="1"/>
          </p:nvPr>
        </p:nvSpPr>
        <p:spPr/>
        <p:txBody>
          <a:bodyPr/>
          <a:lstStyle/>
          <a:p>
            <a:r>
              <a:rPr lang="en-US" sz="4000" b="1" i="1" dirty="0" smtClean="0">
                <a:solidFill>
                  <a:srgbClr val="C00000"/>
                </a:solidFill>
              </a:rPr>
              <a:t>Part </a:t>
            </a:r>
            <a:r>
              <a:rPr lang="en-US" sz="4000" b="1" i="1" dirty="0" smtClean="0">
                <a:solidFill>
                  <a:srgbClr val="C00000"/>
                </a:solidFill>
              </a:rPr>
              <a:t>I (</a:t>
            </a:r>
            <a:r>
              <a:rPr lang="en-US" sz="4000" b="1" i="1" baseline="30000" dirty="0" smtClean="0">
                <a:solidFill>
                  <a:srgbClr val="C00000"/>
                </a:solidFill>
              </a:rPr>
              <a:t>1</a:t>
            </a:r>
            <a:r>
              <a:rPr lang="en-US" sz="4000" b="1" i="1" dirty="0" smtClean="0">
                <a:solidFill>
                  <a:srgbClr val="C00000"/>
                </a:solidFill>
              </a:rPr>
              <a:t>H-NMR)</a:t>
            </a:r>
            <a:endParaRPr lang="en-US" sz="4000" b="1" i="1" dirty="0">
              <a:solidFill>
                <a:srgbClr val="C00000"/>
              </a:solidFill>
            </a:endParaRPr>
          </a:p>
        </p:txBody>
      </p:sp>
      <p:sp>
        <p:nvSpPr>
          <p:cNvPr id="4" name="Slide Number Placeholder 3"/>
          <p:cNvSpPr>
            <a:spLocks noGrp="1"/>
          </p:cNvSpPr>
          <p:nvPr>
            <p:ph type="sldNum" sz="quarter" idx="12"/>
          </p:nvPr>
        </p:nvSpPr>
        <p:spPr/>
        <p:txBody>
          <a:bodyPr/>
          <a:lstStyle/>
          <a:p>
            <a:fld id="{97A92199-DFD4-4428-9FFF-DBBDDFCE1B7E}" type="slidenum">
              <a:rPr lang="en-US" smtClean="0">
                <a:solidFill>
                  <a:schemeClr val="tx1"/>
                </a:solidFill>
              </a:rPr>
              <a:t>1</a:t>
            </a:fld>
            <a:endParaRPr lang="en-US" dirty="0">
              <a:solidFill>
                <a:schemeClr val="tx1"/>
              </a:solidFill>
            </a:endParaRPr>
          </a:p>
        </p:txBody>
      </p:sp>
    </p:spTree>
    <p:extLst>
      <p:ext uri="{BB962C8B-B14F-4D97-AF65-F5344CB8AC3E}">
        <p14:creationId xmlns:p14="http://schemas.microsoft.com/office/powerpoint/2010/main" val="27299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6" presetClass="entr" presetSubtype="21"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002060"/>
                </a:solidFill>
              </a:rPr>
              <a:t>Information from the NMR Spectrum </a:t>
            </a:r>
            <a:r>
              <a:rPr lang="en-US" sz="3600" dirty="0" smtClean="0">
                <a:solidFill>
                  <a:srgbClr val="002060"/>
                </a:solidFill>
              </a:rPr>
              <a:t>IV</a:t>
            </a:r>
            <a:endParaRPr lang="en-US" sz="3600" dirty="0"/>
          </a:p>
        </p:txBody>
      </p:sp>
      <p:sp>
        <p:nvSpPr>
          <p:cNvPr id="2" name="Content Placeholder 1"/>
          <p:cNvSpPr>
            <a:spLocks noGrp="1"/>
          </p:cNvSpPr>
          <p:nvPr>
            <p:ph idx="1"/>
          </p:nvPr>
        </p:nvSpPr>
        <p:spPr>
          <a:xfrm>
            <a:off x="457200" y="1524000"/>
            <a:ext cx="8229600" cy="5029200"/>
          </a:xfrm>
        </p:spPr>
        <p:txBody>
          <a:bodyPr>
            <a:normAutofit fontScale="70000" lnSpcReduction="20000"/>
          </a:bodyPr>
          <a:lstStyle/>
          <a:p>
            <a:r>
              <a:rPr lang="en-US" b="1" i="1" dirty="0" smtClean="0">
                <a:solidFill>
                  <a:srgbClr val="C00000"/>
                </a:solidFill>
              </a:rPr>
              <a:t>Chemical </a:t>
            </a:r>
            <a:r>
              <a:rPr lang="en-US" b="1" i="1" dirty="0">
                <a:solidFill>
                  <a:srgbClr val="C00000"/>
                </a:solidFill>
              </a:rPr>
              <a:t>Shift</a:t>
            </a:r>
          </a:p>
          <a:p>
            <a:pPr lvl="1">
              <a:buFont typeface="Arial" panose="020B0604020202020204" pitchFamily="34" charset="0"/>
              <a:buChar char="•"/>
            </a:pPr>
            <a:r>
              <a:rPr lang="en-US" dirty="0" smtClean="0">
                <a:solidFill>
                  <a:srgbClr val="002060"/>
                </a:solidFill>
              </a:rPr>
              <a:t>The </a:t>
            </a:r>
            <a:r>
              <a:rPr lang="en-US" dirty="0">
                <a:solidFill>
                  <a:srgbClr val="002060"/>
                </a:solidFill>
              </a:rPr>
              <a:t>chemical shift of a signal permits indirect conclusions about the presence of certain heteroatoms and </a:t>
            </a:r>
            <a:r>
              <a:rPr lang="en-US" dirty="0" smtClean="0">
                <a:solidFill>
                  <a:srgbClr val="002060"/>
                </a:solidFill>
              </a:rPr>
              <a:t>functionalities. </a:t>
            </a:r>
          </a:p>
          <a:p>
            <a:pPr lvl="1">
              <a:buFont typeface="Arial" panose="020B0604020202020204" pitchFamily="34" charset="0"/>
              <a:buChar char="•"/>
            </a:pPr>
            <a:r>
              <a:rPr lang="en-US" dirty="0" smtClean="0">
                <a:solidFill>
                  <a:srgbClr val="002060"/>
                </a:solidFill>
              </a:rPr>
              <a:t>Electronegative </a:t>
            </a:r>
            <a:r>
              <a:rPr lang="en-US" dirty="0">
                <a:solidFill>
                  <a:srgbClr val="002060"/>
                </a:solidFill>
              </a:rPr>
              <a:t>heteroatoms i.e., oxygen, fluorine, chlorine, etc. cause </a:t>
            </a:r>
            <a:r>
              <a:rPr lang="en-US" dirty="0" smtClean="0">
                <a:solidFill>
                  <a:srgbClr val="002060"/>
                </a:solidFill>
              </a:rPr>
              <a:t/>
            </a:r>
            <a:br>
              <a:rPr lang="en-US" dirty="0" smtClean="0">
                <a:solidFill>
                  <a:srgbClr val="002060"/>
                </a:solidFill>
              </a:rPr>
            </a:br>
            <a:r>
              <a:rPr lang="en-US" dirty="0" smtClean="0">
                <a:solidFill>
                  <a:srgbClr val="002060"/>
                </a:solidFill>
              </a:rPr>
              <a:t>a </a:t>
            </a:r>
            <a:r>
              <a:rPr lang="en-US" dirty="0">
                <a:solidFill>
                  <a:srgbClr val="002060"/>
                </a:solidFill>
              </a:rPr>
              <a:t>shift to higher ppm values, as does </a:t>
            </a:r>
            <a:r>
              <a:rPr lang="en-US" i="1" dirty="0">
                <a:solidFill>
                  <a:srgbClr val="002060"/>
                </a:solidFill>
              </a:rPr>
              <a:t>sp</a:t>
            </a:r>
            <a:r>
              <a:rPr lang="en-US" i="1" baseline="30000" dirty="0">
                <a:solidFill>
                  <a:srgbClr val="002060"/>
                </a:solidFill>
              </a:rPr>
              <a:t>2</a:t>
            </a:r>
            <a:r>
              <a:rPr lang="en-US" dirty="0">
                <a:solidFill>
                  <a:srgbClr val="002060"/>
                </a:solidFill>
              </a:rPr>
              <a:t>-hybridization (see below).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chemical shift </a:t>
            </a:r>
            <a:r>
              <a:rPr lang="en-US" b="1" dirty="0">
                <a:solidFill>
                  <a:srgbClr val="002060"/>
                </a:solidFill>
                <a:latin typeface="Symbol" pitchFamily="18" charset="2"/>
              </a:rPr>
              <a:t>d</a:t>
            </a:r>
            <a:r>
              <a:rPr lang="en-US" dirty="0">
                <a:solidFill>
                  <a:srgbClr val="002060"/>
                </a:solidFill>
              </a:rPr>
              <a:t> </a:t>
            </a:r>
            <a:r>
              <a:rPr lang="en-US" dirty="0" smtClean="0">
                <a:solidFill>
                  <a:srgbClr val="002060"/>
                </a:solidFill>
              </a:rPr>
              <a:t>(</a:t>
            </a:r>
            <a:r>
              <a:rPr lang="en-US" dirty="0">
                <a:solidFill>
                  <a:srgbClr val="002060"/>
                </a:solidFill>
              </a:rPr>
              <a:t>or</a:t>
            </a:r>
            <a:r>
              <a:rPr lang="en-US" b="1" dirty="0">
                <a:solidFill>
                  <a:srgbClr val="002060"/>
                </a:solidFill>
              </a:rPr>
              <a:t> </a:t>
            </a:r>
            <a:r>
              <a:rPr lang="en-US" b="1" dirty="0">
                <a:solidFill>
                  <a:srgbClr val="002060"/>
                </a:solidFill>
                <a:latin typeface="Symbol" pitchFamily="18" charset="2"/>
              </a:rPr>
              <a:t>t</a:t>
            </a:r>
            <a:r>
              <a:rPr lang="en-US" dirty="0">
                <a:solidFill>
                  <a:srgbClr val="002060"/>
                </a:solidFill>
              </a:rPr>
              <a:t> in the older literature) is defined </a:t>
            </a:r>
            <a:r>
              <a:rPr lang="en-US" dirty="0" smtClean="0">
                <a:solidFill>
                  <a:srgbClr val="002060"/>
                </a:solidFill>
              </a:rPr>
              <a:t>by</a:t>
            </a: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r>
              <a:rPr lang="en-US" dirty="0">
                <a:solidFill>
                  <a:srgbClr val="002060"/>
                </a:solidFill>
              </a:rPr>
              <a:t>The chemical shift (</a:t>
            </a:r>
            <a:r>
              <a:rPr lang="en-US" dirty="0">
                <a:solidFill>
                  <a:srgbClr val="002060"/>
                </a:solidFill>
                <a:latin typeface="Symbol" pitchFamily="18" charset="2"/>
              </a:rPr>
              <a:t>d</a:t>
            </a:r>
            <a:r>
              <a:rPr lang="en-US" dirty="0">
                <a:solidFill>
                  <a:srgbClr val="002060"/>
                </a:solidFill>
              </a:rPr>
              <a:t>) is measured against a standard reference, </a:t>
            </a:r>
            <a:r>
              <a:rPr lang="en-US" dirty="0" smtClean="0">
                <a:solidFill>
                  <a:srgbClr val="002060"/>
                </a:solidFill>
              </a:rPr>
              <a:t>(tetramethylsilane </a:t>
            </a:r>
            <a:r>
              <a:rPr lang="en-US" dirty="0">
                <a:solidFill>
                  <a:srgbClr val="002060"/>
                </a:solidFill>
              </a:rPr>
              <a:t>(</a:t>
            </a:r>
            <a:r>
              <a:rPr lang="en-US" i="1" dirty="0">
                <a:solidFill>
                  <a:srgbClr val="002060"/>
                </a:solidFill>
              </a:rPr>
              <a:t>TMS</a:t>
            </a:r>
            <a:r>
              <a:rPr lang="en-US" dirty="0" smtClean="0">
                <a:solidFill>
                  <a:srgbClr val="002060"/>
                </a:solidFill>
              </a:rPr>
              <a:t>) in </a:t>
            </a:r>
            <a:r>
              <a:rPr lang="en-US" baseline="30000" dirty="0" smtClean="0">
                <a:solidFill>
                  <a:srgbClr val="002060"/>
                </a:solidFill>
              </a:rPr>
              <a:t>1</a:t>
            </a:r>
            <a:r>
              <a:rPr lang="en-US" dirty="0" smtClean="0">
                <a:solidFill>
                  <a:srgbClr val="002060"/>
                </a:solidFill>
              </a:rPr>
              <a:t>H, </a:t>
            </a:r>
            <a:r>
              <a:rPr lang="en-US" baseline="30000" dirty="0" smtClean="0">
                <a:solidFill>
                  <a:srgbClr val="002060"/>
                </a:solidFill>
              </a:rPr>
              <a:t>13</a:t>
            </a:r>
            <a:r>
              <a:rPr lang="en-US" dirty="0" smtClean="0">
                <a:solidFill>
                  <a:srgbClr val="002060"/>
                </a:solidFill>
              </a:rPr>
              <a:t>C and </a:t>
            </a:r>
            <a:r>
              <a:rPr lang="en-US" baseline="30000" dirty="0" smtClean="0">
                <a:solidFill>
                  <a:srgbClr val="002060"/>
                </a:solidFill>
              </a:rPr>
              <a:t>29</a:t>
            </a:r>
            <a:r>
              <a:rPr lang="en-US" dirty="0" smtClean="0">
                <a:solidFill>
                  <a:srgbClr val="002060"/>
                </a:solidFill>
              </a:rPr>
              <a:t>Si-NMR), </a:t>
            </a:r>
            <a:r>
              <a:rPr lang="en-US" dirty="0">
                <a:solidFill>
                  <a:srgbClr val="002060"/>
                </a:solidFill>
              </a:rPr>
              <a:t>which is defined as zero (</a:t>
            </a:r>
            <a:r>
              <a:rPr lang="en-US" dirty="0">
                <a:solidFill>
                  <a:srgbClr val="002060"/>
                </a:solidFill>
                <a:latin typeface="Symbol" pitchFamily="18" charset="2"/>
              </a:rPr>
              <a:t>d</a:t>
            </a:r>
            <a:r>
              <a:rPr lang="en-US" dirty="0">
                <a:solidFill>
                  <a:srgbClr val="002060"/>
                </a:solidFill>
              </a:rPr>
              <a:t>=0.00 ppm) and </a:t>
            </a:r>
            <a:r>
              <a:rPr lang="en-US" dirty="0" smtClean="0">
                <a:solidFill>
                  <a:srgbClr val="002060"/>
                </a:solidFill>
              </a:rPr>
              <a:t>is </a:t>
            </a:r>
            <a:r>
              <a:rPr lang="en-US" dirty="0">
                <a:solidFill>
                  <a:srgbClr val="002060"/>
                </a:solidFill>
              </a:rPr>
              <a:t>independent from the applied magnetic </a:t>
            </a:r>
            <a:r>
              <a:rPr lang="en-US" dirty="0" smtClean="0">
                <a:solidFill>
                  <a:srgbClr val="002060"/>
                </a:solidFill>
              </a:rPr>
              <a:t>field.</a:t>
            </a:r>
            <a:endParaRPr lang="en-US" dirty="0">
              <a:solidFill>
                <a:srgbClr val="002060"/>
              </a:solidFill>
            </a:endParaRPr>
          </a:p>
          <a:p>
            <a:pPr lvl="1">
              <a:buFont typeface="Arial" panose="020B0604020202020204" pitchFamily="34" charset="0"/>
              <a:buChar char="•"/>
            </a:pPr>
            <a:r>
              <a:rPr lang="en-US" dirty="0" smtClean="0">
                <a:solidFill>
                  <a:srgbClr val="002060"/>
                </a:solidFill>
              </a:rPr>
              <a:t>These </a:t>
            </a:r>
            <a:r>
              <a:rPr lang="en-US" dirty="0">
                <a:solidFill>
                  <a:srgbClr val="002060"/>
                </a:solidFill>
              </a:rPr>
              <a:t>values are generally given in units of </a:t>
            </a:r>
            <a:r>
              <a:rPr lang="en-US" i="1" dirty="0">
                <a:solidFill>
                  <a:srgbClr val="002060"/>
                </a:solidFill>
              </a:rPr>
              <a:t>ppm</a:t>
            </a:r>
            <a:r>
              <a:rPr lang="en-US" dirty="0">
                <a:solidFill>
                  <a:srgbClr val="002060"/>
                </a:solidFill>
              </a:rPr>
              <a:t> (parts per million) because the observed changes are very small compared to the applied magnetic </a:t>
            </a:r>
            <a:r>
              <a:rPr lang="en-US" dirty="0" smtClean="0">
                <a:solidFill>
                  <a:srgbClr val="002060"/>
                </a:solidFill>
              </a:rPr>
              <a:t>field.</a:t>
            </a:r>
          </a:p>
          <a:p>
            <a:pPr lvl="1">
              <a:buFont typeface="Arial" panose="020B0604020202020204" pitchFamily="34" charset="0"/>
              <a:buChar char="•"/>
            </a:pPr>
            <a:r>
              <a:rPr lang="en-US" dirty="0" smtClean="0">
                <a:solidFill>
                  <a:srgbClr val="002060"/>
                </a:solidFill>
              </a:rPr>
              <a:t>In the </a:t>
            </a:r>
            <a:r>
              <a:rPr lang="en-US" dirty="0">
                <a:solidFill>
                  <a:srgbClr val="002060"/>
                </a:solidFill>
              </a:rPr>
              <a:t>older </a:t>
            </a:r>
            <a:r>
              <a:rPr lang="en-US" dirty="0" smtClean="0">
                <a:solidFill>
                  <a:srgbClr val="002060"/>
                </a:solidFill>
              </a:rPr>
              <a:t>literature, chemical </a:t>
            </a:r>
            <a:r>
              <a:rPr lang="en-US" dirty="0">
                <a:solidFill>
                  <a:srgbClr val="002060"/>
                </a:solidFill>
              </a:rPr>
              <a:t>shifts </a:t>
            </a:r>
            <a:r>
              <a:rPr lang="en-US" dirty="0" smtClean="0">
                <a:solidFill>
                  <a:srgbClr val="002060"/>
                </a:solidFill>
              </a:rPr>
              <a:t>are often given </a:t>
            </a:r>
            <a:r>
              <a:rPr lang="en-US" dirty="0">
                <a:solidFill>
                  <a:srgbClr val="002060"/>
                </a:solidFill>
              </a:rPr>
              <a:t>as offset in terms of </a:t>
            </a:r>
            <a:r>
              <a:rPr lang="en-US" dirty="0" smtClean="0">
                <a:solidFill>
                  <a:srgbClr val="002060"/>
                </a:solidFill>
              </a:rPr>
              <a:t>Hz (compared </a:t>
            </a:r>
            <a:r>
              <a:rPr lang="en-US" dirty="0">
                <a:solidFill>
                  <a:srgbClr val="002060"/>
                </a:solidFill>
              </a:rPr>
              <a:t>to a reference compound</a:t>
            </a:r>
            <a:r>
              <a:rPr lang="en-US" dirty="0" smtClean="0">
                <a:solidFill>
                  <a:srgbClr val="002060"/>
                </a:solidFill>
              </a:rPr>
              <a:t>).</a:t>
            </a:r>
            <a:endParaRPr lang="en-US" dirty="0"/>
          </a:p>
        </p:txBody>
      </p:sp>
      <p:sp>
        <p:nvSpPr>
          <p:cNvPr id="6" name="Slide Number Placeholder 5"/>
          <p:cNvSpPr>
            <a:spLocks noGrp="1"/>
          </p:cNvSpPr>
          <p:nvPr>
            <p:ph type="sldNum" sz="quarter" idx="12"/>
          </p:nvPr>
        </p:nvSpPr>
        <p:spPr/>
        <p:txBody>
          <a:bodyPr/>
          <a:lstStyle/>
          <a:p>
            <a:fld id="{97A92199-DFD4-4428-9FFF-DBBDDFCE1B7E}" type="slidenum">
              <a:rPr lang="en-US" smtClean="0"/>
              <a:t>10</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40301631"/>
              </p:ext>
            </p:extLst>
          </p:nvPr>
        </p:nvGraphicFramePr>
        <p:xfrm>
          <a:off x="1752600" y="3276599"/>
          <a:ext cx="5658871" cy="640080"/>
        </p:xfrm>
        <a:graphic>
          <a:graphicData uri="http://schemas.openxmlformats.org/presentationml/2006/ole">
            <mc:AlternateContent xmlns:mc="http://schemas.openxmlformats.org/markup-compatibility/2006">
              <mc:Choice xmlns:v="urn:schemas-microsoft-com:vml" Requires="v">
                <p:oleObj spid="_x0000_s3166" name="Equation" r:id="rId3" imgW="3695700" imgH="419100" progId="Equation.3">
                  <p:embed/>
                </p:oleObj>
              </mc:Choice>
              <mc:Fallback>
                <p:oleObj name="Equation" r:id="rId3" imgW="3695700" imgH="4191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76599"/>
                        <a:ext cx="5658871" cy="640080"/>
                      </a:xfrm>
                      <a:prstGeom prst="rect">
                        <a:avLst/>
                      </a:prstGeom>
                      <a:solidFill>
                        <a:schemeClr val="accent2">
                          <a:lumMod val="40000"/>
                          <a:lumOff val="60000"/>
                        </a:schemeClr>
                      </a:solidFill>
                    </p:spPr>
                  </p:pic>
                </p:oleObj>
              </mc:Fallback>
            </mc:AlternateContent>
          </a:graphicData>
        </a:graphic>
      </p:graphicFrame>
    </p:spTree>
    <p:extLst>
      <p:ext uri="{BB962C8B-B14F-4D97-AF65-F5344CB8AC3E}">
        <p14:creationId xmlns:p14="http://schemas.microsoft.com/office/powerpoint/2010/main" val="6439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arn(inVertical)">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arn(inVertical)">
                                      <p:cBhvr>
                                        <p:cTn id="3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 Chemical Shift</a:t>
            </a:r>
            <a:endParaRPr lang="en-US" sz="3600" dirty="0">
              <a:solidFill>
                <a:srgbClr val="002060"/>
              </a:solidFill>
            </a:endParaRPr>
          </a:p>
        </p:txBody>
      </p:sp>
      <p:sp>
        <p:nvSpPr>
          <p:cNvPr id="2" name="Content Placeholder 1"/>
          <p:cNvSpPr>
            <a:spLocks noGrp="1"/>
          </p:cNvSpPr>
          <p:nvPr>
            <p:ph idx="1"/>
          </p:nvPr>
        </p:nvSpPr>
        <p:spPr>
          <a:xfrm>
            <a:off x="457199" y="1524000"/>
            <a:ext cx="7056400" cy="4572000"/>
          </a:xfrm>
        </p:spPr>
        <p:txBody>
          <a:bodyPr>
            <a:normAutofit/>
          </a:bodyPr>
          <a:lstStyle/>
          <a:p>
            <a:r>
              <a:rPr lang="en-US" sz="1600" dirty="0"/>
              <a:t>The chemical shift of protons is mainly due to the effect of neighboring </a:t>
            </a:r>
            <a:r>
              <a:rPr lang="en-US" sz="1600" dirty="0" smtClean="0"/>
              <a:t>groups</a:t>
            </a:r>
            <a:r>
              <a:rPr lang="en-US" sz="1600" dirty="0"/>
              <a:t>, which are either electron-withdrawing groups/atoms </a:t>
            </a:r>
            <a:r>
              <a:rPr lang="en-US" sz="1600" dirty="0" smtClean="0"/>
              <a:t>that cause </a:t>
            </a:r>
            <a:r>
              <a:rPr lang="en-US" sz="1600" dirty="0"/>
              <a:t>protons to be more deshielded, or </a:t>
            </a:r>
            <a:r>
              <a:rPr lang="en-US" sz="1600" dirty="0" smtClean="0"/>
              <a:t>electron-donating groups/atoms, which </a:t>
            </a:r>
            <a:r>
              <a:rPr lang="en-US" sz="1600" dirty="0"/>
              <a:t>results in more shielded protons. </a:t>
            </a:r>
            <a:endParaRPr lang="en-US" sz="1600" dirty="0" smtClean="0"/>
          </a:p>
          <a:p>
            <a:r>
              <a:rPr lang="en-US" sz="1600" dirty="0" smtClean="0"/>
              <a:t>The </a:t>
            </a:r>
            <a:r>
              <a:rPr lang="en-US" sz="1600" dirty="0"/>
              <a:t>first group causes a shift downfield (to higher ppm values!), while the second group causes the signals to appear upfield (at lower ppm values). Several effects influence these shifts</a:t>
            </a:r>
            <a:r>
              <a:rPr lang="en-US" sz="1600" dirty="0" smtClean="0"/>
              <a:t>.</a:t>
            </a:r>
            <a:endParaRPr lang="en-US" sz="1800" dirty="0" smtClean="0"/>
          </a:p>
          <a:p>
            <a:r>
              <a:rPr lang="en-US" sz="1600" b="1" i="1" dirty="0" smtClean="0">
                <a:solidFill>
                  <a:srgbClr val="C00000"/>
                </a:solidFill>
              </a:rPr>
              <a:t>Electronegativity (red line in graphs on the right is </a:t>
            </a:r>
            <a:r>
              <a:rPr lang="en-US" sz="1600" b="1" i="1" dirty="0" smtClean="0">
                <a:solidFill>
                  <a:srgbClr val="C00000"/>
                </a:solidFill>
                <a:latin typeface="Symbol" pitchFamily="18" charset="2"/>
              </a:rPr>
              <a:t>d</a:t>
            </a:r>
            <a:r>
              <a:rPr lang="en-US" sz="1600" b="1" i="1" dirty="0" smtClean="0">
                <a:solidFill>
                  <a:srgbClr val="C00000"/>
                </a:solidFill>
              </a:rPr>
              <a:t>=3 ppm)</a:t>
            </a:r>
            <a:endParaRPr lang="en-US" sz="1600" b="1" dirty="0">
              <a:solidFill>
                <a:srgbClr val="C00000"/>
              </a:solidFill>
            </a:endParaRPr>
          </a:p>
          <a:p>
            <a:pPr marL="512763" lvl="1">
              <a:buFont typeface="Arial" panose="020B0604020202020204" pitchFamily="34" charset="0"/>
              <a:buChar char="•"/>
            </a:pPr>
            <a:r>
              <a:rPr lang="en-US" sz="1600" dirty="0" smtClean="0">
                <a:solidFill>
                  <a:srgbClr val="002060"/>
                </a:solidFill>
              </a:rPr>
              <a:t>The </a:t>
            </a:r>
            <a:r>
              <a:rPr lang="en-US" sz="1600" dirty="0">
                <a:solidFill>
                  <a:srgbClr val="002060"/>
                </a:solidFill>
              </a:rPr>
              <a:t>higher the electronegativity of the attached heteroatom, the further downfield the corresponding signal is shifted due to the deshielding of the hydrogen atom. Note that the effect is fairly pronounced in some cases because hydrogen is less electronegative compared to </a:t>
            </a:r>
            <a:r>
              <a:rPr lang="en-US" sz="1600" dirty="0" smtClean="0">
                <a:solidFill>
                  <a:srgbClr val="002060"/>
                </a:solidFill>
              </a:rPr>
              <a:t>carbon (EN=2.5).</a:t>
            </a:r>
            <a:endParaRPr lang="en-US" sz="1600" dirty="0" smtClean="0">
              <a:solidFill>
                <a:schemeClr val="bg1"/>
              </a:solidFill>
            </a:endParaRPr>
          </a:p>
          <a:p>
            <a:pPr lvl="1">
              <a:buFont typeface="Arial" panose="020B0604020202020204" pitchFamily="34" charset="0"/>
              <a:buChar char="•"/>
            </a:pPr>
            <a:endParaRPr lang="en-US" sz="1800" dirty="0">
              <a:solidFill>
                <a:schemeClr val="bg1"/>
              </a:solidFill>
            </a:endParaRPr>
          </a:p>
          <a:p>
            <a:r>
              <a:rPr lang="en-US" sz="1800" dirty="0">
                <a:solidFill>
                  <a:schemeClr val="bg1"/>
                </a:solidFill>
              </a:rPr>
              <a:t> </a:t>
            </a:r>
          </a:p>
          <a:p>
            <a:endParaRPr lang="en-US" sz="1800" dirty="0">
              <a:solidFill>
                <a:schemeClr val="bg1"/>
              </a:solidFill>
            </a:endParaRPr>
          </a:p>
          <a:p>
            <a:endParaRPr lang="en-US" sz="1800" dirty="0">
              <a:solidFill>
                <a:schemeClr val="bg1"/>
              </a:solidFill>
            </a:endParaRPr>
          </a:p>
        </p:txBody>
      </p:sp>
      <p:sp>
        <p:nvSpPr>
          <p:cNvPr id="17" name="Slide Number Placeholder 16"/>
          <p:cNvSpPr>
            <a:spLocks noGrp="1"/>
          </p:cNvSpPr>
          <p:nvPr>
            <p:ph type="sldNum" sz="quarter" idx="12"/>
          </p:nvPr>
        </p:nvSpPr>
        <p:spPr/>
        <p:txBody>
          <a:bodyPr/>
          <a:lstStyle/>
          <a:p>
            <a:fld id="{97A92199-DFD4-4428-9FFF-DBBDDFCE1B7E}" type="slidenum">
              <a:rPr lang="en-US" smtClean="0"/>
              <a:t>11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648373925"/>
              </p:ext>
            </p:extLst>
          </p:nvPr>
        </p:nvGraphicFramePr>
        <p:xfrm>
          <a:off x="1752600" y="4724400"/>
          <a:ext cx="4648200" cy="1463040"/>
        </p:xfrm>
        <a:graphic>
          <a:graphicData uri="http://schemas.openxmlformats.org/drawingml/2006/table">
            <a:tbl>
              <a:tblPr firstRow="1" bandRow="1">
                <a:tableStyleId>{00A15C55-8517-42AA-B614-E9B94910E393}</a:tableStyleId>
              </a:tblPr>
              <a:tblGrid>
                <a:gridCol w="700176"/>
                <a:gridCol w="1633766"/>
                <a:gridCol w="798809"/>
                <a:gridCol w="753449"/>
                <a:gridCol w="762000"/>
              </a:tblGrid>
              <a:tr h="169817">
                <a:tc>
                  <a:txBody>
                    <a:bodyPr/>
                    <a:lstStyle/>
                    <a:p>
                      <a:pPr marL="0" marR="0">
                        <a:spcBef>
                          <a:spcPts val="0"/>
                        </a:spcBef>
                        <a:spcAft>
                          <a:spcPts val="0"/>
                        </a:spcAft>
                      </a:pPr>
                      <a:r>
                        <a:rPr lang="en-US" sz="1600" b="1" dirty="0">
                          <a:solidFill>
                            <a:schemeClr val="tx1"/>
                          </a:solidFill>
                          <a:effectLst/>
                          <a:latin typeface="Times New Roman"/>
                          <a:ea typeface="Times"/>
                          <a:cs typeface="Times New Roman"/>
                        </a:rPr>
                        <a:t>CH</a:t>
                      </a:r>
                      <a:r>
                        <a:rPr lang="en-US" sz="1600" b="1" baseline="-25000" dirty="0">
                          <a:solidFill>
                            <a:schemeClr val="tx1"/>
                          </a:solidFill>
                          <a:effectLst/>
                          <a:latin typeface="Times New Roman"/>
                          <a:ea typeface="Times"/>
                          <a:cs typeface="Times New Roman"/>
                        </a:rPr>
                        <a:t>3</a:t>
                      </a:r>
                      <a:r>
                        <a:rPr lang="en-US" sz="1600" b="1" dirty="0">
                          <a:solidFill>
                            <a:schemeClr val="tx1"/>
                          </a:solidFill>
                          <a:effectLst/>
                          <a:latin typeface="Times New Roman"/>
                          <a:ea typeface="Times"/>
                          <a:cs typeface="Times New Roman"/>
                        </a:rPr>
                        <a:t>X</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a:solidFill>
                            <a:schemeClr val="tx1"/>
                          </a:solidFill>
                          <a:effectLst/>
                          <a:latin typeface="Times New Roman"/>
                          <a:ea typeface="Times"/>
                          <a:cs typeface="Times New Roman"/>
                        </a:rPr>
                        <a:t>Electronegativity</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b="1" dirty="0" smtClean="0">
                          <a:solidFill>
                            <a:schemeClr val="tx1"/>
                          </a:solidFill>
                          <a:effectLst/>
                          <a:latin typeface="+mn-lt"/>
                          <a:ea typeface="Times"/>
                          <a:cs typeface="Times New Roman"/>
                        </a:rPr>
                        <a:t>CH</a:t>
                      </a:r>
                      <a:r>
                        <a:rPr lang="en-US" sz="1600" b="1" baseline="-25000" dirty="0" smtClean="0">
                          <a:solidFill>
                            <a:schemeClr val="tx1"/>
                          </a:solidFill>
                          <a:effectLst/>
                          <a:latin typeface="+mn-lt"/>
                          <a:ea typeface="Times"/>
                          <a:cs typeface="Times New Roman"/>
                        </a:rPr>
                        <a:t>3</a:t>
                      </a:r>
                      <a:r>
                        <a:rPr lang="en-US" sz="1600" b="1" dirty="0" smtClean="0">
                          <a:solidFill>
                            <a:schemeClr val="tx1"/>
                          </a:solidFill>
                          <a:effectLst/>
                          <a:latin typeface="+mn-lt"/>
                          <a:ea typeface="Times"/>
                          <a:cs typeface="Times New Roman"/>
                        </a:rPr>
                        <a:t>X</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dirty="0" smtClean="0">
                          <a:solidFill>
                            <a:schemeClr val="tx1"/>
                          </a:solidFill>
                          <a:effectLst/>
                          <a:latin typeface="Times"/>
                          <a:ea typeface="Times"/>
                          <a:cs typeface="Times New Roman"/>
                        </a:rPr>
                        <a:t>CH</a:t>
                      </a:r>
                      <a:r>
                        <a:rPr lang="en-US" sz="1600" baseline="-25000" dirty="0" smtClean="0">
                          <a:solidFill>
                            <a:schemeClr val="tx1"/>
                          </a:solidFill>
                          <a:effectLst/>
                          <a:latin typeface="Times"/>
                          <a:ea typeface="Times"/>
                          <a:cs typeface="Times New Roman"/>
                        </a:rPr>
                        <a:t>2</a:t>
                      </a:r>
                      <a:r>
                        <a:rPr lang="en-US" sz="1600" dirty="0" smtClean="0">
                          <a:solidFill>
                            <a:schemeClr val="tx1"/>
                          </a:solidFill>
                          <a:effectLst/>
                          <a:latin typeface="Times"/>
                          <a:ea typeface="Times"/>
                          <a:cs typeface="Times New Roman"/>
                        </a:rPr>
                        <a:t>X</a:t>
                      </a:r>
                      <a:r>
                        <a:rPr lang="en-US" sz="1600" baseline="-25000" dirty="0" smtClean="0">
                          <a:solidFill>
                            <a:schemeClr val="tx1"/>
                          </a:solidFill>
                          <a:effectLst/>
                          <a:latin typeface="Times"/>
                          <a:ea typeface="Times"/>
                          <a:cs typeface="Times New Roman"/>
                        </a:rPr>
                        <a:t>2</a:t>
                      </a:r>
                      <a:endParaRPr lang="en-US" sz="1600" baseline="-250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effectLst/>
                          <a:latin typeface="Times"/>
                          <a:ea typeface="Times"/>
                          <a:cs typeface="Times New Roman"/>
                        </a:rPr>
                        <a:t>CHX</a:t>
                      </a:r>
                      <a:r>
                        <a:rPr lang="en-US" sz="1600" baseline="-25000" dirty="0" smtClean="0">
                          <a:solidFill>
                            <a:schemeClr val="tx1"/>
                          </a:solidFill>
                          <a:effectLst/>
                          <a:latin typeface="Times"/>
                          <a:ea typeface="Times"/>
                          <a:cs typeface="Times New Roman"/>
                        </a:rPr>
                        <a:t>3</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817">
                <a:tc>
                  <a:txBody>
                    <a:bodyPr/>
                    <a:lstStyle/>
                    <a:p>
                      <a:pPr marL="0" marR="0">
                        <a:spcBef>
                          <a:spcPts val="0"/>
                        </a:spcBef>
                        <a:spcAft>
                          <a:spcPts val="0"/>
                        </a:spcAft>
                        <a:tabLst>
                          <a:tab pos="111760" algn="l"/>
                        </a:tabLst>
                      </a:pPr>
                      <a:r>
                        <a:rPr lang="en-US" sz="1600" dirty="0">
                          <a:solidFill>
                            <a:schemeClr val="tx1"/>
                          </a:solidFill>
                          <a:effectLst/>
                          <a:latin typeface="Times New Roman"/>
                          <a:ea typeface="Times"/>
                          <a:cs typeface="Times New Roman"/>
                        </a:rPr>
                        <a:t>F</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1490" marR="0">
                        <a:spcBef>
                          <a:spcPts val="0"/>
                        </a:spcBef>
                        <a:spcAft>
                          <a:spcPts val="0"/>
                        </a:spcAft>
                      </a:pPr>
                      <a:r>
                        <a:rPr lang="en-US" sz="1600" dirty="0">
                          <a:solidFill>
                            <a:schemeClr val="tx1"/>
                          </a:solidFill>
                          <a:effectLst/>
                          <a:latin typeface="Times New Roman"/>
                          <a:ea typeface="Times"/>
                          <a:cs typeface="Times New Roman"/>
                        </a:rPr>
                        <a:t>4.0</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a:solidFill>
                            <a:schemeClr val="tx1"/>
                          </a:solidFill>
                          <a:effectLst/>
                          <a:latin typeface="Times New Roman"/>
                          <a:ea typeface="Times"/>
                          <a:cs typeface="Times New Roman"/>
                        </a:rPr>
                        <a:t>4.26 </a:t>
                      </a:r>
                      <a:r>
                        <a:rPr lang="en-US" sz="1600" dirty="0" smtClean="0">
                          <a:solidFill>
                            <a:schemeClr val="tx1"/>
                          </a:solidFill>
                          <a:effectLst/>
                          <a:latin typeface="Times New Roman"/>
                          <a:ea typeface="Times"/>
                          <a:cs typeface="Times New Roman"/>
                        </a:rPr>
                        <a:t> </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5.45</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6.25</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817">
                <a:tc>
                  <a:txBody>
                    <a:bodyPr/>
                    <a:lstStyle/>
                    <a:p>
                      <a:pPr marL="0" marR="0">
                        <a:spcBef>
                          <a:spcPts val="0"/>
                        </a:spcBef>
                        <a:spcAft>
                          <a:spcPts val="0"/>
                        </a:spcAft>
                        <a:tabLst>
                          <a:tab pos="111760" algn="l"/>
                        </a:tabLst>
                      </a:pPr>
                      <a:r>
                        <a:rPr lang="en-US" sz="1600" dirty="0">
                          <a:solidFill>
                            <a:schemeClr val="tx1"/>
                          </a:solidFill>
                          <a:effectLst/>
                          <a:latin typeface="Times New Roman"/>
                          <a:ea typeface="Times"/>
                          <a:cs typeface="Times New Roman"/>
                        </a:rPr>
                        <a:t>Cl</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1490" marR="0">
                        <a:spcBef>
                          <a:spcPts val="0"/>
                        </a:spcBef>
                        <a:spcAft>
                          <a:spcPts val="0"/>
                        </a:spcAft>
                      </a:pPr>
                      <a:r>
                        <a:rPr lang="en-US" sz="1600" dirty="0">
                          <a:solidFill>
                            <a:schemeClr val="tx1"/>
                          </a:solidFill>
                          <a:effectLst/>
                          <a:latin typeface="Times New Roman"/>
                          <a:ea typeface="Times"/>
                          <a:cs typeface="Times New Roman"/>
                        </a:rPr>
                        <a:t>3.1</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a:solidFill>
                            <a:schemeClr val="tx1"/>
                          </a:solidFill>
                          <a:effectLst/>
                          <a:latin typeface="Times New Roman"/>
                          <a:ea typeface="Times"/>
                          <a:cs typeface="Times New Roman"/>
                        </a:rPr>
                        <a:t>3.05 </a:t>
                      </a:r>
                      <a:r>
                        <a:rPr lang="en-US" sz="1600" dirty="0" smtClean="0">
                          <a:solidFill>
                            <a:schemeClr val="tx1"/>
                          </a:solidFill>
                          <a:effectLst/>
                          <a:latin typeface="Times New Roman"/>
                          <a:ea typeface="Times"/>
                          <a:cs typeface="Times New Roman"/>
                        </a:rPr>
                        <a:t> </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5.30</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7.26</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817">
                <a:tc>
                  <a:txBody>
                    <a:bodyPr/>
                    <a:lstStyle/>
                    <a:p>
                      <a:pPr marL="0" marR="0">
                        <a:spcBef>
                          <a:spcPts val="0"/>
                        </a:spcBef>
                        <a:spcAft>
                          <a:spcPts val="0"/>
                        </a:spcAft>
                        <a:tabLst>
                          <a:tab pos="111760" algn="l"/>
                        </a:tabLst>
                      </a:pPr>
                      <a:r>
                        <a:rPr lang="en-US" sz="1600" dirty="0">
                          <a:solidFill>
                            <a:schemeClr val="tx1"/>
                          </a:solidFill>
                          <a:effectLst/>
                          <a:latin typeface="Times New Roman"/>
                          <a:ea typeface="Times"/>
                          <a:cs typeface="Times New Roman"/>
                        </a:rPr>
                        <a:t>Br</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1490" marR="0">
                        <a:spcBef>
                          <a:spcPts val="0"/>
                        </a:spcBef>
                        <a:spcAft>
                          <a:spcPts val="0"/>
                        </a:spcAft>
                      </a:pPr>
                      <a:r>
                        <a:rPr lang="en-US" sz="1600" dirty="0">
                          <a:solidFill>
                            <a:schemeClr val="tx1"/>
                          </a:solidFill>
                          <a:effectLst/>
                          <a:latin typeface="Times New Roman"/>
                          <a:ea typeface="Times"/>
                          <a:cs typeface="Times New Roman"/>
                        </a:rPr>
                        <a:t>2.8</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a:solidFill>
                            <a:schemeClr val="tx1"/>
                          </a:solidFill>
                          <a:effectLst/>
                          <a:latin typeface="Times New Roman"/>
                          <a:ea typeface="Times"/>
                          <a:cs typeface="Times New Roman"/>
                        </a:rPr>
                        <a:t>2.68 </a:t>
                      </a:r>
                      <a:r>
                        <a:rPr lang="en-US" sz="1600" dirty="0" smtClean="0">
                          <a:solidFill>
                            <a:schemeClr val="tx1"/>
                          </a:solidFill>
                          <a:effectLst/>
                          <a:latin typeface="Times New Roman"/>
                          <a:ea typeface="Times"/>
                          <a:cs typeface="Times New Roman"/>
                        </a:rPr>
                        <a:t> </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4.95</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6.83</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817">
                <a:tc>
                  <a:txBody>
                    <a:bodyPr/>
                    <a:lstStyle/>
                    <a:p>
                      <a:pPr marL="0" marR="0">
                        <a:spcBef>
                          <a:spcPts val="0"/>
                        </a:spcBef>
                        <a:spcAft>
                          <a:spcPts val="0"/>
                        </a:spcAft>
                        <a:tabLst>
                          <a:tab pos="111760" algn="l"/>
                        </a:tabLst>
                      </a:pPr>
                      <a:r>
                        <a:rPr lang="en-US" sz="1600" dirty="0">
                          <a:solidFill>
                            <a:schemeClr val="tx1"/>
                          </a:solidFill>
                          <a:effectLst/>
                          <a:latin typeface="Times New Roman"/>
                          <a:ea typeface="Times"/>
                          <a:cs typeface="Times New Roman"/>
                        </a:rPr>
                        <a:t>I</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1490" marR="0">
                        <a:spcBef>
                          <a:spcPts val="0"/>
                        </a:spcBef>
                        <a:spcAft>
                          <a:spcPts val="0"/>
                        </a:spcAft>
                      </a:pPr>
                      <a:r>
                        <a:rPr lang="en-US" sz="1600" dirty="0">
                          <a:solidFill>
                            <a:schemeClr val="tx1"/>
                          </a:solidFill>
                          <a:effectLst/>
                          <a:latin typeface="Times New Roman"/>
                          <a:ea typeface="Times"/>
                          <a:cs typeface="Times New Roman"/>
                        </a:rPr>
                        <a:t>2.5</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a:solidFill>
                            <a:schemeClr val="tx1"/>
                          </a:solidFill>
                          <a:effectLst/>
                          <a:latin typeface="Times New Roman"/>
                          <a:ea typeface="Times"/>
                          <a:cs typeface="Times New Roman"/>
                        </a:rPr>
                        <a:t>2.16 </a:t>
                      </a:r>
                      <a:r>
                        <a:rPr lang="en-US" sz="1600" dirty="0" smtClean="0">
                          <a:solidFill>
                            <a:schemeClr val="tx1"/>
                          </a:solidFill>
                          <a:effectLst/>
                          <a:latin typeface="Times New Roman"/>
                          <a:ea typeface="Times"/>
                          <a:cs typeface="Times New Roman"/>
                        </a:rPr>
                        <a:t> </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3.87</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4.90</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9817">
                <a:tc>
                  <a:txBody>
                    <a:bodyPr/>
                    <a:lstStyle/>
                    <a:p>
                      <a:pPr marL="0" marR="0">
                        <a:spcBef>
                          <a:spcPts val="0"/>
                        </a:spcBef>
                        <a:spcAft>
                          <a:spcPts val="0"/>
                        </a:spcAft>
                        <a:tabLst>
                          <a:tab pos="111760" algn="l"/>
                        </a:tabLst>
                      </a:pPr>
                      <a:r>
                        <a:rPr lang="en-US" sz="1600" dirty="0">
                          <a:solidFill>
                            <a:schemeClr val="tx1"/>
                          </a:solidFill>
                          <a:effectLst/>
                          <a:latin typeface="Times New Roman"/>
                          <a:ea typeface="Times"/>
                          <a:cs typeface="Times New Roman"/>
                        </a:rPr>
                        <a:t>H</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91490" marR="0">
                        <a:spcBef>
                          <a:spcPts val="0"/>
                        </a:spcBef>
                        <a:spcAft>
                          <a:spcPts val="0"/>
                        </a:spcAft>
                      </a:pPr>
                      <a:r>
                        <a:rPr lang="en-US" sz="1600" dirty="0">
                          <a:solidFill>
                            <a:schemeClr val="tx1"/>
                          </a:solidFill>
                          <a:effectLst/>
                          <a:latin typeface="Times New Roman"/>
                          <a:ea typeface="Times"/>
                          <a:cs typeface="Times New Roman"/>
                        </a:rPr>
                        <a:t>2.1</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a:solidFill>
                            <a:schemeClr val="tx1"/>
                          </a:solidFill>
                          <a:effectLst/>
                          <a:latin typeface="Times New Roman"/>
                          <a:ea typeface="Times"/>
                          <a:cs typeface="Times New Roman"/>
                        </a:rPr>
                        <a:t>0.23 </a:t>
                      </a:r>
                      <a:r>
                        <a:rPr lang="en-US" sz="1600" dirty="0" smtClean="0">
                          <a:solidFill>
                            <a:schemeClr val="tx1"/>
                          </a:solidFill>
                          <a:effectLst/>
                          <a:latin typeface="Times New Roman"/>
                          <a:ea typeface="Times"/>
                          <a:cs typeface="Times New Roman"/>
                        </a:rPr>
                        <a:t> </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0.23</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5730" marR="0">
                        <a:spcBef>
                          <a:spcPts val="0"/>
                        </a:spcBef>
                        <a:spcAft>
                          <a:spcPts val="0"/>
                        </a:spcAft>
                      </a:pPr>
                      <a:r>
                        <a:rPr lang="en-US" sz="1600" dirty="0" smtClean="0">
                          <a:solidFill>
                            <a:schemeClr val="tx1"/>
                          </a:solidFill>
                          <a:effectLst/>
                          <a:latin typeface="Times"/>
                          <a:ea typeface="Times"/>
                          <a:cs typeface="Times New Roman"/>
                        </a:rPr>
                        <a:t>0.23</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978084044"/>
              </p:ext>
            </p:extLst>
          </p:nvPr>
        </p:nvGraphicFramePr>
        <p:xfrm>
          <a:off x="7449617" y="1295401"/>
          <a:ext cx="1237183" cy="1179027"/>
        </p:xfrm>
        <a:graphic>
          <a:graphicData uri="http://schemas.openxmlformats.org/presentationml/2006/ole">
            <mc:AlternateContent xmlns:mc="http://schemas.openxmlformats.org/markup-compatibility/2006">
              <mc:Choice xmlns:v="urn:schemas-microsoft-com:vml" Requires="v">
                <p:oleObj spid="_x0000_s5513" name="ChemSketch" r:id="rId3" imgW="6873240" imgH="6550152" progId="ACD.ChemSketch.20">
                  <p:embed/>
                </p:oleObj>
              </mc:Choice>
              <mc:Fallback>
                <p:oleObj name="ChemSketch" r:id="rId3" imgW="6873240" imgH="6550152" progId="ACD.ChemSketch.2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9617" y="1295401"/>
                        <a:ext cx="1237183" cy="1179027"/>
                      </a:xfrm>
                      <a:prstGeom prst="rect">
                        <a:avLst/>
                      </a:prstGeom>
                      <a:solidFill>
                        <a:schemeClr val="bg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8000017"/>
              </p:ext>
            </p:extLst>
          </p:nvPr>
        </p:nvGraphicFramePr>
        <p:xfrm>
          <a:off x="7449617" y="2514600"/>
          <a:ext cx="1237183" cy="1176833"/>
        </p:xfrm>
        <a:graphic>
          <a:graphicData uri="http://schemas.openxmlformats.org/presentationml/2006/ole">
            <mc:AlternateContent xmlns:mc="http://schemas.openxmlformats.org/markup-compatibility/2006">
              <mc:Choice xmlns:v="urn:schemas-microsoft-com:vml" Requires="v">
                <p:oleObj spid="_x0000_s5514" name="ChemSketch" r:id="rId5" imgW="6873240" imgH="6537960" progId="ACD.ChemSketch.20">
                  <p:embed/>
                </p:oleObj>
              </mc:Choice>
              <mc:Fallback>
                <p:oleObj name="ChemSketch" r:id="rId5" imgW="6873240" imgH="6537960" progId="ACD.ChemSketch.2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9617" y="2514600"/>
                        <a:ext cx="1237183" cy="1176833"/>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22109027"/>
              </p:ext>
            </p:extLst>
          </p:nvPr>
        </p:nvGraphicFramePr>
        <p:xfrm>
          <a:off x="7449617" y="3733800"/>
          <a:ext cx="1237183" cy="1179027"/>
        </p:xfrm>
        <a:graphic>
          <a:graphicData uri="http://schemas.openxmlformats.org/presentationml/2006/ole">
            <mc:AlternateContent xmlns:mc="http://schemas.openxmlformats.org/markup-compatibility/2006">
              <mc:Choice xmlns:v="urn:schemas-microsoft-com:vml" Requires="v">
                <p:oleObj spid="_x0000_s5515" name="ChemSketch" r:id="rId7" imgW="6873240" imgH="6550152" progId="ACD.ChemSketch.20">
                  <p:embed/>
                </p:oleObj>
              </mc:Choice>
              <mc:Fallback>
                <p:oleObj name="ChemSketch" r:id="rId7" imgW="6873240" imgH="6550152" progId="ACD.ChemSketch.2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49617" y="3733800"/>
                        <a:ext cx="1237183" cy="1179027"/>
                      </a:xfrm>
                      <a:prstGeom prst="rect">
                        <a:avLst/>
                      </a:prstGeom>
                      <a:solidFill>
                        <a:schemeClr val="bg1"/>
                      </a:solidFill>
                    </p:spPr>
                  </p:pic>
                </p:oleObj>
              </mc:Fallback>
            </mc:AlternateContent>
          </a:graphicData>
        </a:graphic>
      </p:graphicFrame>
      <p:sp>
        <p:nvSpPr>
          <p:cNvPr id="8"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5"/>
          <p:cNvSpPr>
            <a:spLocks noChangeArrowheads="1"/>
          </p:cNvSpPr>
          <p:nvPr/>
        </p:nvSpPr>
        <p:spPr bwMode="auto">
          <a:xfrm>
            <a:off x="0" y="1457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2905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p:cNvSpPr txBox="1"/>
          <p:nvPr/>
        </p:nvSpPr>
        <p:spPr>
          <a:xfrm>
            <a:off x="8153400" y="1295400"/>
            <a:ext cx="593432" cy="307777"/>
          </a:xfrm>
          <a:prstGeom prst="rect">
            <a:avLst/>
          </a:prstGeom>
          <a:noFill/>
        </p:spPr>
        <p:txBody>
          <a:bodyPr wrap="none" rtlCol="0">
            <a:spAutoFit/>
          </a:bodyPr>
          <a:lstStyle/>
          <a:p>
            <a:r>
              <a:rPr lang="en-US" sz="1400" dirty="0" smtClean="0"/>
              <a:t>CH</a:t>
            </a:r>
            <a:r>
              <a:rPr lang="en-US" sz="1400" baseline="-25000" dirty="0" smtClean="0"/>
              <a:t>3</a:t>
            </a:r>
            <a:r>
              <a:rPr lang="en-US" sz="1400" dirty="0" smtClean="0"/>
              <a:t>F</a:t>
            </a:r>
            <a:endParaRPr lang="en-US" sz="1400" dirty="0"/>
          </a:p>
        </p:txBody>
      </p:sp>
      <p:sp>
        <p:nvSpPr>
          <p:cNvPr id="12" name="TextBox 11"/>
          <p:cNvSpPr txBox="1"/>
          <p:nvPr/>
        </p:nvSpPr>
        <p:spPr>
          <a:xfrm>
            <a:off x="8077200" y="2511623"/>
            <a:ext cx="663964" cy="307777"/>
          </a:xfrm>
          <a:prstGeom prst="rect">
            <a:avLst/>
          </a:prstGeom>
          <a:noFill/>
        </p:spPr>
        <p:txBody>
          <a:bodyPr wrap="none" rtlCol="0">
            <a:spAutoFit/>
          </a:bodyPr>
          <a:lstStyle/>
          <a:p>
            <a:r>
              <a:rPr lang="en-US" sz="1400" dirty="0" smtClean="0"/>
              <a:t>CH</a:t>
            </a:r>
            <a:r>
              <a:rPr lang="en-US" sz="1400" baseline="-25000" dirty="0" smtClean="0"/>
              <a:t>3</a:t>
            </a:r>
            <a:r>
              <a:rPr lang="en-US" sz="1400" dirty="0" smtClean="0"/>
              <a:t>Cl</a:t>
            </a:r>
            <a:endParaRPr lang="en-US" sz="1400" dirty="0"/>
          </a:p>
        </p:txBody>
      </p:sp>
      <p:sp>
        <p:nvSpPr>
          <p:cNvPr id="13" name="TextBox 12"/>
          <p:cNvSpPr txBox="1"/>
          <p:nvPr/>
        </p:nvSpPr>
        <p:spPr>
          <a:xfrm>
            <a:off x="8077200" y="3733800"/>
            <a:ext cx="673582" cy="307777"/>
          </a:xfrm>
          <a:prstGeom prst="rect">
            <a:avLst/>
          </a:prstGeom>
          <a:noFill/>
        </p:spPr>
        <p:txBody>
          <a:bodyPr wrap="none" rtlCol="0">
            <a:spAutoFit/>
          </a:bodyPr>
          <a:lstStyle/>
          <a:p>
            <a:r>
              <a:rPr lang="en-US" sz="1400" dirty="0" smtClean="0"/>
              <a:t>CH</a:t>
            </a:r>
            <a:r>
              <a:rPr lang="en-US" sz="1400" baseline="-25000" dirty="0" smtClean="0"/>
              <a:t>3</a:t>
            </a:r>
            <a:r>
              <a:rPr lang="en-US" sz="1400" dirty="0" smtClean="0"/>
              <a:t>Br</a:t>
            </a:r>
            <a:endParaRPr lang="en-US" sz="1400" dirty="0"/>
          </a:p>
        </p:txBody>
      </p:sp>
      <p:sp>
        <p:nvSpPr>
          <p:cNvPr id="1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3645444669"/>
              </p:ext>
            </p:extLst>
          </p:nvPr>
        </p:nvGraphicFramePr>
        <p:xfrm>
          <a:off x="7449617" y="4953000"/>
          <a:ext cx="1237183" cy="1176833"/>
        </p:xfrm>
        <a:graphic>
          <a:graphicData uri="http://schemas.openxmlformats.org/presentationml/2006/ole">
            <mc:AlternateContent xmlns:mc="http://schemas.openxmlformats.org/markup-compatibility/2006">
              <mc:Choice xmlns:v="urn:schemas-microsoft-com:vml" Requires="v">
                <p:oleObj spid="_x0000_s5516" name="ChemSketch" r:id="rId9" imgW="6873240" imgH="6537960" progId="ACD.ChemSketch.20">
                  <p:embed/>
                </p:oleObj>
              </mc:Choice>
              <mc:Fallback>
                <p:oleObj name="ChemSketch" r:id="rId9" imgW="6873240" imgH="6537960" progId="ACD.ChemSketch.20">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49617" y="4953000"/>
                        <a:ext cx="1237183" cy="1176833"/>
                      </a:xfrm>
                      <a:prstGeom prst="rect">
                        <a:avLst/>
                      </a:prstGeom>
                      <a:solidFill>
                        <a:schemeClr val="bg1"/>
                      </a:solidFill>
                    </p:spPr>
                  </p:pic>
                </p:oleObj>
              </mc:Fallback>
            </mc:AlternateContent>
          </a:graphicData>
        </a:graphic>
      </p:graphicFrame>
      <p:sp>
        <p:nvSpPr>
          <p:cNvPr id="16" name="TextBox 15"/>
          <p:cNvSpPr txBox="1"/>
          <p:nvPr/>
        </p:nvSpPr>
        <p:spPr>
          <a:xfrm>
            <a:off x="8133443" y="4953000"/>
            <a:ext cx="553357" cy="307777"/>
          </a:xfrm>
          <a:prstGeom prst="rect">
            <a:avLst/>
          </a:prstGeom>
          <a:noFill/>
        </p:spPr>
        <p:txBody>
          <a:bodyPr wrap="none" rtlCol="0">
            <a:spAutoFit/>
          </a:bodyPr>
          <a:lstStyle/>
          <a:p>
            <a:r>
              <a:rPr lang="en-US" sz="1400" dirty="0" smtClean="0"/>
              <a:t>CH</a:t>
            </a:r>
            <a:r>
              <a:rPr lang="en-US" sz="1400" baseline="-25000" dirty="0" smtClean="0"/>
              <a:t>3</a:t>
            </a:r>
            <a:r>
              <a:rPr lang="en-US" sz="1400" dirty="0"/>
              <a:t>I</a:t>
            </a:r>
          </a:p>
        </p:txBody>
      </p:sp>
      <p:cxnSp>
        <p:nvCxnSpPr>
          <p:cNvPr id="19" name="Straight Connector 18"/>
          <p:cNvCxnSpPr/>
          <p:nvPr/>
        </p:nvCxnSpPr>
        <p:spPr>
          <a:xfrm>
            <a:off x="7982712" y="12954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80694" y="25146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82712" y="37338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982712" y="4953000"/>
            <a:ext cx="0" cy="1143000"/>
          </a:xfrm>
          <a:prstGeom prst="line">
            <a:avLst/>
          </a:prstGeom>
          <a:ln w="63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40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22" presetClass="entr" presetSubtype="4"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arn(inVertical)">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inVertical)">
                                      <p:cBhvr>
                                        <p:cTn id="52" dur="500"/>
                                        <p:tgtEl>
                                          <p:spTgt spid="7"/>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par>
                                <p:cTn id="56" presetID="22" presetClass="entr" presetSubtype="4"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down)">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inVertical)">
                                      <p:cBhvr>
                                        <p:cTn id="63" dur="500"/>
                                        <p:tgtEl>
                                          <p:spTgt spid="1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arn(inVertical)">
                                      <p:cBhvr>
                                        <p:cTn id="66" dur="500"/>
                                        <p:tgtEl>
                                          <p:spTgt spid="16"/>
                                        </p:tgtEl>
                                      </p:cBhvr>
                                    </p:animEffect>
                                  </p:childTnLst>
                                </p:cTn>
                              </p:par>
                              <p:par>
                                <p:cTn id="67" presetID="22" presetClass="entr" presetSubtype="4"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down)">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Chemical Shift</a:t>
            </a:r>
            <a:endParaRPr lang="en-US" sz="3600" dirty="0"/>
          </a:p>
        </p:txBody>
      </p:sp>
      <p:sp>
        <p:nvSpPr>
          <p:cNvPr id="2" name="Content Placeholder 1"/>
          <p:cNvSpPr>
            <a:spLocks noGrp="1"/>
          </p:cNvSpPr>
          <p:nvPr>
            <p:ph idx="1"/>
          </p:nvPr>
        </p:nvSpPr>
        <p:spPr>
          <a:xfrm>
            <a:off x="457200" y="1600200"/>
            <a:ext cx="8382000" cy="4525963"/>
          </a:xfrm>
        </p:spPr>
        <p:txBody>
          <a:bodyPr>
            <a:normAutofit/>
          </a:bodyPr>
          <a:lstStyle/>
          <a:p>
            <a:r>
              <a:rPr lang="en-US" sz="2400" b="1" i="1" dirty="0">
                <a:solidFill>
                  <a:srgbClr val="C00000"/>
                </a:solidFill>
              </a:rPr>
              <a:t>Hybridization</a:t>
            </a:r>
            <a:endParaRPr lang="en-US" sz="2400" b="1" dirty="0">
              <a:solidFill>
                <a:srgbClr val="C00000"/>
              </a:solidFill>
            </a:endParaRPr>
          </a:p>
          <a:p>
            <a:pPr lvl="1">
              <a:buFont typeface="Arial" panose="020B0604020202020204" pitchFamily="34" charset="0"/>
              <a:buChar char="•"/>
            </a:pPr>
            <a:r>
              <a:rPr lang="en-US" sz="2000" dirty="0" smtClean="0">
                <a:solidFill>
                  <a:srgbClr val="002060"/>
                </a:solidFill>
              </a:rPr>
              <a:t>Hydrogen </a:t>
            </a:r>
            <a:r>
              <a:rPr lang="en-US" sz="2000" dirty="0">
                <a:solidFill>
                  <a:srgbClr val="002060"/>
                </a:solidFill>
              </a:rPr>
              <a:t>atoms from saturated systems (</a:t>
            </a:r>
            <a:r>
              <a:rPr lang="en-US" sz="2000" i="1" dirty="0">
                <a:solidFill>
                  <a:srgbClr val="002060"/>
                </a:solidFill>
              </a:rPr>
              <a:t>sp</a:t>
            </a:r>
            <a:r>
              <a:rPr lang="en-US" sz="2000" i="1" baseline="30000" dirty="0">
                <a:solidFill>
                  <a:srgbClr val="002060"/>
                </a:solidFill>
              </a:rPr>
              <a:t>3</a:t>
            </a:r>
            <a:r>
              <a:rPr lang="en-US" sz="2000" dirty="0">
                <a:solidFill>
                  <a:srgbClr val="002060"/>
                </a:solidFill>
              </a:rPr>
              <a:t> without functional groups) appear usually between </a:t>
            </a:r>
            <a:r>
              <a:rPr lang="en-US" sz="2000" dirty="0">
                <a:solidFill>
                  <a:srgbClr val="002060"/>
                </a:solidFill>
                <a:latin typeface="Symbol" pitchFamily="18" charset="2"/>
              </a:rPr>
              <a:t>d</a:t>
            </a:r>
            <a:r>
              <a:rPr lang="en-US" sz="2000" dirty="0">
                <a:solidFill>
                  <a:srgbClr val="002060"/>
                </a:solidFill>
              </a:rPr>
              <a:t>=0-2 </a:t>
            </a:r>
            <a:r>
              <a:rPr lang="en-US" sz="2000" dirty="0" smtClean="0">
                <a:solidFill>
                  <a:srgbClr val="002060"/>
                </a:solidFill>
              </a:rPr>
              <a:t>ppm. </a:t>
            </a:r>
          </a:p>
          <a:p>
            <a:pPr lvl="1">
              <a:buFont typeface="Arial" panose="020B0604020202020204" pitchFamily="34" charset="0"/>
              <a:buChar char="•"/>
            </a:pPr>
            <a:r>
              <a:rPr lang="en-US" sz="2000" dirty="0" smtClean="0">
                <a:solidFill>
                  <a:srgbClr val="002060"/>
                </a:solidFill>
              </a:rPr>
              <a:t>Those</a:t>
            </a:r>
            <a:r>
              <a:rPr lang="en-US" sz="2000" dirty="0">
                <a:solidFill>
                  <a:srgbClr val="002060"/>
                </a:solidFill>
              </a:rPr>
              <a:t>, which are attached to </a:t>
            </a:r>
            <a:r>
              <a:rPr lang="en-US" sz="2000" i="1" dirty="0">
                <a:solidFill>
                  <a:srgbClr val="002060"/>
                </a:solidFill>
              </a:rPr>
              <a:t>sp</a:t>
            </a:r>
            <a:r>
              <a:rPr lang="en-US" sz="2000" i="1" baseline="30000" dirty="0">
                <a:solidFill>
                  <a:srgbClr val="002060"/>
                </a:solidFill>
              </a:rPr>
              <a:t>2</a:t>
            </a:r>
            <a:r>
              <a:rPr lang="en-US" sz="2000" i="1" dirty="0">
                <a:solidFill>
                  <a:srgbClr val="002060"/>
                </a:solidFill>
              </a:rPr>
              <a:t> </a:t>
            </a:r>
            <a:r>
              <a:rPr lang="en-US" sz="2000" dirty="0">
                <a:solidFill>
                  <a:srgbClr val="002060"/>
                </a:solidFill>
              </a:rPr>
              <a:t>carbon atoms (alkenes, arenes) are found in the range between </a:t>
            </a:r>
            <a:r>
              <a:rPr lang="en-US" sz="2000" dirty="0">
                <a:solidFill>
                  <a:srgbClr val="002060"/>
                </a:solidFill>
                <a:latin typeface="Symbol" pitchFamily="18" charset="2"/>
              </a:rPr>
              <a:t>d</a:t>
            </a:r>
            <a:r>
              <a:rPr lang="en-US" sz="2000" dirty="0" smtClean="0">
                <a:solidFill>
                  <a:srgbClr val="002060"/>
                </a:solidFill>
              </a:rPr>
              <a:t>=4.5-8 ppm. </a:t>
            </a:r>
          </a:p>
          <a:p>
            <a:pPr lvl="1">
              <a:buFont typeface="Arial" panose="020B0604020202020204" pitchFamily="34" charset="0"/>
              <a:buChar char="•"/>
            </a:pPr>
            <a:r>
              <a:rPr lang="en-US" sz="2000" dirty="0" smtClean="0">
                <a:solidFill>
                  <a:srgbClr val="002060"/>
                </a:solidFill>
              </a:rPr>
              <a:t>Alkyne </a:t>
            </a:r>
            <a:r>
              <a:rPr lang="en-US" sz="2000" dirty="0">
                <a:solidFill>
                  <a:srgbClr val="002060"/>
                </a:solidFill>
              </a:rPr>
              <a:t>protons are located between </a:t>
            </a:r>
            <a:r>
              <a:rPr lang="en-US" sz="2000" dirty="0">
                <a:solidFill>
                  <a:srgbClr val="002060"/>
                </a:solidFill>
                <a:latin typeface="Symbol" pitchFamily="18" charset="2"/>
              </a:rPr>
              <a:t>d</a:t>
            </a:r>
            <a:r>
              <a:rPr lang="en-US" sz="2000" dirty="0" smtClean="0">
                <a:solidFill>
                  <a:srgbClr val="002060"/>
                </a:solidFill>
              </a:rPr>
              <a:t>=2-3 </a:t>
            </a:r>
            <a:r>
              <a:rPr lang="en-US" sz="2000" dirty="0">
                <a:solidFill>
                  <a:srgbClr val="002060"/>
                </a:solidFill>
              </a:rPr>
              <a:t>ppm due an anomalous </a:t>
            </a:r>
            <a:r>
              <a:rPr lang="en-US" sz="2000" dirty="0" smtClean="0">
                <a:solidFill>
                  <a:srgbClr val="002060"/>
                </a:solidFill>
              </a:rPr>
              <a:t>anisotropy (see next slide). </a:t>
            </a:r>
          </a:p>
          <a:p>
            <a:pPr lvl="1">
              <a:buFont typeface="Arial" panose="020B0604020202020204" pitchFamily="34" charset="0"/>
              <a:buChar char="•"/>
            </a:pPr>
            <a:r>
              <a:rPr lang="en-US" sz="2000" dirty="0" smtClean="0">
                <a:solidFill>
                  <a:srgbClr val="002060"/>
                </a:solidFill>
              </a:rPr>
              <a:t>Aldehyde </a:t>
            </a:r>
            <a:r>
              <a:rPr lang="en-US" sz="2000" dirty="0">
                <a:solidFill>
                  <a:srgbClr val="002060"/>
                </a:solidFill>
              </a:rPr>
              <a:t>protons can be found in the range between </a:t>
            </a:r>
            <a:r>
              <a:rPr lang="en-US" sz="2000" dirty="0" smtClean="0">
                <a:solidFill>
                  <a:srgbClr val="002060"/>
                </a:solidFill>
                <a:latin typeface="Symbol" pitchFamily="18" charset="2"/>
              </a:rPr>
              <a:t>d</a:t>
            </a:r>
            <a:r>
              <a:rPr lang="en-US" sz="2000" dirty="0" smtClean="0">
                <a:solidFill>
                  <a:srgbClr val="002060"/>
                </a:solidFill>
              </a:rPr>
              <a:t>=9-11 </a:t>
            </a:r>
            <a:r>
              <a:rPr lang="en-US" sz="2000" dirty="0">
                <a:solidFill>
                  <a:srgbClr val="002060"/>
                </a:solidFill>
              </a:rPr>
              <a:t>ppm due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to </a:t>
            </a:r>
            <a:r>
              <a:rPr lang="en-US" sz="2000" dirty="0">
                <a:solidFill>
                  <a:srgbClr val="002060"/>
                </a:solidFill>
              </a:rPr>
              <a:t>the fact that they are attached to a </a:t>
            </a:r>
            <a:r>
              <a:rPr lang="en-US" sz="2000" i="1" dirty="0" smtClean="0">
                <a:solidFill>
                  <a:srgbClr val="002060"/>
                </a:solidFill>
              </a:rPr>
              <a:t>sp</a:t>
            </a:r>
            <a:r>
              <a:rPr lang="en-US" sz="2000" i="1" baseline="30000" dirty="0" smtClean="0">
                <a:solidFill>
                  <a:srgbClr val="002060"/>
                </a:solidFill>
              </a:rPr>
              <a:t>2</a:t>
            </a:r>
            <a:r>
              <a:rPr lang="en-US" sz="2000" dirty="0" smtClean="0">
                <a:solidFill>
                  <a:srgbClr val="002060"/>
                </a:solidFill>
              </a:rPr>
              <a:t>-carbon </a:t>
            </a:r>
            <a:r>
              <a:rPr lang="en-US" sz="2000" b="1" dirty="0">
                <a:solidFill>
                  <a:srgbClr val="002060"/>
                </a:solidFill>
              </a:rPr>
              <a:t>and</a:t>
            </a:r>
            <a:r>
              <a:rPr lang="en-US" sz="2000" dirty="0">
                <a:solidFill>
                  <a:srgbClr val="002060"/>
                </a:solidFill>
              </a:rPr>
              <a:t> </a:t>
            </a:r>
            <a:r>
              <a:rPr lang="en-US" sz="2000" dirty="0" smtClean="0">
                <a:solidFill>
                  <a:srgbClr val="002060"/>
                </a:solidFill>
              </a:rPr>
              <a:t>also experience </a:t>
            </a:r>
            <a:br>
              <a:rPr lang="en-US" sz="2000" dirty="0" smtClean="0">
                <a:solidFill>
                  <a:srgbClr val="002060"/>
                </a:solidFill>
              </a:rPr>
            </a:br>
            <a:r>
              <a:rPr lang="en-US" sz="2000" dirty="0" smtClean="0">
                <a:solidFill>
                  <a:srgbClr val="002060"/>
                </a:solidFill>
              </a:rPr>
              <a:t>the </a:t>
            </a:r>
            <a:r>
              <a:rPr lang="en-US" sz="2000" dirty="0">
                <a:solidFill>
                  <a:srgbClr val="002060"/>
                </a:solidFill>
              </a:rPr>
              <a:t>electronegativity </a:t>
            </a:r>
            <a:r>
              <a:rPr lang="en-US" sz="2000" dirty="0" smtClean="0">
                <a:solidFill>
                  <a:srgbClr val="002060"/>
                </a:solidFill>
              </a:rPr>
              <a:t>of the </a:t>
            </a:r>
            <a:r>
              <a:rPr lang="en-US" sz="2000" dirty="0">
                <a:solidFill>
                  <a:srgbClr val="002060"/>
                </a:solidFill>
              </a:rPr>
              <a:t>oxygen </a:t>
            </a:r>
            <a:r>
              <a:rPr lang="en-US" sz="2000" dirty="0" smtClean="0">
                <a:solidFill>
                  <a:srgbClr val="002060"/>
                </a:solidFill>
              </a:rPr>
              <a:t>atom. </a:t>
            </a:r>
          </a:p>
          <a:p>
            <a:pPr lvl="1">
              <a:buFont typeface="Arial" panose="020B0604020202020204" pitchFamily="34" charset="0"/>
              <a:buChar char="•"/>
            </a:pPr>
            <a:r>
              <a:rPr lang="en-US" sz="2000" dirty="0" smtClean="0">
                <a:solidFill>
                  <a:srgbClr val="002060"/>
                </a:solidFill>
              </a:rPr>
              <a:t>Imine </a:t>
            </a:r>
            <a:r>
              <a:rPr lang="en-US" sz="2000" dirty="0">
                <a:solidFill>
                  <a:srgbClr val="002060"/>
                </a:solidFill>
              </a:rPr>
              <a:t>functions (</a:t>
            </a:r>
            <a:r>
              <a:rPr lang="en-US" sz="2000" b="1" dirty="0">
                <a:solidFill>
                  <a:srgbClr val="002060"/>
                </a:solidFill>
              </a:rPr>
              <a:t>H</a:t>
            </a:r>
            <a:r>
              <a:rPr lang="en-US" sz="2000" dirty="0">
                <a:solidFill>
                  <a:srgbClr val="002060"/>
                </a:solidFill>
              </a:rPr>
              <a:t>-C=N) usually are found around </a:t>
            </a:r>
            <a:r>
              <a:rPr lang="en-US" sz="2000" dirty="0">
                <a:solidFill>
                  <a:srgbClr val="002060"/>
                </a:solidFill>
                <a:latin typeface="Symbol" pitchFamily="18" charset="2"/>
              </a:rPr>
              <a:t>d</a:t>
            </a:r>
            <a:r>
              <a:rPr lang="en-US" sz="2000" dirty="0" smtClean="0">
                <a:solidFill>
                  <a:srgbClr val="002060"/>
                </a:solidFill>
              </a:rPr>
              <a:t>=8-8.5 </a:t>
            </a:r>
            <a:r>
              <a:rPr lang="en-US" sz="2000" dirty="0">
                <a:solidFill>
                  <a:srgbClr val="002060"/>
                </a:solidFill>
              </a:rPr>
              <a:t>ppm due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to </a:t>
            </a:r>
            <a:r>
              <a:rPr lang="en-US" sz="2000" dirty="0">
                <a:solidFill>
                  <a:srgbClr val="002060"/>
                </a:solidFill>
              </a:rPr>
              <a:t>the lower electronegativity of nitrogen </a:t>
            </a:r>
            <a:r>
              <a:rPr lang="en-US" sz="2000" dirty="0" smtClean="0">
                <a:solidFill>
                  <a:srgbClr val="002060"/>
                </a:solidFill>
              </a:rPr>
              <a:t>compared oxygen.</a:t>
            </a:r>
            <a:endParaRPr lang="en-US" sz="2000" dirty="0">
              <a:solidFill>
                <a:srgbClr val="002060"/>
              </a:solidFill>
            </a:endParaRPr>
          </a:p>
          <a:p>
            <a:endParaRPr lang="en-US" sz="2400" dirty="0"/>
          </a:p>
        </p:txBody>
      </p:sp>
      <p:sp>
        <p:nvSpPr>
          <p:cNvPr id="4" name="Slide Number Placeholder 3"/>
          <p:cNvSpPr>
            <a:spLocks noGrp="1"/>
          </p:cNvSpPr>
          <p:nvPr>
            <p:ph type="sldNum" sz="quarter" idx="12"/>
          </p:nvPr>
        </p:nvSpPr>
        <p:spPr/>
        <p:txBody>
          <a:bodyPr/>
          <a:lstStyle/>
          <a:p>
            <a:fld id="{97A92199-DFD4-4428-9FFF-DBBDDFCE1B7E}" type="slidenum">
              <a:rPr lang="en-US" smtClean="0"/>
              <a:t>12</a:t>
            </a:fld>
            <a:endParaRPr lang="en-US"/>
          </a:p>
        </p:txBody>
      </p:sp>
    </p:spTree>
    <p:extLst>
      <p:ext uri="{BB962C8B-B14F-4D97-AF65-F5344CB8AC3E}">
        <p14:creationId xmlns:p14="http://schemas.microsoft.com/office/powerpoint/2010/main" val="13475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Chemical Shift</a:t>
            </a:r>
            <a:endParaRPr lang="en-US" sz="3600" dirty="0"/>
          </a:p>
        </p:txBody>
      </p:sp>
      <p:sp>
        <p:nvSpPr>
          <p:cNvPr id="2" name="Content Placeholder 1"/>
          <p:cNvSpPr>
            <a:spLocks noGrp="1"/>
          </p:cNvSpPr>
          <p:nvPr>
            <p:ph idx="1"/>
          </p:nvPr>
        </p:nvSpPr>
        <p:spPr>
          <a:xfrm>
            <a:off x="457200" y="1524000"/>
            <a:ext cx="8229600" cy="4876800"/>
          </a:xfrm>
        </p:spPr>
        <p:txBody>
          <a:bodyPr>
            <a:normAutofit fontScale="70000" lnSpcReduction="20000"/>
          </a:bodyPr>
          <a:lstStyle/>
          <a:p>
            <a:r>
              <a:rPr lang="en-US" b="1" i="1" dirty="0" smtClean="0">
                <a:solidFill>
                  <a:srgbClr val="C00000"/>
                </a:solidFill>
              </a:rPr>
              <a:t>Hybridization (continued)</a:t>
            </a:r>
            <a:endParaRPr lang="en-US" b="1" dirty="0">
              <a:solidFill>
                <a:srgbClr val="C00000"/>
              </a:solidFill>
            </a:endParaRPr>
          </a:p>
          <a:p>
            <a:pPr lvl="1">
              <a:buFont typeface="Arial" panose="020B0604020202020204" pitchFamily="34" charset="0"/>
              <a:buChar char="•"/>
            </a:pPr>
            <a:r>
              <a:rPr lang="en-US" dirty="0" smtClean="0">
                <a:solidFill>
                  <a:srgbClr val="002060"/>
                </a:solidFill>
              </a:rPr>
              <a:t>In </a:t>
            </a:r>
            <a:r>
              <a:rPr lang="en-US" dirty="0">
                <a:solidFill>
                  <a:srgbClr val="002060"/>
                </a:solidFill>
              </a:rPr>
              <a:t>arenes, alkenes, alkynes and for carbonyl functions a special effect </a:t>
            </a:r>
            <a:r>
              <a:rPr lang="en-US" dirty="0" smtClean="0">
                <a:solidFill>
                  <a:srgbClr val="002060"/>
                </a:solidFill>
              </a:rPr>
              <a:t/>
            </a:r>
            <a:br>
              <a:rPr lang="en-US" dirty="0" smtClean="0">
                <a:solidFill>
                  <a:srgbClr val="002060"/>
                </a:solidFill>
              </a:rPr>
            </a:br>
            <a:r>
              <a:rPr lang="en-US" dirty="0" smtClean="0">
                <a:solidFill>
                  <a:srgbClr val="002060"/>
                </a:solidFill>
              </a:rPr>
              <a:t>is </a:t>
            </a:r>
            <a:r>
              <a:rPr lang="en-US" dirty="0">
                <a:solidFill>
                  <a:srgbClr val="002060"/>
                </a:solidFill>
              </a:rPr>
              <a:t>observed, called </a:t>
            </a:r>
            <a:r>
              <a:rPr lang="en-US" dirty="0" smtClean="0">
                <a:solidFill>
                  <a:srgbClr val="002060"/>
                </a:solidFill>
              </a:rPr>
              <a:t>anisotropy.</a:t>
            </a:r>
          </a:p>
          <a:p>
            <a:pPr lvl="1">
              <a:buFont typeface="Arial" panose="020B0604020202020204" pitchFamily="34" charset="0"/>
              <a:buChar char="•"/>
            </a:pPr>
            <a:r>
              <a:rPr lang="en-US" dirty="0" smtClean="0">
                <a:solidFill>
                  <a:srgbClr val="002060"/>
                </a:solidFill>
              </a:rPr>
              <a:t>These </a:t>
            </a:r>
            <a:r>
              <a:rPr lang="en-US" dirty="0">
                <a:solidFill>
                  <a:srgbClr val="002060"/>
                </a:solidFill>
              </a:rPr>
              <a:t>functional groups possess circulating </a:t>
            </a:r>
            <a:r>
              <a:rPr lang="en-US" dirty="0">
                <a:solidFill>
                  <a:srgbClr val="002060"/>
                </a:solidFill>
                <a:latin typeface="Symbol" pitchFamily="18" charset="2"/>
              </a:rPr>
              <a:t>p</a:t>
            </a:r>
            <a:r>
              <a:rPr lang="en-US" dirty="0">
                <a:solidFill>
                  <a:srgbClr val="002060"/>
                </a:solidFill>
              </a:rPr>
              <a:t>-electrons, which cause </a:t>
            </a:r>
            <a:r>
              <a:rPr lang="en-US" dirty="0" smtClean="0">
                <a:solidFill>
                  <a:srgbClr val="002060"/>
                </a:solidFill>
              </a:rPr>
              <a:t/>
            </a:r>
            <a:br>
              <a:rPr lang="en-US" dirty="0" smtClean="0">
                <a:solidFill>
                  <a:srgbClr val="002060"/>
                </a:solidFill>
              </a:rPr>
            </a:br>
            <a:r>
              <a:rPr lang="en-US" dirty="0" smtClean="0">
                <a:solidFill>
                  <a:srgbClr val="002060"/>
                </a:solidFill>
              </a:rPr>
              <a:t>a </a:t>
            </a:r>
            <a:r>
              <a:rPr lang="en-US" dirty="0">
                <a:solidFill>
                  <a:srgbClr val="002060"/>
                </a:solidFill>
              </a:rPr>
              <a:t>secondary magnetic </a:t>
            </a:r>
            <a:r>
              <a:rPr lang="en-US" dirty="0" smtClean="0">
                <a:solidFill>
                  <a:srgbClr val="002060"/>
                </a:solidFill>
              </a:rPr>
              <a:t>field. </a:t>
            </a:r>
          </a:p>
          <a:p>
            <a:pPr lvl="1">
              <a:buFont typeface="Arial" panose="020B0604020202020204" pitchFamily="34" charset="0"/>
              <a:buChar char="•"/>
            </a:pPr>
            <a:r>
              <a:rPr lang="en-US" dirty="0" smtClean="0">
                <a:solidFill>
                  <a:srgbClr val="002060"/>
                </a:solidFill>
              </a:rPr>
              <a:t>The </a:t>
            </a:r>
            <a:r>
              <a:rPr lang="en-US" dirty="0">
                <a:solidFill>
                  <a:srgbClr val="002060"/>
                </a:solidFill>
              </a:rPr>
              <a:t>chemical shift of the protons in these molecules highly depends where these protons are located in respect to this secondary magnetic field. </a:t>
            </a:r>
            <a:r>
              <a:rPr lang="en-US" dirty="0" smtClean="0">
                <a:solidFill>
                  <a:srgbClr val="002060"/>
                </a:solidFill>
              </a:rPr>
              <a:t>(“+” </a:t>
            </a:r>
            <a:r>
              <a:rPr lang="en-US" dirty="0">
                <a:solidFill>
                  <a:srgbClr val="002060"/>
                </a:solidFill>
              </a:rPr>
              <a:t>denotes shielded areas, while “-“ denotes deshielded </a:t>
            </a:r>
            <a:r>
              <a:rPr lang="en-US" dirty="0" smtClean="0">
                <a:solidFill>
                  <a:srgbClr val="002060"/>
                </a:solidFill>
              </a:rPr>
              <a:t>areas) </a:t>
            </a: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In </a:t>
            </a:r>
            <a:r>
              <a:rPr lang="en-US" dirty="0">
                <a:solidFill>
                  <a:srgbClr val="002060"/>
                </a:solidFill>
              </a:rPr>
              <a:t>the case of arenes, alkenes and carbonyl functions these protons exhibit less shielding and are shifted </a:t>
            </a:r>
            <a:r>
              <a:rPr lang="en-US" dirty="0" smtClean="0">
                <a:solidFill>
                  <a:srgbClr val="002060"/>
                </a:solidFill>
              </a:rPr>
              <a:t>downfield.</a:t>
            </a:r>
          </a:p>
          <a:p>
            <a:pPr lvl="1">
              <a:buFont typeface="Arial" panose="020B0604020202020204" pitchFamily="34" charset="0"/>
              <a:buChar char="•"/>
            </a:pPr>
            <a:r>
              <a:rPr lang="en-US" dirty="0" smtClean="0">
                <a:solidFill>
                  <a:srgbClr val="002060"/>
                </a:solidFill>
              </a:rPr>
              <a:t>In </a:t>
            </a:r>
            <a:r>
              <a:rPr lang="en-US" dirty="0">
                <a:solidFill>
                  <a:srgbClr val="002060"/>
                </a:solidFill>
              </a:rPr>
              <a:t>alkynes, the protons are located in the area of increased shielding </a:t>
            </a:r>
            <a:r>
              <a:rPr lang="en-US" dirty="0" smtClean="0">
                <a:solidFill>
                  <a:srgbClr val="002060"/>
                </a:solidFill>
              </a:rPr>
              <a:t/>
            </a:r>
            <a:br>
              <a:rPr lang="en-US" dirty="0" smtClean="0">
                <a:solidFill>
                  <a:srgbClr val="002060"/>
                </a:solidFill>
              </a:rPr>
            </a:br>
            <a:r>
              <a:rPr lang="en-US" dirty="0" smtClean="0">
                <a:solidFill>
                  <a:srgbClr val="002060"/>
                </a:solidFill>
              </a:rPr>
              <a:t>and </a:t>
            </a:r>
            <a:r>
              <a:rPr lang="en-US" dirty="0">
                <a:solidFill>
                  <a:srgbClr val="002060"/>
                </a:solidFill>
              </a:rPr>
              <a:t>therefore are less shifted than alkene </a:t>
            </a:r>
            <a:r>
              <a:rPr lang="en-US" dirty="0" smtClean="0">
                <a:solidFill>
                  <a:srgbClr val="002060"/>
                </a:solidFill>
              </a:rPr>
              <a:t>protons. </a:t>
            </a:r>
            <a:endParaRPr lang="en-US" dirty="0">
              <a:solidFill>
                <a:srgbClr val="002060"/>
              </a:solidFill>
            </a:endParaRPr>
          </a:p>
          <a:p>
            <a:pPr lvl="1">
              <a:buFont typeface="Arial" panose="020B0604020202020204" pitchFamily="34" charset="0"/>
              <a:buChar char="•"/>
            </a:pPr>
            <a:endParaRPr lang="en-US" dirty="0">
              <a:solidFill>
                <a:srgbClr val="002060"/>
              </a:solidFill>
            </a:endParaRPr>
          </a:p>
        </p:txBody>
      </p:sp>
      <p:sp>
        <p:nvSpPr>
          <p:cNvPr id="11" name="Slide Number Placeholder 10"/>
          <p:cNvSpPr>
            <a:spLocks noGrp="1"/>
          </p:cNvSpPr>
          <p:nvPr>
            <p:ph type="sldNum" sz="quarter" idx="12"/>
          </p:nvPr>
        </p:nvSpPr>
        <p:spPr/>
        <p:txBody>
          <a:bodyPr/>
          <a:lstStyle/>
          <a:p>
            <a:fld id="{97A92199-DFD4-4428-9FFF-DBBDDFCE1B7E}" type="slidenum">
              <a:rPr lang="en-US" smtClean="0"/>
              <a:t>13</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021605482"/>
              </p:ext>
            </p:extLst>
          </p:nvPr>
        </p:nvGraphicFramePr>
        <p:xfrm>
          <a:off x="2133600" y="3867150"/>
          <a:ext cx="1409700" cy="1314450"/>
        </p:xfrm>
        <a:graphic>
          <a:graphicData uri="http://schemas.openxmlformats.org/presentationml/2006/ole">
            <mc:AlternateContent xmlns:mc="http://schemas.openxmlformats.org/markup-compatibility/2006">
              <mc:Choice xmlns:v="urn:schemas-microsoft-com:vml" Requires="v">
                <p:oleObj spid="_x0000_s6416" r:id="rId3" imgW="1566360" imgH="1442520" progId="ChemDraw.Document.6.0">
                  <p:embed/>
                </p:oleObj>
              </mc:Choice>
              <mc:Fallback>
                <p:oleObj r:id="rId3" imgW="1566360" imgH="1442520" progId="ChemDraw.Document.6.0">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67150"/>
                        <a:ext cx="1409700" cy="1314450"/>
                      </a:xfrm>
                      <a:prstGeom prst="rect">
                        <a:avLst/>
                      </a:prstGeom>
                      <a:solidFill>
                        <a:schemeClr val="bg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04001429"/>
              </p:ext>
            </p:extLst>
          </p:nvPr>
        </p:nvGraphicFramePr>
        <p:xfrm>
          <a:off x="3810000" y="3867150"/>
          <a:ext cx="952500" cy="1314450"/>
        </p:xfrm>
        <a:graphic>
          <a:graphicData uri="http://schemas.openxmlformats.org/presentationml/2006/ole">
            <mc:AlternateContent xmlns:mc="http://schemas.openxmlformats.org/markup-compatibility/2006">
              <mc:Choice xmlns:v="urn:schemas-microsoft-com:vml" Requires="v">
                <p:oleObj spid="_x0000_s6417" r:id="rId5" imgW="1059480" imgH="1442520" progId="ChemDraw.Document.6.0">
                  <p:embed/>
                </p:oleObj>
              </mc:Choice>
              <mc:Fallback>
                <p:oleObj r:id="rId5" imgW="1059480" imgH="1442520" progId="ChemDraw.Document.6.0">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867150"/>
                        <a:ext cx="952500" cy="1314450"/>
                      </a:xfrm>
                      <a:prstGeom prst="rect">
                        <a:avLst/>
                      </a:prstGeom>
                      <a:solidFill>
                        <a:schemeClr val="bg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58431125"/>
              </p:ext>
            </p:extLst>
          </p:nvPr>
        </p:nvGraphicFramePr>
        <p:xfrm>
          <a:off x="5105400" y="4200525"/>
          <a:ext cx="1524000" cy="752475"/>
        </p:xfrm>
        <a:graphic>
          <a:graphicData uri="http://schemas.openxmlformats.org/presentationml/2006/ole">
            <mc:AlternateContent xmlns:mc="http://schemas.openxmlformats.org/markup-compatibility/2006">
              <mc:Choice xmlns:v="urn:schemas-microsoft-com:vml" Requires="v">
                <p:oleObj spid="_x0000_s6418" r:id="rId7" imgW="1442520" imgH="711000" progId="ChemDraw.Document.6.0">
                  <p:embed/>
                </p:oleObj>
              </mc:Choice>
              <mc:Fallback>
                <p:oleObj r:id="rId7" imgW="1442520" imgH="711000" progId="ChemDraw.Document.6.0">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200525"/>
                        <a:ext cx="1524000" cy="752475"/>
                      </a:xfrm>
                      <a:prstGeom prst="rect">
                        <a:avLst/>
                      </a:prstGeom>
                      <a:solidFill>
                        <a:schemeClr val="bg1"/>
                      </a:solidFill>
                    </p:spPr>
                  </p:pic>
                </p:oleObj>
              </mc:Fallback>
            </mc:AlternateContent>
          </a:graphicData>
        </a:graphic>
      </p:graphicFrame>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0" y="1314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7"/>
          <p:cNvSpPr>
            <a:spLocks noChangeArrowheads="1"/>
          </p:cNvSpPr>
          <p:nvPr/>
        </p:nvSpPr>
        <p:spPr bwMode="auto">
          <a:xfrm>
            <a:off x="0" y="3381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3455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barn(inVertical)">
                                      <p:cBhvr>
                                        <p:cTn id="39" dur="500"/>
                                        <p:tgtEl>
                                          <p:spTgt spid="2">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0" end="10"/>
                                            </p:txEl>
                                          </p:spTgt>
                                        </p:tgtEl>
                                        <p:attrNameLst>
                                          <p:attrName>style.visibility</p:attrName>
                                        </p:attrNameLst>
                                      </p:cBhvr>
                                      <p:to>
                                        <p:strVal val="visible"/>
                                      </p:to>
                                    </p:set>
                                    <p:animEffect transition="in" filter="barn(inVertical)">
                                      <p:cBhvr>
                                        <p:cTn id="44"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Chemical Shift</a:t>
            </a:r>
            <a:endParaRPr lang="en-US" sz="3600" dirty="0"/>
          </a:p>
        </p:txBody>
      </p:sp>
      <p:sp>
        <p:nvSpPr>
          <p:cNvPr id="2" name="Content Placeholder 1"/>
          <p:cNvSpPr>
            <a:spLocks noGrp="1"/>
          </p:cNvSpPr>
          <p:nvPr>
            <p:ph idx="1"/>
          </p:nvPr>
        </p:nvSpPr>
        <p:spPr>
          <a:xfrm>
            <a:off x="457200" y="1524000"/>
            <a:ext cx="8229600" cy="5105400"/>
          </a:xfrm>
        </p:spPr>
        <p:txBody>
          <a:bodyPr>
            <a:normAutofit fontScale="92500" lnSpcReduction="10000"/>
          </a:bodyPr>
          <a:lstStyle/>
          <a:p>
            <a:r>
              <a:rPr lang="en-US" sz="2400" b="1" i="1" dirty="0">
                <a:solidFill>
                  <a:srgbClr val="C00000"/>
                </a:solidFill>
              </a:rPr>
              <a:t>Hybridization (continued)</a:t>
            </a:r>
            <a:endParaRPr lang="en-US" sz="2400" b="1" dirty="0">
              <a:solidFill>
                <a:srgbClr val="C00000"/>
              </a:solidFill>
            </a:endParaRPr>
          </a:p>
          <a:p>
            <a:pPr lvl="1">
              <a:buFont typeface="Arial" panose="020B0604020202020204" pitchFamily="34" charset="0"/>
              <a:buChar char="•"/>
            </a:pPr>
            <a:r>
              <a:rPr lang="en-US" sz="2000" dirty="0" smtClean="0">
                <a:solidFill>
                  <a:srgbClr val="002060"/>
                </a:solidFill>
              </a:rPr>
              <a:t>In </a:t>
            </a:r>
            <a:r>
              <a:rPr lang="en-US" sz="2000" dirty="0">
                <a:solidFill>
                  <a:srgbClr val="002060"/>
                </a:solidFill>
              </a:rPr>
              <a:t>some cases, the shielding through a secondary magnetic field is </a:t>
            </a:r>
            <a:r>
              <a:rPr lang="en-US" sz="2000" dirty="0" smtClean="0">
                <a:solidFill>
                  <a:srgbClr val="002060"/>
                </a:solidFill>
              </a:rPr>
              <a:t>so </a:t>
            </a:r>
            <a:r>
              <a:rPr lang="en-US" sz="2000" dirty="0">
                <a:solidFill>
                  <a:srgbClr val="002060"/>
                </a:solidFill>
              </a:rPr>
              <a:t>strong that these protons appear at negative </a:t>
            </a:r>
            <a:r>
              <a:rPr lang="en-US" sz="2000" dirty="0">
                <a:solidFill>
                  <a:srgbClr val="002060"/>
                </a:solidFill>
                <a:latin typeface="Symbol" pitchFamily="18" charset="2"/>
              </a:rPr>
              <a:t>d</a:t>
            </a:r>
            <a:r>
              <a:rPr lang="en-US" sz="2000" dirty="0">
                <a:solidFill>
                  <a:srgbClr val="002060"/>
                </a:solidFill>
              </a:rPr>
              <a:t>-values as in the example </a:t>
            </a:r>
            <a:r>
              <a:rPr lang="en-US" sz="2000" dirty="0" smtClean="0">
                <a:solidFill>
                  <a:srgbClr val="002060"/>
                </a:solidFill>
              </a:rPr>
              <a:t>([</a:t>
            </a:r>
            <a:r>
              <a:rPr lang="en-US" sz="2000" dirty="0">
                <a:solidFill>
                  <a:srgbClr val="002060"/>
                </a:solidFill>
              </a:rPr>
              <a:t>18]-</a:t>
            </a:r>
            <a:r>
              <a:rPr lang="en-US" sz="2000" dirty="0" err="1">
                <a:solidFill>
                  <a:srgbClr val="002060"/>
                </a:solidFill>
              </a:rPr>
              <a:t>annulene</a:t>
            </a:r>
            <a:r>
              <a:rPr lang="en-US" sz="2000" dirty="0">
                <a:solidFill>
                  <a:srgbClr val="002060"/>
                </a:solidFill>
              </a:rPr>
              <a:t>) below at low </a:t>
            </a:r>
            <a:r>
              <a:rPr lang="en-US" sz="2000" dirty="0" smtClean="0">
                <a:solidFill>
                  <a:srgbClr val="002060"/>
                </a:solidFill>
              </a:rPr>
              <a:t>temperatures.</a:t>
            </a:r>
          </a:p>
          <a:p>
            <a:pPr lvl="1">
              <a:buFont typeface="Arial" panose="020B0604020202020204" pitchFamily="34" charset="0"/>
              <a:buChar char="•"/>
            </a:pPr>
            <a:r>
              <a:rPr lang="en-US" sz="2000" dirty="0">
                <a:solidFill>
                  <a:srgbClr val="002060"/>
                </a:solidFill>
              </a:rPr>
              <a:t>The system has 18 </a:t>
            </a:r>
            <a:r>
              <a:rPr lang="en-US" sz="2000" dirty="0">
                <a:solidFill>
                  <a:srgbClr val="002060"/>
                </a:solidFill>
                <a:latin typeface="Symbol" pitchFamily="18" charset="2"/>
              </a:rPr>
              <a:t>p</a:t>
            </a:r>
            <a:r>
              <a:rPr lang="en-US" sz="2000" dirty="0">
                <a:solidFill>
                  <a:srgbClr val="002060"/>
                </a:solidFill>
              </a:rPr>
              <a:t>-electrons, hence it is considered aromatic. The inner hydrogen atoms (H</a:t>
            </a:r>
            <a:r>
              <a:rPr lang="en-US" sz="2000" baseline="-25000" dirty="0">
                <a:solidFill>
                  <a:srgbClr val="002060"/>
                </a:solidFill>
              </a:rPr>
              <a:t>i</a:t>
            </a:r>
            <a:r>
              <a:rPr lang="en-US" sz="2000" dirty="0">
                <a:solidFill>
                  <a:srgbClr val="002060"/>
                </a:solidFill>
              </a:rPr>
              <a:t>) are highly shielded, while the outer ones </a:t>
            </a:r>
            <a:r>
              <a:rPr lang="en-US" sz="2000" dirty="0" smtClean="0">
                <a:solidFill>
                  <a:srgbClr val="002060"/>
                </a:solidFill>
              </a:rPr>
              <a:t>are </a:t>
            </a:r>
            <a:r>
              <a:rPr lang="en-US" sz="2000" dirty="0">
                <a:solidFill>
                  <a:srgbClr val="002060"/>
                </a:solidFill>
              </a:rPr>
              <a:t>highly </a:t>
            </a:r>
            <a:r>
              <a:rPr lang="en-US" sz="2000" dirty="0" smtClean="0">
                <a:solidFill>
                  <a:srgbClr val="002060"/>
                </a:solidFill>
              </a:rPr>
              <a:t>deshielded.</a:t>
            </a: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endParaRPr lang="en-US" sz="2000" dirty="0">
              <a:solidFill>
                <a:srgbClr val="002060"/>
              </a:solidFill>
            </a:endParaRPr>
          </a:p>
          <a:p>
            <a:pPr lvl="1">
              <a:buFont typeface="Arial" panose="020B0604020202020204" pitchFamily="34" charset="0"/>
              <a:buChar char="•"/>
            </a:pPr>
            <a:endParaRPr lang="en-US" sz="2000" dirty="0" smtClean="0">
              <a:solidFill>
                <a:srgbClr val="002060"/>
              </a:solidFill>
            </a:endParaRPr>
          </a:p>
          <a:p>
            <a:pPr lvl="1">
              <a:buFont typeface="Arial" panose="020B0604020202020204" pitchFamily="34" charset="0"/>
              <a:buChar char="•"/>
            </a:pPr>
            <a:r>
              <a:rPr lang="en-US" sz="2000" dirty="0" smtClean="0">
                <a:solidFill>
                  <a:srgbClr val="002060"/>
                </a:solidFill>
              </a:rPr>
              <a:t>A similar behavior is observed for [22]-</a:t>
            </a:r>
            <a:r>
              <a:rPr lang="en-US" sz="2000" dirty="0" err="1" smtClean="0">
                <a:solidFill>
                  <a:srgbClr val="002060"/>
                </a:solidFill>
              </a:rPr>
              <a:t>annulene</a:t>
            </a:r>
            <a:r>
              <a:rPr lang="en-US" sz="2000" dirty="0" smtClean="0">
                <a:solidFill>
                  <a:srgbClr val="002060"/>
                </a:solidFill>
              </a:rPr>
              <a:t>.</a:t>
            </a:r>
          </a:p>
          <a:p>
            <a:pPr lvl="1">
              <a:buFont typeface="Arial" panose="020B0604020202020204" pitchFamily="34" charset="0"/>
              <a:buChar char="•"/>
            </a:pPr>
            <a:r>
              <a:rPr lang="en-US" sz="2000" dirty="0" smtClean="0">
                <a:solidFill>
                  <a:srgbClr val="002060"/>
                </a:solidFill>
              </a:rPr>
              <a:t>A similar trend is observed for </a:t>
            </a:r>
            <a:r>
              <a:rPr lang="en-US" sz="2000" dirty="0">
                <a:solidFill>
                  <a:srgbClr val="002060"/>
                </a:solidFill>
              </a:rPr>
              <a:t>porphyrins in which </a:t>
            </a:r>
            <a:br>
              <a:rPr lang="en-US" sz="2000" dirty="0">
                <a:solidFill>
                  <a:srgbClr val="002060"/>
                </a:solidFill>
              </a:rPr>
            </a:br>
            <a:r>
              <a:rPr lang="en-US" sz="2000" dirty="0">
                <a:solidFill>
                  <a:srgbClr val="002060"/>
                </a:solidFill>
              </a:rPr>
              <a:t>the </a:t>
            </a:r>
            <a:r>
              <a:rPr lang="en-US" sz="2000" dirty="0" smtClean="0">
                <a:solidFill>
                  <a:srgbClr val="002060"/>
                </a:solidFill>
              </a:rPr>
              <a:t>NH-protons appear at </a:t>
            </a:r>
            <a:r>
              <a:rPr lang="en-US" sz="2000" dirty="0" smtClean="0">
                <a:solidFill>
                  <a:srgbClr val="002060"/>
                </a:solidFill>
                <a:latin typeface="Symbol" panose="05050102010706020507" pitchFamily="18" charset="2"/>
              </a:rPr>
              <a:t>d</a:t>
            </a:r>
            <a:r>
              <a:rPr lang="en-US" sz="2000" dirty="0" smtClean="0">
                <a:solidFill>
                  <a:srgbClr val="002060"/>
                </a:solidFill>
              </a:rPr>
              <a:t>= -3 ppm.</a:t>
            </a:r>
            <a:endParaRPr lang="en-US" sz="2000" dirty="0">
              <a:solidFill>
                <a:srgbClr val="002060"/>
              </a:solidFill>
            </a:endParaRPr>
          </a:p>
          <a:p>
            <a:pPr lvl="1">
              <a:buFont typeface="Arial" panose="020B0604020202020204" pitchFamily="34" charset="0"/>
              <a:buChar char="•"/>
            </a:pPr>
            <a:endParaRPr lang="en-US" sz="2000" dirty="0"/>
          </a:p>
        </p:txBody>
      </p:sp>
      <p:sp>
        <p:nvSpPr>
          <p:cNvPr id="8" name="Slide Number Placeholder 7"/>
          <p:cNvSpPr>
            <a:spLocks noGrp="1"/>
          </p:cNvSpPr>
          <p:nvPr>
            <p:ph type="sldNum" sz="quarter" idx="12"/>
          </p:nvPr>
        </p:nvSpPr>
        <p:spPr/>
        <p:txBody>
          <a:bodyPr/>
          <a:lstStyle/>
          <a:p>
            <a:fld id="{97A92199-DFD4-4428-9FFF-DBBDDFCE1B7E}" type="slidenum">
              <a:rPr lang="en-US" smtClean="0"/>
              <a:t>14</a:t>
            </a:fld>
            <a:endParaRPr lang="en-US" dirty="0"/>
          </a:p>
        </p:txBody>
      </p:sp>
      <p:pic>
        <p:nvPicPr>
          <p:cNvPr id="4" name="Picture 3"/>
          <p:cNvPicPr>
            <a:picLocks noChangeAspect="1"/>
          </p:cNvPicPr>
          <p:nvPr/>
        </p:nvPicPr>
        <p:blipFill>
          <a:blip r:embed="rId3" cstate="print"/>
          <a:srcRect/>
          <a:stretch>
            <a:fillRect/>
          </a:stretch>
        </p:blipFill>
        <p:spPr bwMode="auto">
          <a:xfrm>
            <a:off x="1027733" y="3696595"/>
            <a:ext cx="1715467" cy="1645920"/>
          </a:xfrm>
          <a:prstGeom prst="rect">
            <a:avLst/>
          </a:prstGeom>
          <a:solidFill>
            <a:schemeClr val="bg1"/>
          </a:solidFill>
          <a:ln w="9525">
            <a:noFill/>
            <a:miter lim="800000"/>
            <a:headEnd/>
            <a:tailEnd/>
          </a:ln>
        </p:spPr>
      </p:pic>
      <p:sp>
        <p:nvSpPr>
          <p:cNvPr id="5" name="TextBox 4"/>
          <p:cNvSpPr txBox="1"/>
          <p:nvPr/>
        </p:nvSpPr>
        <p:spPr>
          <a:xfrm>
            <a:off x="4191000" y="5410200"/>
            <a:ext cx="184731" cy="369332"/>
          </a:xfrm>
          <a:prstGeom prst="rect">
            <a:avLst/>
          </a:prstGeom>
          <a:noFill/>
        </p:spPr>
        <p:txBody>
          <a:bodyPr wrap="none" rtlCol="0">
            <a:spAutoFit/>
          </a:bodyPr>
          <a:lstStyle/>
          <a:p>
            <a:endParaRPr lang="en-US" dirty="0"/>
          </a:p>
        </p:txBody>
      </p:sp>
      <p:sp>
        <p:nvSpPr>
          <p:cNvPr id="6" name="TextBox 5"/>
          <p:cNvSpPr txBox="1"/>
          <p:nvPr/>
        </p:nvSpPr>
        <p:spPr>
          <a:xfrm>
            <a:off x="2743200" y="3962400"/>
            <a:ext cx="5785558" cy="369332"/>
          </a:xfrm>
          <a:prstGeom prst="rect">
            <a:avLst/>
          </a:prstGeom>
          <a:noFill/>
        </p:spPr>
        <p:txBody>
          <a:bodyPr wrap="none" rtlCol="0">
            <a:spAutoFit/>
          </a:bodyPr>
          <a:lstStyle/>
          <a:p>
            <a:r>
              <a:rPr lang="en-US" dirty="0">
                <a:solidFill>
                  <a:srgbClr val="002060"/>
                </a:solidFill>
              </a:rPr>
              <a:t>T= -70 </a:t>
            </a:r>
            <a:r>
              <a:rPr lang="en-US" baseline="30000" dirty="0">
                <a:solidFill>
                  <a:srgbClr val="002060"/>
                </a:solidFill>
              </a:rPr>
              <a:t>o</a:t>
            </a:r>
            <a:r>
              <a:rPr lang="en-US" dirty="0">
                <a:solidFill>
                  <a:srgbClr val="002060"/>
                </a:solidFill>
              </a:rPr>
              <a:t>C: H</a:t>
            </a:r>
            <a:r>
              <a:rPr lang="en-US" baseline="-25000" dirty="0">
                <a:solidFill>
                  <a:srgbClr val="002060"/>
                </a:solidFill>
              </a:rPr>
              <a:t>i</a:t>
            </a:r>
            <a:r>
              <a:rPr lang="en-US" dirty="0">
                <a:solidFill>
                  <a:srgbClr val="002060"/>
                </a:solidFill>
              </a:rPr>
              <a:t>: </a:t>
            </a:r>
            <a:r>
              <a:rPr lang="en-US" dirty="0">
                <a:solidFill>
                  <a:srgbClr val="002060"/>
                </a:solidFill>
                <a:latin typeface="Symbol" pitchFamily="18" charset="2"/>
              </a:rPr>
              <a:t>d</a:t>
            </a:r>
            <a:r>
              <a:rPr lang="en-US" dirty="0">
                <a:solidFill>
                  <a:srgbClr val="002060"/>
                </a:solidFill>
              </a:rPr>
              <a:t> = -2.99 ppm (6 H), H</a:t>
            </a:r>
            <a:r>
              <a:rPr lang="en-US" baseline="-25000" dirty="0">
                <a:solidFill>
                  <a:srgbClr val="002060"/>
                </a:solidFill>
              </a:rPr>
              <a:t>o</a:t>
            </a:r>
            <a:r>
              <a:rPr lang="en-US" dirty="0">
                <a:solidFill>
                  <a:srgbClr val="002060"/>
                </a:solidFill>
              </a:rPr>
              <a:t>:</a:t>
            </a:r>
            <a:r>
              <a:rPr lang="en-US" baseline="-25000" dirty="0">
                <a:solidFill>
                  <a:srgbClr val="002060"/>
                </a:solidFill>
              </a:rPr>
              <a:t> </a:t>
            </a:r>
            <a:r>
              <a:rPr lang="en-US" dirty="0">
                <a:solidFill>
                  <a:srgbClr val="002060"/>
                </a:solidFill>
                <a:latin typeface="Symbol" pitchFamily="18" charset="2"/>
              </a:rPr>
              <a:t>d</a:t>
            </a:r>
            <a:r>
              <a:rPr lang="en-US" dirty="0">
                <a:solidFill>
                  <a:srgbClr val="002060"/>
                </a:solidFill>
              </a:rPr>
              <a:t> </a:t>
            </a:r>
            <a:r>
              <a:rPr lang="en-US" dirty="0" smtClean="0">
                <a:solidFill>
                  <a:srgbClr val="002060"/>
                </a:solidFill>
              </a:rPr>
              <a:t>=9.28 </a:t>
            </a:r>
            <a:r>
              <a:rPr lang="en-US" dirty="0">
                <a:solidFill>
                  <a:srgbClr val="002060"/>
                </a:solidFill>
              </a:rPr>
              <a:t>ppm (12 H)</a:t>
            </a:r>
          </a:p>
        </p:txBody>
      </p:sp>
      <p:sp>
        <p:nvSpPr>
          <p:cNvPr id="7" name="TextBox 6"/>
          <p:cNvSpPr txBox="1"/>
          <p:nvPr/>
        </p:nvSpPr>
        <p:spPr>
          <a:xfrm>
            <a:off x="2743200" y="4343400"/>
            <a:ext cx="5809026" cy="369332"/>
          </a:xfrm>
          <a:prstGeom prst="rect">
            <a:avLst/>
          </a:prstGeom>
          <a:noFill/>
        </p:spPr>
        <p:txBody>
          <a:bodyPr wrap="none" rtlCol="0">
            <a:spAutoFit/>
          </a:bodyPr>
          <a:lstStyle/>
          <a:p>
            <a:r>
              <a:rPr lang="en-US" dirty="0">
                <a:solidFill>
                  <a:srgbClr val="FF0000"/>
                </a:solidFill>
              </a:rPr>
              <a:t>T= +110 </a:t>
            </a:r>
            <a:r>
              <a:rPr lang="en-US" baseline="30000" dirty="0">
                <a:solidFill>
                  <a:srgbClr val="FF0000"/>
                </a:solidFill>
              </a:rPr>
              <a:t>o</a:t>
            </a:r>
            <a:r>
              <a:rPr lang="en-US" dirty="0">
                <a:solidFill>
                  <a:srgbClr val="FF0000"/>
                </a:solidFill>
              </a:rPr>
              <a:t>C: </a:t>
            </a:r>
            <a:r>
              <a:rPr lang="en-US" dirty="0">
                <a:solidFill>
                  <a:srgbClr val="FF0000"/>
                </a:solidFill>
                <a:latin typeface="Symbol" pitchFamily="18" charset="2"/>
              </a:rPr>
              <a:t>d</a:t>
            </a:r>
            <a:r>
              <a:rPr lang="en-US" dirty="0">
                <a:solidFill>
                  <a:srgbClr val="FF0000"/>
                </a:solidFill>
              </a:rPr>
              <a:t> </a:t>
            </a:r>
            <a:r>
              <a:rPr lang="en-US" dirty="0" smtClean="0">
                <a:solidFill>
                  <a:srgbClr val="FF0000"/>
                </a:solidFill>
              </a:rPr>
              <a:t>=5.45 </a:t>
            </a:r>
            <a:r>
              <a:rPr lang="en-US" dirty="0">
                <a:solidFill>
                  <a:srgbClr val="FF0000"/>
                </a:solidFill>
              </a:rPr>
              <a:t>ppm (weighted average: </a:t>
            </a:r>
            <a:r>
              <a:rPr lang="en-US" dirty="0">
                <a:solidFill>
                  <a:srgbClr val="FF0000"/>
                </a:solidFill>
                <a:latin typeface="Symbol" pitchFamily="18" charset="2"/>
              </a:rPr>
              <a:t>d</a:t>
            </a:r>
            <a:r>
              <a:rPr lang="en-US" dirty="0">
                <a:solidFill>
                  <a:srgbClr val="FF0000"/>
                </a:solidFill>
              </a:rPr>
              <a:t> </a:t>
            </a:r>
            <a:r>
              <a:rPr lang="en-US" dirty="0" smtClean="0">
                <a:solidFill>
                  <a:srgbClr val="FF0000"/>
                </a:solidFill>
              </a:rPr>
              <a:t>=5.19 ppm)</a:t>
            </a:r>
            <a:endParaRPr lang="en-US" dirty="0"/>
          </a:p>
        </p:txBody>
      </p:sp>
      <p:pic>
        <p:nvPicPr>
          <p:cNvPr id="25602" name="Picture 2" descr="http://content.answcdn.com/main/content/img/oxford/oxfordBiochemistry/0198529171.porphyri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835" y="4815698"/>
            <a:ext cx="135128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92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barn(inVertical)">
                                      <p:cBhvr>
                                        <p:cTn id="32" dur="500"/>
                                        <p:tgtEl>
                                          <p:spTgt spid="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25602"/>
                                        </p:tgtEl>
                                        <p:attrNameLst>
                                          <p:attrName>style.visibility</p:attrName>
                                        </p:attrNameLst>
                                      </p:cBhvr>
                                      <p:to>
                                        <p:strVal val="visible"/>
                                      </p:to>
                                    </p:set>
                                    <p:anim calcmode="lin" valueType="num">
                                      <p:cBhvr>
                                        <p:cTn id="40" dur="500" fill="hold"/>
                                        <p:tgtEl>
                                          <p:spTgt spid="25602"/>
                                        </p:tgtEl>
                                        <p:attrNameLst>
                                          <p:attrName>ppt_w</p:attrName>
                                        </p:attrNameLst>
                                      </p:cBhvr>
                                      <p:tavLst>
                                        <p:tav tm="0">
                                          <p:val>
                                            <p:fltVal val="0"/>
                                          </p:val>
                                        </p:tav>
                                        <p:tav tm="100000">
                                          <p:val>
                                            <p:strVal val="#ppt_w"/>
                                          </p:val>
                                        </p:tav>
                                      </p:tavLst>
                                    </p:anim>
                                    <p:anim calcmode="lin" valueType="num">
                                      <p:cBhvr>
                                        <p:cTn id="41" dur="500" fill="hold"/>
                                        <p:tgtEl>
                                          <p:spTgt spid="25602"/>
                                        </p:tgtEl>
                                        <p:attrNameLst>
                                          <p:attrName>ppt_h</p:attrName>
                                        </p:attrNameLst>
                                      </p:cBhvr>
                                      <p:tavLst>
                                        <p:tav tm="0">
                                          <p:val>
                                            <p:fltVal val="0"/>
                                          </p:val>
                                        </p:tav>
                                        <p:tav tm="100000">
                                          <p:val>
                                            <p:strVal val="#ppt_h"/>
                                          </p:val>
                                        </p:tav>
                                      </p:tavLst>
                                    </p:anim>
                                    <p:animEffect transition="in" filter="fade">
                                      <p:cBhvr>
                                        <p:cTn id="42"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Chemical Shift</a:t>
            </a:r>
            <a:endParaRPr lang="en-US" sz="3600" dirty="0"/>
          </a:p>
        </p:txBody>
      </p:sp>
      <p:sp>
        <p:nvSpPr>
          <p:cNvPr id="2" name="Content Placeholder 1"/>
          <p:cNvSpPr>
            <a:spLocks noGrp="1"/>
          </p:cNvSpPr>
          <p:nvPr>
            <p:ph idx="1"/>
          </p:nvPr>
        </p:nvSpPr>
        <p:spPr>
          <a:xfrm>
            <a:off x="457200" y="1524000"/>
            <a:ext cx="8534400" cy="4572000"/>
          </a:xfrm>
        </p:spPr>
        <p:txBody>
          <a:bodyPr>
            <a:noAutofit/>
          </a:bodyPr>
          <a:lstStyle/>
          <a:p>
            <a:r>
              <a:rPr lang="en-US" sz="2400" b="1" i="1" dirty="0">
                <a:solidFill>
                  <a:srgbClr val="C00000"/>
                </a:solidFill>
              </a:rPr>
              <a:t>Acidic and </a:t>
            </a:r>
            <a:r>
              <a:rPr lang="en-US" sz="2400" b="1" i="1" dirty="0" smtClean="0">
                <a:solidFill>
                  <a:srgbClr val="C00000"/>
                </a:solidFill>
              </a:rPr>
              <a:t>Exchangeable Protons</a:t>
            </a:r>
            <a:endParaRPr lang="en-US" sz="2400" b="1" dirty="0">
              <a:solidFill>
                <a:srgbClr val="C00000"/>
              </a:solidFill>
            </a:endParaRPr>
          </a:p>
          <a:p>
            <a:pPr marL="457200" lvl="1">
              <a:buFont typeface="Arial" panose="020B0604020202020204" pitchFamily="34" charset="0"/>
              <a:buChar char="•"/>
            </a:pPr>
            <a:r>
              <a:rPr lang="en-US" sz="2000" dirty="0" smtClean="0">
                <a:solidFill>
                  <a:srgbClr val="002060"/>
                </a:solidFill>
              </a:rPr>
              <a:t>The </a:t>
            </a:r>
            <a:r>
              <a:rPr lang="en-US" sz="2000" dirty="0">
                <a:solidFill>
                  <a:srgbClr val="002060"/>
                </a:solidFill>
              </a:rPr>
              <a:t>protons of phenols, alcohols, amines and amides can be found in very broad range between </a:t>
            </a:r>
            <a:r>
              <a:rPr lang="en-US" sz="2000" dirty="0">
                <a:solidFill>
                  <a:srgbClr val="002060"/>
                </a:solidFill>
                <a:latin typeface="Symbol" pitchFamily="18" charset="2"/>
              </a:rPr>
              <a:t>d</a:t>
            </a:r>
            <a:r>
              <a:rPr lang="en-US" sz="2000" dirty="0">
                <a:solidFill>
                  <a:srgbClr val="002060"/>
                </a:solidFill>
              </a:rPr>
              <a:t>=0.5 and 7 ppm while protons of carboxylic acids show up in the range between </a:t>
            </a:r>
            <a:r>
              <a:rPr lang="en-US" sz="2000" dirty="0">
                <a:solidFill>
                  <a:srgbClr val="002060"/>
                </a:solidFill>
                <a:latin typeface="Symbol" pitchFamily="18" charset="2"/>
              </a:rPr>
              <a:t>d</a:t>
            </a:r>
            <a:r>
              <a:rPr lang="en-US" sz="2000" dirty="0">
                <a:solidFill>
                  <a:srgbClr val="002060"/>
                </a:solidFill>
              </a:rPr>
              <a:t>=10.5 and </a:t>
            </a:r>
            <a:r>
              <a:rPr lang="en-US" sz="2000" dirty="0" smtClean="0">
                <a:solidFill>
                  <a:srgbClr val="002060"/>
                </a:solidFill>
              </a:rPr>
              <a:t>12 </a:t>
            </a:r>
            <a:r>
              <a:rPr lang="en-US" sz="2000" dirty="0">
                <a:solidFill>
                  <a:srgbClr val="002060"/>
                </a:solidFill>
              </a:rPr>
              <a:t>ppm. </a:t>
            </a:r>
            <a:endParaRPr lang="en-US" sz="2000" dirty="0" smtClean="0">
              <a:solidFill>
                <a:srgbClr val="002060"/>
              </a:solidFill>
            </a:endParaRPr>
          </a:p>
          <a:p>
            <a:pPr marL="457200" lvl="1">
              <a:buFont typeface="Arial" panose="020B0604020202020204" pitchFamily="34" charset="0"/>
              <a:buChar char="•"/>
            </a:pPr>
            <a:r>
              <a:rPr lang="en-US" sz="2000" dirty="0" smtClean="0">
                <a:solidFill>
                  <a:srgbClr val="002060"/>
                </a:solidFill>
              </a:rPr>
              <a:t>In </a:t>
            </a:r>
            <a:r>
              <a:rPr lang="en-US" sz="2000" dirty="0">
                <a:solidFill>
                  <a:srgbClr val="002060"/>
                </a:solidFill>
              </a:rPr>
              <a:t>some cases, </a:t>
            </a:r>
            <a:r>
              <a:rPr lang="en-US" sz="2000" dirty="0" smtClean="0">
                <a:solidFill>
                  <a:srgbClr val="002060"/>
                </a:solidFill>
              </a:rPr>
              <a:t>enol-type </a:t>
            </a:r>
            <a:r>
              <a:rPr lang="en-US" sz="2000" dirty="0">
                <a:solidFill>
                  <a:srgbClr val="002060"/>
                </a:solidFill>
              </a:rPr>
              <a:t>protons can appear as high as </a:t>
            </a:r>
            <a:r>
              <a:rPr lang="en-US" sz="2000" dirty="0">
                <a:solidFill>
                  <a:srgbClr val="002060"/>
                </a:solidFill>
                <a:latin typeface="Symbol" pitchFamily="18" charset="2"/>
              </a:rPr>
              <a:t>d</a:t>
            </a:r>
            <a:r>
              <a:rPr lang="en-US" sz="2000" dirty="0">
                <a:solidFill>
                  <a:srgbClr val="002060"/>
                </a:solidFill>
              </a:rPr>
              <a:t>=15-16 ppm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i.e</a:t>
            </a:r>
            <a:r>
              <a:rPr lang="en-US" sz="2000" dirty="0">
                <a:solidFill>
                  <a:srgbClr val="002060"/>
                </a:solidFill>
              </a:rPr>
              <a:t>., acetyl </a:t>
            </a:r>
            <a:r>
              <a:rPr lang="en-US" sz="2000" dirty="0" smtClean="0">
                <a:solidFill>
                  <a:srgbClr val="002060"/>
                </a:solidFill>
              </a:rPr>
              <a:t>acetone (2,5-pentanedione, H</a:t>
            </a:r>
            <a:r>
              <a:rPr lang="en-US" sz="2000" baseline="-25000" dirty="0" smtClean="0">
                <a:solidFill>
                  <a:srgbClr val="002060"/>
                </a:solidFill>
              </a:rPr>
              <a:t>3</a:t>
            </a:r>
            <a:r>
              <a:rPr lang="en-US" sz="2000" dirty="0" smtClean="0">
                <a:solidFill>
                  <a:srgbClr val="002060"/>
                </a:solidFill>
              </a:rPr>
              <a:t>CCOCH</a:t>
            </a:r>
            <a:r>
              <a:rPr lang="en-US" sz="2000" baseline="-25000" dirty="0" smtClean="0">
                <a:solidFill>
                  <a:srgbClr val="002060"/>
                </a:solidFill>
              </a:rPr>
              <a:t>2</a:t>
            </a:r>
            <a:r>
              <a:rPr lang="en-US" sz="2000" dirty="0" smtClean="0">
                <a:solidFill>
                  <a:srgbClr val="002060"/>
                </a:solidFill>
              </a:rPr>
              <a:t>COCH</a:t>
            </a:r>
            <a:r>
              <a:rPr lang="en-US" sz="2000" baseline="-25000" dirty="0" smtClean="0">
                <a:solidFill>
                  <a:srgbClr val="002060"/>
                </a:solidFill>
              </a:rPr>
              <a:t>3</a:t>
            </a:r>
            <a:r>
              <a:rPr lang="en-US" sz="2000" dirty="0" smtClean="0">
                <a:solidFill>
                  <a:srgbClr val="002060"/>
                </a:solidFill>
              </a:rPr>
              <a:t>). </a:t>
            </a:r>
            <a:endParaRPr lang="en-US" sz="2000" dirty="0" smtClean="0">
              <a:solidFill>
                <a:srgbClr val="002060"/>
              </a:solidFill>
            </a:endParaRPr>
          </a:p>
          <a:p>
            <a:pPr marL="457200" lvl="1">
              <a:buFont typeface="Arial" panose="020B0604020202020204" pitchFamily="34" charset="0"/>
              <a:buChar char="•"/>
            </a:pPr>
            <a:r>
              <a:rPr lang="en-US" sz="2000" dirty="0" smtClean="0">
                <a:solidFill>
                  <a:srgbClr val="002060"/>
                </a:solidFill>
              </a:rPr>
              <a:t>The </a:t>
            </a:r>
            <a:r>
              <a:rPr lang="en-US" sz="2000" dirty="0">
                <a:solidFill>
                  <a:srgbClr val="002060"/>
                </a:solidFill>
              </a:rPr>
              <a:t>appearance of the signal depends highly on the condition </a:t>
            </a:r>
            <a:r>
              <a:rPr lang="en-US" sz="2000" dirty="0" smtClean="0">
                <a:solidFill>
                  <a:srgbClr val="002060"/>
                </a:solidFill>
              </a:rPr>
              <a:t>at </a:t>
            </a:r>
            <a:r>
              <a:rPr lang="en-US" sz="2000" dirty="0">
                <a:solidFill>
                  <a:srgbClr val="002060"/>
                </a:solidFill>
              </a:rPr>
              <a:t>which the spectrum was obtained (solvent, temperature, concentration, </a:t>
            </a:r>
            <a:r>
              <a:rPr lang="en-US" sz="2000" dirty="0" smtClean="0">
                <a:solidFill>
                  <a:srgbClr val="002060"/>
                </a:solidFill>
              </a:rPr>
              <a:t>impurities</a:t>
            </a:r>
            <a:r>
              <a:rPr lang="en-US" sz="2000" dirty="0" smtClean="0">
                <a:solidFill>
                  <a:srgbClr val="002060"/>
                </a:solidFill>
              </a:rPr>
              <a:t>):</a:t>
            </a:r>
            <a:endParaRPr lang="en-US" sz="2000" dirty="0" smtClean="0">
              <a:solidFill>
                <a:srgbClr val="002060"/>
              </a:solidFill>
            </a:endParaRPr>
          </a:p>
          <a:p>
            <a:pPr marL="623888" lvl="2" indent="-285750"/>
            <a:r>
              <a:rPr lang="en-US" sz="1600" dirty="0" smtClean="0">
                <a:solidFill>
                  <a:srgbClr val="660066"/>
                </a:solidFill>
              </a:rPr>
              <a:t>In </a:t>
            </a:r>
            <a:r>
              <a:rPr lang="en-US" sz="1600" dirty="0">
                <a:solidFill>
                  <a:srgbClr val="660066"/>
                </a:solidFill>
              </a:rPr>
              <a:t>diluted solutions and in nonpolar solvents sharp peaks are usually </a:t>
            </a:r>
            <a:r>
              <a:rPr lang="en-US" sz="1600" dirty="0" smtClean="0">
                <a:solidFill>
                  <a:srgbClr val="660066"/>
                </a:solidFill>
              </a:rPr>
              <a:t>observed </a:t>
            </a:r>
            <a:r>
              <a:rPr lang="en-US" sz="1600" dirty="0">
                <a:solidFill>
                  <a:srgbClr val="660066"/>
                </a:solidFill>
              </a:rPr>
              <a:t>because there are no (or very little) hydrogen bonding between the X-H-functions (X=O, N</a:t>
            </a:r>
            <a:r>
              <a:rPr lang="en-US" sz="1600" dirty="0" smtClean="0">
                <a:solidFill>
                  <a:srgbClr val="660066"/>
                </a:solidFill>
              </a:rPr>
              <a:t>). </a:t>
            </a:r>
            <a:endParaRPr lang="en-US" sz="1600" dirty="0" smtClean="0">
              <a:solidFill>
                <a:srgbClr val="660066"/>
              </a:solidFill>
            </a:endParaRPr>
          </a:p>
          <a:p>
            <a:pPr marL="623888" lvl="2" indent="-285750"/>
            <a:r>
              <a:rPr lang="en-US" sz="1600" dirty="0" smtClean="0">
                <a:solidFill>
                  <a:srgbClr val="660066"/>
                </a:solidFill>
              </a:rPr>
              <a:t>In </a:t>
            </a:r>
            <a:r>
              <a:rPr lang="en-US" sz="1600" dirty="0">
                <a:solidFill>
                  <a:srgbClr val="660066"/>
                </a:solidFill>
              </a:rPr>
              <a:t>more concentrated solution, broad peaks are observed that can also easily be </a:t>
            </a:r>
            <a:r>
              <a:rPr lang="en-US" sz="1600" dirty="0" smtClean="0">
                <a:solidFill>
                  <a:srgbClr val="660066"/>
                </a:solidFill>
              </a:rPr>
              <a:t>overlooked.</a:t>
            </a:r>
            <a:endParaRPr lang="en-US" sz="1600" dirty="0" smtClean="0">
              <a:solidFill>
                <a:srgbClr val="660066"/>
              </a:solidFill>
            </a:endParaRPr>
          </a:p>
          <a:p>
            <a:pPr marL="457200" lvl="1">
              <a:buFont typeface="Arial" panose="020B0604020202020204" pitchFamily="34" charset="0"/>
              <a:buChar char="•"/>
            </a:pPr>
            <a:r>
              <a:rPr lang="en-US" sz="2000" dirty="0" smtClean="0">
                <a:solidFill>
                  <a:srgbClr val="002060"/>
                </a:solidFill>
              </a:rPr>
              <a:t>Many </a:t>
            </a:r>
            <a:r>
              <a:rPr lang="en-US" sz="2000" dirty="0">
                <a:solidFill>
                  <a:srgbClr val="002060"/>
                </a:solidFill>
              </a:rPr>
              <a:t>of these protons can be exchanged by treating the solution with D</a:t>
            </a:r>
            <a:r>
              <a:rPr lang="en-US" sz="2000" baseline="-25000" dirty="0">
                <a:solidFill>
                  <a:srgbClr val="002060"/>
                </a:solidFill>
              </a:rPr>
              <a:t>2</a:t>
            </a:r>
            <a:r>
              <a:rPr lang="en-US" sz="2000" dirty="0">
                <a:solidFill>
                  <a:srgbClr val="002060"/>
                </a:solidFill>
              </a:rPr>
              <a:t>O. The corresponding signal would disappear in the </a:t>
            </a:r>
            <a:r>
              <a:rPr lang="en-US" sz="2000" baseline="30000" dirty="0">
                <a:solidFill>
                  <a:srgbClr val="002060"/>
                </a:solidFill>
              </a:rPr>
              <a:t>1</a:t>
            </a:r>
            <a:r>
              <a:rPr lang="en-US" sz="2000" dirty="0">
                <a:solidFill>
                  <a:srgbClr val="002060"/>
                </a:solidFill>
              </a:rPr>
              <a:t>H-NMR spectrum if the proton was exchangeable, which simplifies the spectrum. </a:t>
            </a:r>
          </a:p>
          <a:p>
            <a:endParaRPr lang="en-US" sz="2400" dirty="0"/>
          </a:p>
        </p:txBody>
      </p:sp>
      <p:sp>
        <p:nvSpPr>
          <p:cNvPr id="4" name="Slide Number Placeholder 3"/>
          <p:cNvSpPr>
            <a:spLocks noGrp="1"/>
          </p:cNvSpPr>
          <p:nvPr>
            <p:ph type="sldNum" sz="quarter" idx="12"/>
          </p:nvPr>
        </p:nvSpPr>
        <p:spPr/>
        <p:txBody>
          <a:bodyPr/>
          <a:lstStyle/>
          <a:p>
            <a:fld id="{97A92199-DFD4-4428-9FFF-DBBDDFCE1B7E}" type="slidenum">
              <a:rPr lang="en-US" smtClean="0"/>
              <a:t>15</a:t>
            </a:fld>
            <a:endParaRPr lang="en-US"/>
          </a:p>
        </p:txBody>
      </p:sp>
    </p:spTree>
    <p:extLst>
      <p:ext uri="{BB962C8B-B14F-4D97-AF65-F5344CB8AC3E}">
        <p14:creationId xmlns:p14="http://schemas.microsoft.com/office/powerpoint/2010/main" val="24910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Integration </a:t>
            </a:r>
            <a:endParaRPr lang="en-US" dirty="0"/>
          </a:p>
        </p:txBody>
      </p:sp>
      <p:sp>
        <p:nvSpPr>
          <p:cNvPr id="2" name="Content Placeholder 1"/>
          <p:cNvSpPr>
            <a:spLocks noGrp="1"/>
          </p:cNvSpPr>
          <p:nvPr>
            <p:ph idx="1"/>
          </p:nvPr>
        </p:nvSpPr>
        <p:spPr>
          <a:xfrm>
            <a:off x="457200" y="1524000"/>
            <a:ext cx="8229600" cy="5105400"/>
          </a:xfrm>
        </p:spPr>
        <p:txBody>
          <a:bodyPr>
            <a:noAutofit/>
          </a:bodyPr>
          <a:lstStyle/>
          <a:p>
            <a:r>
              <a:rPr lang="en-US" sz="2000" b="1" dirty="0" smtClean="0">
                <a:solidFill>
                  <a:srgbClr val="C00000"/>
                </a:solidFill>
              </a:rPr>
              <a:t>2. Integration</a:t>
            </a:r>
            <a:endParaRPr lang="en-US" sz="2000" dirty="0">
              <a:solidFill>
                <a:srgbClr val="C00000"/>
              </a:solidFill>
            </a:endParaRPr>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NMR spectroscopy cannot only distinguish between magnetically different protons, but also determine the approximate ratio of these </a:t>
            </a:r>
            <a:r>
              <a:rPr lang="en-US" sz="1600" dirty="0" smtClean="0">
                <a:solidFill>
                  <a:srgbClr val="002060"/>
                </a:solidFill>
              </a:rPr>
              <a:t>protons. </a:t>
            </a: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smtClean="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smtClean="0"/>
          </a:p>
          <a:p>
            <a:pPr lvl="1">
              <a:buFont typeface="Arial" panose="020B0604020202020204" pitchFamily="34" charset="0"/>
              <a:buChar char="•"/>
            </a:pPr>
            <a:endParaRPr lang="en-US" sz="1600" dirty="0"/>
          </a:p>
          <a:p>
            <a:pPr lvl="1">
              <a:buFont typeface="Arial" panose="020B0604020202020204" pitchFamily="34" charset="0"/>
              <a:buChar char="•"/>
            </a:pPr>
            <a:endParaRPr lang="en-US" sz="2000" dirty="0" smtClean="0"/>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NMR spectrometer does the integration and provides the information either </a:t>
            </a:r>
            <a:r>
              <a:rPr lang="en-US" sz="1600" dirty="0" smtClean="0">
                <a:solidFill>
                  <a:srgbClr val="002060"/>
                </a:solidFill>
              </a:rPr>
              <a:t>as </a:t>
            </a:r>
            <a:r>
              <a:rPr lang="en-US" sz="1600" dirty="0">
                <a:solidFill>
                  <a:srgbClr val="002060"/>
                </a:solidFill>
              </a:rPr>
              <a:t>a number under the signal as shown in the spectrum below (</a:t>
            </a:r>
            <a:r>
              <a:rPr lang="en-US" sz="1600" i="1" dirty="0">
                <a:solidFill>
                  <a:srgbClr val="002060"/>
                </a:solidFill>
              </a:rPr>
              <a:t>39.9</a:t>
            </a:r>
            <a:r>
              <a:rPr lang="en-US" sz="1600" dirty="0">
                <a:solidFill>
                  <a:srgbClr val="002060"/>
                </a:solidFill>
              </a:rPr>
              <a:t> and </a:t>
            </a:r>
            <a:r>
              <a:rPr lang="en-US" sz="1600" i="1" dirty="0">
                <a:solidFill>
                  <a:srgbClr val="002060"/>
                </a:solidFill>
              </a:rPr>
              <a:t>60.0</a:t>
            </a:r>
            <a:r>
              <a:rPr lang="en-US" sz="1600" dirty="0">
                <a:solidFill>
                  <a:srgbClr val="002060"/>
                </a:solidFill>
              </a:rPr>
              <a:t>) or draws a vertically rising </a:t>
            </a:r>
            <a:r>
              <a:rPr lang="en-US" sz="1600" dirty="0" smtClean="0">
                <a:solidFill>
                  <a:srgbClr val="002060"/>
                </a:solidFill>
              </a:rPr>
              <a:t>line. </a:t>
            </a:r>
          </a:p>
          <a:p>
            <a:pPr lvl="1">
              <a:buFont typeface="Arial" panose="020B0604020202020204" pitchFamily="34" charset="0"/>
              <a:buChar char="•"/>
            </a:pPr>
            <a:r>
              <a:rPr lang="en-US" sz="1600" dirty="0" smtClean="0">
                <a:solidFill>
                  <a:srgbClr val="002060"/>
                </a:solidFill>
              </a:rPr>
              <a:t>In </a:t>
            </a:r>
            <a:r>
              <a:rPr lang="en-US" sz="1600" dirty="0">
                <a:solidFill>
                  <a:srgbClr val="002060"/>
                </a:solidFill>
              </a:rPr>
              <a:t>order to determine the true ratio of the signals, the distance between the foot </a:t>
            </a:r>
            <a:r>
              <a:rPr lang="en-US" sz="1600" dirty="0" smtClean="0">
                <a:solidFill>
                  <a:srgbClr val="002060"/>
                </a:solidFill>
              </a:rPr>
              <a:t>and </a:t>
            </a:r>
            <a:br>
              <a:rPr lang="en-US" sz="1600" dirty="0" smtClean="0">
                <a:solidFill>
                  <a:srgbClr val="002060"/>
                </a:solidFill>
              </a:rPr>
            </a:br>
            <a:r>
              <a:rPr lang="en-US" sz="1600" dirty="0" smtClean="0">
                <a:solidFill>
                  <a:srgbClr val="002060"/>
                </a:solidFill>
              </a:rPr>
              <a:t>the </a:t>
            </a:r>
            <a:r>
              <a:rPr lang="en-US" sz="1600" dirty="0">
                <a:solidFill>
                  <a:srgbClr val="002060"/>
                </a:solidFill>
              </a:rPr>
              <a:t>top of the integration line above a peak has to be </a:t>
            </a:r>
            <a:r>
              <a:rPr lang="en-US" sz="1600" dirty="0" smtClean="0">
                <a:solidFill>
                  <a:srgbClr val="002060"/>
                </a:solidFill>
              </a:rPr>
              <a:t>measured.</a:t>
            </a:r>
          </a:p>
          <a:p>
            <a:pPr lvl="1">
              <a:buFont typeface="Arial" panose="020B0604020202020204" pitchFamily="34" charset="0"/>
              <a:buChar char="•"/>
            </a:pPr>
            <a:r>
              <a:rPr lang="en-US" sz="1600" dirty="0" smtClean="0">
                <a:solidFill>
                  <a:srgbClr val="002060"/>
                </a:solidFill>
              </a:rPr>
              <a:t>All </a:t>
            </a:r>
            <a:r>
              <a:rPr lang="en-US" sz="1600" dirty="0">
                <a:solidFill>
                  <a:srgbClr val="002060"/>
                </a:solidFill>
              </a:rPr>
              <a:t>values are then divided by the smallest number to obtain the relative ratios. </a:t>
            </a:r>
            <a:r>
              <a:rPr lang="en-US" sz="1600" dirty="0" smtClean="0">
                <a:solidFill>
                  <a:srgbClr val="002060"/>
                </a:solidFill>
              </a:rPr>
              <a:t/>
            </a:r>
            <a:br>
              <a:rPr lang="en-US" sz="1600" dirty="0" smtClean="0">
                <a:solidFill>
                  <a:srgbClr val="002060"/>
                </a:solidFill>
              </a:rPr>
            </a:br>
            <a:r>
              <a:rPr lang="en-US" sz="1600" dirty="0" smtClean="0">
                <a:solidFill>
                  <a:srgbClr val="002060"/>
                </a:solidFill>
              </a:rPr>
              <a:t>If </a:t>
            </a:r>
            <a:r>
              <a:rPr lang="en-US" sz="1600" dirty="0">
                <a:solidFill>
                  <a:srgbClr val="002060"/>
                </a:solidFill>
              </a:rPr>
              <a:t>a ratio is not an </a:t>
            </a:r>
            <a:r>
              <a:rPr lang="en-US" sz="1600" dirty="0" smtClean="0">
                <a:solidFill>
                  <a:srgbClr val="002060"/>
                </a:solidFill>
              </a:rPr>
              <a:t>integer (i.e., 1:1.5), </a:t>
            </a:r>
            <a:r>
              <a:rPr lang="en-US" sz="1600" dirty="0">
                <a:solidFill>
                  <a:srgbClr val="002060"/>
                </a:solidFill>
              </a:rPr>
              <a:t>a factor has to be found to make it an </a:t>
            </a:r>
            <a:r>
              <a:rPr lang="en-US" sz="1600" dirty="0" smtClean="0">
                <a:solidFill>
                  <a:srgbClr val="002060"/>
                </a:solidFill>
              </a:rPr>
              <a:t>integer </a:t>
            </a:r>
            <a:br>
              <a:rPr lang="en-US" sz="1600" dirty="0" smtClean="0">
                <a:solidFill>
                  <a:srgbClr val="002060"/>
                </a:solidFill>
              </a:rPr>
            </a:br>
            <a:r>
              <a:rPr lang="en-US" sz="1600" dirty="0" smtClean="0">
                <a:solidFill>
                  <a:srgbClr val="002060"/>
                </a:solidFill>
              </a:rPr>
              <a:t>as </a:t>
            </a:r>
            <a:r>
              <a:rPr lang="en-US" sz="1600" dirty="0">
                <a:solidFill>
                  <a:srgbClr val="002060"/>
                </a:solidFill>
              </a:rPr>
              <a:t>shown </a:t>
            </a:r>
            <a:r>
              <a:rPr lang="en-US" sz="1600" dirty="0" smtClean="0">
                <a:solidFill>
                  <a:srgbClr val="002060"/>
                </a:solidFill>
              </a:rPr>
              <a:t>in </a:t>
            </a:r>
            <a:r>
              <a:rPr lang="en-US" sz="1600" dirty="0">
                <a:solidFill>
                  <a:srgbClr val="002060"/>
                </a:solidFill>
              </a:rPr>
              <a:t>the example </a:t>
            </a:r>
            <a:r>
              <a:rPr lang="en-US" sz="1600" dirty="0" smtClean="0">
                <a:solidFill>
                  <a:srgbClr val="002060"/>
                </a:solidFill>
              </a:rPr>
              <a:t>above (multiply by 2 makes it 2:3).</a:t>
            </a:r>
            <a:endParaRPr lang="en-US" sz="1600" dirty="0">
              <a:solidFill>
                <a:srgbClr val="002060"/>
              </a:solidFill>
            </a:endParaRPr>
          </a:p>
          <a:p>
            <a:endParaRPr lang="en-US" sz="2000" dirty="0"/>
          </a:p>
        </p:txBody>
      </p:sp>
      <p:sp>
        <p:nvSpPr>
          <p:cNvPr id="11" name="Slide Number Placeholder 10"/>
          <p:cNvSpPr>
            <a:spLocks noGrp="1"/>
          </p:cNvSpPr>
          <p:nvPr>
            <p:ph type="sldNum" sz="quarter" idx="12"/>
          </p:nvPr>
        </p:nvSpPr>
        <p:spPr/>
        <p:txBody>
          <a:bodyPr/>
          <a:lstStyle/>
          <a:p>
            <a:fld id="{97A92199-DFD4-4428-9FFF-DBBDDFCE1B7E}" type="slidenum">
              <a:rPr lang="en-US" smtClean="0"/>
              <a:t>16</a:t>
            </a:fld>
            <a:endParaRPr lang="en-US"/>
          </a:p>
        </p:txBody>
      </p:sp>
      <p:pic>
        <p:nvPicPr>
          <p:cNvPr id="4" name="Picture 3"/>
          <p:cNvPicPr/>
          <p:nvPr/>
        </p:nvPicPr>
        <p:blipFill>
          <a:blip r:embed="rId2" cstate="print">
            <a:lum bright="-20000" contrast="40000"/>
          </a:blip>
          <a:srcRect/>
          <a:stretch>
            <a:fillRect/>
          </a:stretch>
        </p:blipFill>
        <p:spPr bwMode="auto">
          <a:xfrm>
            <a:off x="2285365" y="2456180"/>
            <a:ext cx="4573270" cy="2115820"/>
          </a:xfrm>
          <a:prstGeom prst="rect">
            <a:avLst/>
          </a:prstGeom>
          <a:noFill/>
          <a:ln w="9525">
            <a:noFill/>
            <a:miter lim="800000"/>
            <a:headEnd/>
            <a:tailEnd/>
          </a:ln>
        </p:spPr>
      </p:pic>
      <p:cxnSp>
        <p:nvCxnSpPr>
          <p:cNvPr id="5" name="AutoShape 143"/>
          <p:cNvCxnSpPr>
            <a:cxnSpLocks noChangeShapeType="1"/>
          </p:cNvCxnSpPr>
          <p:nvPr/>
        </p:nvCxnSpPr>
        <p:spPr bwMode="auto">
          <a:xfrm>
            <a:off x="3733800" y="3255264"/>
            <a:ext cx="13970" cy="805180"/>
          </a:xfrm>
          <a:prstGeom prst="straightConnector1">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cxnSp>
      <p:cxnSp>
        <p:nvCxnSpPr>
          <p:cNvPr id="6" name="AutoShape 142"/>
          <p:cNvCxnSpPr>
            <a:cxnSpLocks noChangeShapeType="1"/>
          </p:cNvCxnSpPr>
          <p:nvPr/>
        </p:nvCxnSpPr>
        <p:spPr bwMode="auto">
          <a:xfrm flipV="1">
            <a:off x="3276600" y="4059936"/>
            <a:ext cx="560070" cy="13335"/>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AutoShape 144"/>
          <p:cNvCxnSpPr>
            <a:cxnSpLocks noChangeShapeType="1"/>
          </p:cNvCxnSpPr>
          <p:nvPr/>
        </p:nvCxnSpPr>
        <p:spPr bwMode="auto">
          <a:xfrm flipV="1">
            <a:off x="5867400" y="4059936"/>
            <a:ext cx="826135" cy="3429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AutoShape 145"/>
          <p:cNvCxnSpPr>
            <a:cxnSpLocks noChangeShapeType="1"/>
          </p:cNvCxnSpPr>
          <p:nvPr/>
        </p:nvCxnSpPr>
        <p:spPr bwMode="auto">
          <a:xfrm>
            <a:off x="6553200" y="2819400"/>
            <a:ext cx="20320" cy="1252855"/>
          </a:xfrm>
          <a:prstGeom prst="straightConnector1">
            <a:avLst/>
          </a:prstGeom>
          <a:noFill/>
          <a:ln w="9525">
            <a:solidFill>
              <a:srgbClr val="000000"/>
            </a:solidFill>
            <a:round/>
            <a:headEnd type="triangle" w="med" len="sm"/>
            <a:tailEnd type="triangle" w="med" len="sm"/>
          </a:ln>
          <a:extLst>
            <a:ext uri="{909E8E84-426E-40DD-AFC4-6F175D3DCCD1}">
              <a14:hiddenFill xmlns:a14="http://schemas.microsoft.com/office/drawing/2010/main">
                <a:noFill/>
              </a14:hiddenFill>
            </a:ext>
          </a:extLst>
        </p:spPr>
      </p:cxnSp>
      <p:sp>
        <p:nvSpPr>
          <p:cNvPr id="9" name="Oval 8"/>
          <p:cNvSpPr/>
          <p:nvPr/>
        </p:nvSpPr>
        <p:spPr>
          <a:xfrm rot="16200000">
            <a:off x="2874645" y="4211955"/>
            <a:ext cx="457200" cy="2628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200000">
            <a:off x="5920422" y="4211955"/>
            <a:ext cx="457200" cy="26289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4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animEffect transition="in" filter="barn(inVertical)">
                                      <p:cBhvr>
                                        <p:cTn id="19" dur="500"/>
                                        <p:tgtEl>
                                          <p:spTgt spid="2">
                                            <p:txEl>
                                              <p:pRg st="9" end="9"/>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0" end="10"/>
                                            </p:txEl>
                                          </p:spTgt>
                                        </p:tgtEl>
                                        <p:attrNameLst>
                                          <p:attrName>style.visibility</p:attrName>
                                        </p:attrNameLst>
                                      </p:cBhvr>
                                      <p:to>
                                        <p:strVal val="visible"/>
                                      </p:to>
                                    </p:set>
                                    <p:animEffect transition="in" filter="barn(inVertical)">
                                      <p:cBhvr>
                                        <p:cTn id="30" dur="500"/>
                                        <p:tgtEl>
                                          <p:spTgt spid="2">
                                            <p:txEl>
                                              <p:pRg st="10" end="10"/>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par>
                                <p:cTn id="34" presetID="2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ntr" presetSubtype="4"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barn(inVertical)">
                                      <p:cBhvr>
                                        <p:cTn id="4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 Multiplet</a:t>
            </a:r>
            <a:endParaRPr lang="en-US" dirty="0"/>
          </a:p>
        </p:txBody>
      </p:sp>
      <p:sp>
        <p:nvSpPr>
          <p:cNvPr id="2" name="Content Placeholder 1"/>
          <p:cNvSpPr>
            <a:spLocks noGrp="1"/>
          </p:cNvSpPr>
          <p:nvPr>
            <p:ph idx="1"/>
          </p:nvPr>
        </p:nvSpPr>
        <p:spPr>
          <a:xfrm>
            <a:off x="457200" y="1447800"/>
            <a:ext cx="8458200" cy="5029200"/>
          </a:xfrm>
        </p:spPr>
        <p:txBody>
          <a:bodyPr>
            <a:noAutofit/>
          </a:bodyPr>
          <a:lstStyle/>
          <a:p>
            <a:r>
              <a:rPr lang="en-US" sz="2000" b="1" dirty="0">
                <a:solidFill>
                  <a:srgbClr val="C00000"/>
                </a:solidFill>
              </a:rPr>
              <a:t>3. Multiplet </a:t>
            </a:r>
            <a:r>
              <a:rPr lang="en-US" sz="2000" b="1" dirty="0" smtClean="0">
                <a:solidFill>
                  <a:srgbClr val="C00000"/>
                </a:solidFill>
              </a:rPr>
              <a:t>Structure</a:t>
            </a:r>
            <a:endParaRPr lang="en-US" sz="2000" dirty="0">
              <a:solidFill>
                <a:srgbClr val="C00000"/>
              </a:solidFill>
            </a:endParaRPr>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multiplet structure of a signal is due to a spin-spin splitting of magnetically </a:t>
            </a:r>
            <a:br>
              <a:rPr lang="en-US" sz="1600" dirty="0">
                <a:solidFill>
                  <a:srgbClr val="002060"/>
                </a:solidFill>
              </a:rPr>
            </a:br>
            <a:r>
              <a:rPr lang="en-US" sz="1600" dirty="0" smtClean="0">
                <a:solidFill>
                  <a:srgbClr val="002060"/>
                </a:solidFill>
              </a:rPr>
              <a:t>non-equivalent </a:t>
            </a:r>
            <a:r>
              <a:rPr lang="en-US" sz="1600" dirty="0">
                <a:solidFill>
                  <a:srgbClr val="002060"/>
                </a:solidFill>
              </a:rPr>
              <a:t>protons</a:t>
            </a:r>
            <a:r>
              <a:rPr lang="en-US" sz="1600" dirty="0" smtClean="0">
                <a:solidFill>
                  <a:srgbClr val="002060"/>
                </a:solidFill>
              </a:rPr>
              <a:t>. </a:t>
            </a:r>
            <a:r>
              <a:rPr lang="en-US" sz="1600" dirty="0">
                <a:solidFill>
                  <a:srgbClr val="002060"/>
                </a:solidFill>
              </a:rPr>
              <a:t>For a group of </a:t>
            </a:r>
            <a:r>
              <a:rPr lang="en-US" sz="1600" i="1" dirty="0">
                <a:solidFill>
                  <a:srgbClr val="002060"/>
                </a:solidFill>
              </a:rPr>
              <a:t>n</a:t>
            </a:r>
            <a:r>
              <a:rPr lang="en-US" sz="1600" dirty="0">
                <a:solidFill>
                  <a:srgbClr val="002060"/>
                </a:solidFill>
              </a:rPr>
              <a:t> adjacent protons, a signal containing </a:t>
            </a:r>
            <a:r>
              <a:rPr lang="en-US" sz="1600" dirty="0" smtClean="0">
                <a:solidFill>
                  <a:srgbClr val="002060"/>
                </a:solidFill>
              </a:rPr>
              <a:t>(2*</a:t>
            </a:r>
            <a:r>
              <a:rPr lang="en-US" sz="1600" i="1" dirty="0" smtClean="0">
                <a:solidFill>
                  <a:srgbClr val="002060"/>
                </a:solidFill>
              </a:rPr>
              <a:t>n</a:t>
            </a:r>
            <a:r>
              <a:rPr lang="en-US" sz="1600" dirty="0" smtClean="0">
                <a:solidFill>
                  <a:srgbClr val="002060"/>
                </a:solidFill>
              </a:rPr>
              <a:t>*I+1=2*</a:t>
            </a:r>
            <a:r>
              <a:rPr lang="en-US" sz="1600" i="1" dirty="0" smtClean="0">
                <a:solidFill>
                  <a:srgbClr val="002060"/>
                </a:solidFill>
              </a:rPr>
              <a:t>n</a:t>
            </a:r>
            <a:r>
              <a:rPr lang="en-US" sz="1600" dirty="0" smtClean="0">
                <a:solidFill>
                  <a:srgbClr val="002060"/>
                </a:solidFill>
              </a:rPr>
              <a:t>*½= </a:t>
            </a:r>
            <a:r>
              <a:rPr lang="en-US" sz="1600" i="1" dirty="0">
                <a:solidFill>
                  <a:srgbClr val="002060"/>
                </a:solidFill>
              </a:rPr>
              <a:t>n</a:t>
            </a:r>
            <a:r>
              <a:rPr lang="en-US" sz="1600" dirty="0">
                <a:solidFill>
                  <a:srgbClr val="002060"/>
                </a:solidFill>
              </a:rPr>
              <a:t>+1 for I=½) peaks is observed</a:t>
            </a:r>
            <a:r>
              <a:rPr lang="en-US" sz="1600" dirty="0" smtClean="0">
                <a:solidFill>
                  <a:srgbClr val="002060"/>
                </a:solidFill>
              </a:rPr>
              <a:t>.</a:t>
            </a:r>
          </a:p>
          <a:p>
            <a:pPr lvl="1">
              <a:buFont typeface="Arial" panose="020B0604020202020204" pitchFamily="34" charset="0"/>
              <a:buChar char="•"/>
            </a:pPr>
            <a:endParaRPr lang="en-US" sz="1600" dirty="0">
              <a:solidFill>
                <a:srgbClr val="002060"/>
              </a:solidFill>
            </a:endParaRPr>
          </a:p>
          <a:p>
            <a:pPr lvl="1">
              <a:buFont typeface="Arial" panose="020B0604020202020204" pitchFamily="34" charset="0"/>
              <a:buChar char="•"/>
            </a:pPr>
            <a:endParaRPr lang="en-US" sz="1600" dirty="0" smtClean="0">
              <a:solidFill>
                <a:srgbClr val="002060"/>
              </a:solidFill>
            </a:endParaRPr>
          </a:p>
          <a:p>
            <a:pPr lvl="1">
              <a:buFont typeface="Arial" panose="020B0604020202020204" pitchFamily="34" charset="0"/>
              <a:buChar char="•"/>
            </a:pPr>
            <a:endParaRPr lang="en-US" sz="1600" dirty="0">
              <a:solidFill>
                <a:srgbClr val="002060"/>
              </a:solidFill>
            </a:endParaRPr>
          </a:p>
          <a:p>
            <a:pPr lvl="1">
              <a:buFont typeface="Arial" panose="020B0604020202020204" pitchFamily="34" charset="0"/>
              <a:buChar char="•"/>
            </a:pPr>
            <a:endParaRPr lang="en-US" sz="1600" dirty="0" smtClean="0">
              <a:solidFill>
                <a:srgbClr val="002060"/>
              </a:solidFill>
            </a:endParaRPr>
          </a:p>
          <a:p>
            <a:pPr lvl="1">
              <a:buFont typeface="Arial" panose="020B0604020202020204" pitchFamily="34" charset="0"/>
              <a:buChar char="•"/>
            </a:pPr>
            <a:endParaRPr lang="en-US" sz="1600" dirty="0" smtClean="0">
              <a:solidFill>
                <a:srgbClr val="002060"/>
              </a:solidFill>
            </a:endParaRPr>
          </a:p>
          <a:p>
            <a:pPr lvl="1">
              <a:buFont typeface="Arial" panose="020B0604020202020204" pitchFamily="34" charset="0"/>
              <a:buChar char="•"/>
            </a:pPr>
            <a:endParaRPr lang="en-US" sz="1600" dirty="0" smtClean="0">
              <a:solidFill>
                <a:srgbClr val="002060"/>
              </a:solidFill>
            </a:endParaRPr>
          </a:p>
          <a:p>
            <a:pPr lvl="1">
              <a:buFont typeface="Arial" panose="020B0604020202020204" pitchFamily="34" charset="0"/>
              <a:buChar char="•"/>
            </a:pPr>
            <a:r>
              <a:rPr lang="en-US" sz="1600" dirty="0" smtClean="0">
                <a:solidFill>
                  <a:srgbClr val="002060"/>
                </a:solidFill>
              </a:rPr>
              <a:t>For </a:t>
            </a:r>
            <a:r>
              <a:rPr lang="en-US" sz="1600" dirty="0">
                <a:solidFill>
                  <a:srgbClr val="002060"/>
                </a:solidFill>
              </a:rPr>
              <a:t>instance, </a:t>
            </a:r>
            <a:r>
              <a:rPr lang="en-US" sz="1600" dirty="0" err="1">
                <a:solidFill>
                  <a:srgbClr val="002060"/>
                </a:solidFill>
              </a:rPr>
              <a:t>bromoethane</a:t>
            </a:r>
            <a:r>
              <a:rPr lang="en-US" sz="1600" dirty="0">
                <a:solidFill>
                  <a:srgbClr val="002060"/>
                </a:solidFill>
              </a:rPr>
              <a:t> exhibits a triplet (=three peaks) at </a:t>
            </a:r>
            <a:r>
              <a:rPr lang="en-US" sz="1600" dirty="0">
                <a:solidFill>
                  <a:srgbClr val="002060"/>
                </a:solidFill>
                <a:latin typeface="Symbol" pitchFamily="18" charset="2"/>
              </a:rPr>
              <a:t>d</a:t>
            </a:r>
            <a:r>
              <a:rPr lang="en-US" sz="1600" dirty="0">
                <a:solidFill>
                  <a:srgbClr val="002060"/>
                </a:solidFill>
              </a:rPr>
              <a:t>=1.53 ppm for the methyl group (CH</a:t>
            </a:r>
            <a:r>
              <a:rPr lang="en-US" sz="1600" baseline="-25000" dirty="0">
                <a:solidFill>
                  <a:srgbClr val="002060"/>
                </a:solidFill>
              </a:rPr>
              <a:t>3</a:t>
            </a:r>
            <a:r>
              <a:rPr lang="en-US" sz="1600" dirty="0">
                <a:solidFill>
                  <a:srgbClr val="002060"/>
                </a:solidFill>
              </a:rPr>
              <a:t>) due to the splitting from the two neighboring hydrogen atoms. </a:t>
            </a:r>
            <a:endParaRPr lang="en-US" sz="1600" dirty="0" smtClean="0">
              <a:solidFill>
                <a:srgbClr val="002060"/>
              </a:solidFill>
            </a:endParaRPr>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methylene group (CH</a:t>
            </a:r>
            <a:r>
              <a:rPr lang="en-US" sz="1600" baseline="-25000" dirty="0">
                <a:solidFill>
                  <a:srgbClr val="002060"/>
                </a:solidFill>
              </a:rPr>
              <a:t>2</a:t>
            </a:r>
            <a:r>
              <a:rPr lang="en-US" sz="1600" dirty="0">
                <a:solidFill>
                  <a:srgbClr val="002060"/>
                </a:solidFill>
              </a:rPr>
              <a:t>) shows as a quartet (=four peaks) at </a:t>
            </a:r>
            <a:r>
              <a:rPr lang="en-US" sz="1600" dirty="0">
                <a:solidFill>
                  <a:srgbClr val="002060"/>
                </a:solidFill>
                <a:latin typeface="Symbol" pitchFamily="18" charset="2"/>
              </a:rPr>
              <a:t>d</a:t>
            </a:r>
            <a:r>
              <a:rPr lang="en-US" sz="1600" dirty="0">
                <a:solidFill>
                  <a:srgbClr val="002060"/>
                </a:solidFill>
              </a:rPr>
              <a:t>=3.31 ppm, which is </a:t>
            </a:r>
            <a:r>
              <a:rPr lang="en-US" sz="1600" dirty="0" smtClean="0">
                <a:solidFill>
                  <a:srgbClr val="002060"/>
                </a:solidFill>
              </a:rPr>
              <a:t/>
            </a:r>
            <a:br>
              <a:rPr lang="en-US" sz="1600" dirty="0" smtClean="0">
                <a:solidFill>
                  <a:srgbClr val="002060"/>
                </a:solidFill>
              </a:rPr>
            </a:br>
            <a:r>
              <a:rPr lang="en-US" sz="1600" dirty="0" smtClean="0">
                <a:solidFill>
                  <a:srgbClr val="002060"/>
                </a:solidFill>
              </a:rPr>
              <a:t>shifted </a:t>
            </a:r>
            <a:r>
              <a:rPr lang="en-US" sz="1600" dirty="0">
                <a:solidFill>
                  <a:srgbClr val="002060"/>
                </a:solidFill>
              </a:rPr>
              <a:t>downfield because of the bromine attached to the same carbon atom. </a:t>
            </a:r>
            <a:endParaRPr lang="en-US" sz="1600" dirty="0" smtClean="0">
              <a:solidFill>
                <a:srgbClr val="002060"/>
              </a:solidFill>
            </a:endParaRPr>
          </a:p>
          <a:p>
            <a:pPr lvl="1">
              <a:buFont typeface="Arial" panose="020B0604020202020204" pitchFamily="34" charset="0"/>
              <a:buChar char="•"/>
            </a:pPr>
            <a:r>
              <a:rPr lang="en-US" sz="1600" dirty="0" smtClean="0">
                <a:solidFill>
                  <a:srgbClr val="002060"/>
                </a:solidFill>
              </a:rPr>
              <a:t>There </a:t>
            </a:r>
            <a:r>
              <a:rPr lang="en-US" sz="1600" dirty="0">
                <a:solidFill>
                  <a:srgbClr val="002060"/>
                </a:solidFill>
              </a:rPr>
              <a:t>is no splitting observed within the methyl or methylene group </a:t>
            </a:r>
            <a:r>
              <a:rPr lang="en-US" sz="1600" dirty="0" smtClean="0">
                <a:solidFill>
                  <a:srgbClr val="002060"/>
                </a:solidFill>
              </a:rPr>
              <a:t>here </a:t>
            </a:r>
            <a:r>
              <a:rPr lang="en-US" sz="1600" dirty="0">
                <a:solidFill>
                  <a:srgbClr val="002060"/>
                </a:solidFill>
              </a:rPr>
              <a:t>because </a:t>
            </a:r>
            <a:r>
              <a:rPr lang="en-US" sz="1600" dirty="0" smtClean="0">
                <a:solidFill>
                  <a:srgbClr val="002060"/>
                </a:solidFill>
              </a:rPr>
              <a:t>          there is </a:t>
            </a:r>
            <a:r>
              <a:rPr lang="en-US" sz="1600" dirty="0">
                <a:solidFill>
                  <a:srgbClr val="002060"/>
                </a:solidFill>
              </a:rPr>
              <a:t>a free rotation </a:t>
            </a:r>
            <a:r>
              <a:rPr lang="en-US" sz="1600" dirty="0" smtClean="0">
                <a:solidFill>
                  <a:srgbClr val="002060"/>
                </a:solidFill>
              </a:rPr>
              <a:t>about </a:t>
            </a:r>
            <a:r>
              <a:rPr lang="en-US" sz="1600" dirty="0">
                <a:solidFill>
                  <a:srgbClr val="002060"/>
                </a:solidFill>
              </a:rPr>
              <a:t>the C-C single bond making all protons within these </a:t>
            </a:r>
            <a:r>
              <a:rPr lang="en-US" sz="1600" dirty="0" smtClean="0">
                <a:solidFill>
                  <a:srgbClr val="002060"/>
                </a:solidFill>
              </a:rPr>
              <a:t>        groups </a:t>
            </a:r>
            <a:r>
              <a:rPr lang="en-US" sz="1600" dirty="0">
                <a:solidFill>
                  <a:srgbClr val="002060"/>
                </a:solidFill>
              </a:rPr>
              <a:t>chemically equivalent. </a:t>
            </a:r>
            <a:endParaRPr lang="en-US" sz="1600" dirty="0" smtClean="0">
              <a:solidFill>
                <a:srgbClr val="002060"/>
              </a:solidFill>
            </a:endParaRPr>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distance between the individual peaks of a multiplet is called spin coupling constant (</a:t>
            </a:r>
            <a:r>
              <a:rPr lang="en-US" sz="1600" i="1" dirty="0">
                <a:solidFill>
                  <a:srgbClr val="002060"/>
                </a:solidFill>
              </a:rPr>
              <a:t>J</a:t>
            </a:r>
            <a:r>
              <a:rPr lang="en-US" sz="1600" dirty="0" smtClean="0">
                <a:solidFill>
                  <a:srgbClr val="002060"/>
                </a:solidFill>
              </a:rPr>
              <a:t>)</a:t>
            </a:r>
          </a:p>
          <a:p>
            <a:endParaRPr lang="en-US" sz="2000" dirty="0"/>
          </a:p>
        </p:txBody>
      </p:sp>
      <p:sp>
        <p:nvSpPr>
          <p:cNvPr id="4" name="Slide Number Placeholder 3"/>
          <p:cNvSpPr>
            <a:spLocks noGrp="1"/>
          </p:cNvSpPr>
          <p:nvPr>
            <p:ph type="sldNum" sz="quarter" idx="12"/>
          </p:nvPr>
        </p:nvSpPr>
        <p:spPr/>
        <p:txBody>
          <a:bodyPr/>
          <a:lstStyle/>
          <a:p>
            <a:fld id="{97A92199-DFD4-4428-9FFF-DBBDDFCE1B7E}" type="slidenum">
              <a:rPr lang="en-US" smtClean="0"/>
              <a:t>17</a:t>
            </a:fld>
            <a:endParaRPr lang="en-US"/>
          </a:p>
        </p:txBody>
      </p:sp>
      <p:pic>
        <p:nvPicPr>
          <p:cNvPr id="5" name="Picture 4"/>
          <p:cNvPicPr/>
          <p:nvPr/>
        </p:nvPicPr>
        <p:blipFill>
          <a:blip r:embed="rId3" cstate="print">
            <a:lum bright="-20000" contrast="40000"/>
          </a:blip>
          <a:srcRect/>
          <a:stretch>
            <a:fillRect/>
          </a:stretch>
        </p:blipFill>
        <p:spPr bwMode="auto">
          <a:xfrm>
            <a:off x="2378150" y="2590800"/>
            <a:ext cx="4192250" cy="1831177"/>
          </a:xfrm>
          <a:prstGeom prst="rect">
            <a:avLst/>
          </a:prstGeom>
          <a:noFill/>
          <a:ln w="9525">
            <a:noFill/>
            <a:miter lim="800000"/>
            <a:headEnd/>
            <a:tailEnd/>
          </a:ln>
        </p:spPr>
      </p:pic>
      <p:graphicFrame>
        <p:nvGraphicFramePr>
          <p:cNvPr id="7" name="Object 6"/>
          <p:cNvGraphicFramePr>
            <a:graphicFrameLocks noChangeAspect="1"/>
          </p:cNvGraphicFramePr>
          <p:nvPr>
            <p:extLst>
              <p:ext uri="{D42A27DB-BD31-4B8C-83A1-F6EECF244321}">
                <p14:modId xmlns:p14="http://schemas.microsoft.com/office/powerpoint/2010/main" val="1936395732"/>
              </p:ext>
            </p:extLst>
          </p:nvPr>
        </p:nvGraphicFramePr>
        <p:xfrm>
          <a:off x="3963681" y="2667000"/>
          <a:ext cx="1021188" cy="634904"/>
        </p:xfrm>
        <a:graphic>
          <a:graphicData uri="http://schemas.openxmlformats.org/presentationml/2006/ole">
            <mc:AlternateContent xmlns:mc="http://schemas.openxmlformats.org/markup-compatibility/2006">
              <mc:Choice xmlns:v="urn:schemas-microsoft-com:vml" Requires="v">
                <p:oleObj spid="_x0000_s22604" r:id="rId4" imgW="1276485" imgH="793630" progId="">
                  <p:embed/>
                </p:oleObj>
              </mc:Choice>
              <mc:Fallback>
                <p:oleObj r:id="rId4" imgW="1276485" imgH="793630" progId="">
                  <p:embed/>
                  <p:pic>
                    <p:nvPicPr>
                      <p:cNvPr id="0" name=""/>
                      <p:cNvPicPr/>
                      <p:nvPr/>
                    </p:nvPicPr>
                    <p:blipFill>
                      <a:blip r:embed="rId5"/>
                      <a:stretch>
                        <a:fillRect/>
                      </a:stretch>
                    </p:blipFill>
                    <p:spPr>
                      <a:xfrm>
                        <a:off x="3963681" y="2667000"/>
                        <a:ext cx="1021188" cy="634904"/>
                      </a:xfrm>
                      <a:prstGeom prst="rect">
                        <a:avLst/>
                      </a:prstGeom>
                    </p:spPr>
                  </p:pic>
                </p:oleObj>
              </mc:Fallback>
            </mc:AlternateContent>
          </a:graphicData>
        </a:graphic>
      </p:graphicFrame>
      <p:cxnSp>
        <p:nvCxnSpPr>
          <p:cNvPr id="9" name="Straight Arrow Connector 8"/>
          <p:cNvCxnSpPr/>
          <p:nvPr/>
        </p:nvCxnSpPr>
        <p:spPr>
          <a:xfrm>
            <a:off x="4953000" y="2895600"/>
            <a:ext cx="762000" cy="3810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456337" y="2867830"/>
            <a:ext cx="511875" cy="38100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12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arn(inVertical)">
                                      <p:cBhvr>
                                        <p:cTn id="22" dur="500"/>
                                        <p:tgtEl>
                                          <p:spTgt spid="2">
                                            <p:txEl>
                                              <p:pRg st="8" end="8"/>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inVertical)">
                                      <p:cBhvr>
                                        <p:cTn id="30" dur="500"/>
                                        <p:tgtEl>
                                          <p:spTgt spid="2">
                                            <p:txEl>
                                              <p:pRg st="9" end="9"/>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barn(inVertical)">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barn(inVertical)">
                                      <p:cBhvr>
                                        <p:cTn id="43"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2" name="Content Placeholder 1"/>
          <p:cNvSpPr>
            <a:spLocks noGrp="1"/>
          </p:cNvSpPr>
          <p:nvPr>
            <p:ph idx="1"/>
          </p:nvPr>
        </p:nvSpPr>
        <p:spPr/>
        <p:txBody>
          <a:bodyPr>
            <a:normAutofit/>
          </a:bodyPr>
          <a:lstStyle/>
          <a:p>
            <a:r>
              <a:rPr lang="en-US" sz="2400" b="1" dirty="0">
                <a:solidFill>
                  <a:srgbClr val="C00000"/>
                </a:solidFill>
              </a:rPr>
              <a:t>3. Multiplet </a:t>
            </a:r>
            <a:r>
              <a:rPr lang="en-US" sz="2400" b="1" dirty="0" smtClean="0">
                <a:solidFill>
                  <a:srgbClr val="C00000"/>
                </a:solidFill>
              </a:rPr>
              <a:t>Structure</a:t>
            </a:r>
            <a:endParaRPr lang="en-US" sz="2400" dirty="0">
              <a:solidFill>
                <a:srgbClr val="C00000"/>
              </a:solidFill>
            </a:endParaRPr>
          </a:p>
          <a:p>
            <a:pPr marL="640080" lvl="2">
              <a:spcBef>
                <a:spcPts val="600"/>
              </a:spcBef>
              <a:buClr>
                <a:srgbClr val="002060"/>
              </a:buClr>
            </a:pPr>
            <a:r>
              <a:rPr lang="en-US" sz="2000" dirty="0" smtClean="0">
                <a:solidFill>
                  <a:srgbClr val="002060"/>
                </a:solidFill>
              </a:rPr>
              <a:t>These </a:t>
            </a:r>
            <a:r>
              <a:rPr lang="en-US" sz="2000" dirty="0">
                <a:solidFill>
                  <a:srgbClr val="002060"/>
                </a:solidFill>
              </a:rPr>
              <a:t>protons can have different spins (</a:t>
            </a:r>
            <a:r>
              <a:rPr lang="en-US" sz="2000" dirty="0" err="1">
                <a:solidFill>
                  <a:srgbClr val="002060"/>
                </a:solidFill>
              </a:rPr>
              <a:t>m</a:t>
            </a:r>
            <a:r>
              <a:rPr lang="en-US" sz="2000" baseline="-25000" dirty="0" err="1">
                <a:solidFill>
                  <a:srgbClr val="002060"/>
                </a:solidFill>
              </a:rPr>
              <a:t>I</a:t>
            </a:r>
            <a:r>
              <a:rPr lang="en-US" sz="2000" dirty="0" smtClean="0">
                <a:solidFill>
                  <a:srgbClr val="002060"/>
                </a:solidFill>
              </a:rPr>
              <a:t>= ±½) </a:t>
            </a:r>
            <a:r>
              <a:rPr lang="en-US" sz="2000" dirty="0">
                <a:solidFill>
                  <a:srgbClr val="002060"/>
                </a:solidFill>
              </a:rPr>
              <a:t>and therefore cause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an </a:t>
            </a:r>
            <a:r>
              <a:rPr lang="en-US" sz="2000" dirty="0">
                <a:solidFill>
                  <a:srgbClr val="002060"/>
                </a:solidFill>
              </a:rPr>
              <a:t>additional shielding (same spin compared to the applied field) or deshielding (opposite spin) of the observed protons. </a:t>
            </a:r>
            <a:endParaRPr lang="en-US" sz="2000" dirty="0" smtClean="0">
              <a:solidFill>
                <a:srgbClr val="002060"/>
              </a:solidFill>
            </a:endParaRPr>
          </a:p>
          <a:p>
            <a:pPr marL="640080" lvl="2">
              <a:spcBef>
                <a:spcPts val="600"/>
              </a:spcBef>
              <a:buClr>
                <a:srgbClr val="002060"/>
              </a:buClr>
            </a:pPr>
            <a:r>
              <a:rPr lang="en-US" sz="2000" dirty="0" smtClean="0">
                <a:solidFill>
                  <a:srgbClr val="002060"/>
                </a:solidFill>
              </a:rPr>
              <a:t>If </a:t>
            </a:r>
            <a:r>
              <a:rPr lang="en-US" sz="2000" dirty="0">
                <a:solidFill>
                  <a:srgbClr val="002060"/>
                </a:solidFill>
              </a:rPr>
              <a:t>there are more than one hydrogen atom on the adjacent C-atom, </a:t>
            </a:r>
            <a:r>
              <a:rPr lang="en-US" sz="2000" dirty="0" smtClean="0">
                <a:solidFill>
                  <a:srgbClr val="002060"/>
                </a:solidFill>
              </a:rPr>
              <a:t/>
            </a:r>
            <a:br>
              <a:rPr lang="en-US" sz="2000" dirty="0" smtClean="0">
                <a:solidFill>
                  <a:srgbClr val="002060"/>
                </a:solidFill>
              </a:rPr>
            </a:br>
            <a:r>
              <a:rPr lang="en-US" sz="2000" dirty="0" smtClean="0">
                <a:solidFill>
                  <a:srgbClr val="002060"/>
                </a:solidFill>
              </a:rPr>
              <a:t>more </a:t>
            </a:r>
            <a:r>
              <a:rPr lang="en-US" sz="2000" dirty="0">
                <a:solidFill>
                  <a:srgbClr val="002060"/>
                </a:solidFill>
              </a:rPr>
              <a:t>spin arrangements will be possible i.e., methyl group</a:t>
            </a:r>
            <a:r>
              <a:rPr lang="en-US" sz="2000" dirty="0" smtClean="0">
                <a:solidFill>
                  <a:srgbClr val="002060"/>
                </a:solidFill>
              </a:rPr>
              <a:t>.</a:t>
            </a:r>
          </a:p>
          <a:p>
            <a:pPr marL="640080" lvl="2">
              <a:spcBef>
                <a:spcPts val="600"/>
              </a:spcBef>
              <a:buClr>
                <a:schemeClr val="accent2"/>
              </a:buClr>
            </a:pPr>
            <a:endParaRPr lang="en-US" sz="2000" dirty="0">
              <a:solidFill>
                <a:srgbClr val="002060"/>
              </a:solidFill>
            </a:endParaRPr>
          </a:p>
          <a:p>
            <a:pPr marL="640080" lvl="2">
              <a:spcBef>
                <a:spcPts val="600"/>
              </a:spcBef>
              <a:buClr>
                <a:schemeClr val="accent2"/>
              </a:buClr>
            </a:pPr>
            <a:endParaRPr lang="en-US" sz="2000" dirty="0" smtClean="0">
              <a:solidFill>
                <a:srgbClr val="002060"/>
              </a:solidFill>
            </a:endParaRPr>
          </a:p>
          <a:p>
            <a:pPr marL="640080" lvl="2">
              <a:spcBef>
                <a:spcPts val="600"/>
              </a:spcBef>
              <a:buClr>
                <a:schemeClr val="accent2"/>
              </a:buClr>
            </a:pPr>
            <a:endParaRPr lang="en-US" sz="3200" dirty="0" smtClean="0">
              <a:solidFill>
                <a:srgbClr val="002060"/>
              </a:solidFill>
            </a:endParaRPr>
          </a:p>
          <a:p>
            <a:pPr marL="640080" lvl="2">
              <a:spcBef>
                <a:spcPts val="600"/>
              </a:spcBef>
              <a:buClr>
                <a:srgbClr val="002060"/>
              </a:buClr>
            </a:pPr>
            <a:r>
              <a:rPr lang="en-US" sz="2000" dirty="0" smtClean="0">
                <a:solidFill>
                  <a:srgbClr val="002060"/>
                </a:solidFill>
              </a:rPr>
              <a:t>The methylene group will appear as a quartet. The four lines will </a:t>
            </a:r>
            <a:br>
              <a:rPr lang="en-US" sz="2000" dirty="0" smtClean="0">
                <a:solidFill>
                  <a:srgbClr val="002060"/>
                </a:solidFill>
              </a:rPr>
            </a:br>
            <a:r>
              <a:rPr lang="en-US" sz="2000" dirty="0" smtClean="0">
                <a:solidFill>
                  <a:srgbClr val="002060"/>
                </a:solidFill>
              </a:rPr>
              <a:t>display a relative intensity of 1:3:3:1 (theoretically). </a:t>
            </a:r>
            <a:endParaRPr lang="en-US" sz="2000" dirty="0">
              <a:solidFill>
                <a:srgbClr val="002060"/>
              </a:solidFill>
            </a:endParaRPr>
          </a:p>
          <a:p>
            <a:pPr>
              <a:buClr>
                <a:srgbClr val="002060"/>
              </a:buClr>
            </a:pPr>
            <a:endParaRPr lang="en-US" dirty="0"/>
          </a:p>
        </p:txBody>
      </p:sp>
      <p:sp>
        <p:nvSpPr>
          <p:cNvPr id="5" name="Slide Number Placeholder 4"/>
          <p:cNvSpPr>
            <a:spLocks noGrp="1"/>
          </p:cNvSpPr>
          <p:nvPr>
            <p:ph type="sldNum" sz="quarter" idx="12"/>
          </p:nvPr>
        </p:nvSpPr>
        <p:spPr/>
        <p:txBody>
          <a:bodyPr/>
          <a:lstStyle/>
          <a:p>
            <a:fld id="{97A92199-DFD4-4428-9FFF-DBBDDFCE1B7E}" type="slidenum">
              <a:rPr lang="en-US" smtClean="0"/>
              <a:t>18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80543037"/>
              </p:ext>
            </p:extLst>
          </p:nvPr>
        </p:nvGraphicFramePr>
        <p:xfrm>
          <a:off x="2057400" y="3810000"/>
          <a:ext cx="5120640" cy="1219200"/>
        </p:xfrm>
        <a:graphic>
          <a:graphicData uri="http://schemas.openxmlformats.org/drawingml/2006/table">
            <a:tbl>
              <a:tblPr firstRow="1" bandRow="1">
                <a:tableStyleId>{7DF18680-E054-41AD-8BC1-D1AEF772440D}</a:tableStyleId>
              </a:tblPr>
              <a:tblGrid>
                <a:gridCol w="1280160"/>
                <a:gridCol w="1280160"/>
                <a:gridCol w="1280160"/>
                <a:gridCol w="1280160"/>
              </a:tblGrid>
              <a:tr h="239276">
                <a:tc>
                  <a:txBody>
                    <a:bodyPr/>
                    <a:lstStyle/>
                    <a:p>
                      <a:pPr marL="0" marR="0" algn="ctr">
                        <a:spcBef>
                          <a:spcPts val="0"/>
                        </a:spcBef>
                        <a:spcAft>
                          <a:spcPts val="0"/>
                        </a:spcAft>
                      </a:pPr>
                      <a:r>
                        <a:rPr lang="en-US" sz="1600" b="1" dirty="0">
                          <a:solidFill>
                            <a:schemeClr val="tx1"/>
                          </a:solidFill>
                          <a:effectLst/>
                          <a:latin typeface="Times"/>
                          <a:ea typeface="Times New Roman"/>
                          <a:cs typeface="Times New Roman"/>
                        </a:rPr>
                        <a:t>Scenario 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1"/>
                          </a:solidFill>
                          <a:effectLst/>
                          <a:latin typeface="Times"/>
                          <a:ea typeface="Times"/>
                          <a:cs typeface="Times New Roman"/>
                        </a:rPr>
                        <a:t>Scenario 2</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1"/>
                          </a:solidFill>
                          <a:effectLst/>
                          <a:latin typeface="Times"/>
                          <a:ea typeface="Times"/>
                          <a:cs typeface="Times New Roman"/>
                        </a:rPr>
                        <a:t>Scenario 3</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tabLst>
                          <a:tab pos="2743200" algn="ctr"/>
                          <a:tab pos="5486400" algn="r"/>
                          <a:tab pos="457200" algn="l"/>
                        </a:tabLst>
                      </a:pPr>
                      <a:r>
                        <a:rPr lang="en-US" sz="1600" b="1" dirty="0">
                          <a:solidFill>
                            <a:schemeClr val="tx1"/>
                          </a:solidFill>
                          <a:effectLst/>
                          <a:latin typeface="Times New Roman"/>
                          <a:ea typeface="Times New Roman"/>
                          <a:cs typeface="Times New Roman"/>
                        </a:rPr>
                        <a:t>Scenario 4</a:t>
                      </a:r>
                      <a:endParaRPr lang="en-US" sz="16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847">
                <a:tc>
                  <a:txBody>
                    <a:bodyPr/>
                    <a:lstStyle/>
                    <a:p>
                      <a:pPr marL="0" marR="80010" algn="ctr">
                        <a:spcBef>
                          <a:spcPts val="0"/>
                        </a:spcBef>
                        <a:spcAft>
                          <a:spcPts val="0"/>
                        </a:spcAft>
                      </a:pP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endParaRPr lang="en-US" sz="1600" b="1"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14300" algn="ctr">
                        <a:spcBef>
                          <a:spcPts val="0"/>
                        </a:spcBef>
                        <a:spcAft>
                          <a:spcPts val="0"/>
                        </a:spcAft>
                      </a:pP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114300" algn="ctr">
                        <a:spcBef>
                          <a:spcPts val="0"/>
                        </a:spcBef>
                        <a:spcAft>
                          <a:spcPts val="0"/>
                        </a:spcAft>
                      </a:pP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endParaRPr lang="en-US" sz="1600" b="1" dirty="0">
                        <a:solidFill>
                          <a:schemeClr val="tx1"/>
                        </a:solidFill>
                        <a:effectLst/>
                        <a:latin typeface="Times"/>
                        <a:ea typeface="Times"/>
                        <a:cs typeface="Times New Roman"/>
                      </a:endParaRPr>
                    </a:p>
                    <a:p>
                      <a:pPr marL="0" marR="11430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endParaRPr lang="en-US" sz="1600" b="1"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p>
                      <a:pPr marL="0" marR="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chemeClr val="tx1"/>
                          </a:solidFill>
                          <a:effectLst/>
                          <a:latin typeface="Times New Roman"/>
                          <a:ea typeface="Times"/>
                          <a:cs typeface="Times New Roman"/>
                        </a:rPr>
                        <a:t> </a:t>
                      </a:r>
                      <a:r>
                        <a:rPr lang="en-US" sz="1600" b="1" dirty="0">
                          <a:solidFill>
                            <a:schemeClr val="tx1"/>
                          </a:solidFill>
                          <a:effectLst/>
                          <a:latin typeface="Times New Roman"/>
                          <a:ea typeface="Times"/>
                          <a:cs typeface="Times New Roman"/>
                          <a:sym typeface="Symbol"/>
                        </a:rPr>
                        <a:t></a:t>
                      </a:r>
                      <a:endParaRPr lang="en-US" sz="1600" b="1"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25730" algn="ctr">
                        <a:spcBef>
                          <a:spcPts val="0"/>
                        </a:spcBef>
                        <a:spcAft>
                          <a:spcPts val="0"/>
                        </a:spcAft>
                      </a:pP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r>
                        <a:rPr lang="en-US" sz="1600" b="1" dirty="0">
                          <a:solidFill>
                            <a:srgbClr val="C00000"/>
                          </a:solidFill>
                          <a:effectLst/>
                          <a:latin typeface="Times New Roman"/>
                          <a:ea typeface="Times"/>
                          <a:cs typeface="Times New Roman"/>
                        </a:rPr>
                        <a:t> </a:t>
                      </a:r>
                      <a:r>
                        <a:rPr lang="en-US" sz="1600" b="1" dirty="0">
                          <a:solidFill>
                            <a:srgbClr val="C00000"/>
                          </a:solidFill>
                          <a:effectLst/>
                          <a:latin typeface="Times New Roman"/>
                          <a:ea typeface="Times"/>
                          <a:cs typeface="Times New Roman"/>
                          <a:sym typeface="Symbol"/>
                        </a:rPr>
                        <a:t></a:t>
                      </a:r>
                      <a:endParaRPr lang="en-US" sz="16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276">
                <a:tc>
                  <a:txBody>
                    <a:bodyPr/>
                    <a:lstStyle/>
                    <a:p>
                      <a:pPr marL="0" marR="0">
                        <a:spcBef>
                          <a:spcPts val="0"/>
                        </a:spcBef>
                        <a:spcAft>
                          <a:spcPts val="0"/>
                        </a:spcAft>
                      </a:pPr>
                      <a:r>
                        <a:rPr lang="en-US" sz="1600" i="1" dirty="0">
                          <a:solidFill>
                            <a:schemeClr val="tx1"/>
                          </a:solidFill>
                          <a:effectLst/>
                          <a:latin typeface="Times New Roman"/>
                          <a:ea typeface="Times"/>
                          <a:cs typeface="Times New Roman"/>
                        </a:rPr>
                        <a:t>1 possibility</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i="1" dirty="0">
                          <a:solidFill>
                            <a:schemeClr val="tx1"/>
                          </a:solidFill>
                          <a:effectLst/>
                          <a:latin typeface="Times New Roman"/>
                          <a:ea typeface="Times"/>
                          <a:cs typeface="Times New Roman"/>
                        </a:rPr>
                        <a:t>3 possibilities</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i="1" dirty="0">
                          <a:solidFill>
                            <a:schemeClr val="tx1"/>
                          </a:solidFill>
                          <a:effectLst/>
                          <a:latin typeface="Times New Roman"/>
                          <a:ea typeface="Times"/>
                          <a:cs typeface="Times New Roman"/>
                        </a:rPr>
                        <a:t>3 possibilities</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600" i="1" dirty="0">
                          <a:solidFill>
                            <a:schemeClr val="tx1"/>
                          </a:solidFill>
                          <a:effectLst/>
                          <a:latin typeface="Times New Roman"/>
                          <a:ea typeface="Times"/>
                          <a:cs typeface="Times New Roman"/>
                        </a:rPr>
                        <a:t>1 possibility</a:t>
                      </a:r>
                      <a:endParaRPr lang="en-US" sz="16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00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arn(inVertical)">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514600"/>
            <a:ext cx="8001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609600" y="1447800"/>
            <a:ext cx="8229600" cy="5410200"/>
          </a:xfrm>
        </p:spPr>
        <p:txBody>
          <a:bodyPr>
            <a:normAutofit fontScale="55000" lnSpcReduction="20000"/>
          </a:bodyPr>
          <a:lstStyle/>
          <a:p>
            <a:r>
              <a:rPr lang="en-US" sz="3300" b="1" dirty="0">
                <a:solidFill>
                  <a:srgbClr val="C00000"/>
                </a:solidFill>
              </a:rPr>
              <a:t>3. </a:t>
            </a:r>
            <a:r>
              <a:rPr lang="en-US" sz="3300" b="1" dirty="0" smtClean="0">
                <a:solidFill>
                  <a:srgbClr val="C00000"/>
                </a:solidFill>
              </a:rPr>
              <a:t>Multiplet Structure</a:t>
            </a:r>
            <a:endParaRPr lang="en-US" sz="3300" dirty="0">
              <a:solidFill>
                <a:srgbClr val="C00000"/>
              </a:solidFill>
            </a:endParaRPr>
          </a:p>
          <a:p>
            <a:pPr marL="512763" lvl="1">
              <a:buFont typeface="Arial" panose="020B0604020202020204" pitchFamily="34" charset="0"/>
              <a:buChar char="•"/>
            </a:pPr>
            <a:r>
              <a:rPr lang="en-US" sz="3300" dirty="0" smtClean="0">
                <a:solidFill>
                  <a:srgbClr val="002060"/>
                </a:solidFill>
              </a:rPr>
              <a:t>A </a:t>
            </a:r>
            <a:r>
              <a:rPr lang="en-US" sz="3300" dirty="0">
                <a:solidFill>
                  <a:srgbClr val="002060"/>
                </a:solidFill>
              </a:rPr>
              <a:t>neighboring methyl group splits a signal into a quartet, which ideally shows relative intensities of </a:t>
            </a:r>
            <a:r>
              <a:rPr lang="en-US" sz="3300" dirty="0" smtClean="0">
                <a:solidFill>
                  <a:srgbClr val="002060"/>
                </a:solidFill>
              </a:rPr>
              <a:t>the </a:t>
            </a:r>
            <a:r>
              <a:rPr lang="en-US" sz="3300" dirty="0">
                <a:solidFill>
                  <a:srgbClr val="002060"/>
                </a:solidFill>
              </a:rPr>
              <a:t>peaks of 1:3:3:1. Generally, the line intensities can be predicted using Pascal’s triangle (for well separated multiplets using </a:t>
            </a:r>
            <a:r>
              <a:rPr lang="en-US" sz="3300" baseline="-25000" dirty="0" err="1">
                <a:solidFill>
                  <a:srgbClr val="002060"/>
                </a:solidFill>
              </a:rPr>
              <a:t>n</a:t>
            </a:r>
            <a:r>
              <a:rPr lang="en-US" sz="3300" dirty="0" err="1">
                <a:solidFill>
                  <a:srgbClr val="002060"/>
                </a:solidFill>
              </a:rPr>
              <a:t>C</a:t>
            </a:r>
            <a:r>
              <a:rPr lang="en-US" sz="3300" baseline="-25000" dirty="0" err="1">
                <a:solidFill>
                  <a:srgbClr val="002060"/>
                </a:solidFill>
              </a:rPr>
              <a:t>r</a:t>
            </a:r>
            <a:r>
              <a:rPr lang="en-US" sz="3300" dirty="0" smtClean="0">
                <a:solidFill>
                  <a:srgbClr val="002060"/>
                </a:solidFill>
              </a:rPr>
              <a:t>):</a:t>
            </a:r>
          </a:p>
          <a:p>
            <a:pPr lvl="1">
              <a:buFont typeface="Arial" panose="020B0604020202020204" pitchFamily="34" charset="0"/>
              <a:buChar char="•"/>
            </a:pPr>
            <a:endParaRPr lang="en-US" sz="2200" dirty="0">
              <a:solidFill>
                <a:srgbClr val="002060"/>
              </a:solidFill>
            </a:endParaRPr>
          </a:p>
          <a:p>
            <a:r>
              <a:rPr lang="en-US" sz="2800" dirty="0">
                <a:solidFill>
                  <a:srgbClr val="00206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a:t>
            </a:r>
            <a:r>
              <a:rPr lang="en-US" sz="2700" dirty="0">
                <a:solidFill>
                  <a:srgbClr val="003300"/>
                </a:solidFill>
              </a:rPr>
              <a:t>Singlet</a:t>
            </a:r>
            <a:endParaRPr lang="en-US" sz="2700" b="1" dirty="0">
              <a:solidFill>
                <a:srgbClr val="003300"/>
              </a:solidFill>
            </a:endParaRPr>
          </a:p>
          <a:p>
            <a:r>
              <a:rPr lang="en-US" sz="2700" dirty="0">
                <a:solidFill>
                  <a:srgbClr val="003300"/>
                </a:solidFill>
              </a:rPr>
              <a:t>			      1	      1		 	 </a:t>
            </a:r>
            <a:r>
              <a:rPr lang="en-US" sz="2700" dirty="0" smtClean="0">
                <a:solidFill>
                  <a:srgbClr val="003300"/>
                </a:solidFill>
              </a:rPr>
              <a:t>	 Doublet</a:t>
            </a:r>
            <a:endParaRPr lang="en-US" sz="2700" dirty="0">
              <a:solidFill>
                <a:srgbClr val="003300"/>
              </a:solidFill>
            </a:endParaRPr>
          </a:p>
          <a:p>
            <a:r>
              <a:rPr lang="en-US" sz="2700" dirty="0">
                <a:solidFill>
                  <a:srgbClr val="003300"/>
                </a:solidFill>
              </a:rPr>
              <a:t>	 </a:t>
            </a:r>
            <a:r>
              <a:rPr lang="en-US" sz="2700" dirty="0" smtClean="0">
                <a:solidFill>
                  <a:srgbClr val="003300"/>
                </a:solidFill>
              </a:rPr>
              <a:t>                     </a:t>
            </a:r>
            <a:r>
              <a:rPr lang="en-US" sz="2700" dirty="0">
                <a:solidFill>
                  <a:srgbClr val="003300"/>
                </a:solidFill>
              </a:rPr>
              <a:t> </a:t>
            </a:r>
            <a:r>
              <a:rPr lang="en-US" sz="2700" dirty="0" smtClean="0">
                <a:solidFill>
                  <a:srgbClr val="003300"/>
                </a:solidFill>
              </a:rPr>
              <a:t>           1                   2                  1 </a:t>
            </a:r>
            <a:r>
              <a:rPr lang="en-US" sz="2700" dirty="0">
                <a:solidFill>
                  <a:srgbClr val="003300"/>
                </a:solidFill>
              </a:rPr>
              <a:t>			 Triplet</a:t>
            </a:r>
          </a:p>
          <a:p>
            <a:r>
              <a:rPr lang="en-US" sz="2700" dirty="0">
                <a:solidFill>
                  <a:srgbClr val="003300"/>
                </a:solidFill>
              </a:rPr>
              <a:t>		</a:t>
            </a:r>
            <a:r>
              <a:rPr lang="en-US" sz="2700" dirty="0" smtClean="0">
                <a:solidFill>
                  <a:srgbClr val="003300"/>
                </a:solidFill>
              </a:rPr>
              <a:t>        </a:t>
            </a:r>
            <a:r>
              <a:rPr lang="en-US" sz="2700" dirty="0">
                <a:solidFill>
                  <a:srgbClr val="003300"/>
                </a:solidFill>
              </a:rPr>
              <a:t>1	      3	       3	     </a:t>
            </a:r>
            <a:r>
              <a:rPr lang="en-US" sz="2700" dirty="0" smtClean="0">
                <a:solidFill>
                  <a:srgbClr val="003300"/>
                </a:solidFill>
              </a:rPr>
              <a:t>  1</a:t>
            </a:r>
            <a:r>
              <a:rPr lang="en-US" sz="2700" dirty="0">
                <a:solidFill>
                  <a:srgbClr val="003300"/>
                </a:solidFill>
              </a:rPr>
              <a:t>			 Quartet</a:t>
            </a:r>
          </a:p>
          <a:p>
            <a:r>
              <a:rPr lang="en-US" sz="2700" dirty="0" smtClean="0">
                <a:solidFill>
                  <a:srgbClr val="003300"/>
                </a:solidFill>
              </a:rPr>
              <a:t>                               1              4</a:t>
            </a:r>
            <a:r>
              <a:rPr lang="en-US" sz="2700" dirty="0">
                <a:solidFill>
                  <a:srgbClr val="003300"/>
                </a:solidFill>
              </a:rPr>
              <a:t>	</a:t>
            </a:r>
            <a:r>
              <a:rPr lang="en-US" sz="2700" dirty="0" smtClean="0">
                <a:solidFill>
                  <a:srgbClr val="003300"/>
                </a:solidFill>
              </a:rPr>
              <a:t>                6</a:t>
            </a:r>
            <a:r>
              <a:rPr lang="en-US" sz="2700" dirty="0">
                <a:solidFill>
                  <a:srgbClr val="003300"/>
                </a:solidFill>
              </a:rPr>
              <a:t>	</a:t>
            </a:r>
            <a:r>
              <a:rPr lang="en-US" sz="2700" dirty="0" smtClean="0">
                <a:solidFill>
                  <a:srgbClr val="003300"/>
                </a:solidFill>
              </a:rPr>
              <a:t>                 4  </a:t>
            </a:r>
            <a:r>
              <a:rPr lang="en-US" sz="2700" dirty="0">
                <a:solidFill>
                  <a:srgbClr val="00330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Quintet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a:t>
            </a:r>
            <a:r>
              <a:rPr lang="en-US" sz="2700" dirty="0">
                <a:solidFill>
                  <a:srgbClr val="003300"/>
                </a:solidFill>
              </a:rPr>
              <a:t>	       5       </a:t>
            </a:r>
            <a:r>
              <a:rPr lang="en-US" sz="2700" dirty="0" smtClean="0">
                <a:solidFill>
                  <a:srgbClr val="003300"/>
                </a:solidFill>
              </a:rPr>
              <a:t>        </a:t>
            </a:r>
            <a:r>
              <a:rPr lang="en-US" sz="2700" dirty="0">
                <a:solidFill>
                  <a:srgbClr val="003300"/>
                </a:solidFill>
              </a:rPr>
              <a:t>10       </a:t>
            </a:r>
            <a:r>
              <a:rPr lang="en-US" sz="2700" dirty="0" smtClean="0">
                <a:solidFill>
                  <a:srgbClr val="003300"/>
                </a:solidFill>
              </a:rPr>
              <a:t>         </a:t>
            </a:r>
            <a:r>
              <a:rPr lang="en-US" sz="2700" dirty="0">
                <a:solidFill>
                  <a:srgbClr val="003300"/>
                </a:solidFill>
              </a:rPr>
              <a:t>10        </a:t>
            </a:r>
            <a:r>
              <a:rPr lang="en-US" sz="2700" dirty="0" smtClean="0">
                <a:solidFill>
                  <a:srgbClr val="003300"/>
                </a:solidFill>
              </a:rPr>
              <a:t>         5              1       </a:t>
            </a:r>
            <a:r>
              <a:rPr lang="en-US" sz="2700" dirty="0">
                <a:solidFill>
                  <a:srgbClr val="003300"/>
                </a:solidFill>
              </a:rPr>
              <a:t>	</a:t>
            </a:r>
            <a:r>
              <a:rPr lang="en-US" sz="2700" dirty="0" smtClean="0">
                <a:solidFill>
                  <a:srgbClr val="003300"/>
                </a:solidFill>
              </a:rPr>
              <a:t>	 Sextet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1              6            15                </a:t>
            </a:r>
            <a:r>
              <a:rPr lang="en-US" sz="2700" dirty="0">
                <a:solidFill>
                  <a:srgbClr val="003300"/>
                </a:solidFill>
              </a:rPr>
              <a:t>20       </a:t>
            </a:r>
            <a:r>
              <a:rPr lang="en-US" sz="2700" dirty="0" smtClean="0">
                <a:solidFill>
                  <a:srgbClr val="003300"/>
                </a:solidFill>
              </a:rPr>
              <a:t>          15              6              1             	 Septet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a:t>
            </a:r>
            <a:r>
              <a:rPr lang="en-US" sz="2700" dirty="0">
                <a:solidFill>
                  <a:srgbClr val="003300"/>
                </a:solidFill>
              </a:rPr>
              <a:t>7        </a:t>
            </a:r>
            <a:r>
              <a:rPr lang="en-US" sz="2700" dirty="0" smtClean="0">
                <a:solidFill>
                  <a:srgbClr val="003300"/>
                </a:solidFill>
              </a:rPr>
              <a:t>      21</a:t>
            </a:r>
            <a:r>
              <a:rPr lang="en-US" sz="2700" dirty="0">
                <a:solidFill>
                  <a:srgbClr val="003300"/>
                </a:solidFill>
              </a:rPr>
              <a:t>	     35      </a:t>
            </a:r>
            <a:r>
              <a:rPr lang="en-US" sz="2700" dirty="0" smtClean="0">
                <a:solidFill>
                  <a:srgbClr val="003300"/>
                </a:solidFill>
              </a:rPr>
              <a:t>          </a:t>
            </a:r>
            <a:r>
              <a:rPr lang="en-US" sz="2700" dirty="0">
                <a:solidFill>
                  <a:srgbClr val="003300"/>
                </a:solidFill>
              </a:rPr>
              <a:t>35     </a:t>
            </a:r>
            <a:r>
              <a:rPr lang="en-US" sz="2700" dirty="0" smtClean="0">
                <a:solidFill>
                  <a:srgbClr val="003300"/>
                </a:solidFill>
              </a:rPr>
              <a:t>          21             </a:t>
            </a:r>
            <a:r>
              <a:rPr lang="en-US" sz="2700" dirty="0">
                <a:solidFill>
                  <a:srgbClr val="003300"/>
                </a:solidFill>
              </a:rPr>
              <a:t>7          </a:t>
            </a:r>
            <a:r>
              <a:rPr lang="en-US" sz="2700" dirty="0" smtClean="0">
                <a:solidFill>
                  <a:srgbClr val="003300"/>
                </a:solidFill>
              </a:rPr>
              <a:t>   1</a:t>
            </a:r>
            <a:r>
              <a:rPr lang="en-US" sz="2700" dirty="0">
                <a:solidFill>
                  <a:srgbClr val="003300"/>
                </a:solidFill>
              </a:rPr>
              <a:t>	</a:t>
            </a:r>
            <a:r>
              <a:rPr lang="en-US" sz="2700" dirty="0" smtClean="0">
                <a:solidFill>
                  <a:srgbClr val="003300"/>
                </a:solidFill>
              </a:rPr>
              <a:t> Octet</a:t>
            </a:r>
            <a:endParaRPr lang="en-US" sz="2700" dirty="0">
              <a:solidFill>
                <a:srgbClr val="003300"/>
              </a:solidFill>
            </a:endParaRPr>
          </a:p>
          <a:p>
            <a:r>
              <a:rPr lang="en-US" sz="2700" dirty="0">
                <a:solidFill>
                  <a:srgbClr val="003300"/>
                </a:solidFill>
              </a:rPr>
              <a:t> </a:t>
            </a:r>
            <a:r>
              <a:rPr lang="en-US" sz="2700" dirty="0" smtClean="0">
                <a:solidFill>
                  <a:srgbClr val="003300"/>
                </a:solidFill>
              </a:rPr>
              <a:t> 1           8             28           56                70                 56             </a:t>
            </a:r>
            <a:r>
              <a:rPr lang="en-US" sz="2700" dirty="0">
                <a:solidFill>
                  <a:srgbClr val="003300"/>
                </a:solidFill>
              </a:rPr>
              <a:t>28      </a:t>
            </a:r>
            <a:r>
              <a:rPr lang="en-US" sz="2700" dirty="0" smtClean="0">
                <a:solidFill>
                  <a:srgbClr val="003300"/>
                </a:solidFill>
              </a:rPr>
              <a:t>       </a:t>
            </a:r>
            <a:r>
              <a:rPr lang="en-US" sz="2700" dirty="0">
                <a:solidFill>
                  <a:srgbClr val="003300"/>
                </a:solidFill>
              </a:rPr>
              <a:t>8        </a:t>
            </a:r>
            <a:r>
              <a:rPr lang="en-US" sz="2700" dirty="0" smtClean="0">
                <a:solidFill>
                  <a:srgbClr val="003300"/>
                </a:solidFill>
              </a:rPr>
              <a:t>    </a:t>
            </a:r>
            <a:r>
              <a:rPr lang="en-US" sz="2700" dirty="0">
                <a:solidFill>
                  <a:srgbClr val="003300"/>
                </a:solidFill>
              </a:rPr>
              <a:t>1   </a:t>
            </a:r>
            <a:r>
              <a:rPr lang="en-US" sz="2700" dirty="0" smtClean="0">
                <a:solidFill>
                  <a:srgbClr val="003300"/>
                </a:solidFill>
              </a:rPr>
              <a:t>	 Nonet    </a:t>
            </a:r>
            <a:endParaRPr lang="en-US" sz="2700" dirty="0">
              <a:solidFill>
                <a:srgbClr val="003300"/>
              </a:solidFill>
            </a:endParaRPr>
          </a:p>
          <a:p>
            <a:pPr lvl="1">
              <a:buFont typeface="Arial" panose="020B0604020202020204" pitchFamily="34" charset="0"/>
              <a:buChar char="•"/>
            </a:pPr>
            <a:endParaRPr lang="en-US" sz="1300" dirty="0" smtClean="0">
              <a:solidFill>
                <a:srgbClr val="002060"/>
              </a:solidFill>
            </a:endParaRPr>
          </a:p>
          <a:p>
            <a:pPr marL="512763" lvl="1">
              <a:buFont typeface="Arial" panose="020B0604020202020204" pitchFamily="34" charset="0"/>
              <a:buChar char="•"/>
            </a:pPr>
            <a:r>
              <a:rPr lang="en-US" sz="3300" dirty="0" smtClean="0">
                <a:solidFill>
                  <a:srgbClr val="002060"/>
                </a:solidFill>
              </a:rPr>
              <a:t>The higher </a:t>
            </a:r>
            <a:r>
              <a:rPr lang="en-US" sz="3300" dirty="0">
                <a:solidFill>
                  <a:srgbClr val="002060"/>
                </a:solidFill>
              </a:rPr>
              <a:t>the multiplicity, the </a:t>
            </a:r>
            <a:r>
              <a:rPr lang="en-US" sz="3300" dirty="0" smtClean="0">
                <a:solidFill>
                  <a:srgbClr val="002060"/>
                </a:solidFill>
              </a:rPr>
              <a:t>larger </a:t>
            </a:r>
            <a:r>
              <a:rPr lang="en-US" sz="3300" dirty="0">
                <a:solidFill>
                  <a:srgbClr val="002060"/>
                </a:solidFill>
              </a:rPr>
              <a:t>the </a:t>
            </a:r>
            <a:r>
              <a:rPr lang="en-US" sz="3300" dirty="0" smtClean="0">
                <a:solidFill>
                  <a:srgbClr val="002060"/>
                </a:solidFill>
              </a:rPr>
              <a:t>size discrepancy of the outer and the inner lines.  </a:t>
            </a:r>
          </a:p>
          <a:p>
            <a:pPr marL="512763" lvl="1">
              <a:buFont typeface="Arial" panose="020B0604020202020204" pitchFamily="34" charset="0"/>
              <a:buChar char="•"/>
            </a:pPr>
            <a:r>
              <a:rPr lang="en-US" sz="3300" dirty="0" smtClean="0">
                <a:solidFill>
                  <a:srgbClr val="002060"/>
                </a:solidFill>
              </a:rPr>
              <a:t>When </a:t>
            </a:r>
            <a:r>
              <a:rPr lang="en-US" sz="3300" dirty="0">
                <a:solidFill>
                  <a:srgbClr val="002060"/>
                </a:solidFill>
              </a:rPr>
              <a:t>a lot of lines are observed, it </a:t>
            </a:r>
            <a:r>
              <a:rPr lang="en-US" sz="3300" dirty="0" smtClean="0">
                <a:solidFill>
                  <a:srgbClr val="002060"/>
                </a:solidFill>
              </a:rPr>
              <a:t>is often </a:t>
            </a:r>
            <a:r>
              <a:rPr lang="en-US" sz="3300" dirty="0">
                <a:solidFill>
                  <a:srgbClr val="002060"/>
                </a:solidFill>
              </a:rPr>
              <a:t>difficult to identify the exact number </a:t>
            </a:r>
            <a:r>
              <a:rPr lang="en-US" sz="3300" dirty="0" smtClean="0">
                <a:solidFill>
                  <a:srgbClr val="002060"/>
                </a:solidFill>
              </a:rPr>
              <a:t>of </a:t>
            </a:r>
            <a:r>
              <a:rPr lang="en-US" sz="3300" dirty="0">
                <a:solidFill>
                  <a:srgbClr val="002060"/>
                </a:solidFill>
              </a:rPr>
              <a:t>lines </a:t>
            </a:r>
            <a:r>
              <a:rPr lang="en-US" sz="3300" dirty="0" smtClean="0">
                <a:solidFill>
                  <a:srgbClr val="002060"/>
                </a:solidFill>
              </a:rPr>
              <a:t>within </a:t>
            </a:r>
            <a:r>
              <a:rPr lang="en-US" sz="3300" dirty="0">
                <a:solidFill>
                  <a:srgbClr val="002060"/>
                </a:solidFill>
              </a:rPr>
              <a:t>a multiplet because the outermost lines are barely </a:t>
            </a:r>
            <a:r>
              <a:rPr lang="en-US" sz="3300" dirty="0" smtClean="0">
                <a:solidFill>
                  <a:srgbClr val="002060"/>
                </a:solidFill>
              </a:rPr>
              <a:t>(</a:t>
            </a:r>
            <a:r>
              <a:rPr lang="en-US" sz="3300" dirty="0">
                <a:solidFill>
                  <a:srgbClr val="002060"/>
                </a:solidFill>
              </a:rPr>
              <a:t>or not) visible in </a:t>
            </a:r>
            <a:r>
              <a:rPr lang="en-US" sz="3300" dirty="0" smtClean="0">
                <a:solidFill>
                  <a:srgbClr val="002060"/>
                </a:solidFill>
              </a:rPr>
              <a:t>those cases.</a:t>
            </a:r>
          </a:p>
          <a:p>
            <a:pPr marL="512763" lvl="1">
              <a:buFont typeface="Arial" panose="020B0604020202020204" pitchFamily="34" charset="0"/>
              <a:buChar char="•"/>
            </a:pPr>
            <a:r>
              <a:rPr lang="en-US" sz="3300" dirty="0" smtClean="0">
                <a:solidFill>
                  <a:srgbClr val="002060"/>
                </a:solidFill>
              </a:rPr>
              <a:t>Sometimes </a:t>
            </a:r>
            <a:r>
              <a:rPr lang="en-US" sz="3300" dirty="0">
                <a:solidFill>
                  <a:srgbClr val="002060"/>
                </a:solidFill>
              </a:rPr>
              <a:t>it helps to determine the ratio of the two lines farthest to the </a:t>
            </a:r>
            <a:r>
              <a:rPr lang="en-US" sz="3300" dirty="0" smtClean="0">
                <a:solidFill>
                  <a:srgbClr val="002060"/>
                </a:solidFill>
              </a:rPr>
              <a:t>outside </a:t>
            </a:r>
            <a:br>
              <a:rPr lang="en-US" sz="3300" dirty="0" smtClean="0">
                <a:solidFill>
                  <a:srgbClr val="002060"/>
                </a:solidFill>
              </a:rPr>
            </a:br>
            <a:r>
              <a:rPr lang="en-US" sz="3300" dirty="0" smtClean="0">
                <a:solidFill>
                  <a:srgbClr val="002060"/>
                </a:solidFill>
              </a:rPr>
              <a:t>of </a:t>
            </a:r>
            <a:r>
              <a:rPr lang="en-US" sz="3300" dirty="0">
                <a:solidFill>
                  <a:srgbClr val="002060"/>
                </a:solidFill>
              </a:rPr>
              <a:t>the multiplet</a:t>
            </a:r>
            <a:r>
              <a:rPr lang="en-US" sz="3300" dirty="0"/>
              <a:t>. </a:t>
            </a:r>
            <a:endParaRPr lang="en-US" sz="2900" dirty="0" smtClean="0"/>
          </a:p>
        </p:txBody>
      </p:sp>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5" name="Slide Number Placeholder 4"/>
          <p:cNvSpPr>
            <a:spLocks noGrp="1"/>
          </p:cNvSpPr>
          <p:nvPr>
            <p:ph type="sldNum" sz="quarter" idx="12"/>
          </p:nvPr>
        </p:nvSpPr>
        <p:spPr/>
        <p:txBody>
          <a:bodyPr/>
          <a:lstStyle/>
          <a:p>
            <a:fld id="{97A92199-DFD4-4428-9FFF-DBBDDFCE1B7E}" type="slidenum">
              <a:rPr lang="en-US" smtClean="0"/>
              <a:t>19</a:t>
            </a:fld>
            <a:endParaRPr lang="en-US"/>
          </a:p>
        </p:txBody>
      </p:sp>
    </p:spTree>
    <p:extLst>
      <p:ext uri="{BB962C8B-B14F-4D97-AF65-F5344CB8AC3E}">
        <p14:creationId xmlns:p14="http://schemas.microsoft.com/office/powerpoint/2010/main" val="45378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outVertical)">
                                      <p:cBhvr>
                                        <p:cTn id="12" dur="500"/>
                                        <p:tgtEl>
                                          <p:spTgt spid="2">
                                            <p:txEl>
                                              <p:pRg st="3" end="3"/>
                                            </p:txEl>
                                          </p:spTgt>
                                        </p:tgtEl>
                                      </p:cBhvr>
                                    </p:animEffect>
                                  </p:childTnLst>
                                </p:cTn>
                              </p:par>
                              <p:par>
                                <p:cTn id="13" presetID="16" presetClass="entr" presetSubtype="37"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barn(outVertical)">
                                      <p:cBhvr>
                                        <p:cTn id="15" dur="500"/>
                                        <p:tgtEl>
                                          <p:spTgt spid="2">
                                            <p:txEl>
                                              <p:pRg st="4" end="4"/>
                                            </p:txEl>
                                          </p:spTgt>
                                        </p:tgtEl>
                                      </p:cBhvr>
                                    </p:animEffect>
                                  </p:childTnLst>
                                </p:cTn>
                              </p:par>
                              <p:par>
                                <p:cTn id="16" presetID="16" presetClass="entr" presetSubtype="37"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barn(outVertical)">
                                      <p:cBhvr>
                                        <p:cTn id="18" dur="500"/>
                                        <p:tgtEl>
                                          <p:spTgt spid="2">
                                            <p:txEl>
                                              <p:pRg st="5" end="5"/>
                                            </p:txEl>
                                          </p:spTgt>
                                        </p:tgtEl>
                                      </p:cBhvr>
                                    </p:animEffect>
                                  </p:childTnLst>
                                </p:cTn>
                              </p:par>
                              <p:par>
                                <p:cTn id="19" presetID="16" presetClass="entr" presetSubtype="37"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barn(outVertical)">
                                      <p:cBhvr>
                                        <p:cTn id="21" dur="500"/>
                                        <p:tgtEl>
                                          <p:spTgt spid="2">
                                            <p:txEl>
                                              <p:pRg st="6" end="6"/>
                                            </p:txEl>
                                          </p:spTgt>
                                        </p:tgtEl>
                                      </p:cBhvr>
                                    </p:animEffect>
                                  </p:childTnLst>
                                </p:cTn>
                              </p:par>
                              <p:par>
                                <p:cTn id="22" presetID="16" presetClass="entr" presetSubtype="37"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barn(outVertical)">
                                      <p:cBhvr>
                                        <p:cTn id="24" dur="500"/>
                                        <p:tgtEl>
                                          <p:spTgt spid="2">
                                            <p:txEl>
                                              <p:pRg st="7" end="7"/>
                                            </p:txEl>
                                          </p:spTgt>
                                        </p:tgtEl>
                                      </p:cBhvr>
                                    </p:animEffect>
                                  </p:childTnLst>
                                </p:cTn>
                              </p:par>
                              <p:par>
                                <p:cTn id="25" presetID="16" presetClass="entr" presetSubtype="37"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barn(outVertical)">
                                      <p:cBhvr>
                                        <p:cTn id="27" dur="500"/>
                                        <p:tgtEl>
                                          <p:spTgt spid="2">
                                            <p:txEl>
                                              <p:pRg st="8" end="8"/>
                                            </p:txEl>
                                          </p:spTgt>
                                        </p:tgtEl>
                                      </p:cBhvr>
                                    </p:animEffect>
                                  </p:childTnLst>
                                </p:cTn>
                              </p:par>
                              <p:par>
                                <p:cTn id="28" presetID="16" presetClass="entr" presetSubtype="37"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barn(outVertical)">
                                      <p:cBhvr>
                                        <p:cTn id="30" dur="500"/>
                                        <p:tgtEl>
                                          <p:spTgt spid="2">
                                            <p:txEl>
                                              <p:pRg st="9" end="9"/>
                                            </p:txEl>
                                          </p:spTgt>
                                        </p:tgtEl>
                                      </p:cBhvr>
                                    </p:animEffect>
                                  </p:childTnLst>
                                </p:cTn>
                              </p:par>
                              <p:par>
                                <p:cTn id="31" presetID="16" presetClass="entr" presetSubtype="37"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barn(outVertical)">
                                      <p:cBhvr>
                                        <p:cTn id="33" dur="500"/>
                                        <p:tgtEl>
                                          <p:spTgt spid="2">
                                            <p:txEl>
                                              <p:pRg st="10" end="10"/>
                                            </p:txEl>
                                          </p:spTgt>
                                        </p:tgtEl>
                                      </p:cBhvr>
                                    </p:animEffect>
                                  </p:childTnLst>
                                </p:cTn>
                              </p:par>
                              <p:par>
                                <p:cTn id="34" presetID="16" presetClass="entr" presetSubtype="37" fill="hold" nodeType="withEffect">
                                  <p:stCondLst>
                                    <p:cond delay="0"/>
                                  </p:stCondLst>
                                  <p:childTnLst>
                                    <p:set>
                                      <p:cBhvr>
                                        <p:cTn id="35" dur="1" fill="hold">
                                          <p:stCondLst>
                                            <p:cond delay="0"/>
                                          </p:stCondLst>
                                        </p:cTn>
                                        <p:tgtEl>
                                          <p:spTgt spid="2">
                                            <p:txEl>
                                              <p:pRg st="11" end="11"/>
                                            </p:txEl>
                                          </p:spTgt>
                                        </p:tgtEl>
                                        <p:attrNameLst>
                                          <p:attrName>style.visibility</p:attrName>
                                        </p:attrNameLst>
                                      </p:cBhvr>
                                      <p:to>
                                        <p:strVal val="visible"/>
                                      </p:to>
                                    </p:set>
                                    <p:animEffect transition="in" filter="barn(outVertical)">
                                      <p:cBhvr>
                                        <p:cTn id="36" dur="500"/>
                                        <p:tgtEl>
                                          <p:spTgt spid="2">
                                            <p:txEl>
                                              <p:pRg st="11" end="11"/>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13" end="13"/>
                                            </p:txEl>
                                          </p:spTgt>
                                        </p:tgtEl>
                                        <p:attrNameLst>
                                          <p:attrName>style.visibility</p:attrName>
                                        </p:attrNameLst>
                                      </p:cBhvr>
                                      <p:to>
                                        <p:strVal val="visible"/>
                                      </p:to>
                                    </p:set>
                                    <p:animEffect transition="in" filter="barn(inVertical)">
                                      <p:cBhvr>
                                        <p:cTn id="44" dur="500"/>
                                        <p:tgtEl>
                                          <p:spTgt spid="2">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15" end="15"/>
                                            </p:txEl>
                                          </p:spTgt>
                                        </p:tgtEl>
                                        <p:attrNameLst>
                                          <p:attrName>style.visibility</p:attrName>
                                        </p:attrNameLst>
                                      </p:cBhvr>
                                      <p:to>
                                        <p:strVal val="visible"/>
                                      </p:to>
                                    </p:set>
                                    <p:animEffect transition="in" filter="barn(inVertical)">
                                      <p:cBhvr>
                                        <p:cTn id="54" dur="500"/>
                                        <p:tgtEl>
                                          <p:spTgt spid="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Introduction</a:t>
            </a:r>
            <a:endParaRPr lang="en-US" dirty="0">
              <a:solidFill>
                <a:srgbClr val="002060"/>
              </a:solidFill>
              <a:latin typeface="Times New Roman"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a:latin typeface="Times New Roman" pitchFamily="18" charset="0"/>
                <a:cs typeface="Times New Roman" pitchFamily="18" charset="0"/>
              </a:rPr>
              <a:t>Nuclear Magnetic Resonance (NMR) Spectroscopy is a technique </a:t>
            </a:r>
            <a:r>
              <a:rPr lang="en-US" sz="2400" dirty="0" smtClean="0">
                <a:latin typeface="Times New Roman" pitchFamily="18" charset="0"/>
                <a:cs typeface="Times New Roman" pitchFamily="18" charset="0"/>
              </a:rPr>
              <a:t>that is used </a:t>
            </a:r>
            <a:r>
              <a:rPr lang="en-US" sz="2400" dirty="0">
                <a:latin typeface="Times New Roman" pitchFamily="18" charset="0"/>
                <a:cs typeface="Times New Roman" pitchFamily="18" charset="0"/>
              </a:rPr>
              <a:t>to determine the type, number and relative positions of certain atoms in a </a:t>
            </a:r>
            <a:r>
              <a:rPr lang="en-US" sz="2400" dirty="0" smtClean="0">
                <a:latin typeface="Times New Roman" pitchFamily="18" charset="0"/>
                <a:cs typeface="Times New Roman" pitchFamily="18" charset="0"/>
              </a:rPr>
              <a:t>molecule.</a:t>
            </a:r>
          </a:p>
          <a:p>
            <a:r>
              <a:rPr lang="en-US" sz="2400" dirty="0" smtClean="0">
                <a:latin typeface="Times New Roman" pitchFamily="18" charset="0"/>
                <a:cs typeface="Times New Roman" pitchFamily="18" charset="0"/>
              </a:rPr>
              <a:t>Originally </a:t>
            </a:r>
            <a:r>
              <a:rPr lang="en-US" sz="2400" dirty="0">
                <a:latin typeface="Times New Roman" pitchFamily="18" charset="0"/>
                <a:cs typeface="Times New Roman" pitchFamily="18" charset="0"/>
              </a:rPr>
              <a:t>discovered by Felix Bloch and Edward Purcell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1946 (both shared the Nobel Prize in Physics in 1952 for their pioneering work), it has seen a significant increase in popularity with the development of FT-NMR </a:t>
            </a:r>
            <a:r>
              <a:rPr lang="en-US" sz="2400" dirty="0" smtClean="0">
                <a:latin typeface="Times New Roman" pitchFamily="18" charset="0"/>
                <a:cs typeface="Times New Roman" pitchFamily="18" charset="0"/>
              </a:rPr>
              <a:t>spectrometers.</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97A92199-DFD4-4428-9FFF-DBBDDFCE1B7E}" type="slidenum">
              <a:rPr lang="en-US" smtClean="0"/>
              <a:t>2</a:t>
            </a:fld>
            <a:endParaRPr lang="en-US"/>
          </a:p>
        </p:txBody>
      </p:sp>
      <p:sp>
        <p:nvSpPr>
          <p:cNvPr id="4" name="Right Arrow 3"/>
          <p:cNvSpPr/>
          <p:nvPr/>
        </p:nvSpPr>
        <p:spPr>
          <a:xfrm>
            <a:off x="2091795" y="5104995"/>
            <a:ext cx="838200" cy="2783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pic>
        <p:nvPicPr>
          <p:cNvPr id="27650" name="Picture 2" descr="UHF spectrom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0506" y="4459287"/>
            <a:ext cx="172233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Varian 100 MHz magnet (right) and control panel (left).  Read more here: http://www.angelfire.com/tx/dwphome/xl100.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459288"/>
            <a:ext cx="1371600" cy="1828799"/>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4917922" y="5136935"/>
            <a:ext cx="838200" cy="278329"/>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solidFill>
                <a:srgbClr val="C00000"/>
              </a:solidFill>
            </a:endParaRPr>
          </a:p>
        </p:txBody>
      </p:sp>
      <p:pic>
        <p:nvPicPr>
          <p:cNvPr id="27654" name="Picture 6" descr="https://unemployedchemist.files.wordpress.com/2014/10/mri-scan-roo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6340" y="4459287"/>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0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7652"/>
                                        </p:tgtEl>
                                        <p:attrNameLst>
                                          <p:attrName>style.visibility</p:attrName>
                                        </p:attrNameLst>
                                      </p:cBhvr>
                                      <p:to>
                                        <p:strVal val="visible"/>
                                      </p:to>
                                    </p:set>
                                    <p:anim calcmode="lin" valueType="num">
                                      <p:cBhvr>
                                        <p:cTn id="17" dur="500" fill="hold"/>
                                        <p:tgtEl>
                                          <p:spTgt spid="27652"/>
                                        </p:tgtEl>
                                        <p:attrNameLst>
                                          <p:attrName>ppt_w</p:attrName>
                                        </p:attrNameLst>
                                      </p:cBhvr>
                                      <p:tavLst>
                                        <p:tav tm="0">
                                          <p:val>
                                            <p:fltVal val="0"/>
                                          </p:val>
                                        </p:tav>
                                        <p:tav tm="100000">
                                          <p:val>
                                            <p:strVal val="#ppt_w"/>
                                          </p:val>
                                        </p:tav>
                                      </p:tavLst>
                                    </p:anim>
                                    <p:anim calcmode="lin" valueType="num">
                                      <p:cBhvr>
                                        <p:cTn id="18" dur="500" fill="hold"/>
                                        <p:tgtEl>
                                          <p:spTgt spid="27652"/>
                                        </p:tgtEl>
                                        <p:attrNameLst>
                                          <p:attrName>ppt_h</p:attrName>
                                        </p:attrNameLst>
                                      </p:cBhvr>
                                      <p:tavLst>
                                        <p:tav tm="0">
                                          <p:val>
                                            <p:fltVal val="0"/>
                                          </p:val>
                                        </p:tav>
                                        <p:tav tm="100000">
                                          <p:val>
                                            <p:strVal val="#ppt_h"/>
                                          </p:val>
                                        </p:tav>
                                      </p:tavLst>
                                    </p:anim>
                                    <p:animEffect transition="in" filter="fade">
                                      <p:cBhvr>
                                        <p:cTn id="19" dur="500"/>
                                        <p:tgtEl>
                                          <p:spTgt spid="2765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7650"/>
                                        </p:tgtEl>
                                        <p:attrNameLst>
                                          <p:attrName>style.visibility</p:attrName>
                                        </p:attrNameLst>
                                      </p:cBhvr>
                                      <p:to>
                                        <p:strVal val="visible"/>
                                      </p:to>
                                    </p:set>
                                    <p:anim calcmode="lin" valueType="num">
                                      <p:cBhvr>
                                        <p:cTn id="29" dur="500" fill="hold"/>
                                        <p:tgtEl>
                                          <p:spTgt spid="27650"/>
                                        </p:tgtEl>
                                        <p:attrNameLst>
                                          <p:attrName>ppt_w</p:attrName>
                                        </p:attrNameLst>
                                      </p:cBhvr>
                                      <p:tavLst>
                                        <p:tav tm="0">
                                          <p:val>
                                            <p:fltVal val="0"/>
                                          </p:val>
                                        </p:tav>
                                        <p:tav tm="100000">
                                          <p:val>
                                            <p:strVal val="#ppt_w"/>
                                          </p:val>
                                        </p:tav>
                                      </p:tavLst>
                                    </p:anim>
                                    <p:anim calcmode="lin" valueType="num">
                                      <p:cBhvr>
                                        <p:cTn id="30" dur="500" fill="hold"/>
                                        <p:tgtEl>
                                          <p:spTgt spid="27650"/>
                                        </p:tgtEl>
                                        <p:attrNameLst>
                                          <p:attrName>ppt_h</p:attrName>
                                        </p:attrNameLst>
                                      </p:cBhvr>
                                      <p:tavLst>
                                        <p:tav tm="0">
                                          <p:val>
                                            <p:fltVal val="0"/>
                                          </p:val>
                                        </p:tav>
                                        <p:tav tm="100000">
                                          <p:val>
                                            <p:strVal val="#ppt_h"/>
                                          </p:val>
                                        </p:tav>
                                      </p:tavLst>
                                    </p:anim>
                                    <p:animEffect transition="in" filter="fade">
                                      <p:cBhvr>
                                        <p:cTn id="31" dur="500"/>
                                        <p:tgtEl>
                                          <p:spTgt spid="2765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7654"/>
                                        </p:tgtEl>
                                        <p:attrNameLst>
                                          <p:attrName>style.visibility</p:attrName>
                                        </p:attrNameLst>
                                      </p:cBhvr>
                                      <p:to>
                                        <p:strVal val="visible"/>
                                      </p:to>
                                    </p:set>
                                    <p:anim calcmode="lin" valueType="num">
                                      <p:cBhvr>
                                        <p:cTn id="41" dur="500" fill="hold"/>
                                        <p:tgtEl>
                                          <p:spTgt spid="27654"/>
                                        </p:tgtEl>
                                        <p:attrNameLst>
                                          <p:attrName>ppt_w</p:attrName>
                                        </p:attrNameLst>
                                      </p:cBhvr>
                                      <p:tavLst>
                                        <p:tav tm="0">
                                          <p:val>
                                            <p:fltVal val="0"/>
                                          </p:val>
                                        </p:tav>
                                        <p:tav tm="100000">
                                          <p:val>
                                            <p:strVal val="#ppt_w"/>
                                          </p:val>
                                        </p:tav>
                                      </p:tavLst>
                                    </p:anim>
                                    <p:anim calcmode="lin" valueType="num">
                                      <p:cBhvr>
                                        <p:cTn id="42" dur="500" fill="hold"/>
                                        <p:tgtEl>
                                          <p:spTgt spid="27654"/>
                                        </p:tgtEl>
                                        <p:attrNameLst>
                                          <p:attrName>ppt_h</p:attrName>
                                        </p:attrNameLst>
                                      </p:cBhvr>
                                      <p:tavLst>
                                        <p:tav tm="0">
                                          <p:val>
                                            <p:fltVal val="0"/>
                                          </p:val>
                                        </p:tav>
                                        <p:tav tm="100000">
                                          <p:val>
                                            <p:strVal val="#ppt_h"/>
                                          </p:val>
                                        </p:tav>
                                      </p:tavLst>
                                    </p:anim>
                                    <p:animEffect transition="in" filter="fade">
                                      <p:cBhvr>
                                        <p:cTn id="43"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2" name="Content Placeholder 1"/>
          <p:cNvSpPr>
            <a:spLocks noGrp="1"/>
          </p:cNvSpPr>
          <p:nvPr>
            <p:ph idx="1"/>
          </p:nvPr>
        </p:nvSpPr>
        <p:spPr>
          <a:xfrm>
            <a:off x="457200" y="1524000"/>
            <a:ext cx="8382000" cy="2675732"/>
          </a:xfrm>
        </p:spPr>
        <p:txBody>
          <a:bodyPr>
            <a:normAutofit fontScale="77500" lnSpcReduction="20000"/>
          </a:bodyPr>
          <a:lstStyle/>
          <a:p>
            <a:r>
              <a:rPr lang="en-US" sz="3100" b="1" dirty="0">
                <a:solidFill>
                  <a:srgbClr val="C00000"/>
                </a:solidFill>
              </a:rPr>
              <a:t>3. Multiplet </a:t>
            </a:r>
            <a:r>
              <a:rPr lang="en-US" sz="3100" b="1" dirty="0" smtClean="0">
                <a:solidFill>
                  <a:srgbClr val="C00000"/>
                </a:solidFill>
              </a:rPr>
              <a:t>Structure</a:t>
            </a:r>
            <a:endParaRPr lang="en-US" sz="3100" dirty="0">
              <a:solidFill>
                <a:srgbClr val="C00000"/>
              </a:solidFill>
            </a:endParaRPr>
          </a:p>
          <a:p>
            <a:pPr lvl="1">
              <a:buFont typeface="Arial" panose="020B0604020202020204" pitchFamily="34" charset="0"/>
              <a:buChar char="•"/>
            </a:pPr>
            <a:r>
              <a:rPr lang="en-US" sz="2500" dirty="0">
                <a:solidFill>
                  <a:srgbClr val="002060"/>
                </a:solidFill>
              </a:rPr>
              <a:t>If the coupling multiplets are close together, the ratio of the intensity of the lines changes. This effect is called multiplet skewing (“leaning”) and allows one to locate the coupling partner. </a:t>
            </a:r>
            <a:endParaRPr lang="en-US" sz="2500" dirty="0" smtClean="0">
              <a:solidFill>
                <a:srgbClr val="002060"/>
              </a:solidFill>
            </a:endParaRPr>
          </a:p>
          <a:p>
            <a:pPr lvl="1">
              <a:buFont typeface="Arial" panose="020B0604020202020204" pitchFamily="34" charset="0"/>
              <a:buChar char="•"/>
            </a:pPr>
            <a:r>
              <a:rPr lang="en-US" sz="2500" dirty="0" smtClean="0">
                <a:solidFill>
                  <a:srgbClr val="002060"/>
                </a:solidFill>
              </a:rPr>
              <a:t>The </a:t>
            </a:r>
            <a:r>
              <a:rPr lang="en-US" sz="2500" dirty="0">
                <a:solidFill>
                  <a:srgbClr val="002060"/>
                </a:solidFill>
              </a:rPr>
              <a:t>outermost lines tend to be smaller than the innermost lines of a coupling system as the following scheme. </a:t>
            </a:r>
            <a:endParaRPr lang="en-US" sz="2500" dirty="0" smtClean="0">
              <a:solidFill>
                <a:srgbClr val="002060"/>
              </a:solidFill>
            </a:endParaRPr>
          </a:p>
          <a:p>
            <a:pPr lvl="1">
              <a:buFont typeface="Arial" panose="020B0604020202020204" pitchFamily="34" charset="0"/>
              <a:buChar char="•"/>
            </a:pPr>
            <a:r>
              <a:rPr lang="en-US" sz="2500" dirty="0" smtClean="0">
                <a:solidFill>
                  <a:srgbClr val="002060"/>
                </a:solidFill>
              </a:rPr>
              <a:t>This </a:t>
            </a:r>
            <a:r>
              <a:rPr lang="en-US" sz="2500" dirty="0">
                <a:solidFill>
                  <a:srgbClr val="002060"/>
                </a:solidFill>
              </a:rPr>
              <a:t>effect is the greater the closer the signals are. This can even lead to the disappearance of the outermost lines i.e., in the aromatic range </a:t>
            </a:r>
            <a:r>
              <a:rPr lang="en-US" sz="2500" dirty="0" smtClean="0">
                <a:solidFill>
                  <a:srgbClr val="002060"/>
                </a:solidFill>
              </a:rPr>
              <a:t>because </a:t>
            </a:r>
            <a:r>
              <a:rPr lang="en-US" sz="2500" dirty="0">
                <a:solidFill>
                  <a:srgbClr val="002060"/>
                </a:solidFill>
              </a:rPr>
              <a:t>the signals are relatively close together there. In some cases a triplet converts into a ‘doublet’ or two doublets appear as one ‘singlet’ due to this effect.</a:t>
            </a:r>
          </a:p>
          <a:p>
            <a:pPr lvl="1">
              <a:buFont typeface="Arial" panose="020B0604020202020204" pitchFamily="34" charset="0"/>
              <a:buChar char="•"/>
            </a:pPr>
            <a:endParaRPr lang="en-US" sz="2500" dirty="0">
              <a:solidFill>
                <a:srgbClr val="002060"/>
              </a:solidFill>
            </a:endParaRPr>
          </a:p>
          <a:p>
            <a:endParaRPr lang="en-US" sz="2500" dirty="0">
              <a:solidFill>
                <a:srgbClr val="002060"/>
              </a:solidFill>
            </a:endParaRPr>
          </a:p>
          <a:p>
            <a:pPr lvl="1">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97A92199-DFD4-4428-9FFF-DBBDDFCE1B7E}" type="slidenum">
              <a:rPr lang="en-US" smtClean="0"/>
              <a:t>20</a:t>
            </a:fld>
            <a:endParaRPr lang="en-US"/>
          </a:p>
        </p:txBody>
      </p:sp>
      <p:sp>
        <p:nvSpPr>
          <p:cNvPr id="101" name="Rectangle 100"/>
          <p:cNvSpPr/>
          <p:nvPr/>
        </p:nvSpPr>
        <p:spPr>
          <a:xfrm>
            <a:off x="2922327" y="4244308"/>
            <a:ext cx="31242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3276600" y="4424044"/>
            <a:ext cx="2514600" cy="1900556"/>
            <a:chOff x="0" y="0"/>
            <a:chExt cx="2514600" cy="1901133"/>
          </a:xfrm>
        </p:grpSpPr>
        <p:grpSp>
          <p:nvGrpSpPr>
            <p:cNvPr id="73" name="Group 72"/>
            <p:cNvGrpSpPr/>
            <p:nvPr/>
          </p:nvGrpSpPr>
          <p:grpSpPr>
            <a:xfrm>
              <a:off x="0" y="0"/>
              <a:ext cx="2514600" cy="1901133"/>
              <a:chOff x="0" y="0"/>
              <a:chExt cx="2514600" cy="1901133"/>
            </a:xfrm>
          </p:grpSpPr>
          <p:cxnSp>
            <p:nvCxnSpPr>
              <p:cNvPr id="76" name="Line 30"/>
              <p:cNvCxnSpPr>
                <a:cxnSpLocks noChangeShapeType="1"/>
              </p:cNvCxnSpPr>
              <p:nvPr/>
            </p:nvCxnSpPr>
            <p:spPr bwMode="auto">
              <a:xfrm>
                <a:off x="0" y="1897039"/>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nvGrpSpPr>
              <p:cNvPr id="77" name="Group 76"/>
              <p:cNvGrpSpPr/>
              <p:nvPr/>
            </p:nvGrpSpPr>
            <p:grpSpPr>
              <a:xfrm>
                <a:off x="0" y="0"/>
                <a:ext cx="2514600" cy="1153918"/>
                <a:chOff x="0" y="0"/>
                <a:chExt cx="2514600" cy="1153918"/>
              </a:xfrm>
            </p:grpSpPr>
            <p:cxnSp>
              <p:nvCxnSpPr>
                <p:cNvPr id="84" name="Line 21"/>
                <p:cNvCxnSpPr>
                  <a:cxnSpLocks noChangeShapeType="1"/>
                </p:cNvCxnSpPr>
                <p:nvPr/>
              </p:nvCxnSpPr>
              <p:spPr bwMode="auto">
                <a:xfrm>
                  <a:off x="0" y="1153236"/>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5" name="Line 28"/>
                <p:cNvCxnSpPr>
                  <a:cxnSpLocks noChangeShapeType="1"/>
                </p:cNvCxnSpPr>
                <p:nvPr/>
              </p:nvCxnSpPr>
              <p:spPr bwMode="auto">
                <a:xfrm flipV="1">
                  <a:off x="457200" y="791570"/>
                  <a:ext cx="395605" cy="23241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86" name="Line 29"/>
                <p:cNvCxnSpPr>
                  <a:cxnSpLocks noChangeShapeType="1"/>
                </p:cNvCxnSpPr>
                <p:nvPr/>
              </p:nvCxnSpPr>
              <p:spPr bwMode="auto">
                <a:xfrm flipH="1" flipV="1">
                  <a:off x="1644555" y="750627"/>
                  <a:ext cx="353060" cy="2209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87" name="Group 86"/>
                <p:cNvGrpSpPr/>
                <p:nvPr/>
              </p:nvGrpSpPr>
              <p:grpSpPr>
                <a:xfrm>
                  <a:off x="0" y="0"/>
                  <a:ext cx="2514600" cy="373948"/>
                  <a:chOff x="0" y="0"/>
                  <a:chExt cx="2514600" cy="373948"/>
                </a:xfrm>
              </p:grpSpPr>
              <p:cxnSp>
                <p:nvCxnSpPr>
                  <p:cNvPr id="94" name="Line 17"/>
                  <p:cNvCxnSpPr>
                    <a:cxnSpLocks noChangeShapeType="1"/>
                  </p:cNvCxnSpPr>
                  <p:nvPr/>
                </p:nvCxnSpPr>
                <p:spPr bwMode="auto">
                  <a:xfrm>
                    <a:off x="0" y="368489"/>
                    <a:ext cx="2514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5" name="Line 18"/>
                  <p:cNvCxnSpPr>
                    <a:cxnSpLocks noChangeShapeType="1"/>
                  </p:cNvCxnSpPr>
                  <p:nvPr/>
                </p:nvCxnSpPr>
                <p:spPr bwMode="auto">
                  <a:xfrm>
                    <a:off x="232012" y="191068"/>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6" name="Line 19"/>
                  <p:cNvCxnSpPr>
                    <a:cxnSpLocks noChangeShapeType="1"/>
                  </p:cNvCxnSpPr>
                  <p:nvPr/>
                </p:nvCxnSpPr>
                <p:spPr bwMode="auto">
                  <a:xfrm>
                    <a:off x="341194" y="0"/>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7" name="Line 1331"/>
                  <p:cNvCxnSpPr>
                    <a:cxnSpLocks noChangeShapeType="1"/>
                  </p:cNvCxnSpPr>
                  <p:nvPr/>
                </p:nvCxnSpPr>
                <p:spPr bwMode="auto">
                  <a:xfrm>
                    <a:off x="457200" y="191068"/>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8" name="Line 1332"/>
                  <p:cNvCxnSpPr>
                    <a:cxnSpLocks noChangeShapeType="1"/>
                  </p:cNvCxnSpPr>
                  <p:nvPr/>
                </p:nvCxnSpPr>
                <p:spPr bwMode="auto">
                  <a:xfrm>
                    <a:off x="2306472" y="184245"/>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9" name="Line 1333"/>
                  <p:cNvCxnSpPr>
                    <a:cxnSpLocks noChangeShapeType="1"/>
                  </p:cNvCxnSpPr>
                  <p:nvPr/>
                </p:nvCxnSpPr>
                <p:spPr bwMode="auto">
                  <a:xfrm>
                    <a:off x="2053988" y="184245"/>
                    <a:ext cx="0" cy="18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0" name="Line 1334"/>
                  <p:cNvCxnSpPr>
                    <a:cxnSpLocks noChangeShapeType="1"/>
                  </p:cNvCxnSpPr>
                  <p:nvPr/>
                </p:nvCxnSpPr>
                <p:spPr bwMode="auto">
                  <a:xfrm>
                    <a:off x="2169994" y="0"/>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88" name="Line 1335"/>
                <p:cNvCxnSpPr>
                  <a:cxnSpLocks noChangeShapeType="1"/>
                </p:cNvCxnSpPr>
                <p:nvPr/>
              </p:nvCxnSpPr>
              <p:spPr bwMode="auto">
                <a:xfrm>
                  <a:off x="689212" y="784746"/>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9" name="Line 1336"/>
                <p:cNvCxnSpPr>
                  <a:cxnSpLocks noChangeShapeType="1"/>
                </p:cNvCxnSpPr>
                <p:nvPr/>
              </p:nvCxnSpPr>
              <p:spPr bwMode="auto">
                <a:xfrm>
                  <a:off x="573206" y="1016758"/>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0" name="Line 1337"/>
                <p:cNvCxnSpPr>
                  <a:cxnSpLocks noChangeShapeType="1"/>
                </p:cNvCxnSpPr>
                <p:nvPr/>
              </p:nvCxnSpPr>
              <p:spPr bwMode="auto">
                <a:xfrm>
                  <a:off x="798394" y="921224"/>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1" name="Line 1338"/>
                <p:cNvCxnSpPr>
                  <a:cxnSpLocks noChangeShapeType="1"/>
                </p:cNvCxnSpPr>
                <p:nvPr/>
              </p:nvCxnSpPr>
              <p:spPr bwMode="auto">
                <a:xfrm>
                  <a:off x="1712794" y="921224"/>
                  <a:ext cx="0" cy="2286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2" name="Line 1339"/>
                <p:cNvCxnSpPr>
                  <a:cxnSpLocks noChangeShapeType="1"/>
                </p:cNvCxnSpPr>
                <p:nvPr/>
              </p:nvCxnSpPr>
              <p:spPr bwMode="auto">
                <a:xfrm>
                  <a:off x="1828800" y="784746"/>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3" name="Line 1340"/>
                <p:cNvCxnSpPr>
                  <a:cxnSpLocks noChangeShapeType="1"/>
                </p:cNvCxnSpPr>
                <p:nvPr/>
              </p:nvCxnSpPr>
              <p:spPr bwMode="auto">
                <a:xfrm>
                  <a:off x="1944806" y="1016758"/>
                  <a:ext cx="0" cy="1371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8" name="Line 1341"/>
              <p:cNvCxnSpPr>
                <a:cxnSpLocks noChangeShapeType="1"/>
              </p:cNvCxnSpPr>
              <p:nvPr/>
            </p:nvCxnSpPr>
            <p:spPr bwMode="auto">
              <a:xfrm>
                <a:off x="798394" y="1808328"/>
                <a:ext cx="0" cy="9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9" name="Line 1342"/>
              <p:cNvCxnSpPr>
                <a:cxnSpLocks noChangeShapeType="1"/>
              </p:cNvCxnSpPr>
              <p:nvPr/>
            </p:nvCxnSpPr>
            <p:spPr bwMode="auto">
              <a:xfrm>
                <a:off x="1487606" y="1808328"/>
                <a:ext cx="0" cy="914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0" name="Line 1343"/>
              <p:cNvCxnSpPr>
                <a:cxnSpLocks noChangeShapeType="1"/>
              </p:cNvCxnSpPr>
              <p:nvPr/>
            </p:nvCxnSpPr>
            <p:spPr bwMode="auto">
              <a:xfrm>
                <a:off x="914400" y="1528549"/>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1" name="Line 1344"/>
              <p:cNvCxnSpPr>
                <a:cxnSpLocks noChangeShapeType="1"/>
              </p:cNvCxnSpPr>
              <p:nvPr/>
            </p:nvCxnSpPr>
            <p:spPr bwMode="auto">
              <a:xfrm>
                <a:off x="1371600" y="1535373"/>
                <a:ext cx="0" cy="36576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2" name="Line 1345"/>
              <p:cNvCxnSpPr>
                <a:cxnSpLocks noChangeShapeType="1"/>
              </p:cNvCxnSpPr>
              <p:nvPr/>
            </p:nvCxnSpPr>
            <p:spPr bwMode="auto">
              <a:xfrm>
                <a:off x="1030406" y="1624083"/>
                <a:ext cx="0" cy="274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3" name="Line 1346"/>
              <p:cNvCxnSpPr>
                <a:cxnSpLocks noChangeShapeType="1"/>
              </p:cNvCxnSpPr>
              <p:nvPr/>
            </p:nvCxnSpPr>
            <p:spPr bwMode="auto">
              <a:xfrm>
                <a:off x="1255594" y="1624083"/>
                <a:ext cx="0" cy="274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4" name="AutoShape 1347"/>
            <p:cNvCxnSpPr>
              <a:cxnSpLocks noChangeShapeType="1"/>
            </p:cNvCxnSpPr>
            <p:nvPr/>
          </p:nvCxnSpPr>
          <p:spPr bwMode="auto">
            <a:xfrm flipV="1">
              <a:off x="689212" y="1487606"/>
              <a:ext cx="395605" cy="318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75" name="AutoShape 1348"/>
            <p:cNvCxnSpPr>
              <a:cxnSpLocks noChangeShapeType="1"/>
            </p:cNvCxnSpPr>
            <p:nvPr/>
          </p:nvCxnSpPr>
          <p:spPr bwMode="auto">
            <a:xfrm flipH="1" flipV="1">
              <a:off x="1207827" y="1487606"/>
              <a:ext cx="368300" cy="31813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5471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 calcmode="lin" valueType="num">
                                      <p:cBhvr>
                                        <p:cTn id="10" dur="500" fill="hold"/>
                                        <p:tgtEl>
                                          <p:spTgt spid="101"/>
                                        </p:tgtEl>
                                        <p:attrNameLst>
                                          <p:attrName>ppt_w</p:attrName>
                                        </p:attrNameLst>
                                      </p:cBhvr>
                                      <p:tavLst>
                                        <p:tav tm="0">
                                          <p:val>
                                            <p:fltVal val="0"/>
                                          </p:val>
                                        </p:tav>
                                        <p:tav tm="100000">
                                          <p:val>
                                            <p:strVal val="#ppt_w"/>
                                          </p:val>
                                        </p:tav>
                                      </p:tavLst>
                                    </p:anim>
                                    <p:anim calcmode="lin" valueType="num">
                                      <p:cBhvr>
                                        <p:cTn id="11" dur="500" fill="hold"/>
                                        <p:tgtEl>
                                          <p:spTgt spid="101"/>
                                        </p:tgtEl>
                                        <p:attrNameLst>
                                          <p:attrName>ppt_h</p:attrName>
                                        </p:attrNameLst>
                                      </p:cBhvr>
                                      <p:tavLst>
                                        <p:tav tm="0">
                                          <p:val>
                                            <p:fltVal val="0"/>
                                          </p:val>
                                        </p:tav>
                                        <p:tav tm="100000">
                                          <p:val>
                                            <p:strVal val="#ppt_h"/>
                                          </p:val>
                                        </p:tav>
                                      </p:tavLst>
                                    </p:anim>
                                    <p:animEffect transition="in" filter="fade">
                                      <p:cBhvr>
                                        <p:cTn id="12" dur="500"/>
                                        <p:tgtEl>
                                          <p:spTgt spid="101"/>
                                        </p:tgtEl>
                                      </p:cBhvr>
                                    </p:animEffect>
                                  </p:childTnLst>
                                </p:cTn>
                              </p:par>
                              <p:par>
                                <p:cTn id="13" presetID="53" presetClass="entr" presetSubtype="16"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500" fill="hold"/>
                                        <p:tgtEl>
                                          <p:spTgt spid="72"/>
                                        </p:tgtEl>
                                        <p:attrNameLst>
                                          <p:attrName>ppt_w</p:attrName>
                                        </p:attrNameLst>
                                      </p:cBhvr>
                                      <p:tavLst>
                                        <p:tav tm="0">
                                          <p:val>
                                            <p:fltVal val="0"/>
                                          </p:val>
                                        </p:tav>
                                        <p:tav tm="100000">
                                          <p:val>
                                            <p:strVal val="#ppt_w"/>
                                          </p:val>
                                        </p:tav>
                                      </p:tavLst>
                                    </p:anim>
                                    <p:anim calcmode="lin" valueType="num">
                                      <p:cBhvr>
                                        <p:cTn id="16" dur="500" fill="hold"/>
                                        <p:tgtEl>
                                          <p:spTgt spid="72"/>
                                        </p:tgtEl>
                                        <p:attrNameLst>
                                          <p:attrName>ppt_h</p:attrName>
                                        </p:attrNameLst>
                                      </p:cBhvr>
                                      <p:tavLst>
                                        <p:tav tm="0">
                                          <p:val>
                                            <p:fltVal val="0"/>
                                          </p:val>
                                        </p:tav>
                                        <p:tav tm="100000">
                                          <p:val>
                                            <p:strVal val="#ppt_h"/>
                                          </p:val>
                                        </p:tav>
                                      </p:tavLst>
                                    </p:anim>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2" name="Content Placeholder 1"/>
          <p:cNvSpPr>
            <a:spLocks noGrp="1"/>
          </p:cNvSpPr>
          <p:nvPr>
            <p:ph idx="1"/>
          </p:nvPr>
        </p:nvSpPr>
        <p:spPr>
          <a:xfrm>
            <a:off x="457200" y="1600200"/>
            <a:ext cx="8382000" cy="4525963"/>
          </a:xfrm>
        </p:spPr>
        <p:txBody>
          <a:bodyPr>
            <a:normAutofit fontScale="62500" lnSpcReduction="20000"/>
          </a:bodyPr>
          <a:lstStyle/>
          <a:p>
            <a:r>
              <a:rPr lang="en-US" b="1" dirty="0">
                <a:solidFill>
                  <a:srgbClr val="C00000"/>
                </a:solidFill>
              </a:rPr>
              <a:t>3. Multiplet </a:t>
            </a:r>
            <a:r>
              <a:rPr lang="en-US" b="1" dirty="0" smtClean="0">
                <a:solidFill>
                  <a:srgbClr val="C00000"/>
                </a:solidFill>
              </a:rPr>
              <a:t>Structure</a:t>
            </a:r>
            <a:endParaRPr lang="en-US" dirty="0">
              <a:solidFill>
                <a:srgbClr val="C00000"/>
              </a:solidFill>
            </a:endParaRPr>
          </a:p>
          <a:p>
            <a:pPr lvl="1">
              <a:buFont typeface="Arial" panose="020B0604020202020204" pitchFamily="34" charset="0"/>
              <a:buChar char="•"/>
            </a:pPr>
            <a:r>
              <a:rPr lang="en-US" i="1" dirty="0" smtClean="0">
                <a:solidFill>
                  <a:srgbClr val="FF0000"/>
                </a:solidFill>
              </a:rPr>
              <a:t>Splitting </a:t>
            </a:r>
            <a:r>
              <a:rPr lang="en-US" i="1" dirty="0">
                <a:solidFill>
                  <a:srgbClr val="FF0000"/>
                </a:solidFill>
              </a:rPr>
              <a:t>patterns for </a:t>
            </a:r>
            <a:r>
              <a:rPr lang="en-US" i="1" dirty="0" smtClean="0">
                <a:solidFill>
                  <a:srgbClr val="FF0000"/>
                </a:solidFill>
              </a:rPr>
              <a:t>common alkyl groups</a:t>
            </a: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endParaRPr lang="en-US" i="1" dirty="0" smtClean="0">
              <a:solidFill>
                <a:srgbClr val="FF0000"/>
              </a:solidFill>
            </a:endParaRPr>
          </a:p>
          <a:p>
            <a:endParaRPr lang="en-US" i="1" dirty="0">
              <a:solidFill>
                <a:srgbClr val="FF0000"/>
              </a:solidFill>
            </a:endParaRP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sz="3400" dirty="0" smtClean="0">
              <a:solidFill>
                <a:srgbClr val="002060"/>
              </a:solidFill>
            </a:endParaRPr>
          </a:p>
          <a:p>
            <a:pPr lvl="1">
              <a:buFont typeface="Arial" panose="020B0604020202020204" pitchFamily="34" charset="0"/>
              <a:buChar char="•"/>
            </a:pPr>
            <a:r>
              <a:rPr lang="en-US" dirty="0" smtClean="0">
                <a:solidFill>
                  <a:srgbClr val="002060"/>
                </a:solidFill>
              </a:rPr>
              <a:t>Alkyl </a:t>
            </a:r>
            <a:r>
              <a:rPr lang="en-US" dirty="0">
                <a:solidFill>
                  <a:srgbClr val="002060"/>
                </a:solidFill>
              </a:rPr>
              <a:t>groups show relatively simple and characteristic splitting patterns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as shown in the table above). Note that strictly speaking the “sextet” in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i="1" dirty="0">
                <a:solidFill>
                  <a:srgbClr val="002060"/>
                </a:solidFill>
              </a:rPr>
              <a:t>n</a:t>
            </a:r>
            <a:r>
              <a:rPr lang="en-US" dirty="0">
                <a:solidFill>
                  <a:srgbClr val="002060"/>
                </a:solidFill>
              </a:rPr>
              <a:t>-propyl group is a triplet of quartets.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However</a:t>
            </a:r>
            <a:r>
              <a:rPr lang="en-US" dirty="0">
                <a:solidFill>
                  <a:srgbClr val="002060"/>
                </a:solidFill>
              </a:rPr>
              <a:t>, the complicated splitting pattern will only be observed if the </a:t>
            </a:r>
            <a:r>
              <a:rPr lang="en-US" dirty="0" smtClean="0">
                <a:solidFill>
                  <a:srgbClr val="002060"/>
                </a:solidFill>
              </a:rPr>
              <a:t/>
            </a:r>
            <a:br>
              <a:rPr lang="en-US" dirty="0" smtClean="0">
                <a:solidFill>
                  <a:srgbClr val="002060"/>
                </a:solidFill>
              </a:rPr>
            </a:br>
            <a:r>
              <a:rPr lang="en-US" dirty="0" smtClean="0">
                <a:solidFill>
                  <a:srgbClr val="002060"/>
                </a:solidFill>
              </a:rPr>
              <a:t>coupling </a:t>
            </a:r>
            <a:r>
              <a:rPr lang="en-US" dirty="0">
                <a:solidFill>
                  <a:srgbClr val="002060"/>
                </a:solidFill>
              </a:rPr>
              <a:t>constants and/or chemical shifts are very different for the </a:t>
            </a:r>
            <a:r>
              <a:rPr lang="en-US" dirty="0" smtClean="0">
                <a:solidFill>
                  <a:srgbClr val="002060"/>
                </a:solidFill>
              </a:rPr>
              <a:t/>
            </a:r>
            <a:br>
              <a:rPr lang="en-US" dirty="0" smtClean="0">
                <a:solidFill>
                  <a:srgbClr val="002060"/>
                </a:solidFill>
              </a:rPr>
            </a:br>
            <a:r>
              <a:rPr lang="en-US" dirty="0" smtClean="0">
                <a:solidFill>
                  <a:srgbClr val="002060"/>
                </a:solidFill>
              </a:rPr>
              <a:t>methylene </a:t>
            </a:r>
            <a:r>
              <a:rPr lang="en-US" dirty="0">
                <a:solidFill>
                  <a:srgbClr val="002060"/>
                </a:solidFill>
              </a:rPr>
              <a:t>and the methyl group.</a:t>
            </a:r>
          </a:p>
          <a:p>
            <a:endParaRPr lang="en-US" dirty="0">
              <a:solidFill>
                <a:srgbClr val="FF0000"/>
              </a:solidFill>
            </a:endParaRPr>
          </a:p>
          <a:p>
            <a:endParaRPr lang="en-US" dirty="0"/>
          </a:p>
        </p:txBody>
      </p:sp>
      <p:sp>
        <p:nvSpPr>
          <p:cNvPr id="5" name="Slide Number Placeholder 4"/>
          <p:cNvSpPr>
            <a:spLocks noGrp="1"/>
          </p:cNvSpPr>
          <p:nvPr>
            <p:ph type="sldNum" sz="quarter" idx="12"/>
          </p:nvPr>
        </p:nvSpPr>
        <p:spPr/>
        <p:txBody>
          <a:bodyPr/>
          <a:lstStyle/>
          <a:p>
            <a:fld id="{97A92199-DFD4-4428-9FFF-DBBDDFCE1B7E}" type="slidenum">
              <a:rPr lang="en-US" smtClean="0"/>
              <a:t>21</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55907676"/>
              </p:ext>
            </p:extLst>
          </p:nvPr>
        </p:nvGraphicFramePr>
        <p:xfrm>
          <a:off x="1066800" y="2209800"/>
          <a:ext cx="6858000" cy="2286000"/>
        </p:xfrm>
        <a:graphic>
          <a:graphicData uri="http://schemas.openxmlformats.org/drawingml/2006/table">
            <a:tbl>
              <a:tblPr firstRow="1" bandRow="1">
                <a:tableStyleId>{21E4AEA4-8DFA-4A89-87EB-49C32662AFE0}</a:tableStyleId>
              </a:tblPr>
              <a:tblGrid>
                <a:gridCol w="1905000"/>
                <a:gridCol w="4953000"/>
              </a:tblGrid>
              <a:tr h="254000">
                <a:tc>
                  <a:txBody>
                    <a:bodyPr/>
                    <a:lstStyle/>
                    <a:p>
                      <a:pPr marL="0" marR="0" algn="just">
                        <a:spcBef>
                          <a:spcPts val="0"/>
                        </a:spcBef>
                        <a:spcAft>
                          <a:spcPts val="0"/>
                        </a:spcAft>
                        <a:tabLst>
                          <a:tab pos="-914400" algn="l"/>
                        </a:tabLst>
                      </a:pPr>
                      <a:r>
                        <a:rPr lang="en-US" sz="1400" b="1" dirty="0">
                          <a:solidFill>
                            <a:schemeClr val="tx1"/>
                          </a:solidFill>
                          <a:effectLst/>
                          <a:latin typeface="Times New Roman"/>
                          <a:ea typeface="Times New Roman"/>
                          <a:cs typeface="Times New Roman"/>
                        </a:rPr>
                        <a:t>Group</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914400" algn="l"/>
                        </a:tabLst>
                      </a:pPr>
                      <a:r>
                        <a:rPr lang="en-US" sz="1400" b="1">
                          <a:solidFill>
                            <a:schemeClr val="tx1"/>
                          </a:solidFill>
                          <a:effectLst/>
                          <a:latin typeface="Times New Roman"/>
                          <a:ea typeface="Times New Roman"/>
                          <a:cs typeface="Times New Roman"/>
                        </a:rPr>
                        <a:t>Multiplet (Relative Integration)</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7112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X-CH</a:t>
                      </a:r>
                      <a:r>
                        <a:rPr lang="en-US" sz="1400" baseline="-25000" dirty="0">
                          <a:solidFill>
                            <a:schemeClr val="tx1"/>
                          </a:solidFill>
                          <a:effectLst/>
                          <a:latin typeface="Times New Roman"/>
                          <a:ea typeface="Times New Roman"/>
                          <a:cs typeface="Times New Roman"/>
                        </a:rPr>
                        <a:t>3</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singlet (3 H)</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X-CH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3</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33147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quartet (2 H) + triplet (3 H)</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X-CH(CH</a:t>
                      </a:r>
                      <a:r>
                        <a:rPr lang="en-US" sz="1400" baseline="-25000" dirty="0">
                          <a:solidFill>
                            <a:schemeClr val="tx1"/>
                          </a:solidFill>
                          <a:effectLst/>
                          <a:latin typeface="Times New Roman"/>
                          <a:ea typeface="Times New Roman"/>
                          <a:cs typeface="Times New Roman"/>
                        </a:rPr>
                        <a:t>3</a:t>
                      </a:r>
                      <a:r>
                        <a:rPr lang="en-US" sz="1400" dirty="0">
                          <a:solidFill>
                            <a:schemeClr val="tx1"/>
                          </a:solidFill>
                          <a:effectLst/>
                          <a:latin typeface="Times New Roman"/>
                          <a:ea typeface="Times New Roman"/>
                          <a:cs typeface="Times New Roman"/>
                        </a:rPr>
                        <a:t>)</a:t>
                      </a:r>
                      <a:r>
                        <a:rPr lang="en-US" sz="1400" baseline="-25000" dirty="0">
                          <a:solidFill>
                            <a:schemeClr val="tx1"/>
                          </a:solidFill>
                          <a:effectLst/>
                          <a:latin typeface="Times New Roman"/>
                          <a:ea typeface="Times New Roman"/>
                          <a:cs typeface="Times New Roman"/>
                        </a:rPr>
                        <a:t>2</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56007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septet (1 H) + doublet (6 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X-CH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3</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triplet (2 H) + “sextet” (2 H) + triplet (3 H)</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X-C(CH</a:t>
                      </a:r>
                      <a:r>
                        <a:rPr lang="en-US" sz="1400" baseline="-25000">
                          <a:solidFill>
                            <a:schemeClr val="tx1"/>
                          </a:solidFill>
                          <a:effectLst/>
                          <a:latin typeface="Times New Roman"/>
                          <a:ea typeface="Times New Roman"/>
                          <a:cs typeface="Times New Roman"/>
                        </a:rPr>
                        <a:t>3</a:t>
                      </a:r>
                      <a:r>
                        <a:rPr lang="en-US" sz="1400">
                          <a:solidFill>
                            <a:schemeClr val="tx1"/>
                          </a:solidFill>
                          <a:effectLst/>
                          <a:latin typeface="Times New Roman"/>
                          <a:ea typeface="Times New Roman"/>
                          <a:cs typeface="Times New Roman"/>
                        </a:rPr>
                        <a:t>)</a:t>
                      </a:r>
                      <a:r>
                        <a:rPr lang="en-US" sz="1400" baseline="-25000">
                          <a:solidFill>
                            <a:schemeClr val="tx1"/>
                          </a:solidFill>
                          <a:effectLst/>
                          <a:latin typeface="Times New Roman"/>
                          <a:ea typeface="Times New Roman"/>
                          <a:cs typeface="Times New Roman"/>
                        </a:rPr>
                        <a:t>3</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singlet (9 H)</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X-CH</a:t>
                      </a:r>
                      <a:r>
                        <a:rPr lang="en-US" sz="1400" baseline="-25000">
                          <a:solidFill>
                            <a:schemeClr val="tx1"/>
                          </a:solidFill>
                          <a:effectLst/>
                          <a:latin typeface="Times New Roman"/>
                          <a:ea typeface="Times New Roman"/>
                          <a:cs typeface="Times New Roman"/>
                        </a:rPr>
                        <a:t>2</a:t>
                      </a:r>
                      <a:r>
                        <a:rPr lang="en-US" sz="1400">
                          <a:solidFill>
                            <a:schemeClr val="tx1"/>
                          </a:solidFill>
                          <a:effectLst/>
                          <a:latin typeface="Times New Roman"/>
                          <a:ea typeface="Times New Roman"/>
                          <a:cs typeface="Times New Roman"/>
                        </a:rPr>
                        <a:t>CH(CH</a:t>
                      </a:r>
                      <a:r>
                        <a:rPr lang="en-US" sz="1400" baseline="-25000">
                          <a:solidFill>
                            <a:schemeClr val="tx1"/>
                          </a:solidFill>
                          <a:effectLst/>
                          <a:latin typeface="Times New Roman"/>
                          <a:ea typeface="Times New Roman"/>
                          <a:cs typeface="Times New Roman"/>
                        </a:rPr>
                        <a:t>3</a:t>
                      </a:r>
                      <a:r>
                        <a:rPr lang="en-US" sz="1400">
                          <a:solidFill>
                            <a:schemeClr val="tx1"/>
                          </a:solidFill>
                          <a:effectLst/>
                          <a:latin typeface="Times New Roman"/>
                          <a:ea typeface="Times New Roman"/>
                          <a:cs typeface="Times New Roman"/>
                        </a:rPr>
                        <a:t>)</a:t>
                      </a:r>
                      <a:r>
                        <a:rPr lang="en-US" sz="1400" baseline="-25000">
                          <a:solidFill>
                            <a:schemeClr val="tx1"/>
                          </a:solidFill>
                          <a:effectLst/>
                          <a:latin typeface="Times New Roman"/>
                          <a:ea typeface="Times New Roman"/>
                          <a:cs typeface="Times New Roman"/>
                        </a:rPr>
                        <a:t>2</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doublet (2 H) + multiplet (1 H) + doublet (6 H)</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a:solidFill>
                            <a:schemeClr val="tx1"/>
                          </a:solidFill>
                          <a:effectLst/>
                          <a:latin typeface="Times New Roman"/>
                          <a:ea typeface="Times New Roman"/>
                          <a:cs typeface="Times New Roman"/>
                        </a:rPr>
                        <a:t>X-CH(CH</a:t>
                      </a:r>
                      <a:r>
                        <a:rPr lang="en-US" sz="1400" baseline="-25000">
                          <a:solidFill>
                            <a:schemeClr val="tx1"/>
                          </a:solidFill>
                          <a:effectLst/>
                          <a:latin typeface="Times New Roman"/>
                          <a:ea typeface="Times New Roman"/>
                          <a:cs typeface="Times New Roman"/>
                        </a:rPr>
                        <a:t>3</a:t>
                      </a:r>
                      <a:r>
                        <a:rPr lang="en-US" sz="1400">
                          <a:solidFill>
                            <a:schemeClr val="tx1"/>
                          </a:solidFill>
                          <a:effectLst/>
                          <a:latin typeface="Times New Roman"/>
                          <a:ea typeface="Times New Roman"/>
                          <a:cs typeface="Times New Roman"/>
                        </a:rPr>
                        <a:t>)CH</a:t>
                      </a:r>
                      <a:r>
                        <a:rPr lang="en-US" sz="1400" baseline="-25000">
                          <a:solidFill>
                            <a:schemeClr val="tx1"/>
                          </a:solidFill>
                          <a:effectLst/>
                          <a:latin typeface="Times New Roman"/>
                          <a:ea typeface="Times New Roman"/>
                          <a:cs typeface="Times New Roman"/>
                        </a:rPr>
                        <a:t>2</a:t>
                      </a:r>
                      <a:r>
                        <a:rPr lang="en-US" sz="1400">
                          <a:solidFill>
                            <a:schemeClr val="tx1"/>
                          </a:solidFill>
                          <a:effectLst/>
                          <a:latin typeface="Times New Roman"/>
                          <a:ea typeface="Times New Roman"/>
                          <a:cs typeface="Times New Roman"/>
                        </a:rPr>
                        <a:t>CH</a:t>
                      </a:r>
                      <a:r>
                        <a:rPr lang="en-US" sz="1400" baseline="-25000">
                          <a:solidFill>
                            <a:schemeClr val="tx1"/>
                          </a:solidFill>
                          <a:effectLst/>
                          <a:latin typeface="Times New Roman"/>
                          <a:ea typeface="Times New Roman"/>
                          <a:cs typeface="Times New Roman"/>
                        </a:rPr>
                        <a:t>3</a:t>
                      </a:r>
                      <a:endParaRPr lang="en-US" sz="140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4572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“sextet” (1 H) + doublet (3 H) +  ”quartet” (</a:t>
                      </a:r>
                      <a:r>
                        <a:rPr lang="en-US" sz="1400" dirty="0" smtClean="0">
                          <a:solidFill>
                            <a:schemeClr val="tx1"/>
                          </a:solidFill>
                          <a:effectLst/>
                          <a:latin typeface="Times New Roman"/>
                          <a:ea typeface="Times New Roman"/>
                          <a:cs typeface="Times New Roman"/>
                        </a:rPr>
                        <a:t>2 H</a:t>
                      </a:r>
                      <a:r>
                        <a:rPr lang="en-US" sz="1400" dirty="0">
                          <a:solidFill>
                            <a:schemeClr val="tx1"/>
                          </a:solidFill>
                          <a:effectLst/>
                          <a:latin typeface="Times New Roman"/>
                          <a:ea typeface="Times New Roman"/>
                          <a:cs typeface="Times New Roman"/>
                        </a:rPr>
                        <a:t>) + triplet (3 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4000">
                <a:tc>
                  <a:txBody>
                    <a:bodyPr/>
                    <a:lstStyle/>
                    <a:p>
                      <a:pPr marL="0" marR="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X-CH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2</a:t>
                      </a:r>
                      <a:r>
                        <a:rPr lang="en-US" sz="1400" dirty="0">
                          <a:solidFill>
                            <a:schemeClr val="tx1"/>
                          </a:solidFill>
                          <a:effectLst/>
                          <a:latin typeface="Times New Roman"/>
                          <a:ea typeface="Times New Roman"/>
                          <a:cs typeface="Times New Roman"/>
                        </a:rPr>
                        <a:t>CH</a:t>
                      </a:r>
                      <a:r>
                        <a:rPr lang="en-US" sz="1400" baseline="-25000" dirty="0">
                          <a:solidFill>
                            <a:schemeClr val="tx1"/>
                          </a:solidFill>
                          <a:effectLst/>
                          <a:latin typeface="Times New Roman"/>
                          <a:ea typeface="Times New Roman"/>
                          <a:cs typeface="Times New Roman"/>
                        </a:rPr>
                        <a:t>3</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just">
                        <a:spcBef>
                          <a:spcPts val="0"/>
                        </a:spcBef>
                        <a:spcAft>
                          <a:spcPts val="0"/>
                        </a:spcAft>
                        <a:tabLst>
                          <a:tab pos="-914400" algn="l"/>
                        </a:tabLst>
                      </a:pPr>
                      <a:r>
                        <a:rPr lang="en-US" sz="1400" dirty="0">
                          <a:solidFill>
                            <a:schemeClr val="tx1"/>
                          </a:solidFill>
                          <a:effectLst/>
                          <a:latin typeface="Times New Roman"/>
                          <a:ea typeface="Times New Roman"/>
                          <a:cs typeface="Times New Roman"/>
                        </a:rPr>
                        <a:t>triplet (2 H) + “quintet” (2 H) + “sextet” (2 H) + triplet (3 H)</a:t>
                      </a:r>
                      <a:endParaRPr lang="en-US" sz="1400" dirty="0">
                        <a:solidFill>
                          <a:schemeClr val="tx1"/>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086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barn(inVertical)">
                                      <p:cBhvr>
                                        <p:cTn id="12"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aseline="30000" dirty="0">
                <a:solidFill>
                  <a:srgbClr val="002060"/>
                </a:solidFill>
                <a:effectLst/>
              </a:rPr>
              <a:t>1</a:t>
            </a:r>
            <a:r>
              <a:rPr lang="en-US" dirty="0">
                <a:solidFill>
                  <a:srgbClr val="002060"/>
                </a:solidFill>
                <a:effectLst/>
              </a:rPr>
              <a:t>H-NMR </a:t>
            </a:r>
            <a:r>
              <a:rPr lang="en-US" dirty="0" smtClean="0">
                <a:solidFill>
                  <a:srgbClr val="002060"/>
                </a:solidFill>
                <a:effectLst/>
              </a:rPr>
              <a:t>Spectroscopy </a:t>
            </a:r>
            <a:r>
              <a:rPr lang="en-US" dirty="0">
                <a:solidFill>
                  <a:srgbClr val="002060"/>
                </a:solidFill>
                <a:effectLst/>
              </a:rPr>
              <a:t>- Multiplet</a:t>
            </a:r>
            <a:endParaRPr lang="en-US" dirty="0"/>
          </a:p>
        </p:txBody>
      </p:sp>
      <p:sp>
        <p:nvSpPr>
          <p:cNvPr id="2" name="Content Placeholder 1"/>
          <p:cNvSpPr>
            <a:spLocks noGrp="1"/>
          </p:cNvSpPr>
          <p:nvPr>
            <p:ph idx="1"/>
          </p:nvPr>
        </p:nvSpPr>
        <p:spPr>
          <a:xfrm>
            <a:off x="457200" y="1600200"/>
            <a:ext cx="8458200" cy="4525963"/>
          </a:xfrm>
        </p:spPr>
        <p:txBody>
          <a:bodyPr>
            <a:normAutofit fontScale="85000" lnSpcReduction="20000"/>
          </a:bodyPr>
          <a:lstStyle/>
          <a:p>
            <a:r>
              <a:rPr lang="en-US" sz="2800" b="1" dirty="0">
                <a:solidFill>
                  <a:srgbClr val="C00000"/>
                </a:solidFill>
              </a:rPr>
              <a:t>3. Multiplet </a:t>
            </a:r>
            <a:r>
              <a:rPr lang="en-US" sz="2800" b="1" dirty="0" smtClean="0">
                <a:solidFill>
                  <a:srgbClr val="C00000"/>
                </a:solidFill>
              </a:rPr>
              <a:t>Structure</a:t>
            </a:r>
            <a:endParaRPr lang="en-US" sz="2800" dirty="0">
              <a:solidFill>
                <a:srgbClr val="C0000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situation is more complicated in aromatic systems, </a:t>
            </a:r>
            <a:r>
              <a:rPr lang="en-US" dirty="0" smtClean="0">
                <a:solidFill>
                  <a:srgbClr val="002060"/>
                </a:solidFill>
              </a:rPr>
              <a:t/>
            </a:r>
            <a:br>
              <a:rPr lang="en-US" dirty="0" smtClean="0">
                <a:solidFill>
                  <a:srgbClr val="002060"/>
                </a:solidFill>
              </a:rPr>
            </a:br>
            <a:r>
              <a:rPr lang="en-US" dirty="0" smtClean="0">
                <a:solidFill>
                  <a:srgbClr val="002060"/>
                </a:solidFill>
              </a:rPr>
              <a:t>which </a:t>
            </a:r>
            <a:r>
              <a:rPr lang="en-US" dirty="0">
                <a:solidFill>
                  <a:srgbClr val="002060"/>
                </a:solidFill>
              </a:rPr>
              <a:t>often show very complicated (due to overlap and </a:t>
            </a:r>
            <a:r>
              <a:rPr lang="en-US" dirty="0" smtClean="0">
                <a:solidFill>
                  <a:srgbClr val="002060"/>
                </a:solidFill>
              </a:rPr>
              <a:t/>
            </a:r>
            <a:br>
              <a:rPr lang="en-US" dirty="0" smtClean="0">
                <a:solidFill>
                  <a:srgbClr val="002060"/>
                </a:solidFill>
              </a:rPr>
            </a:br>
            <a:r>
              <a:rPr lang="en-US" dirty="0" smtClean="0">
                <a:solidFill>
                  <a:srgbClr val="002060"/>
                </a:solidFill>
              </a:rPr>
              <a:t>long-range coupling through the </a:t>
            </a:r>
            <a:r>
              <a:rPr lang="en-US" dirty="0" smtClean="0">
                <a:solidFill>
                  <a:srgbClr val="002060"/>
                </a:solidFill>
                <a:latin typeface="Symbol" panose="05050102010706020507" pitchFamily="18" charset="2"/>
              </a:rPr>
              <a:t>p</a:t>
            </a:r>
            <a:r>
              <a:rPr lang="en-US" dirty="0" smtClean="0">
                <a:solidFill>
                  <a:srgbClr val="002060"/>
                </a:solidFill>
              </a:rPr>
              <a:t>-system) </a:t>
            </a:r>
            <a:r>
              <a:rPr lang="en-US" dirty="0">
                <a:solidFill>
                  <a:srgbClr val="002060"/>
                </a:solidFill>
              </a:rPr>
              <a:t>and difficult </a:t>
            </a:r>
            <a:r>
              <a:rPr lang="en-US" dirty="0" smtClean="0">
                <a:solidFill>
                  <a:srgbClr val="002060"/>
                </a:solidFill>
              </a:rPr>
              <a:t/>
            </a:r>
            <a:br>
              <a:rPr lang="en-US" dirty="0" smtClean="0">
                <a:solidFill>
                  <a:srgbClr val="002060"/>
                </a:solidFill>
              </a:rPr>
            </a:br>
            <a:r>
              <a:rPr lang="en-US" dirty="0" smtClean="0">
                <a:solidFill>
                  <a:srgbClr val="002060"/>
                </a:solidFill>
              </a:rPr>
              <a:t>to </a:t>
            </a:r>
            <a:r>
              <a:rPr lang="en-US" dirty="0">
                <a:solidFill>
                  <a:srgbClr val="002060"/>
                </a:solidFill>
              </a:rPr>
              <a:t>analyze patterns for </a:t>
            </a:r>
            <a:r>
              <a:rPr lang="en-US" dirty="0" smtClean="0">
                <a:solidFill>
                  <a:srgbClr val="002060"/>
                </a:solidFill>
              </a:rPr>
              <a:t>beginners. </a:t>
            </a:r>
          </a:p>
          <a:p>
            <a:pPr lvl="1">
              <a:buFont typeface="Arial" panose="020B0604020202020204" pitchFamily="34" charset="0"/>
              <a:buChar char="•"/>
            </a:pPr>
            <a:r>
              <a:rPr lang="en-US" dirty="0" smtClean="0">
                <a:solidFill>
                  <a:srgbClr val="002060"/>
                </a:solidFill>
              </a:rPr>
              <a:t>The </a:t>
            </a:r>
            <a:r>
              <a:rPr lang="en-US" dirty="0">
                <a:solidFill>
                  <a:srgbClr val="002060"/>
                </a:solidFill>
              </a:rPr>
              <a:t>following examples illustrate some important points </a:t>
            </a:r>
            <a:r>
              <a:rPr lang="en-US" dirty="0" smtClean="0">
                <a:solidFill>
                  <a:srgbClr val="002060"/>
                </a:solidFill>
              </a:rPr>
              <a:t/>
            </a:r>
            <a:br>
              <a:rPr lang="en-US" dirty="0" smtClean="0">
                <a:solidFill>
                  <a:srgbClr val="002060"/>
                </a:solidFill>
              </a:rPr>
            </a:br>
            <a:r>
              <a:rPr lang="en-US" dirty="0" smtClean="0">
                <a:solidFill>
                  <a:srgbClr val="002060"/>
                </a:solidFill>
              </a:rPr>
              <a:t>but </a:t>
            </a:r>
            <a:r>
              <a:rPr lang="en-US" dirty="0">
                <a:solidFill>
                  <a:srgbClr val="002060"/>
                </a:solidFill>
              </a:rPr>
              <a:t>are by all means far from being </a:t>
            </a:r>
            <a:r>
              <a:rPr lang="en-US" dirty="0" smtClean="0">
                <a:solidFill>
                  <a:srgbClr val="002060"/>
                </a:solidFill>
              </a:rPr>
              <a:t>complete: </a:t>
            </a:r>
            <a:endParaRPr lang="en-US" dirty="0" smtClean="0">
              <a:solidFill>
                <a:srgbClr val="002060"/>
              </a:solidFill>
            </a:endParaRPr>
          </a:p>
          <a:p>
            <a:pPr marL="1025525" lvl="2"/>
            <a:r>
              <a:rPr lang="en-US" dirty="0" smtClean="0">
                <a:solidFill>
                  <a:srgbClr val="660066"/>
                </a:solidFill>
              </a:rPr>
              <a:t>The </a:t>
            </a:r>
            <a:r>
              <a:rPr lang="en-US" dirty="0">
                <a:solidFill>
                  <a:srgbClr val="660066"/>
                </a:solidFill>
              </a:rPr>
              <a:t>first </a:t>
            </a:r>
            <a:r>
              <a:rPr lang="en-US" dirty="0" smtClean="0">
                <a:solidFill>
                  <a:srgbClr val="660066"/>
                </a:solidFill>
              </a:rPr>
              <a:t>step is to </a:t>
            </a:r>
            <a:r>
              <a:rPr lang="en-US" dirty="0">
                <a:solidFill>
                  <a:srgbClr val="660066"/>
                </a:solidFill>
              </a:rPr>
              <a:t>understand the patterns in the aromatic range </a:t>
            </a:r>
            <a:r>
              <a:rPr lang="en-US" dirty="0" smtClean="0">
                <a:solidFill>
                  <a:srgbClr val="660066"/>
                </a:solidFill>
              </a:rPr>
              <a:t/>
            </a:r>
            <a:br>
              <a:rPr lang="en-US" dirty="0" smtClean="0">
                <a:solidFill>
                  <a:srgbClr val="660066"/>
                </a:solidFill>
              </a:rPr>
            </a:br>
            <a:r>
              <a:rPr lang="en-US" dirty="0" smtClean="0">
                <a:solidFill>
                  <a:srgbClr val="660066"/>
                </a:solidFill>
              </a:rPr>
              <a:t>due to </a:t>
            </a:r>
            <a:r>
              <a:rPr lang="en-US" dirty="0">
                <a:solidFill>
                  <a:srgbClr val="660066"/>
                </a:solidFill>
              </a:rPr>
              <a:t>symmetry, the second step </a:t>
            </a:r>
            <a:r>
              <a:rPr lang="en-US" dirty="0" smtClean="0">
                <a:solidFill>
                  <a:srgbClr val="660066"/>
                </a:solidFill>
              </a:rPr>
              <a:t>is to </a:t>
            </a:r>
            <a:r>
              <a:rPr lang="en-US" dirty="0">
                <a:solidFill>
                  <a:srgbClr val="660066"/>
                </a:solidFill>
              </a:rPr>
              <a:t>identify the effect of different groups onto the various protons on the </a:t>
            </a:r>
            <a:r>
              <a:rPr lang="en-US" dirty="0" smtClean="0">
                <a:solidFill>
                  <a:srgbClr val="660066"/>
                </a:solidFill>
              </a:rPr>
              <a:t>ring. </a:t>
            </a:r>
          </a:p>
          <a:p>
            <a:pPr marL="1025525" lvl="2"/>
            <a:r>
              <a:rPr lang="en-US" dirty="0" smtClean="0">
                <a:solidFill>
                  <a:srgbClr val="660066"/>
                </a:solidFill>
              </a:rPr>
              <a:t>Aromatic protons </a:t>
            </a:r>
            <a:r>
              <a:rPr lang="en-US" dirty="0">
                <a:solidFill>
                  <a:srgbClr val="660066"/>
                </a:solidFill>
              </a:rPr>
              <a:t>usually show up in the range of </a:t>
            </a:r>
            <a:r>
              <a:rPr lang="en-US" dirty="0">
                <a:solidFill>
                  <a:srgbClr val="660066"/>
                </a:solidFill>
                <a:latin typeface="Symbol" pitchFamily="18" charset="2"/>
              </a:rPr>
              <a:t>d</a:t>
            </a:r>
            <a:r>
              <a:rPr lang="en-US" dirty="0">
                <a:solidFill>
                  <a:srgbClr val="660066"/>
                </a:solidFill>
              </a:rPr>
              <a:t>=6-9 </a:t>
            </a:r>
            <a:r>
              <a:rPr lang="en-US" dirty="0" smtClean="0">
                <a:solidFill>
                  <a:srgbClr val="660066"/>
                </a:solidFill>
              </a:rPr>
              <a:t>ppm. </a:t>
            </a:r>
            <a:br>
              <a:rPr lang="en-US" dirty="0" smtClean="0">
                <a:solidFill>
                  <a:srgbClr val="660066"/>
                </a:solidFill>
              </a:rPr>
            </a:br>
            <a:r>
              <a:rPr lang="en-US" dirty="0" smtClean="0">
                <a:solidFill>
                  <a:srgbClr val="660066"/>
                </a:solidFill>
              </a:rPr>
              <a:t>(</a:t>
            </a:r>
            <a:r>
              <a:rPr lang="en-US" dirty="0">
                <a:solidFill>
                  <a:srgbClr val="660066"/>
                </a:solidFill>
              </a:rPr>
              <a:t>Strictly speaking, the coupling patterns are much more </a:t>
            </a:r>
            <a:r>
              <a:rPr lang="en-US" dirty="0" smtClean="0">
                <a:solidFill>
                  <a:srgbClr val="660066"/>
                </a:solidFill>
              </a:rPr>
              <a:t>complicated</a:t>
            </a:r>
            <a:r>
              <a:rPr lang="en-US" dirty="0">
                <a:solidFill>
                  <a:srgbClr val="660066"/>
                </a:solidFill>
              </a:rPr>
              <a:t>, but for </a:t>
            </a:r>
            <a:r>
              <a:rPr lang="en-US" dirty="0" smtClean="0">
                <a:solidFill>
                  <a:srgbClr val="660066"/>
                </a:solidFill>
              </a:rPr>
              <a:t>the </a:t>
            </a:r>
            <a:r>
              <a:rPr lang="en-US" dirty="0">
                <a:solidFill>
                  <a:srgbClr val="660066"/>
                </a:solidFill>
              </a:rPr>
              <a:t>sake of simplicity only </a:t>
            </a:r>
            <a:r>
              <a:rPr lang="en-US" dirty="0" smtClean="0">
                <a:solidFill>
                  <a:srgbClr val="660066"/>
                </a:solidFill>
              </a:rPr>
              <a:t>the first </a:t>
            </a:r>
            <a:r>
              <a:rPr lang="en-US" dirty="0">
                <a:solidFill>
                  <a:srgbClr val="660066"/>
                </a:solidFill>
              </a:rPr>
              <a:t>order couplings will be </a:t>
            </a:r>
            <a:r>
              <a:rPr lang="en-US" dirty="0" smtClean="0">
                <a:solidFill>
                  <a:srgbClr val="660066"/>
                </a:solidFill>
              </a:rPr>
              <a:t>considered </a:t>
            </a:r>
            <a:r>
              <a:rPr lang="en-US" dirty="0">
                <a:solidFill>
                  <a:srgbClr val="660066"/>
                </a:solidFill>
              </a:rPr>
              <a:t>here because this is what can be observed on a normal spectrum</a:t>
            </a:r>
            <a:r>
              <a:rPr lang="en-US" dirty="0" smtClean="0">
                <a:solidFill>
                  <a:srgbClr val="660066"/>
                </a:solidFill>
              </a:rPr>
              <a:t>!).</a:t>
            </a:r>
            <a:endParaRPr lang="en-US" dirty="0">
              <a:solidFill>
                <a:srgbClr val="660066"/>
              </a:solidFill>
            </a:endParaRPr>
          </a:p>
          <a:p>
            <a:endParaRPr lang="en-US" dirty="0"/>
          </a:p>
        </p:txBody>
      </p:sp>
      <p:sp>
        <p:nvSpPr>
          <p:cNvPr id="4" name="Slide Number Placeholder 3"/>
          <p:cNvSpPr>
            <a:spLocks noGrp="1"/>
          </p:cNvSpPr>
          <p:nvPr>
            <p:ph type="sldNum" sz="quarter" idx="12"/>
          </p:nvPr>
        </p:nvSpPr>
        <p:spPr/>
        <p:txBody>
          <a:bodyPr/>
          <a:lstStyle/>
          <a:p>
            <a:fld id="{97A92199-DFD4-4428-9FFF-DBBDDFCE1B7E}" type="slidenum">
              <a:rPr lang="en-US" smtClean="0"/>
              <a:t>22</a:t>
            </a:fld>
            <a:endParaRPr lang="en-US"/>
          </a:p>
        </p:txBody>
      </p:sp>
    </p:spTree>
    <p:extLst>
      <p:ext uri="{BB962C8B-B14F-4D97-AF65-F5344CB8AC3E}">
        <p14:creationId xmlns:p14="http://schemas.microsoft.com/office/powerpoint/2010/main" val="189953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 </a:t>
            </a:r>
            <a:r>
              <a:rPr lang="en-US" sz="3600" dirty="0" err="1" smtClean="0">
                <a:solidFill>
                  <a:srgbClr val="002060"/>
                </a:solidFill>
                <a:effectLst/>
              </a:rPr>
              <a:t>Monosubstitution</a:t>
            </a:r>
            <a:endParaRPr lang="en-US" sz="3600" dirty="0"/>
          </a:p>
        </p:txBody>
      </p:sp>
      <p:sp>
        <p:nvSpPr>
          <p:cNvPr id="2" name="Content Placeholder 1"/>
          <p:cNvSpPr>
            <a:spLocks noGrp="1"/>
          </p:cNvSpPr>
          <p:nvPr>
            <p:ph idx="1"/>
          </p:nvPr>
        </p:nvSpPr>
        <p:spPr>
          <a:xfrm>
            <a:off x="457200" y="1524000"/>
            <a:ext cx="6705600" cy="4572000"/>
          </a:xfrm>
        </p:spPr>
        <p:txBody>
          <a:bodyPr>
            <a:normAutofit fontScale="92500" lnSpcReduction="10000"/>
          </a:bodyPr>
          <a:lstStyle/>
          <a:p>
            <a:r>
              <a:rPr lang="en-US" b="1" i="1" dirty="0">
                <a:solidFill>
                  <a:srgbClr val="003300"/>
                </a:solidFill>
              </a:rPr>
              <a:t>Mono-substitution </a:t>
            </a:r>
            <a:r>
              <a:rPr lang="en-US" b="1" i="1" dirty="0" smtClean="0">
                <a:solidFill>
                  <a:srgbClr val="003300"/>
                </a:solidFill>
              </a:rPr>
              <a:t>(general)</a:t>
            </a:r>
            <a:endParaRPr lang="en-US" dirty="0">
              <a:solidFill>
                <a:srgbClr val="003300"/>
              </a:solidFill>
            </a:endParaRPr>
          </a:p>
          <a:p>
            <a:pPr lvl="1">
              <a:buFont typeface="Arial" panose="020B0604020202020204" pitchFamily="34" charset="0"/>
              <a:buChar char="•"/>
            </a:pPr>
            <a:r>
              <a:rPr lang="en-US" dirty="0" smtClean="0">
                <a:solidFill>
                  <a:srgbClr val="002060"/>
                </a:solidFill>
              </a:rPr>
              <a:t>A </a:t>
            </a:r>
            <a:r>
              <a:rPr lang="en-US" dirty="0">
                <a:solidFill>
                  <a:srgbClr val="002060"/>
                </a:solidFill>
              </a:rPr>
              <a:t>mono-substituted benzene ring </a:t>
            </a:r>
            <a:r>
              <a:rPr lang="en-US" dirty="0" smtClean="0">
                <a:solidFill>
                  <a:srgbClr val="002060"/>
                </a:solidFill>
              </a:rPr>
              <a:t>displays </a:t>
            </a:r>
            <a:r>
              <a:rPr lang="en-US" dirty="0">
                <a:solidFill>
                  <a:srgbClr val="002060"/>
                </a:solidFill>
              </a:rPr>
              <a:t>a plane of symmetry going through </a:t>
            </a:r>
            <a:r>
              <a:rPr lang="en-US" dirty="0" err="1">
                <a:solidFill>
                  <a:srgbClr val="002060"/>
                </a:solidFill>
              </a:rPr>
              <a:t>C</a:t>
            </a:r>
            <a:r>
              <a:rPr lang="en-US" baseline="-25000" dirty="0" err="1">
                <a:solidFill>
                  <a:srgbClr val="002060"/>
                </a:solidFill>
              </a:rPr>
              <a:t>i</a:t>
            </a:r>
            <a:r>
              <a:rPr lang="en-US" baseline="-25000" dirty="0">
                <a:solidFill>
                  <a:srgbClr val="002060"/>
                </a:solidFill>
              </a:rPr>
              <a:t> </a:t>
            </a:r>
            <a:r>
              <a:rPr lang="en-US" dirty="0">
                <a:solidFill>
                  <a:srgbClr val="002060"/>
                </a:solidFill>
              </a:rPr>
              <a:t>and </a:t>
            </a:r>
            <a:r>
              <a:rPr lang="en-US" dirty="0" err="1">
                <a:solidFill>
                  <a:srgbClr val="002060"/>
                </a:solidFill>
              </a:rPr>
              <a:t>C</a:t>
            </a:r>
            <a:r>
              <a:rPr lang="en-US" baseline="-25000" dirty="0" err="1">
                <a:solidFill>
                  <a:srgbClr val="002060"/>
                </a:solidFill>
              </a:rPr>
              <a:t>p</a:t>
            </a:r>
            <a:r>
              <a:rPr lang="en-US" dirty="0">
                <a:solidFill>
                  <a:srgbClr val="002060"/>
                </a:solidFill>
              </a:rPr>
              <a:t> atom.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As </a:t>
            </a:r>
            <a:r>
              <a:rPr lang="en-US" dirty="0">
                <a:solidFill>
                  <a:srgbClr val="002060"/>
                </a:solidFill>
              </a:rPr>
              <a:t>a result, there are only three different types of protons observed. H</a:t>
            </a:r>
            <a:r>
              <a:rPr lang="en-US" baseline="-25000" dirty="0">
                <a:solidFill>
                  <a:srgbClr val="002060"/>
                </a:solidFill>
              </a:rPr>
              <a:t>o</a:t>
            </a:r>
            <a:r>
              <a:rPr lang="en-US" dirty="0">
                <a:solidFill>
                  <a:srgbClr val="002060"/>
                </a:solidFill>
              </a:rPr>
              <a:t> should show a doublet, while </a:t>
            </a:r>
            <a:r>
              <a:rPr lang="en-US" dirty="0" err="1">
                <a:solidFill>
                  <a:srgbClr val="002060"/>
                </a:solidFill>
              </a:rPr>
              <a:t>H</a:t>
            </a:r>
            <a:r>
              <a:rPr lang="en-US" baseline="-25000" dirty="0" err="1">
                <a:solidFill>
                  <a:srgbClr val="002060"/>
                </a:solidFill>
              </a:rPr>
              <a:t>m</a:t>
            </a:r>
            <a:r>
              <a:rPr lang="en-US" dirty="0">
                <a:solidFill>
                  <a:srgbClr val="002060"/>
                </a:solidFill>
              </a:rPr>
              <a:t> and </a:t>
            </a:r>
            <a:r>
              <a:rPr lang="en-US" dirty="0" err="1">
                <a:solidFill>
                  <a:srgbClr val="002060"/>
                </a:solidFill>
              </a:rPr>
              <a:t>H</a:t>
            </a:r>
            <a:r>
              <a:rPr lang="en-US" baseline="-25000" dirty="0" err="1">
                <a:solidFill>
                  <a:srgbClr val="002060"/>
                </a:solidFill>
              </a:rPr>
              <a:t>p</a:t>
            </a:r>
            <a:r>
              <a:rPr lang="en-US" dirty="0">
                <a:solidFill>
                  <a:srgbClr val="002060"/>
                </a:solidFill>
              </a:rPr>
              <a:t> appear as a triplet each (strictly speaking a doublet of </a:t>
            </a:r>
            <a:r>
              <a:rPr lang="en-US" dirty="0" smtClean="0">
                <a:solidFill>
                  <a:srgbClr val="002060"/>
                </a:solidFill>
              </a:rPr>
              <a:t>doublets for </a:t>
            </a:r>
            <a:r>
              <a:rPr lang="en-US" dirty="0" err="1" smtClean="0">
                <a:solidFill>
                  <a:srgbClr val="002060"/>
                </a:solidFill>
              </a:rPr>
              <a:t>H</a:t>
            </a:r>
            <a:r>
              <a:rPr lang="en-US" baseline="-25000" dirty="0" err="1" smtClean="0">
                <a:solidFill>
                  <a:srgbClr val="002060"/>
                </a:solidFill>
              </a:rPr>
              <a:t>m</a:t>
            </a:r>
            <a:r>
              <a:rPr lang="en-US" dirty="0" smtClean="0">
                <a:solidFill>
                  <a:srgbClr val="002060"/>
                </a:solidFill>
              </a:rPr>
              <a:t>). </a:t>
            </a:r>
          </a:p>
          <a:p>
            <a:pPr lvl="1">
              <a:buFont typeface="Arial" panose="020B0604020202020204" pitchFamily="34" charset="0"/>
              <a:buChar char="•"/>
            </a:pPr>
            <a:r>
              <a:rPr lang="en-US" dirty="0" smtClean="0">
                <a:solidFill>
                  <a:srgbClr val="002060"/>
                </a:solidFill>
              </a:rPr>
              <a:t>The </a:t>
            </a:r>
            <a:r>
              <a:rPr lang="en-US" dirty="0">
                <a:solidFill>
                  <a:srgbClr val="002060"/>
                </a:solidFill>
              </a:rPr>
              <a:t>integrations for </a:t>
            </a:r>
            <a:r>
              <a:rPr lang="en-US" dirty="0" smtClean="0">
                <a:solidFill>
                  <a:srgbClr val="002060"/>
                </a:solidFill>
              </a:rPr>
              <a:t>H</a:t>
            </a:r>
            <a:r>
              <a:rPr lang="en-US" baseline="-25000" dirty="0" smtClean="0">
                <a:solidFill>
                  <a:srgbClr val="002060"/>
                </a:solidFill>
              </a:rPr>
              <a:t>o</a:t>
            </a:r>
            <a:r>
              <a:rPr lang="en-US" dirty="0">
                <a:solidFill>
                  <a:srgbClr val="002060"/>
                </a:solidFill>
              </a:rPr>
              <a:t> </a:t>
            </a:r>
            <a:r>
              <a:rPr lang="en-US" dirty="0" smtClean="0">
                <a:solidFill>
                  <a:srgbClr val="002060"/>
                </a:solidFill>
              </a:rPr>
              <a:t>(</a:t>
            </a:r>
            <a:r>
              <a:rPr lang="en-US" i="1" dirty="0" smtClean="0">
                <a:solidFill>
                  <a:srgbClr val="002060"/>
                </a:solidFill>
              </a:rPr>
              <a:t>2 H</a:t>
            </a:r>
            <a:r>
              <a:rPr lang="en-US" dirty="0" smtClean="0">
                <a:solidFill>
                  <a:srgbClr val="002060"/>
                </a:solidFill>
              </a:rPr>
              <a:t>), </a:t>
            </a:r>
            <a:r>
              <a:rPr lang="en-US" dirty="0" err="1">
                <a:solidFill>
                  <a:srgbClr val="002060"/>
                </a:solidFill>
              </a:rPr>
              <a:t>H</a:t>
            </a:r>
            <a:r>
              <a:rPr lang="en-US" baseline="-25000" dirty="0" err="1">
                <a:solidFill>
                  <a:srgbClr val="002060"/>
                </a:solidFill>
              </a:rPr>
              <a:t>m</a:t>
            </a:r>
            <a:r>
              <a:rPr lang="en-US" dirty="0">
                <a:solidFill>
                  <a:srgbClr val="002060"/>
                </a:solidFill>
              </a:rPr>
              <a:t> </a:t>
            </a:r>
            <a:r>
              <a:rPr lang="en-US" dirty="0" smtClean="0">
                <a:solidFill>
                  <a:srgbClr val="002060"/>
                </a:solidFill>
              </a:rPr>
              <a:t>(</a:t>
            </a:r>
            <a:r>
              <a:rPr lang="en-US" i="1" dirty="0" smtClean="0">
                <a:solidFill>
                  <a:srgbClr val="002060"/>
                </a:solidFill>
              </a:rPr>
              <a:t>2 H</a:t>
            </a:r>
            <a:r>
              <a:rPr lang="en-US" dirty="0" smtClean="0">
                <a:solidFill>
                  <a:srgbClr val="002060"/>
                </a:solidFill>
              </a:rPr>
              <a:t>) and </a:t>
            </a:r>
            <a:br>
              <a:rPr lang="en-US" dirty="0" smtClean="0">
                <a:solidFill>
                  <a:srgbClr val="002060"/>
                </a:solidFill>
              </a:rPr>
            </a:br>
            <a:r>
              <a:rPr lang="en-US" dirty="0" err="1" smtClean="0">
                <a:solidFill>
                  <a:srgbClr val="002060"/>
                </a:solidFill>
              </a:rPr>
              <a:t>H</a:t>
            </a:r>
            <a:r>
              <a:rPr lang="en-US" baseline="-25000" dirty="0" err="1" smtClean="0">
                <a:solidFill>
                  <a:srgbClr val="002060"/>
                </a:solidFill>
              </a:rPr>
              <a:t>p</a:t>
            </a:r>
            <a:r>
              <a:rPr lang="en-US" dirty="0" smtClean="0">
                <a:solidFill>
                  <a:srgbClr val="002060"/>
                </a:solidFill>
              </a:rPr>
              <a:t> (</a:t>
            </a:r>
            <a:r>
              <a:rPr lang="en-US" i="1" dirty="0" smtClean="0">
                <a:solidFill>
                  <a:srgbClr val="002060"/>
                </a:solidFill>
              </a:rPr>
              <a:t>1 H</a:t>
            </a:r>
            <a:r>
              <a:rPr lang="en-US" dirty="0" smtClean="0">
                <a:solidFill>
                  <a:srgbClr val="002060"/>
                </a:solidFill>
              </a:rPr>
              <a:t>), </a:t>
            </a:r>
            <a:r>
              <a:rPr lang="en-US" dirty="0">
                <a:solidFill>
                  <a:srgbClr val="002060"/>
                </a:solidFill>
              </a:rPr>
              <a:t>respectively. </a:t>
            </a:r>
          </a:p>
          <a:p>
            <a:endParaRPr lang="en-US" dirty="0"/>
          </a:p>
          <a:p>
            <a:endParaRPr lang="en-US" dirty="0"/>
          </a:p>
        </p:txBody>
      </p:sp>
      <p:sp>
        <p:nvSpPr>
          <p:cNvPr id="5" name="Slide Number Placeholder 4"/>
          <p:cNvSpPr>
            <a:spLocks noGrp="1"/>
          </p:cNvSpPr>
          <p:nvPr>
            <p:ph type="sldNum" sz="quarter" idx="12"/>
          </p:nvPr>
        </p:nvSpPr>
        <p:spPr/>
        <p:txBody>
          <a:bodyPr/>
          <a:lstStyle/>
          <a:p>
            <a:fld id="{97A92199-DFD4-4428-9FFF-DBBDDFCE1B7E}" type="slidenum">
              <a:rPr lang="en-US" smtClean="0"/>
              <a:t>23</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228454806"/>
              </p:ext>
            </p:extLst>
          </p:nvPr>
        </p:nvGraphicFramePr>
        <p:xfrm>
          <a:off x="7239000" y="1600200"/>
          <a:ext cx="1614487" cy="2033587"/>
        </p:xfrm>
        <a:graphic>
          <a:graphicData uri="http://schemas.openxmlformats.org/presentationml/2006/ole">
            <mc:AlternateContent xmlns:mc="http://schemas.openxmlformats.org/markup-compatibility/2006">
              <mc:Choice xmlns:v="urn:schemas-microsoft-com:vml" Requires="v">
                <p:oleObj spid="_x0000_s7256" name="CS ChemDraw Drawing" r:id="rId3" imgW="1615062" imgH="2034217" progId="ChemDraw.Document.6.0">
                  <p:embed/>
                </p:oleObj>
              </mc:Choice>
              <mc:Fallback>
                <p:oleObj name="CS ChemDraw Drawing" r:id="rId3" imgW="1615062" imgH="2034217" progId="ChemDraw.Document.6.0">
                  <p:embed/>
                  <p:pic>
                    <p:nvPicPr>
                      <p:cNvPr id="0" name=""/>
                      <p:cNvPicPr/>
                      <p:nvPr/>
                    </p:nvPicPr>
                    <p:blipFill>
                      <a:blip r:embed="rId4"/>
                      <a:stretch>
                        <a:fillRect/>
                      </a:stretch>
                    </p:blipFill>
                    <p:spPr>
                      <a:xfrm>
                        <a:off x="7239000" y="1600200"/>
                        <a:ext cx="1614487" cy="203358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5781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Monosubstitution</a:t>
            </a:r>
            <a:endParaRPr lang="en-US" sz="3600" dirty="0"/>
          </a:p>
        </p:txBody>
      </p:sp>
      <p:sp>
        <p:nvSpPr>
          <p:cNvPr id="2" name="Content Placeholder 1"/>
          <p:cNvSpPr>
            <a:spLocks noGrp="1"/>
          </p:cNvSpPr>
          <p:nvPr>
            <p:ph idx="1"/>
          </p:nvPr>
        </p:nvSpPr>
        <p:spPr>
          <a:xfrm>
            <a:off x="457200" y="1524000"/>
            <a:ext cx="8458200" cy="4953000"/>
          </a:xfrm>
        </p:spPr>
        <p:txBody>
          <a:bodyPr>
            <a:noAutofit/>
          </a:bodyPr>
          <a:lstStyle/>
          <a:p>
            <a:r>
              <a:rPr lang="en-US" sz="1800" b="1" i="1" dirty="0" smtClean="0">
                <a:solidFill>
                  <a:srgbClr val="003300"/>
                </a:solidFill>
              </a:rPr>
              <a:t>Mono-substitution (examples)</a:t>
            </a:r>
          </a:p>
          <a:p>
            <a:pPr marL="512763" lvl="1">
              <a:buFont typeface="Arial" panose="020B0604020202020204" pitchFamily="34" charset="0"/>
              <a:buChar char="•"/>
            </a:pPr>
            <a:r>
              <a:rPr lang="en-US" sz="1600" b="1" i="1" dirty="0" smtClean="0">
                <a:solidFill>
                  <a:srgbClr val="002060"/>
                </a:solidFill>
              </a:rPr>
              <a:t>Toluene</a:t>
            </a: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endParaRPr lang="en-US" sz="1400" b="1" i="1" dirty="0">
              <a:solidFill>
                <a:srgbClr val="002060"/>
              </a:solidFill>
            </a:endParaRP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endParaRPr lang="en-US" sz="1100" b="1" i="1" dirty="0">
              <a:solidFill>
                <a:srgbClr val="002060"/>
              </a:solidFill>
            </a:endParaRP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endParaRPr lang="en-US" sz="1400" b="1" i="1" dirty="0">
              <a:solidFill>
                <a:srgbClr val="002060"/>
              </a:solidFill>
            </a:endParaRP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endParaRPr lang="en-US" sz="1400" b="1" i="1" dirty="0">
              <a:solidFill>
                <a:srgbClr val="002060"/>
              </a:solidFill>
            </a:endParaRPr>
          </a:p>
          <a:p>
            <a:pPr marL="512763" lvl="1">
              <a:buFont typeface="Arial" panose="020B0604020202020204" pitchFamily="34" charset="0"/>
              <a:buChar char="•"/>
            </a:pPr>
            <a:endParaRPr lang="en-US" sz="1400" b="1" i="1" dirty="0" smtClean="0">
              <a:solidFill>
                <a:srgbClr val="002060"/>
              </a:solidFill>
            </a:endParaRPr>
          </a:p>
          <a:p>
            <a:pPr marL="512763" lvl="1">
              <a:buFont typeface="Arial" panose="020B0604020202020204" pitchFamily="34" charset="0"/>
              <a:buChar char="•"/>
            </a:pPr>
            <a:r>
              <a:rPr lang="en-US" sz="1400" dirty="0" smtClean="0">
                <a:solidFill>
                  <a:srgbClr val="002060"/>
                </a:solidFill>
              </a:rPr>
              <a:t>The </a:t>
            </a:r>
            <a:r>
              <a:rPr lang="en-US" sz="1400" dirty="0">
                <a:solidFill>
                  <a:srgbClr val="002060"/>
                </a:solidFill>
              </a:rPr>
              <a:t>two signal groups at </a:t>
            </a:r>
            <a:r>
              <a:rPr lang="en-US" sz="1400" dirty="0">
                <a:solidFill>
                  <a:srgbClr val="002060"/>
                </a:solidFill>
                <a:latin typeface="Symbol" pitchFamily="18" charset="2"/>
              </a:rPr>
              <a:t>d</a:t>
            </a:r>
            <a:r>
              <a:rPr lang="en-US" sz="1400" dirty="0">
                <a:solidFill>
                  <a:srgbClr val="002060"/>
                </a:solidFill>
              </a:rPr>
              <a:t>=7.4-7.5 ppm corresponds to the ring protons, while the singlet at </a:t>
            </a:r>
            <a:r>
              <a:rPr lang="en-US" sz="1400" dirty="0">
                <a:solidFill>
                  <a:srgbClr val="002060"/>
                </a:solidFill>
                <a:latin typeface="Symbol" pitchFamily="18" charset="2"/>
              </a:rPr>
              <a:t>d</a:t>
            </a:r>
            <a:r>
              <a:rPr lang="en-US" sz="1400" dirty="0">
                <a:solidFill>
                  <a:srgbClr val="002060"/>
                </a:solidFill>
              </a:rPr>
              <a:t>=2.6 ppm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is </a:t>
            </a:r>
            <a:r>
              <a:rPr lang="en-US" sz="1400" dirty="0">
                <a:solidFill>
                  <a:srgbClr val="002060"/>
                </a:solidFill>
              </a:rPr>
              <a:t>due to the methyl group on the ring. </a:t>
            </a:r>
            <a:endParaRPr lang="en-US" sz="1400" dirty="0" smtClean="0">
              <a:solidFill>
                <a:srgbClr val="002060"/>
              </a:solidFill>
            </a:endParaRPr>
          </a:p>
          <a:p>
            <a:pPr marL="512763" lvl="1">
              <a:buFont typeface="Arial" panose="020B0604020202020204" pitchFamily="34" charset="0"/>
              <a:buChar char="•"/>
            </a:pPr>
            <a:r>
              <a:rPr lang="en-US" sz="1400" dirty="0" smtClean="0">
                <a:solidFill>
                  <a:srgbClr val="002060"/>
                </a:solidFill>
              </a:rPr>
              <a:t>The </a:t>
            </a:r>
            <a:r>
              <a:rPr lang="en-US" sz="1400" dirty="0">
                <a:solidFill>
                  <a:srgbClr val="002060"/>
                </a:solidFill>
              </a:rPr>
              <a:t>expansion of the aromatic range on the right hand side shows a triplet (</a:t>
            </a:r>
            <a:r>
              <a:rPr lang="en-US" sz="1400" dirty="0" err="1">
                <a:solidFill>
                  <a:srgbClr val="002060"/>
                </a:solidFill>
              </a:rPr>
              <a:t>H</a:t>
            </a:r>
            <a:r>
              <a:rPr lang="en-US" sz="1400" baseline="-25000" dirty="0" err="1">
                <a:solidFill>
                  <a:srgbClr val="002060"/>
                </a:solidFill>
              </a:rPr>
              <a:t>m</a:t>
            </a:r>
            <a:r>
              <a:rPr lang="en-US" sz="1400" dirty="0">
                <a:solidFill>
                  <a:srgbClr val="002060"/>
                </a:solidFill>
              </a:rPr>
              <a:t>) and a triplet (</a:t>
            </a:r>
            <a:r>
              <a:rPr lang="en-US" sz="1400" dirty="0" err="1">
                <a:solidFill>
                  <a:srgbClr val="002060"/>
                </a:solidFill>
              </a:rPr>
              <a:t>H</a:t>
            </a:r>
            <a:r>
              <a:rPr lang="en-US" sz="1400" baseline="-25000" dirty="0" err="1">
                <a:solidFill>
                  <a:srgbClr val="002060"/>
                </a:solidFill>
              </a:rPr>
              <a:t>p</a:t>
            </a:r>
            <a:r>
              <a:rPr lang="en-US" sz="1400" dirty="0">
                <a:solidFill>
                  <a:srgbClr val="002060"/>
                </a:solidFill>
              </a:rPr>
              <a:t>) that is overlapped by a doublet (H</a:t>
            </a:r>
            <a:r>
              <a:rPr lang="en-US" sz="1400" baseline="-25000" dirty="0">
                <a:solidFill>
                  <a:srgbClr val="002060"/>
                </a:solidFill>
              </a:rPr>
              <a:t>o</a:t>
            </a:r>
            <a:r>
              <a:rPr lang="en-US" sz="1400" dirty="0">
                <a:solidFill>
                  <a:srgbClr val="002060"/>
                </a:solidFill>
              </a:rPr>
              <a:t>) on the left side. The ortho and para protons are shifted about the same if            a methyl group is attached to the ring (</a:t>
            </a:r>
            <a:r>
              <a:rPr lang="en-US" sz="1400" dirty="0" err="1">
                <a:solidFill>
                  <a:srgbClr val="002060"/>
                </a:solidFill>
                <a:latin typeface="Symbol" pitchFamily="18" charset="2"/>
              </a:rPr>
              <a:t>Dd</a:t>
            </a:r>
            <a:r>
              <a:rPr lang="en-US" sz="1400" dirty="0">
                <a:solidFill>
                  <a:srgbClr val="002060"/>
                </a:solidFill>
              </a:rPr>
              <a:t> = -0.18 ppm (ortho) and </a:t>
            </a:r>
            <a:r>
              <a:rPr lang="en-US" sz="1400" dirty="0" err="1">
                <a:solidFill>
                  <a:srgbClr val="002060"/>
                </a:solidFill>
                <a:latin typeface="Symbol" pitchFamily="18" charset="2"/>
              </a:rPr>
              <a:t>Dd</a:t>
            </a:r>
            <a:r>
              <a:rPr lang="en-US" sz="1400" dirty="0">
                <a:solidFill>
                  <a:srgbClr val="002060"/>
                </a:solidFill>
              </a:rPr>
              <a:t>= -0.20 ppm (para)). </a:t>
            </a:r>
            <a:endParaRPr lang="en-US" sz="1400" dirty="0" smtClean="0">
              <a:solidFill>
                <a:srgbClr val="002060"/>
              </a:solidFill>
            </a:endParaRPr>
          </a:p>
          <a:p>
            <a:pPr marL="512763" lvl="1">
              <a:buFont typeface="Arial" panose="020B0604020202020204" pitchFamily="34" charset="0"/>
              <a:buChar char="•"/>
            </a:pPr>
            <a:r>
              <a:rPr lang="en-US" sz="1400" dirty="0" smtClean="0">
                <a:solidFill>
                  <a:srgbClr val="002060"/>
                </a:solidFill>
              </a:rPr>
              <a:t>In </a:t>
            </a:r>
            <a:r>
              <a:rPr lang="en-US" sz="1400" dirty="0">
                <a:solidFill>
                  <a:srgbClr val="002060"/>
                </a:solidFill>
              </a:rPr>
              <a:t>addition, a strong multiplet skewing is observed because the signals are very close together. Note that </a:t>
            </a:r>
            <a:r>
              <a:rPr lang="en-US" sz="1400" dirty="0" smtClean="0">
                <a:solidFill>
                  <a:srgbClr val="002060"/>
                </a:solidFill>
              </a:rPr>
              <a:t/>
            </a:r>
            <a:br>
              <a:rPr lang="en-US" sz="1400" dirty="0" smtClean="0">
                <a:solidFill>
                  <a:srgbClr val="002060"/>
                </a:solidFill>
              </a:rPr>
            </a:br>
            <a:r>
              <a:rPr lang="en-US" sz="1400" dirty="0" smtClean="0">
                <a:solidFill>
                  <a:srgbClr val="002060"/>
                </a:solidFill>
              </a:rPr>
              <a:t>the </a:t>
            </a:r>
            <a:r>
              <a:rPr lang="en-US" sz="1400" dirty="0">
                <a:solidFill>
                  <a:srgbClr val="002060"/>
                </a:solidFill>
              </a:rPr>
              <a:t>two outer lines of the triplet at </a:t>
            </a:r>
            <a:r>
              <a:rPr lang="en-US" sz="1400" dirty="0">
                <a:solidFill>
                  <a:srgbClr val="002060"/>
                </a:solidFill>
                <a:latin typeface="Symbol" pitchFamily="18" charset="2"/>
              </a:rPr>
              <a:t>d</a:t>
            </a:r>
            <a:r>
              <a:rPr lang="en-US" sz="1400" dirty="0">
                <a:solidFill>
                  <a:srgbClr val="002060"/>
                </a:solidFill>
              </a:rPr>
              <a:t>=7.5 ppm possess very different intensities. </a:t>
            </a:r>
          </a:p>
        </p:txBody>
      </p:sp>
      <p:sp>
        <p:nvSpPr>
          <p:cNvPr id="10" name="Slide Number Placeholder 9"/>
          <p:cNvSpPr>
            <a:spLocks noGrp="1"/>
          </p:cNvSpPr>
          <p:nvPr>
            <p:ph type="sldNum" sz="quarter" idx="12"/>
          </p:nvPr>
        </p:nvSpPr>
        <p:spPr/>
        <p:txBody>
          <a:bodyPr/>
          <a:lstStyle/>
          <a:p>
            <a:fld id="{97A92199-DFD4-4428-9FFF-DBBDDFCE1B7E}" type="slidenum">
              <a:rPr lang="en-US" smtClean="0"/>
              <a:t>24</a:t>
            </a:fld>
            <a:endParaRPr lang="en-US"/>
          </a:p>
        </p:txBody>
      </p:sp>
      <p:sp>
        <p:nvSpPr>
          <p:cNvPr id="4" name="TextBox 3"/>
          <p:cNvSpPr txBox="1"/>
          <p:nvPr/>
        </p:nvSpPr>
        <p:spPr>
          <a:xfrm>
            <a:off x="2819400" y="6477000"/>
            <a:ext cx="184731" cy="369332"/>
          </a:xfrm>
          <a:prstGeom prst="rect">
            <a:avLst/>
          </a:prstGeom>
          <a:noFill/>
        </p:spPr>
        <p:txBody>
          <a:bodyPr wrap="none" rtlCol="0">
            <a:spAutoFit/>
          </a:bodyPr>
          <a:lstStyle/>
          <a:p>
            <a:endParaRPr lang="en-US" dirty="0"/>
          </a:p>
        </p:txBody>
      </p:sp>
      <p:pic>
        <p:nvPicPr>
          <p:cNvPr id="5" name="Picture 4"/>
          <p:cNvPicPr/>
          <p:nvPr/>
        </p:nvPicPr>
        <p:blipFill>
          <a:blip r:embed="rId3" cstate="print">
            <a:lum bright="-20000" contrast="40000"/>
          </a:blip>
          <a:srcRect/>
          <a:stretch>
            <a:fillRect/>
          </a:stretch>
        </p:blipFill>
        <p:spPr bwMode="auto">
          <a:xfrm>
            <a:off x="1493520" y="2133600"/>
            <a:ext cx="3154680" cy="248666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p:nvPr/>
        </p:nvPicPr>
        <p:blipFill>
          <a:blip r:embed="rId4" cstate="print">
            <a:lum bright="-20000" contrast="40000"/>
          </a:blip>
          <a:srcRect/>
          <a:stretch>
            <a:fillRect/>
          </a:stretch>
        </p:blipFill>
        <p:spPr bwMode="auto">
          <a:xfrm>
            <a:off x="5334000" y="2133600"/>
            <a:ext cx="2221865" cy="2486660"/>
          </a:xfrm>
          <a:prstGeom prst="rect">
            <a:avLst/>
          </a:prstGeom>
          <a:noFill/>
          <a:ln w="9525">
            <a:noFill/>
            <a:miter lim="800000"/>
            <a:headEnd/>
            <a:tailEnd/>
          </a:ln>
        </p:spPr>
      </p:pic>
      <p:sp>
        <p:nvSpPr>
          <p:cNvPr id="9" name="Text Box 2"/>
          <p:cNvSpPr txBox="1">
            <a:spLocks noChangeArrowheads="1"/>
          </p:cNvSpPr>
          <p:nvPr/>
        </p:nvSpPr>
        <p:spPr bwMode="auto">
          <a:xfrm>
            <a:off x="6309995" y="4114800"/>
            <a:ext cx="85280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Times"/>
                <a:ea typeface="Times"/>
                <a:cs typeface="Times New Roman"/>
              </a:rPr>
              <a:t> m    o/p</a:t>
            </a:r>
            <a:endParaRPr lang="en-US" sz="1200" dirty="0">
              <a:effectLst/>
              <a:latin typeface="Times"/>
              <a:ea typeface="Times"/>
              <a:cs typeface="Times New Roman"/>
            </a:endParaRPr>
          </a:p>
        </p:txBody>
      </p:sp>
      <p:sp>
        <p:nvSpPr>
          <p:cNvPr id="7" name="Rectangle 7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7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1818251281"/>
              </p:ext>
            </p:extLst>
          </p:nvPr>
        </p:nvGraphicFramePr>
        <p:xfrm>
          <a:off x="4114800" y="2209800"/>
          <a:ext cx="501056" cy="864825"/>
        </p:xfrm>
        <a:graphic>
          <a:graphicData uri="http://schemas.openxmlformats.org/presentationml/2006/ole">
            <mc:AlternateContent xmlns:mc="http://schemas.openxmlformats.org/markup-compatibility/2006">
              <mc:Choice xmlns:v="urn:schemas-microsoft-com:vml" Requires="v">
                <p:oleObj spid="_x0000_s8285" r:id="rId5" imgW="715794" imgH="1235464" progId="">
                  <p:embed/>
                </p:oleObj>
              </mc:Choice>
              <mc:Fallback>
                <p:oleObj r:id="rId5" imgW="715794" imgH="1235464" progId="">
                  <p:embed/>
                  <p:pic>
                    <p:nvPicPr>
                      <p:cNvPr id="0" name=""/>
                      <p:cNvPicPr/>
                      <p:nvPr/>
                    </p:nvPicPr>
                    <p:blipFill>
                      <a:blip r:embed="rId6"/>
                      <a:stretch>
                        <a:fillRect/>
                      </a:stretch>
                    </p:blipFill>
                    <p:spPr>
                      <a:xfrm>
                        <a:off x="4114800" y="2209800"/>
                        <a:ext cx="501056" cy="864825"/>
                      </a:xfrm>
                      <a:prstGeom prst="rect">
                        <a:avLst/>
                      </a:prstGeom>
                    </p:spPr>
                  </p:pic>
                </p:oleObj>
              </mc:Fallback>
            </mc:AlternateContent>
          </a:graphicData>
        </a:graphic>
      </p:graphicFrame>
    </p:spTree>
    <p:extLst>
      <p:ext uri="{BB962C8B-B14F-4D97-AF65-F5344CB8AC3E}">
        <p14:creationId xmlns:p14="http://schemas.microsoft.com/office/powerpoint/2010/main" val="10967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animEffect transition="in" filter="barn(inVertical)">
                                      <p:cBhvr>
                                        <p:cTn id="7" dur="500"/>
                                        <p:tgtEl>
                                          <p:spTgt spid="2">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barn(inVertical)">
                                      <p:cBhvr>
                                        <p:cTn id="22" dur="500"/>
                                        <p:tgtEl>
                                          <p:spTgt spid="2">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animEffect transition="in" filter="barn(inVertical)">
                                      <p:cBhvr>
                                        <p:cTn id="27"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Spectroscopy - </a:t>
            </a:r>
            <a:r>
              <a:rPr lang="en-US" sz="3600" dirty="0" err="1">
                <a:solidFill>
                  <a:srgbClr val="002060"/>
                </a:solidFill>
                <a:effectLst/>
              </a:rPr>
              <a:t>Monosubstitution</a:t>
            </a:r>
            <a:endParaRPr lang="en-US" sz="3600" dirty="0"/>
          </a:p>
        </p:txBody>
      </p:sp>
      <p:sp>
        <p:nvSpPr>
          <p:cNvPr id="2" name="Content Placeholder 1"/>
          <p:cNvSpPr>
            <a:spLocks noGrp="1"/>
          </p:cNvSpPr>
          <p:nvPr>
            <p:ph idx="1"/>
          </p:nvPr>
        </p:nvSpPr>
        <p:spPr>
          <a:xfrm>
            <a:off x="457200" y="1524000"/>
            <a:ext cx="8229600" cy="4876800"/>
          </a:xfrm>
        </p:spPr>
        <p:txBody>
          <a:bodyPr>
            <a:noAutofit/>
          </a:bodyPr>
          <a:lstStyle/>
          <a:p>
            <a:r>
              <a:rPr lang="en-US" sz="1800" b="1" i="1" dirty="0">
                <a:solidFill>
                  <a:srgbClr val="003300"/>
                </a:solidFill>
              </a:rPr>
              <a:t>Mono-substitution (examples)</a:t>
            </a:r>
          </a:p>
          <a:p>
            <a:pPr marL="512763" lvl="1">
              <a:buFont typeface="Arial" panose="020B0604020202020204" pitchFamily="34" charset="0"/>
              <a:buChar char="•"/>
              <a:tabLst>
                <a:tab pos="512763" algn="l"/>
              </a:tabLst>
            </a:pPr>
            <a:r>
              <a:rPr lang="en-US" sz="1600" b="1" i="1" dirty="0" smtClean="0">
                <a:solidFill>
                  <a:srgbClr val="002060"/>
                </a:solidFill>
              </a:rPr>
              <a:t>Anisole</a:t>
            </a:r>
          </a:p>
          <a:p>
            <a:pPr marL="512763" lvl="1">
              <a:buFont typeface="Arial" panose="020B0604020202020204" pitchFamily="34" charset="0"/>
              <a:buChar char="•"/>
              <a:tabLst>
                <a:tab pos="512763" algn="l"/>
              </a:tabLst>
            </a:pPr>
            <a:endParaRPr lang="en-US" sz="700" dirty="0">
              <a:solidFill>
                <a:srgbClr val="002060"/>
              </a:solidFill>
            </a:endParaRPr>
          </a:p>
          <a:p>
            <a:pPr marL="512763" lvl="1">
              <a:buFont typeface="Arial" panose="020B0604020202020204" pitchFamily="34" charset="0"/>
              <a:buChar char="•"/>
              <a:tabLst>
                <a:tab pos="512763" algn="l"/>
              </a:tabLst>
            </a:pPr>
            <a:endParaRPr lang="en-US" sz="700" dirty="0" smtClean="0">
              <a:solidFill>
                <a:srgbClr val="002060"/>
              </a:solidFill>
            </a:endParaRPr>
          </a:p>
          <a:p>
            <a:pPr marL="512763" lvl="1">
              <a:buFont typeface="Arial" panose="020B0604020202020204" pitchFamily="34" charset="0"/>
              <a:buChar char="•"/>
              <a:tabLst>
                <a:tab pos="512763" algn="l"/>
              </a:tabLst>
            </a:pPr>
            <a:endParaRPr lang="en-US" sz="700" dirty="0">
              <a:solidFill>
                <a:srgbClr val="002060"/>
              </a:solidFill>
            </a:endParaRPr>
          </a:p>
          <a:p>
            <a:pPr marL="512763" lvl="1">
              <a:buFont typeface="Arial" panose="020B0604020202020204" pitchFamily="34" charset="0"/>
              <a:buChar char="•"/>
              <a:tabLst>
                <a:tab pos="512763" algn="l"/>
              </a:tabLst>
            </a:pPr>
            <a:endParaRPr lang="en-US" sz="700" dirty="0" smtClean="0">
              <a:solidFill>
                <a:srgbClr val="002060"/>
              </a:solidFill>
            </a:endParaRPr>
          </a:p>
          <a:p>
            <a:pPr marL="512763" lvl="1">
              <a:buFont typeface="Arial" panose="020B0604020202020204" pitchFamily="34" charset="0"/>
              <a:buChar char="•"/>
              <a:tabLst>
                <a:tab pos="512763" algn="l"/>
              </a:tabLst>
            </a:pPr>
            <a:endParaRPr lang="en-US" sz="700" dirty="0">
              <a:solidFill>
                <a:srgbClr val="002060"/>
              </a:solidFill>
            </a:endParaRPr>
          </a:p>
          <a:p>
            <a:pPr marL="512763" lvl="1">
              <a:buFont typeface="Arial" panose="020B0604020202020204" pitchFamily="34" charset="0"/>
              <a:buChar char="•"/>
              <a:tabLst>
                <a:tab pos="512763" algn="l"/>
              </a:tabLst>
            </a:pPr>
            <a:endParaRPr lang="en-US" sz="700" dirty="0" smtClean="0">
              <a:solidFill>
                <a:srgbClr val="002060"/>
              </a:solidFill>
            </a:endParaRPr>
          </a:p>
          <a:p>
            <a:pPr marL="512763" indent="-285750">
              <a:tabLst>
                <a:tab pos="512763" algn="l"/>
              </a:tabLst>
            </a:pPr>
            <a:endParaRPr lang="en-US" sz="800" dirty="0"/>
          </a:p>
          <a:p>
            <a:pPr marL="512763" indent="-285750">
              <a:tabLst>
                <a:tab pos="512763" algn="l"/>
              </a:tabLst>
            </a:pPr>
            <a:endParaRPr lang="en-US" sz="1600" dirty="0" smtClean="0"/>
          </a:p>
          <a:p>
            <a:pPr marL="512763" indent="-285750">
              <a:tabLst>
                <a:tab pos="512763" algn="l"/>
              </a:tabLst>
            </a:pPr>
            <a:endParaRPr lang="en-US" sz="1600" dirty="0" smtClean="0"/>
          </a:p>
          <a:p>
            <a:pPr marL="512763" indent="-285750">
              <a:tabLst>
                <a:tab pos="512763" algn="l"/>
              </a:tabLst>
            </a:pPr>
            <a:endParaRPr lang="en-US" sz="1600" dirty="0"/>
          </a:p>
          <a:p>
            <a:pPr marL="512763" indent="-285750">
              <a:tabLst>
                <a:tab pos="512763" algn="l"/>
              </a:tabLst>
            </a:pPr>
            <a:endParaRPr lang="en-US" sz="1600" dirty="0" smtClean="0"/>
          </a:p>
          <a:p>
            <a:pPr marL="512763" indent="-285750">
              <a:tabLst>
                <a:tab pos="512763" algn="l"/>
              </a:tabLst>
            </a:pPr>
            <a:endParaRPr lang="en-US" sz="1600" dirty="0" smtClean="0"/>
          </a:p>
          <a:p>
            <a:pPr marL="512763" indent="-285750">
              <a:tabLst>
                <a:tab pos="512763" algn="l"/>
              </a:tabLst>
            </a:pPr>
            <a:r>
              <a:rPr lang="en-US" sz="300" b="1" dirty="0" smtClean="0"/>
              <a:t>                           </a:t>
            </a:r>
            <a:r>
              <a:rPr lang="en-US" sz="300" b="1" dirty="0"/>
              <a:t>p   </a:t>
            </a:r>
            <a:r>
              <a:rPr lang="en-US" sz="300" b="1" dirty="0" smtClean="0"/>
              <a:t>o</a:t>
            </a:r>
            <a:endParaRPr lang="en-US" sz="300" dirty="0" smtClean="0"/>
          </a:p>
          <a:p>
            <a:pPr marL="512763" lvl="1">
              <a:buFont typeface="Arial" panose="020B0604020202020204" pitchFamily="34" charset="0"/>
              <a:buChar char="•"/>
              <a:tabLst>
                <a:tab pos="512763" algn="l"/>
              </a:tabLst>
            </a:pPr>
            <a:r>
              <a:rPr lang="en-US" sz="1600" dirty="0" smtClean="0">
                <a:solidFill>
                  <a:srgbClr val="002060"/>
                </a:solidFill>
              </a:rPr>
              <a:t>If the substituent </a:t>
            </a:r>
            <a:r>
              <a:rPr lang="en-US" sz="1600" i="1" dirty="0" smtClean="0">
                <a:solidFill>
                  <a:srgbClr val="002060"/>
                </a:solidFill>
              </a:rPr>
              <a:t>R</a:t>
            </a:r>
            <a:r>
              <a:rPr lang="en-US" sz="1600" dirty="0" smtClean="0">
                <a:solidFill>
                  <a:srgbClr val="002060"/>
                </a:solidFill>
              </a:rPr>
              <a:t> was an electron-donating group i.e., </a:t>
            </a:r>
            <a:r>
              <a:rPr lang="en-US" sz="1600" dirty="0" err="1" smtClean="0">
                <a:solidFill>
                  <a:srgbClr val="002060"/>
                </a:solidFill>
              </a:rPr>
              <a:t>alkoxy</a:t>
            </a:r>
            <a:r>
              <a:rPr lang="en-US" sz="1600" dirty="0" smtClean="0">
                <a:solidFill>
                  <a:srgbClr val="002060"/>
                </a:solidFill>
              </a:rPr>
              <a:t> (i.e., anisole), amino </a:t>
            </a:r>
            <a:br>
              <a:rPr lang="en-US" sz="1600" dirty="0" smtClean="0">
                <a:solidFill>
                  <a:srgbClr val="002060"/>
                </a:solidFill>
              </a:rPr>
            </a:br>
            <a:r>
              <a:rPr lang="en-US" sz="1600" dirty="0" smtClean="0">
                <a:solidFill>
                  <a:srgbClr val="002060"/>
                </a:solidFill>
              </a:rPr>
              <a:t>(i.e.,</a:t>
            </a:r>
            <a:r>
              <a:rPr lang="en-US" sz="1600" i="1" dirty="0" smtClean="0">
                <a:solidFill>
                  <a:srgbClr val="002060"/>
                </a:solidFill>
              </a:rPr>
              <a:t> </a:t>
            </a:r>
            <a:r>
              <a:rPr lang="en-US" sz="1600" dirty="0" smtClean="0">
                <a:solidFill>
                  <a:srgbClr val="002060"/>
                </a:solidFill>
              </a:rPr>
              <a:t>aniline), a distinguished splitting of the protons would be observed in this region </a:t>
            </a:r>
            <a:br>
              <a:rPr lang="en-US" sz="1600" dirty="0" smtClean="0">
                <a:solidFill>
                  <a:srgbClr val="002060"/>
                </a:solidFill>
              </a:rPr>
            </a:br>
            <a:r>
              <a:rPr lang="en-US" sz="1600" dirty="0" smtClean="0">
                <a:solidFill>
                  <a:srgbClr val="002060"/>
                </a:solidFill>
              </a:rPr>
              <a:t>of the spectrum. </a:t>
            </a:r>
          </a:p>
          <a:p>
            <a:pPr marL="512763" lvl="1">
              <a:buFont typeface="Arial" panose="020B0604020202020204" pitchFamily="34" charset="0"/>
              <a:buChar char="•"/>
              <a:tabLst>
                <a:tab pos="512763" algn="l"/>
              </a:tabLst>
            </a:pPr>
            <a:r>
              <a:rPr lang="en-US" sz="1600" dirty="0" smtClean="0">
                <a:solidFill>
                  <a:srgbClr val="002060"/>
                </a:solidFill>
              </a:rPr>
              <a:t>The </a:t>
            </a:r>
            <a:r>
              <a:rPr lang="en-US" sz="1600" dirty="0">
                <a:solidFill>
                  <a:srgbClr val="002060"/>
                </a:solidFill>
              </a:rPr>
              <a:t>meta protons are slightly shifted downfield (triplet </a:t>
            </a:r>
            <a:r>
              <a:rPr lang="en-US" sz="1600" dirty="0" smtClean="0">
                <a:solidFill>
                  <a:srgbClr val="002060"/>
                </a:solidFill>
              </a:rPr>
              <a:t>at </a:t>
            </a:r>
            <a:r>
              <a:rPr lang="en-US" sz="1600" dirty="0">
                <a:solidFill>
                  <a:srgbClr val="002060"/>
                </a:solidFill>
                <a:latin typeface="Symbol" pitchFamily="18" charset="2"/>
              </a:rPr>
              <a:t>d</a:t>
            </a:r>
            <a:r>
              <a:rPr lang="en-US" sz="1600" dirty="0">
                <a:solidFill>
                  <a:srgbClr val="002060"/>
                </a:solidFill>
              </a:rPr>
              <a:t>=7.48 ppm), while the ortho (doublet at </a:t>
            </a:r>
            <a:r>
              <a:rPr lang="en-US" sz="1600" dirty="0">
                <a:solidFill>
                  <a:srgbClr val="002060"/>
                </a:solidFill>
                <a:latin typeface="Symbol" pitchFamily="18" charset="2"/>
              </a:rPr>
              <a:t>d</a:t>
            </a:r>
            <a:r>
              <a:rPr lang="en-US" sz="1600" dirty="0">
                <a:solidFill>
                  <a:srgbClr val="002060"/>
                </a:solidFill>
              </a:rPr>
              <a:t>=7.12 ppm) and para protons (triplet at </a:t>
            </a:r>
            <a:r>
              <a:rPr lang="en-US" sz="1600" dirty="0">
                <a:solidFill>
                  <a:srgbClr val="002060"/>
                </a:solidFill>
                <a:latin typeface="Symbol" pitchFamily="18" charset="2"/>
              </a:rPr>
              <a:t>d</a:t>
            </a:r>
            <a:r>
              <a:rPr lang="en-US" sz="1600" dirty="0">
                <a:solidFill>
                  <a:srgbClr val="002060"/>
                </a:solidFill>
              </a:rPr>
              <a:t>=7.15 ppm) are shifted upfield, because the </a:t>
            </a:r>
            <a:r>
              <a:rPr lang="en-US" sz="1600" dirty="0" smtClean="0">
                <a:solidFill>
                  <a:srgbClr val="002060"/>
                </a:solidFill>
              </a:rPr>
              <a:t>electron-density </a:t>
            </a:r>
            <a:r>
              <a:rPr lang="en-US" sz="1600" dirty="0">
                <a:solidFill>
                  <a:srgbClr val="002060"/>
                </a:solidFill>
              </a:rPr>
              <a:t>increased in these positions (as shown in the diagram). </a:t>
            </a:r>
            <a:endParaRPr lang="en-US" sz="1600" dirty="0" smtClean="0">
              <a:solidFill>
                <a:srgbClr val="002060"/>
              </a:solidFill>
            </a:endParaRPr>
          </a:p>
          <a:p>
            <a:pPr marL="512763" lvl="1">
              <a:buFont typeface="Arial" panose="020B0604020202020204" pitchFamily="34" charset="0"/>
              <a:buChar char="•"/>
              <a:tabLst>
                <a:tab pos="512763" algn="l"/>
              </a:tabLst>
            </a:pPr>
            <a:r>
              <a:rPr lang="en-US" sz="1600" dirty="0" smtClean="0">
                <a:solidFill>
                  <a:srgbClr val="002060"/>
                </a:solidFill>
              </a:rPr>
              <a:t>The </a:t>
            </a:r>
            <a:r>
              <a:rPr lang="en-US" sz="1600" dirty="0">
                <a:solidFill>
                  <a:srgbClr val="002060"/>
                </a:solidFill>
              </a:rPr>
              <a:t>singlet around </a:t>
            </a:r>
            <a:r>
              <a:rPr lang="en-US" sz="1600" dirty="0">
                <a:solidFill>
                  <a:srgbClr val="002060"/>
                </a:solidFill>
                <a:latin typeface="Symbol" pitchFamily="18" charset="2"/>
              </a:rPr>
              <a:t>d</a:t>
            </a:r>
            <a:r>
              <a:rPr lang="en-US" sz="1600" dirty="0">
                <a:solidFill>
                  <a:srgbClr val="002060"/>
                </a:solidFill>
              </a:rPr>
              <a:t>=3.9 ppm is due to the </a:t>
            </a:r>
            <a:r>
              <a:rPr lang="en-US" sz="1600" dirty="0" smtClean="0">
                <a:solidFill>
                  <a:srgbClr val="002060"/>
                </a:solidFill>
              </a:rPr>
              <a:t>protons of the methyl </a:t>
            </a:r>
            <a:r>
              <a:rPr lang="en-US" sz="1600" dirty="0">
                <a:solidFill>
                  <a:srgbClr val="002060"/>
                </a:solidFill>
              </a:rPr>
              <a:t>group </a:t>
            </a:r>
            <a:r>
              <a:rPr lang="en-US" sz="1600" dirty="0" smtClean="0">
                <a:solidFill>
                  <a:srgbClr val="002060"/>
                </a:solidFill>
              </a:rPr>
              <a:t>attached </a:t>
            </a:r>
            <a:r>
              <a:rPr lang="en-US" sz="1600" dirty="0">
                <a:solidFill>
                  <a:srgbClr val="002060"/>
                </a:solidFill>
              </a:rPr>
              <a:t>to the oxygen atom. </a:t>
            </a:r>
          </a:p>
        </p:txBody>
      </p:sp>
      <p:sp>
        <p:nvSpPr>
          <p:cNvPr id="9" name="Slide Number Placeholder 8"/>
          <p:cNvSpPr>
            <a:spLocks noGrp="1"/>
          </p:cNvSpPr>
          <p:nvPr>
            <p:ph type="sldNum" sz="quarter" idx="12"/>
          </p:nvPr>
        </p:nvSpPr>
        <p:spPr/>
        <p:txBody>
          <a:bodyPr/>
          <a:lstStyle/>
          <a:p>
            <a:fld id="{97A92199-DFD4-4428-9FFF-DBBDDFCE1B7E}" type="slidenum">
              <a:rPr lang="en-US" smtClean="0"/>
              <a:t>25</a:t>
            </a:fld>
            <a:endParaRPr lang="en-US"/>
          </a:p>
        </p:txBody>
      </p:sp>
      <p:pic>
        <p:nvPicPr>
          <p:cNvPr id="4" name="Picture 3"/>
          <p:cNvPicPr/>
          <p:nvPr/>
        </p:nvPicPr>
        <p:blipFill>
          <a:blip r:embed="rId3" cstate="print">
            <a:lum bright="-20000" contrast="40000"/>
          </a:blip>
          <a:srcRect/>
          <a:stretch>
            <a:fillRect/>
          </a:stretch>
        </p:blipFill>
        <p:spPr bwMode="auto">
          <a:xfrm>
            <a:off x="1183005" y="2161540"/>
            <a:ext cx="3236595" cy="2486660"/>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4800600" y="2131149"/>
            <a:ext cx="2362200" cy="2517051"/>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51129487"/>
              </p:ext>
            </p:extLst>
          </p:nvPr>
        </p:nvGraphicFramePr>
        <p:xfrm>
          <a:off x="3962400" y="2238375"/>
          <a:ext cx="419100" cy="733425"/>
        </p:xfrm>
        <a:graphic>
          <a:graphicData uri="http://schemas.openxmlformats.org/presentationml/2006/ole">
            <mc:AlternateContent xmlns:mc="http://schemas.openxmlformats.org/markup-compatibility/2006">
              <mc:Choice xmlns:v="urn:schemas-microsoft-com:vml" Requires="v">
                <p:oleObj spid="_x0000_s9304" r:id="rId5" imgW="675000" imgH="1166040" progId="ChemDraw.Document.6.0">
                  <p:embed/>
                </p:oleObj>
              </mc:Choice>
              <mc:Fallback>
                <p:oleObj r:id="rId5" imgW="675000" imgH="116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238375"/>
                        <a:ext cx="419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5562600" y="4038600"/>
            <a:ext cx="193040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m                       </a:t>
            </a:r>
            <a:r>
              <a:rPr lang="en-US" sz="1000" b="1" dirty="0" smtClean="0">
                <a:solidFill>
                  <a:schemeClr val="bg1"/>
                </a:solidFill>
                <a:effectLst/>
                <a:latin typeface="Times"/>
                <a:ea typeface="Times"/>
                <a:cs typeface="Times New Roman"/>
              </a:rPr>
              <a:t>     p   </a:t>
            </a:r>
            <a:r>
              <a:rPr lang="en-US" sz="1000" b="1" dirty="0">
                <a:solidFill>
                  <a:schemeClr val="bg1"/>
                </a:solidFill>
                <a:effectLst/>
                <a:latin typeface="Times"/>
                <a:ea typeface="Times"/>
                <a:cs typeface="Times New Roman"/>
              </a:rPr>
              <a:t>o</a:t>
            </a:r>
            <a:endParaRPr lang="en-US" sz="1200" dirty="0">
              <a:solidFill>
                <a:schemeClr val="bg1"/>
              </a:solidFill>
              <a:effectLst/>
              <a:latin typeface="Times"/>
              <a:ea typeface="Times"/>
              <a:cs typeface="Times New Roman"/>
            </a:endParaRPr>
          </a:p>
        </p:txBody>
      </p:sp>
      <p:sp>
        <p:nvSpPr>
          <p:cNvPr id="10" name="Text Box 2"/>
          <p:cNvSpPr txBox="1">
            <a:spLocks noChangeArrowheads="1"/>
          </p:cNvSpPr>
          <p:nvPr/>
        </p:nvSpPr>
        <p:spPr bwMode="auto">
          <a:xfrm>
            <a:off x="5525429" y="4097179"/>
            <a:ext cx="140877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Times"/>
                <a:ea typeface="Times"/>
                <a:cs typeface="Times New Roman"/>
              </a:rPr>
              <a:t> m                           p   o </a:t>
            </a:r>
            <a:endParaRPr lang="en-US" sz="1200" dirty="0">
              <a:effectLst/>
              <a:latin typeface="Times"/>
              <a:ea typeface="Times"/>
              <a:cs typeface="Times New Roman"/>
            </a:endParaRPr>
          </a:p>
        </p:txBody>
      </p:sp>
    </p:spTree>
    <p:extLst>
      <p:ext uri="{BB962C8B-B14F-4D97-AF65-F5344CB8AC3E}">
        <p14:creationId xmlns:p14="http://schemas.microsoft.com/office/powerpoint/2010/main" val="14939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animEffect transition="in" filter="barn(inVertical)">
                                      <p:cBhvr>
                                        <p:cTn id="7" dur="500"/>
                                        <p:tgtEl>
                                          <p:spTgt spid="2">
                                            <p:txEl>
                                              <p:pRg st="15"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6" end="16"/>
                                            </p:txEl>
                                          </p:spTgt>
                                        </p:tgtEl>
                                        <p:attrNameLst>
                                          <p:attrName>style.visibility</p:attrName>
                                        </p:attrNameLst>
                                      </p:cBhvr>
                                      <p:to>
                                        <p:strVal val="visible"/>
                                      </p:to>
                                    </p:set>
                                    <p:animEffect transition="in" filter="barn(inVertical)">
                                      <p:cBhvr>
                                        <p:cTn id="12" dur="500"/>
                                        <p:tgtEl>
                                          <p:spTgt spid="2">
                                            <p:txEl>
                                              <p:pRg st="16" end="16"/>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7" end="17"/>
                                            </p:txEl>
                                          </p:spTgt>
                                        </p:tgtEl>
                                        <p:attrNameLst>
                                          <p:attrName>style.visibility</p:attrName>
                                        </p:attrNameLst>
                                      </p:cBhvr>
                                      <p:to>
                                        <p:strVal val="visible"/>
                                      </p:to>
                                    </p:set>
                                    <p:animEffect transition="in" filter="barn(inVertical)">
                                      <p:cBhvr>
                                        <p:cTn id="3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Monosubstitution</a:t>
            </a:r>
            <a:r>
              <a:rPr lang="en-US" sz="3600" dirty="0">
                <a:solidFill>
                  <a:srgbClr val="002060"/>
                </a:solidFill>
                <a:effectLst/>
              </a:rPr>
              <a:t> </a:t>
            </a:r>
            <a:endParaRPr lang="en-US" sz="3600" dirty="0"/>
          </a:p>
        </p:txBody>
      </p:sp>
      <p:sp>
        <p:nvSpPr>
          <p:cNvPr id="2" name="Content Placeholder 1"/>
          <p:cNvSpPr>
            <a:spLocks noGrp="1"/>
          </p:cNvSpPr>
          <p:nvPr>
            <p:ph idx="1"/>
          </p:nvPr>
        </p:nvSpPr>
        <p:spPr>
          <a:xfrm>
            <a:off x="457200" y="1524000"/>
            <a:ext cx="8229600" cy="4876800"/>
          </a:xfrm>
        </p:spPr>
        <p:txBody>
          <a:bodyPr>
            <a:normAutofit fontScale="70000" lnSpcReduction="20000"/>
          </a:bodyPr>
          <a:lstStyle/>
          <a:p>
            <a:r>
              <a:rPr lang="en-US" sz="2800" b="1" i="1" dirty="0">
                <a:solidFill>
                  <a:srgbClr val="003300"/>
                </a:solidFill>
              </a:rPr>
              <a:t>Mono-substitution (examples)</a:t>
            </a:r>
          </a:p>
          <a:p>
            <a:pPr lvl="1">
              <a:buFont typeface="Arial" panose="020B0604020202020204" pitchFamily="34" charset="0"/>
              <a:buChar char="•"/>
            </a:pPr>
            <a:r>
              <a:rPr lang="en-US" b="1" i="1" dirty="0" smtClean="0">
                <a:solidFill>
                  <a:srgbClr val="002060"/>
                </a:solidFill>
              </a:rPr>
              <a:t>N,N</a:t>
            </a:r>
            <a:r>
              <a:rPr lang="en-US" b="1" dirty="0" smtClean="0">
                <a:solidFill>
                  <a:srgbClr val="002060"/>
                </a:solidFill>
              </a:rPr>
              <a:t>-</a:t>
            </a:r>
            <a:r>
              <a:rPr lang="en-US" b="1" dirty="0" err="1" smtClean="0">
                <a:solidFill>
                  <a:srgbClr val="002060"/>
                </a:solidFill>
              </a:rPr>
              <a:t>Dimethylaniline</a:t>
            </a: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solidFill>
                  <a:srgbClr val="002060"/>
                </a:solidFill>
              </a:rPr>
              <a:t>The </a:t>
            </a:r>
            <a:r>
              <a:rPr lang="en-US" dirty="0">
                <a:solidFill>
                  <a:srgbClr val="002060"/>
                </a:solidFill>
              </a:rPr>
              <a:t>triplet at </a:t>
            </a:r>
            <a:r>
              <a:rPr lang="en-US" dirty="0">
                <a:solidFill>
                  <a:srgbClr val="002060"/>
                </a:solidFill>
                <a:latin typeface="Symbol" pitchFamily="18" charset="2"/>
              </a:rPr>
              <a:t>d</a:t>
            </a:r>
            <a:r>
              <a:rPr lang="en-US" dirty="0">
                <a:solidFill>
                  <a:srgbClr val="002060"/>
                </a:solidFill>
              </a:rPr>
              <a:t>=7.66 ppm is due to the meta protons, while the doublet for the ortho and para proton overlaps </a:t>
            </a:r>
            <a:r>
              <a:rPr lang="en-US" dirty="0">
                <a:solidFill>
                  <a:srgbClr val="002060"/>
                </a:solidFill>
                <a:latin typeface="Symbol" pitchFamily="18" charset="2"/>
              </a:rPr>
              <a:t>d</a:t>
            </a:r>
            <a:r>
              <a:rPr lang="en-US" dirty="0">
                <a:solidFill>
                  <a:srgbClr val="002060"/>
                </a:solidFill>
              </a:rPr>
              <a:t>=7.1-7.2 ppm.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protons of the methyl </a:t>
            </a:r>
            <a:r>
              <a:rPr lang="en-US" dirty="0">
                <a:solidFill>
                  <a:srgbClr val="002060"/>
                </a:solidFill>
              </a:rPr>
              <a:t>groups are less shifted (</a:t>
            </a:r>
            <a:r>
              <a:rPr lang="en-US" dirty="0">
                <a:solidFill>
                  <a:srgbClr val="002060"/>
                </a:solidFill>
                <a:latin typeface="Symbol" pitchFamily="18" charset="2"/>
              </a:rPr>
              <a:t>d</a:t>
            </a:r>
            <a:r>
              <a:rPr lang="en-US" dirty="0">
                <a:solidFill>
                  <a:srgbClr val="002060"/>
                </a:solidFill>
              </a:rPr>
              <a:t>=3.2 ppm) due </a:t>
            </a:r>
            <a:r>
              <a:rPr lang="en-US" dirty="0" smtClean="0">
                <a:solidFill>
                  <a:srgbClr val="002060"/>
                </a:solidFill>
              </a:rPr>
              <a:t/>
            </a:r>
            <a:br>
              <a:rPr lang="en-US" dirty="0" smtClean="0">
                <a:solidFill>
                  <a:srgbClr val="002060"/>
                </a:solidFill>
              </a:rPr>
            </a:br>
            <a:r>
              <a:rPr lang="en-US" dirty="0" smtClean="0">
                <a:solidFill>
                  <a:srgbClr val="002060"/>
                </a:solidFill>
              </a:rPr>
              <a:t>to </a:t>
            </a:r>
            <a:r>
              <a:rPr lang="en-US" dirty="0">
                <a:solidFill>
                  <a:srgbClr val="002060"/>
                </a:solidFill>
              </a:rPr>
              <a:t>the lower electronegativity of the nitrogen atom </a:t>
            </a:r>
            <a:r>
              <a:rPr lang="en-US" dirty="0" smtClean="0">
                <a:solidFill>
                  <a:srgbClr val="002060"/>
                </a:solidFill>
              </a:rPr>
              <a:t>compared </a:t>
            </a:r>
            <a:r>
              <a:rPr lang="en-US" dirty="0">
                <a:solidFill>
                  <a:srgbClr val="002060"/>
                </a:solidFill>
              </a:rPr>
              <a:t>to the oxygen atom, but the integration for this signal is higher because it represents six equivalent hydrogen atoms.</a:t>
            </a:r>
          </a:p>
          <a:p>
            <a:pPr lvl="1">
              <a:buFont typeface="Arial" panose="020B0604020202020204" pitchFamily="34" charset="0"/>
              <a:buChar char="•"/>
            </a:pPr>
            <a:endParaRPr lang="en-US" b="1" dirty="0">
              <a:solidFill>
                <a:srgbClr val="002060"/>
              </a:solidFill>
            </a:endParaRPr>
          </a:p>
        </p:txBody>
      </p:sp>
      <p:sp>
        <p:nvSpPr>
          <p:cNvPr id="9" name="Slide Number Placeholder 8"/>
          <p:cNvSpPr>
            <a:spLocks noGrp="1"/>
          </p:cNvSpPr>
          <p:nvPr>
            <p:ph type="sldNum" sz="quarter" idx="12"/>
          </p:nvPr>
        </p:nvSpPr>
        <p:spPr/>
        <p:txBody>
          <a:bodyPr/>
          <a:lstStyle/>
          <a:p>
            <a:fld id="{97A92199-DFD4-4428-9FFF-DBBDDFCE1B7E}" type="slidenum">
              <a:rPr lang="en-US" smtClean="0"/>
              <a:t>26</a:t>
            </a:fld>
            <a:endParaRPr lang="en-US"/>
          </a:p>
        </p:txBody>
      </p:sp>
      <p:pic>
        <p:nvPicPr>
          <p:cNvPr id="4" name="Picture 3"/>
          <p:cNvPicPr/>
          <p:nvPr/>
        </p:nvPicPr>
        <p:blipFill>
          <a:blip r:embed="rId3" cstate="print">
            <a:lum bright="-20000" contrast="40000"/>
          </a:blip>
          <a:srcRect/>
          <a:stretch>
            <a:fillRect/>
          </a:stretch>
        </p:blipFill>
        <p:spPr bwMode="auto">
          <a:xfrm>
            <a:off x="1066800" y="2133600"/>
            <a:ext cx="2971800" cy="2185035"/>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4343400" y="2124075"/>
            <a:ext cx="2642235" cy="219456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06059410"/>
              </p:ext>
            </p:extLst>
          </p:nvPr>
        </p:nvGraphicFramePr>
        <p:xfrm>
          <a:off x="3503649" y="2209800"/>
          <a:ext cx="504825" cy="733425"/>
        </p:xfrm>
        <a:graphic>
          <a:graphicData uri="http://schemas.openxmlformats.org/presentationml/2006/ole">
            <mc:AlternateContent xmlns:mc="http://schemas.openxmlformats.org/markup-compatibility/2006">
              <mc:Choice xmlns:v="urn:schemas-microsoft-com:vml" Requires="v">
                <p:oleObj spid="_x0000_s10324" r:id="rId5" imgW="1022040" imgH="1346040" progId="ChemDraw.Document.6.0">
                  <p:embed/>
                </p:oleObj>
              </mc:Choice>
              <mc:Fallback>
                <p:oleObj r:id="rId5" imgW="1022040" imgH="134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3649" y="2209800"/>
                        <a:ext cx="5048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4927599" y="3810000"/>
            <a:ext cx="193040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m                       </a:t>
            </a:r>
            <a:r>
              <a:rPr lang="en-US" sz="1000" b="1" dirty="0" smtClean="0">
                <a:solidFill>
                  <a:schemeClr val="bg1"/>
                </a:solidFill>
                <a:effectLst/>
                <a:latin typeface="Times"/>
                <a:ea typeface="Times"/>
                <a:cs typeface="Times New Roman"/>
              </a:rPr>
              <a:t>                  </a:t>
            </a:r>
            <a:r>
              <a:rPr lang="en-US" sz="1000" b="1" dirty="0">
                <a:solidFill>
                  <a:schemeClr val="bg1"/>
                </a:solidFill>
                <a:effectLst/>
                <a:latin typeface="Times"/>
                <a:ea typeface="Times"/>
                <a:cs typeface="Times New Roman"/>
              </a:rPr>
              <a:t>p   o</a:t>
            </a:r>
            <a:endParaRPr lang="en-US" sz="1200" dirty="0">
              <a:solidFill>
                <a:schemeClr val="bg1"/>
              </a:solidFill>
              <a:effectLst/>
              <a:latin typeface="Times"/>
              <a:ea typeface="Times"/>
              <a:cs typeface="Times New Roman"/>
            </a:endParaRPr>
          </a:p>
        </p:txBody>
      </p:sp>
      <p:sp>
        <p:nvSpPr>
          <p:cNvPr id="10" name="Text Box 2"/>
          <p:cNvSpPr txBox="1">
            <a:spLocks noChangeArrowheads="1"/>
          </p:cNvSpPr>
          <p:nvPr/>
        </p:nvSpPr>
        <p:spPr bwMode="auto">
          <a:xfrm>
            <a:off x="4876800" y="3777497"/>
            <a:ext cx="207662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Times"/>
                <a:ea typeface="Times"/>
                <a:cs typeface="Times New Roman"/>
              </a:rPr>
              <a:t> m                                         p   o </a:t>
            </a:r>
            <a:endParaRPr lang="en-US" sz="1200" dirty="0">
              <a:effectLst/>
              <a:latin typeface="Times"/>
              <a:ea typeface="Times"/>
              <a:cs typeface="Times New Roman"/>
            </a:endParaRPr>
          </a:p>
        </p:txBody>
      </p:sp>
    </p:spTree>
    <p:extLst>
      <p:ext uri="{BB962C8B-B14F-4D97-AF65-F5344CB8AC3E}">
        <p14:creationId xmlns:p14="http://schemas.microsoft.com/office/powerpoint/2010/main" val="3938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barn(inVertical)">
                                      <p:cBhvr>
                                        <p:cTn id="2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Spectroscopy - </a:t>
            </a:r>
            <a:r>
              <a:rPr lang="en-US" sz="3600" dirty="0" err="1">
                <a:solidFill>
                  <a:srgbClr val="002060"/>
                </a:solidFill>
                <a:effectLst/>
              </a:rPr>
              <a:t>Monosubstitution</a:t>
            </a:r>
            <a:r>
              <a:rPr lang="en-US" sz="3600" dirty="0">
                <a:solidFill>
                  <a:srgbClr val="002060"/>
                </a:solidFill>
                <a:effectLst/>
              </a:rPr>
              <a:t> </a:t>
            </a:r>
            <a:endParaRPr lang="en-US" sz="3600" dirty="0"/>
          </a:p>
        </p:txBody>
      </p:sp>
      <p:sp>
        <p:nvSpPr>
          <p:cNvPr id="2" name="Content Placeholder 1"/>
          <p:cNvSpPr>
            <a:spLocks noGrp="1"/>
          </p:cNvSpPr>
          <p:nvPr>
            <p:ph idx="1"/>
          </p:nvPr>
        </p:nvSpPr>
        <p:spPr/>
        <p:txBody>
          <a:bodyPr>
            <a:normAutofit fontScale="62500" lnSpcReduction="20000"/>
          </a:bodyPr>
          <a:lstStyle/>
          <a:p>
            <a:r>
              <a:rPr lang="en-US" b="1" i="1" dirty="0">
                <a:solidFill>
                  <a:srgbClr val="003300"/>
                </a:solidFill>
              </a:rPr>
              <a:t>Mono-substitution (examples) </a:t>
            </a:r>
            <a:endParaRPr lang="en-US" b="1" i="1" dirty="0" smtClean="0">
              <a:solidFill>
                <a:srgbClr val="003300"/>
              </a:solidFill>
            </a:endParaRPr>
          </a:p>
          <a:p>
            <a:pPr lvl="1">
              <a:buFont typeface="Arial" panose="020B0604020202020204" pitchFamily="34" charset="0"/>
              <a:buChar char="•"/>
            </a:pPr>
            <a:r>
              <a:rPr lang="en-US" b="1" i="1" dirty="0" smtClean="0">
                <a:solidFill>
                  <a:srgbClr val="002060"/>
                </a:solidFill>
              </a:rPr>
              <a:t>Ethyl benzoate</a:t>
            </a:r>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solidFill>
                  <a:srgbClr val="002060"/>
                </a:solidFill>
              </a:rPr>
              <a:t>The </a:t>
            </a:r>
            <a:r>
              <a:rPr lang="en-US" dirty="0">
                <a:solidFill>
                  <a:srgbClr val="002060"/>
                </a:solidFill>
              </a:rPr>
              <a:t>signal at </a:t>
            </a:r>
            <a:r>
              <a:rPr lang="en-US" dirty="0">
                <a:solidFill>
                  <a:srgbClr val="002060"/>
                </a:solidFill>
                <a:latin typeface="Symbol" pitchFamily="18" charset="2"/>
              </a:rPr>
              <a:t>d</a:t>
            </a:r>
            <a:r>
              <a:rPr lang="en-US" dirty="0">
                <a:solidFill>
                  <a:srgbClr val="002060"/>
                </a:solidFill>
              </a:rPr>
              <a:t>=8.0 ppm is due to ortho hydrogen atoms (downfield shift </a:t>
            </a:r>
            <a:r>
              <a:rPr lang="en-US" dirty="0" smtClean="0">
                <a:solidFill>
                  <a:srgbClr val="002060"/>
                </a:solidFill>
              </a:rPr>
              <a:t/>
            </a:r>
            <a:br>
              <a:rPr lang="en-US" dirty="0" smtClean="0">
                <a:solidFill>
                  <a:srgbClr val="002060"/>
                </a:solidFill>
              </a:rPr>
            </a:br>
            <a:r>
              <a:rPr lang="en-US" dirty="0" smtClean="0">
                <a:solidFill>
                  <a:srgbClr val="002060"/>
                </a:solidFill>
              </a:rPr>
              <a:t>~</a:t>
            </a:r>
            <a:r>
              <a:rPr lang="en-US" dirty="0">
                <a:solidFill>
                  <a:srgbClr val="002060"/>
                </a:solidFill>
              </a:rPr>
              <a:t>0.65 ppm), while the signal at </a:t>
            </a:r>
            <a:r>
              <a:rPr lang="en-US" dirty="0">
                <a:solidFill>
                  <a:srgbClr val="002060"/>
                </a:solidFill>
                <a:latin typeface="Symbol" pitchFamily="18" charset="2"/>
              </a:rPr>
              <a:t>d</a:t>
            </a:r>
            <a:r>
              <a:rPr lang="en-US" dirty="0">
                <a:solidFill>
                  <a:srgbClr val="002060"/>
                </a:solidFill>
              </a:rPr>
              <a:t>=7.2-7.4 ppm is due to the meta and para hydrogen atoms (both triplets downfield shift about 0.1-0.2 ppm).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quartet at </a:t>
            </a:r>
            <a:r>
              <a:rPr lang="en-US" dirty="0">
                <a:solidFill>
                  <a:srgbClr val="002060"/>
                </a:solidFill>
                <a:latin typeface="Symbol" pitchFamily="18" charset="2"/>
              </a:rPr>
              <a:t>d</a:t>
            </a:r>
            <a:r>
              <a:rPr lang="en-US" dirty="0">
                <a:solidFill>
                  <a:srgbClr val="002060"/>
                </a:solidFill>
              </a:rPr>
              <a:t>=4.3 ppm corresponds to the CH</a:t>
            </a:r>
            <a:r>
              <a:rPr lang="en-US" baseline="-25000" dirty="0">
                <a:solidFill>
                  <a:srgbClr val="002060"/>
                </a:solidFill>
              </a:rPr>
              <a:t>2</a:t>
            </a:r>
            <a:r>
              <a:rPr lang="en-US" dirty="0">
                <a:solidFill>
                  <a:srgbClr val="002060"/>
                </a:solidFill>
              </a:rPr>
              <a:t>-group in the ester part. </a:t>
            </a:r>
            <a:r>
              <a:rPr lang="en-US" dirty="0" smtClean="0">
                <a:solidFill>
                  <a:srgbClr val="002060"/>
                </a:solidFill>
              </a:rPr>
              <a:t/>
            </a:r>
            <a:br>
              <a:rPr lang="en-US" dirty="0" smtClean="0">
                <a:solidFill>
                  <a:srgbClr val="002060"/>
                </a:solidFill>
              </a:rPr>
            </a:br>
            <a:r>
              <a:rPr lang="en-US" dirty="0" smtClean="0">
                <a:solidFill>
                  <a:srgbClr val="002060"/>
                </a:solidFill>
              </a:rPr>
              <a:t>The </a:t>
            </a:r>
            <a:r>
              <a:rPr lang="en-US" dirty="0">
                <a:solidFill>
                  <a:srgbClr val="002060"/>
                </a:solidFill>
              </a:rPr>
              <a:t>increased shift is due to the oxygen atom of the ester function. The </a:t>
            </a:r>
            <a:r>
              <a:rPr lang="en-US" dirty="0" smtClean="0">
                <a:solidFill>
                  <a:srgbClr val="002060"/>
                </a:solidFill>
              </a:rPr>
              <a:t/>
            </a:r>
            <a:br>
              <a:rPr lang="en-US" dirty="0" smtClean="0">
                <a:solidFill>
                  <a:srgbClr val="002060"/>
                </a:solidFill>
              </a:rPr>
            </a:br>
            <a:r>
              <a:rPr lang="en-US" dirty="0" smtClean="0">
                <a:solidFill>
                  <a:srgbClr val="002060"/>
                </a:solidFill>
              </a:rPr>
              <a:t>triplet </a:t>
            </a:r>
            <a:r>
              <a:rPr lang="en-US" dirty="0">
                <a:solidFill>
                  <a:srgbClr val="002060"/>
                </a:solidFill>
              </a:rPr>
              <a:t>at </a:t>
            </a:r>
            <a:r>
              <a:rPr lang="en-US" dirty="0">
                <a:solidFill>
                  <a:srgbClr val="002060"/>
                </a:solidFill>
                <a:latin typeface="Symbol" pitchFamily="18" charset="2"/>
              </a:rPr>
              <a:t>d</a:t>
            </a:r>
            <a:r>
              <a:rPr lang="en-US" dirty="0">
                <a:solidFill>
                  <a:srgbClr val="002060"/>
                </a:solidFill>
              </a:rPr>
              <a:t>=1.35 ppm is due to the methyl group. </a:t>
            </a:r>
          </a:p>
          <a:p>
            <a:pPr lvl="1">
              <a:buFont typeface="Arial" panose="020B0604020202020204" pitchFamily="34" charset="0"/>
              <a:buChar char="•"/>
            </a:pPr>
            <a:endParaRPr lang="en-US" dirty="0"/>
          </a:p>
        </p:txBody>
      </p:sp>
      <p:sp>
        <p:nvSpPr>
          <p:cNvPr id="9" name="Slide Number Placeholder 8"/>
          <p:cNvSpPr>
            <a:spLocks noGrp="1"/>
          </p:cNvSpPr>
          <p:nvPr>
            <p:ph type="sldNum" sz="quarter" idx="12"/>
          </p:nvPr>
        </p:nvSpPr>
        <p:spPr/>
        <p:txBody>
          <a:bodyPr/>
          <a:lstStyle/>
          <a:p>
            <a:fld id="{97A92199-DFD4-4428-9FFF-DBBDDFCE1B7E}" type="slidenum">
              <a:rPr lang="en-US" smtClean="0"/>
              <a:t>27</a:t>
            </a:fld>
            <a:endParaRPr lang="en-US"/>
          </a:p>
        </p:txBody>
      </p:sp>
      <p:pic>
        <p:nvPicPr>
          <p:cNvPr id="4" name="Picture 3"/>
          <p:cNvPicPr/>
          <p:nvPr/>
        </p:nvPicPr>
        <p:blipFill>
          <a:blip r:embed="rId3" cstate="print">
            <a:lum bright="-20000" contrast="40000"/>
          </a:blip>
          <a:srcRect/>
          <a:stretch>
            <a:fillRect/>
          </a:stretch>
        </p:blipFill>
        <p:spPr bwMode="auto">
          <a:xfrm>
            <a:off x="1463749" y="2286000"/>
            <a:ext cx="3246120" cy="2057400"/>
          </a:xfrm>
          <a:prstGeom prst="rect">
            <a:avLst/>
          </a:prstGeom>
          <a:noFill/>
          <a:ln w="9525">
            <a:noFill/>
            <a:miter lim="800000"/>
            <a:headEnd/>
            <a:tailEnd/>
          </a:ln>
        </p:spPr>
      </p:pic>
      <p:pic>
        <p:nvPicPr>
          <p:cNvPr id="5" name="Picture 4"/>
          <p:cNvPicPr/>
          <p:nvPr/>
        </p:nvPicPr>
        <p:blipFill>
          <a:blip r:embed="rId4" cstate="print">
            <a:lum bright="-20000" contrast="40000"/>
          </a:blip>
          <a:srcRect/>
          <a:stretch>
            <a:fillRect/>
          </a:stretch>
        </p:blipFill>
        <p:spPr bwMode="auto">
          <a:xfrm>
            <a:off x="5181600" y="2286000"/>
            <a:ext cx="1819275" cy="2057400"/>
          </a:xfrm>
          <a:prstGeom prst="rect">
            <a:avLst/>
          </a:prstGeom>
          <a:noFill/>
          <a:ln w="9525">
            <a:noFill/>
            <a:miter lim="800000"/>
            <a:headEnd/>
            <a:tailEnd/>
          </a:ln>
        </p:spPr>
      </p:pic>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09687116"/>
              </p:ext>
            </p:extLst>
          </p:nvPr>
        </p:nvGraphicFramePr>
        <p:xfrm>
          <a:off x="3352800" y="2286000"/>
          <a:ext cx="685800" cy="733425"/>
        </p:xfrm>
        <a:graphic>
          <a:graphicData uri="http://schemas.openxmlformats.org/presentationml/2006/ole">
            <mc:AlternateContent xmlns:mc="http://schemas.openxmlformats.org/markup-compatibility/2006">
              <mc:Choice xmlns:v="urn:schemas-microsoft-com:vml" Requires="v">
                <p:oleObj spid="_x0000_s11349" r:id="rId5" imgW="1334520" imgH="1346040" progId="ChemDraw.Document.6.0">
                  <p:embed/>
                </p:oleObj>
              </mc:Choice>
              <mc:Fallback>
                <p:oleObj r:id="rId5" imgW="1334520" imgH="134604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2286000"/>
                        <a:ext cx="6858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 Box 2"/>
          <p:cNvSpPr txBox="1">
            <a:spLocks noChangeArrowheads="1"/>
          </p:cNvSpPr>
          <p:nvPr/>
        </p:nvSpPr>
        <p:spPr bwMode="auto">
          <a:xfrm>
            <a:off x="5493385" y="3657600"/>
            <a:ext cx="15074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o                       p   m</a:t>
            </a:r>
            <a:endParaRPr lang="en-US" sz="1200" dirty="0">
              <a:solidFill>
                <a:schemeClr val="bg1"/>
              </a:solidFill>
              <a:effectLst/>
              <a:latin typeface="Times"/>
              <a:ea typeface="Times"/>
              <a:cs typeface="Times New Roman"/>
            </a:endParaRPr>
          </a:p>
        </p:txBody>
      </p:sp>
      <p:sp>
        <p:nvSpPr>
          <p:cNvPr id="10" name="Text Box 2"/>
          <p:cNvSpPr txBox="1">
            <a:spLocks noChangeArrowheads="1"/>
          </p:cNvSpPr>
          <p:nvPr/>
        </p:nvSpPr>
        <p:spPr bwMode="auto">
          <a:xfrm>
            <a:off x="5474800" y="3863181"/>
            <a:ext cx="1408771" cy="246221"/>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Times"/>
                <a:ea typeface="Times"/>
                <a:cs typeface="Times New Roman"/>
              </a:rPr>
              <a:t> o                       p   m </a:t>
            </a:r>
            <a:endParaRPr lang="en-US" sz="1200" dirty="0">
              <a:effectLst/>
              <a:latin typeface="Times"/>
              <a:ea typeface="Times"/>
              <a:cs typeface="Times New Roman"/>
            </a:endParaRPr>
          </a:p>
        </p:txBody>
      </p:sp>
    </p:spTree>
    <p:extLst>
      <p:ext uri="{BB962C8B-B14F-4D97-AF65-F5344CB8AC3E}">
        <p14:creationId xmlns:p14="http://schemas.microsoft.com/office/powerpoint/2010/main" val="15438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barn(inVertical)">
                                      <p:cBhvr>
                                        <p:cTn id="27"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Monosubstitution</a:t>
            </a:r>
            <a:endParaRPr lang="en-US" sz="3600" dirty="0"/>
          </a:p>
        </p:txBody>
      </p:sp>
      <p:sp>
        <p:nvSpPr>
          <p:cNvPr id="2" name="Content Placeholder 1"/>
          <p:cNvSpPr>
            <a:spLocks noGrp="1"/>
          </p:cNvSpPr>
          <p:nvPr>
            <p:ph idx="1"/>
          </p:nvPr>
        </p:nvSpPr>
        <p:spPr>
          <a:xfrm>
            <a:off x="457200" y="1524000"/>
            <a:ext cx="5791200" cy="4572000"/>
          </a:xfrm>
        </p:spPr>
        <p:txBody>
          <a:bodyPr>
            <a:normAutofit fontScale="85000" lnSpcReduction="10000"/>
          </a:bodyPr>
          <a:lstStyle/>
          <a:p>
            <a:r>
              <a:rPr lang="en-US" b="1" dirty="0" smtClean="0"/>
              <a:t>Electron-donating groups</a:t>
            </a:r>
          </a:p>
          <a:p>
            <a:pPr lvl="1">
              <a:buFont typeface="Arial" panose="020B0604020202020204" pitchFamily="34" charset="0"/>
              <a:buChar char="•"/>
            </a:pPr>
            <a:r>
              <a:rPr lang="en-US" dirty="0" smtClean="0">
                <a:solidFill>
                  <a:srgbClr val="002060"/>
                </a:solidFill>
              </a:rPr>
              <a:t>The ortho/para protons are shifted upfield due to the increased electron-density in these positions </a:t>
            </a:r>
            <a:r>
              <a:rPr lang="en-US" dirty="0">
                <a:solidFill>
                  <a:srgbClr val="002060"/>
                </a:solidFill>
              </a:rPr>
              <a:t>(partial </a:t>
            </a:r>
            <a:r>
              <a:rPr lang="en-US" dirty="0" smtClean="0">
                <a:solidFill>
                  <a:srgbClr val="002060"/>
                </a:solidFill>
              </a:rPr>
              <a:t>negative </a:t>
            </a:r>
            <a:r>
              <a:rPr lang="en-US" dirty="0">
                <a:solidFill>
                  <a:srgbClr val="002060"/>
                </a:solidFill>
              </a:rPr>
              <a:t>charge)</a:t>
            </a:r>
          </a:p>
          <a:p>
            <a:pPr lvl="1">
              <a:buFont typeface="Arial" panose="020B0604020202020204" pitchFamily="34" charset="0"/>
              <a:buChar char="•"/>
            </a:pPr>
            <a:r>
              <a:rPr lang="en-US" dirty="0" smtClean="0">
                <a:solidFill>
                  <a:srgbClr val="002060"/>
                </a:solidFill>
              </a:rPr>
              <a:t>Groups: -OR, -OH, -NR</a:t>
            </a:r>
            <a:r>
              <a:rPr lang="en-US" baseline="-25000" dirty="0" smtClean="0">
                <a:solidFill>
                  <a:srgbClr val="002060"/>
                </a:solidFill>
              </a:rPr>
              <a:t>2</a:t>
            </a:r>
            <a:r>
              <a:rPr lang="en-US" dirty="0" smtClean="0">
                <a:solidFill>
                  <a:srgbClr val="002060"/>
                </a:solidFill>
              </a:rPr>
              <a:t>, -alkyl</a:t>
            </a:r>
            <a:endParaRPr lang="en-US" dirty="0" smtClean="0"/>
          </a:p>
          <a:p>
            <a:endParaRPr lang="en-US" sz="2000" dirty="0">
              <a:solidFill>
                <a:srgbClr val="002060"/>
              </a:solidFill>
            </a:endParaRPr>
          </a:p>
          <a:p>
            <a:r>
              <a:rPr lang="en-US" b="1" dirty="0" smtClean="0"/>
              <a:t>Electron-withdrawing groups</a:t>
            </a:r>
          </a:p>
          <a:p>
            <a:pPr lvl="1">
              <a:buFont typeface="Arial" panose="020B0604020202020204" pitchFamily="34" charset="0"/>
              <a:buChar char="•"/>
            </a:pPr>
            <a:r>
              <a:rPr lang="en-US" dirty="0" smtClean="0">
                <a:solidFill>
                  <a:srgbClr val="002060"/>
                </a:solidFill>
              </a:rPr>
              <a:t>The ortho protons are </a:t>
            </a:r>
            <a:r>
              <a:rPr lang="en-US" dirty="0">
                <a:solidFill>
                  <a:srgbClr val="002060"/>
                </a:solidFill>
              </a:rPr>
              <a:t>shifted </a:t>
            </a:r>
            <a:r>
              <a:rPr lang="en-US" dirty="0" smtClean="0">
                <a:solidFill>
                  <a:srgbClr val="002060"/>
                </a:solidFill>
              </a:rPr>
              <a:t>downfield </a:t>
            </a:r>
            <a:r>
              <a:rPr lang="en-US" dirty="0">
                <a:solidFill>
                  <a:srgbClr val="002060"/>
                </a:solidFill>
              </a:rPr>
              <a:t>due to the </a:t>
            </a:r>
            <a:r>
              <a:rPr lang="en-US" dirty="0" smtClean="0">
                <a:solidFill>
                  <a:srgbClr val="002060"/>
                </a:solidFill>
              </a:rPr>
              <a:t>decreased </a:t>
            </a:r>
            <a:r>
              <a:rPr lang="en-US" dirty="0">
                <a:solidFill>
                  <a:srgbClr val="002060"/>
                </a:solidFill>
              </a:rPr>
              <a:t>electron-density in </a:t>
            </a:r>
            <a:r>
              <a:rPr lang="en-US" dirty="0" smtClean="0">
                <a:solidFill>
                  <a:srgbClr val="002060"/>
                </a:solidFill>
              </a:rPr>
              <a:t>this position (partial positive charge)</a:t>
            </a:r>
            <a:endParaRPr lang="en-US" dirty="0">
              <a:solidFill>
                <a:srgbClr val="002060"/>
              </a:solidFill>
            </a:endParaRPr>
          </a:p>
          <a:p>
            <a:pPr lvl="1">
              <a:buFont typeface="Arial" panose="020B0604020202020204" pitchFamily="34" charset="0"/>
              <a:buChar char="•"/>
            </a:pPr>
            <a:r>
              <a:rPr lang="en-US" dirty="0">
                <a:solidFill>
                  <a:srgbClr val="002060"/>
                </a:solidFill>
              </a:rPr>
              <a:t>Groups: </a:t>
            </a:r>
            <a:r>
              <a:rPr lang="en-US" dirty="0" smtClean="0">
                <a:solidFill>
                  <a:srgbClr val="002060"/>
                </a:solidFill>
              </a:rPr>
              <a:t>carbonyl, nitro, nitroso, </a:t>
            </a:r>
            <a:r>
              <a:rPr lang="en-US" dirty="0" err="1" smtClean="0">
                <a:solidFill>
                  <a:srgbClr val="002060"/>
                </a:solidFill>
              </a:rPr>
              <a:t>sulfo</a:t>
            </a:r>
            <a:endParaRPr lang="en-US" dirty="0"/>
          </a:p>
          <a:p>
            <a:pPr lvl="1">
              <a:buFont typeface="Arial" panose="020B0604020202020204" pitchFamily="34" charset="0"/>
              <a:buChar char="•"/>
            </a:pPr>
            <a:endParaRPr lang="en-US" dirty="0">
              <a:solidFill>
                <a:srgbClr val="002060"/>
              </a:solidFill>
            </a:endParaRPr>
          </a:p>
        </p:txBody>
      </p:sp>
      <p:sp>
        <p:nvSpPr>
          <p:cNvPr id="8" name="Slide Number Placeholder 7"/>
          <p:cNvSpPr>
            <a:spLocks noGrp="1"/>
          </p:cNvSpPr>
          <p:nvPr>
            <p:ph type="sldNum" sz="quarter" idx="12"/>
          </p:nvPr>
        </p:nvSpPr>
        <p:spPr/>
        <p:txBody>
          <a:bodyPr/>
          <a:lstStyle/>
          <a:p>
            <a:fld id="{97A92199-DFD4-4428-9FFF-DBBDDFCE1B7E}" type="slidenum">
              <a:rPr lang="en-US" smtClean="0"/>
              <a:t>28</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81152927"/>
              </p:ext>
            </p:extLst>
          </p:nvPr>
        </p:nvGraphicFramePr>
        <p:xfrm>
          <a:off x="6187440" y="2120773"/>
          <a:ext cx="2651760" cy="1104238"/>
        </p:xfrm>
        <a:graphic>
          <a:graphicData uri="http://schemas.openxmlformats.org/presentationml/2006/ole">
            <mc:AlternateContent xmlns:mc="http://schemas.openxmlformats.org/markup-compatibility/2006">
              <mc:Choice xmlns:v="urn:schemas-microsoft-com:vml" Requires="v">
                <p:oleObj spid="_x0000_s12464" name="CS ChemDraw Drawing" r:id="rId3" imgW="3457643" imgH="1438185" progId="ChemDraw.Document.6.0">
                  <p:embed/>
                </p:oleObj>
              </mc:Choice>
              <mc:Fallback>
                <p:oleObj name="CS ChemDraw Drawing" r:id="rId3" imgW="3457643" imgH="1438185" progId="ChemDraw.Document.6.0">
                  <p:embed/>
                  <p:pic>
                    <p:nvPicPr>
                      <p:cNvPr id="0" name="Object 1"/>
                      <p:cNvPicPr>
                        <a:picLocks noChangeAspect="1" noChangeArrowheads="1"/>
                      </p:cNvPicPr>
                      <p:nvPr/>
                    </p:nvPicPr>
                    <p:blipFill>
                      <a:blip r:embed="rId4"/>
                      <a:srcRect/>
                      <a:stretch>
                        <a:fillRect/>
                      </a:stretch>
                    </p:blipFill>
                    <p:spPr bwMode="auto">
                      <a:xfrm>
                        <a:off x="6187440" y="2120773"/>
                        <a:ext cx="2651760" cy="1104238"/>
                      </a:xfrm>
                      <a:prstGeom prst="rect">
                        <a:avLst/>
                      </a:prstGeom>
                      <a:solidFill>
                        <a:schemeClr val="accent2">
                          <a:lumMod val="40000"/>
                          <a:lumOff val="60000"/>
                        </a:schemeClr>
                      </a:solid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30740357"/>
              </p:ext>
            </p:extLst>
          </p:nvPr>
        </p:nvGraphicFramePr>
        <p:xfrm>
          <a:off x="6187440" y="4665031"/>
          <a:ext cx="2651760" cy="1180501"/>
        </p:xfrm>
        <a:graphic>
          <a:graphicData uri="http://schemas.openxmlformats.org/presentationml/2006/ole">
            <mc:AlternateContent xmlns:mc="http://schemas.openxmlformats.org/markup-compatibility/2006">
              <mc:Choice xmlns:v="urn:schemas-microsoft-com:vml" Requires="v">
                <p:oleObj spid="_x0000_s12465" name="CS ChemDraw Drawing" r:id="rId5" imgW="3533843" imgH="1573782" progId="ChemDraw.Document.6.0">
                  <p:embed/>
                </p:oleObj>
              </mc:Choice>
              <mc:Fallback>
                <p:oleObj name="CS ChemDraw Drawing" r:id="rId5" imgW="3533843" imgH="1573782" progId="ChemDraw.Document.6.0">
                  <p:embed/>
                  <p:pic>
                    <p:nvPicPr>
                      <p:cNvPr id="0" name="Object 4"/>
                      <p:cNvPicPr>
                        <a:picLocks noChangeAspect="1" noChangeArrowheads="1"/>
                      </p:cNvPicPr>
                      <p:nvPr/>
                    </p:nvPicPr>
                    <p:blipFill>
                      <a:blip r:embed="rId6"/>
                      <a:srcRect/>
                      <a:stretch>
                        <a:fillRect/>
                      </a:stretch>
                    </p:blipFill>
                    <p:spPr bwMode="auto">
                      <a:xfrm>
                        <a:off x="6187440" y="4665031"/>
                        <a:ext cx="2651760" cy="1180501"/>
                      </a:xfrm>
                      <a:prstGeom prst="rect">
                        <a:avLst/>
                      </a:prstGeom>
                      <a:solidFill>
                        <a:schemeClr val="accent5">
                          <a:lumMod val="40000"/>
                          <a:lumOff val="60000"/>
                        </a:schemeClr>
                      </a:solidFill>
                    </p:spPr>
                  </p:pic>
                </p:oleObj>
              </mc:Fallback>
            </mc:AlternateContent>
          </a:graphicData>
        </a:graphic>
      </p:graphicFrame>
    </p:spTree>
    <p:extLst>
      <p:ext uri="{BB962C8B-B14F-4D97-AF65-F5344CB8AC3E}">
        <p14:creationId xmlns:p14="http://schemas.microsoft.com/office/powerpoint/2010/main" val="12629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 </a:t>
            </a:r>
            <a:r>
              <a:rPr lang="en-US" sz="3600" dirty="0" err="1" smtClean="0">
                <a:solidFill>
                  <a:srgbClr val="002060"/>
                </a:solidFill>
                <a:effectLst/>
              </a:rPr>
              <a:t>Parasubstitution</a:t>
            </a:r>
            <a:endParaRPr lang="en-US" sz="3600" dirty="0"/>
          </a:p>
        </p:txBody>
      </p:sp>
      <p:sp>
        <p:nvSpPr>
          <p:cNvPr id="2" name="Content Placeholder 1"/>
          <p:cNvSpPr>
            <a:spLocks noGrp="1"/>
          </p:cNvSpPr>
          <p:nvPr>
            <p:ph idx="1"/>
          </p:nvPr>
        </p:nvSpPr>
        <p:spPr>
          <a:xfrm>
            <a:off x="457200" y="1524000"/>
            <a:ext cx="6400800" cy="4572000"/>
          </a:xfrm>
        </p:spPr>
        <p:txBody>
          <a:bodyPr>
            <a:normAutofit fontScale="85000" lnSpcReduction="10000"/>
          </a:bodyPr>
          <a:lstStyle/>
          <a:p>
            <a:r>
              <a:rPr lang="en-US" sz="2400" b="1" i="1" dirty="0" smtClean="0">
                <a:solidFill>
                  <a:srgbClr val="003300"/>
                </a:solidFill>
              </a:rPr>
              <a:t>Para-substitution (general)</a:t>
            </a:r>
            <a:endParaRPr lang="en-US" sz="2400" b="1" i="1" dirty="0">
              <a:solidFill>
                <a:srgbClr val="003300"/>
              </a:solidFill>
            </a:endParaRPr>
          </a:p>
          <a:p>
            <a:pPr lvl="1">
              <a:buFont typeface="Arial" panose="020B0604020202020204" pitchFamily="34" charset="0"/>
              <a:buChar char="•"/>
            </a:pPr>
            <a:r>
              <a:rPr lang="en-US" i="1" dirty="0" smtClean="0">
                <a:solidFill>
                  <a:srgbClr val="002060"/>
                </a:solidFill>
              </a:rPr>
              <a:t>Case 1: Identical </a:t>
            </a:r>
            <a:r>
              <a:rPr lang="en-US" i="1" dirty="0">
                <a:solidFill>
                  <a:srgbClr val="002060"/>
                </a:solidFill>
              </a:rPr>
              <a:t>substituents </a:t>
            </a:r>
            <a:r>
              <a:rPr lang="en-US" i="1" dirty="0" smtClean="0">
                <a:solidFill>
                  <a:srgbClr val="002060"/>
                </a:solidFill>
              </a:rPr>
              <a:t> </a:t>
            </a:r>
          </a:p>
          <a:p>
            <a:pPr lvl="2"/>
            <a:r>
              <a:rPr lang="en-US" dirty="0" smtClean="0">
                <a:solidFill>
                  <a:srgbClr val="660066"/>
                </a:solidFill>
              </a:rPr>
              <a:t>The </a:t>
            </a:r>
            <a:r>
              <a:rPr lang="en-US" dirty="0">
                <a:solidFill>
                  <a:srgbClr val="660066"/>
                </a:solidFill>
              </a:rPr>
              <a:t>molecule has two symmetry planes perpendicular to each </a:t>
            </a:r>
            <a:r>
              <a:rPr lang="en-US" dirty="0" smtClean="0">
                <a:solidFill>
                  <a:srgbClr val="660066"/>
                </a:solidFill>
              </a:rPr>
              <a:t>other.</a:t>
            </a:r>
            <a:endParaRPr lang="en-US" dirty="0">
              <a:solidFill>
                <a:srgbClr val="660066"/>
              </a:solidFill>
            </a:endParaRPr>
          </a:p>
          <a:p>
            <a:pPr lvl="2"/>
            <a:r>
              <a:rPr lang="en-US" dirty="0" smtClean="0">
                <a:solidFill>
                  <a:srgbClr val="660066"/>
                </a:solidFill>
              </a:rPr>
              <a:t>All </a:t>
            </a:r>
            <a:r>
              <a:rPr lang="en-US" dirty="0">
                <a:solidFill>
                  <a:srgbClr val="660066"/>
                </a:solidFill>
              </a:rPr>
              <a:t>four protons on the ring will be chemically equivalent resulting in one </a:t>
            </a:r>
            <a:r>
              <a:rPr lang="en-US" dirty="0" smtClean="0">
                <a:solidFill>
                  <a:srgbClr val="660066"/>
                </a:solidFill>
              </a:rPr>
              <a:t>singlet in the </a:t>
            </a:r>
            <a:br>
              <a:rPr lang="en-US" dirty="0" smtClean="0">
                <a:solidFill>
                  <a:srgbClr val="660066"/>
                </a:solidFill>
              </a:rPr>
            </a:br>
            <a:r>
              <a:rPr lang="en-US" baseline="30000" dirty="0" smtClean="0">
                <a:solidFill>
                  <a:srgbClr val="660066"/>
                </a:solidFill>
              </a:rPr>
              <a:t>1</a:t>
            </a:r>
            <a:r>
              <a:rPr lang="en-US" dirty="0" smtClean="0">
                <a:solidFill>
                  <a:srgbClr val="660066"/>
                </a:solidFill>
              </a:rPr>
              <a:t>H-NMR spectrum </a:t>
            </a:r>
            <a:r>
              <a:rPr lang="en-US" dirty="0">
                <a:solidFill>
                  <a:srgbClr val="660066"/>
                </a:solidFill>
              </a:rPr>
              <a:t>because they do not couple with each other. </a:t>
            </a:r>
            <a:endParaRPr lang="en-US" dirty="0" smtClean="0">
              <a:solidFill>
                <a:srgbClr val="660066"/>
              </a:solidFill>
            </a:endParaRPr>
          </a:p>
          <a:p>
            <a:pPr lvl="1">
              <a:buFont typeface="Arial" panose="020B0604020202020204" pitchFamily="34" charset="0"/>
              <a:buChar char="•"/>
            </a:pPr>
            <a:r>
              <a:rPr lang="en-US" i="1" dirty="0" smtClean="0">
                <a:solidFill>
                  <a:srgbClr val="002060"/>
                </a:solidFill>
              </a:rPr>
              <a:t>Case 2: Different </a:t>
            </a:r>
            <a:r>
              <a:rPr lang="en-US" i="1" dirty="0">
                <a:solidFill>
                  <a:srgbClr val="002060"/>
                </a:solidFill>
              </a:rPr>
              <a:t>substituents </a:t>
            </a:r>
            <a:endParaRPr lang="en-US" i="1" dirty="0" smtClean="0">
              <a:solidFill>
                <a:srgbClr val="002060"/>
              </a:solidFill>
            </a:endParaRPr>
          </a:p>
          <a:p>
            <a:pPr lvl="2"/>
            <a:r>
              <a:rPr lang="en-US" dirty="0" smtClean="0">
                <a:solidFill>
                  <a:srgbClr val="003300"/>
                </a:solidFill>
              </a:rPr>
              <a:t>There is only one symmetry plane in the molecule.</a:t>
            </a:r>
          </a:p>
          <a:p>
            <a:pPr lvl="2"/>
            <a:r>
              <a:rPr lang="en-US" dirty="0">
                <a:solidFill>
                  <a:srgbClr val="003300"/>
                </a:solidFill>
              </a:rPr>
              <a:t>T</a:t>
            </a:r>
            <a:r>
              <a:rPr lang="en-US" dirty="0" smtClean="0">
                <a:solidFill>
                  <a:srgbClr val="003300"/>
                </a:solidFill>
              </a:rPr>
              <a:t>here </a:t>
            </a:r>
            <a:r>
              <a:rPr lang="en-US" dirty="0">
                <a:solidFill>
                  <a:srgbClr val="003300"/>
                </a:solidFill>
              </a:rPr>
              <a:t>are two different types of hydrogen atoms on the ring. Usually two doublets are observed for this substitution pattern. </a:t>
            </a:r>
          </a:p>
        </p:txBody>
      </p:sp>
      <p:sp>
        <p:nvSpPr>
          <p:cNvPr id="5" name="Slide Number Placeholder 4"/>
          <p:cNvSpPr>
            <a:spLocks noGrp="1"/>
          </p:cNvSpPr>
          <p:nvPr>
            <p:ph type="sldNum" sz="quarter" idx="12"/>
          </p:nvPr>
        </p:nvSpPr>
        <p:spPr/>
        <p:txBody>
          <a:bodyPr/>
          <a:lstStyle/>
          <a:p>
            <a:fld id="{97A92199-DFD4-4428-9FFF-DBBDDFCE1B7E}" type="slidenum">
              <a:rPr lang="en-US" smtClean="0"/>
              <a:t>29</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84194054"/>
              </p:ext>
            </p:extLst>
          </p:nvPr>
        </p:nvGraphicFramePr>
        <p:xfrm>
          <a:off x="6831980" y="2057400"/>
          <a:ext cx="1828800" cy="1987016"/>
        </p:xfrm>
        <a:graphic>
          <a:graphicData uri="http://schemas.openxmlformats.org/presentationml/2006/ole">
            <mc:AlternateContent xmlns:mc="http://schemas.openxmlformats.org/markup-compatibility/2006">
              <mc:Choice xmlns:v="urn:schemas-microsoft-com:vml" Requires="v">
                <p:oleObj spid="_x0000_s14507" name="CS ChemDraw Drawing" r:id="rId3" imgW="1871223" imgH="2034217" progId="ChemDraw.Document.6.0">
                  <p:embed/>
                </p:oleObj>
              </mc:Choice>
              <mc:Fallback>
                <p:oleObj name="CS ChemDraw Drawing" r:id="rId3" imgW="1871223" imgH="2034217" progId="ChemDraw.Document.6.0">
                  <p:embed/>
                  <p:pic>
                    <p:nvPicPr>
                      <p:cNvPr id="0" name=""/>
                      <p:cNvPicPr/>
                      <p:nvPr/>
                    </p:nvPicPr>
                    <p:blipFill>
                      <a:blip r:embed="rId4"/>
                      <a:stretch>
                        <a:fillRect/>
                      </a:stretch>
                    </p:blipFill>
                    <p:spPr>
                      <a:xfrm>
                        <a:off x="6831980" y="2057400"/>
                        <a:ext cx="1828800" cy="1987016"/>
                      </a:xfrm>
                      <a:prstGeom prst="rect">
                        <a:avLst/>
                      </a:prstGeom>
                      <a:solidFill>
                        <a:schemeClr val="accent4">
                          <a:lumMod val="60000"/>
                          <a:lumOff val="40000"/>
                        </a:schemeClr>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28234797"/>
              </p:ext>
            </p:extLst>
          </p:nvPr>
        </p:nvGraphicFramePr>
        <p:xfrm>
          <a:off x="6997700" y="4364076"/>
          <a:ext cx="1549400" cy="2003425"/>
        </p:xfrm>
        <a:graphic>
          <a:graphicData uri="http://schemas.openxmlformats.org/presentationml/2006/ole">
            <mc:AlternateContent xmlns:mc="http://schemas.openxmlformats.org/markup-compatibility/2006">
              <mc:Choice xmlns:v="urn:schemas-microsoft-com:vml" Requires="v">
                <p:oleObj spid="_x0000_s14508" name="CS ChemDraw Drawing" r:id="rId5" imgW="1572368" imgH="2032599" progId="ChemDraw.Document.6.0">
                  <p:embed/>
                </p:oleObj>
              </mc:Choice>
              <mc:Fallback>
                <p:oleObj name="CS ChemDraw Drawing" r:id="rId5" imgW="1572368" imgH="2032599" progId="ChemDraw.Document.6.0">
                  <p:embed/>
                  <p:pic>
                    <p:nvPicPr>
                      <p:cNvPr id="0" name=""/>
                      <p:cNvPicPr/>
                      <p:nvPr/>
                    </p:nvPicPr>
                    <p:blipFill>
                      <a:blip r:embed="rId6"/>
                      <a:stretch>
                        <a:fillRect/>
                      </a:stretch>
                    </p:blipFill>
                    <p:spPr>
                      <a:xfrm>
                        <a:off x="6997700" y="4364076"/>
                        <a:ext cx="1549400" cy="2003425"/>
                      </a:xfrm>
                      <a:prstGeom prst="rect">
                        <a:avLst/>
                      </a:prstGeom>
                      <a:solidFill>
                        <a:srgbClr val="66FF66"/>
                      </a:solidFill>
                    </p:spPr>
                  </p:pic>
                </p:oleObj>
              </mc:Fallback>
            </mc:AlternateContent>
          </a:graphicData>
        </a:graphic>
      </p:graphicFrame>
    </p:spTree>
    <p:extLst>
      <p:ext uri="{BB962C8B-B14F-4D97-AF65-F5344CB8AC3E}">
        <p14:creationId xmlns:p14="http://schemas.microsoft.com/office/powerpoint/2010/main" val="176485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barn(inVertical)">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barn(inVertical)">
                                      <p:cBhvr>
                                        <p:cTn id="28" dur="500"/>
                                        <p:tgtEl>
                                          <p:spTgt spid="2">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barn(inVertical)">
                                      <p:cBhvr>
                                        <p:cTn id="38" dur="50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barn(inVertical)">
                                      <p:cBhvr>
                                        <p:cTn id="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smtClean="0">
                <a:solidFill>
                  <a:srgbClr val="002060"/>
                </a:solidFill>
                <a:effectLst/>
                <a:latin typeface="Times New Roman" pitchFamily="18" charset="0"/>
                <a:cs typeface="Times New Roman" pitchFamily="18" charset="0"/>
              </a:rPr>
              <a:t>Physical Background </a:t>
            </a:r>
            <a:r>
              <a:rPr lang="en-US" sz="3600" dirty="0">
                <a:solidFill>
                  <a:srgbClr val="002060"/>
                </a:solidFill>
                <a:effectLst/>
                <a:latin typeface="Times New Roman" pitchFamily="18" charset="0"/>
                <a:cs typeface="Times New Roman" pitchFamily="18" charset="0"/>
              </a:rPr>
              <a:t>of </a:t>
            </a:r>
            <a:r>
              <a:rPr lang="en-US" sz="3600" dirty="0" smtClean="0">
                <a:solidFill>
                  <a:srgbClr val="002060"/>
                </a:solidFill>
                <a:effectLst/>
                <a:latin typeface="Times New Roman" pitchFamily="18" charset="0"/>
                <a:cs typeface="Times New Roman" pitchFamily="18" charset="0"/>
              </a:rPr>
              <a:t>NMR Spectroscopy I</a:t>
            </a:r>
            <a:endParaRPr lang="en-US" sz="3600" dirty="0">
              <a:solidFill>
                <a:srgbClr val="00206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1524000"/>
            <a:ext cx="8229600" cy="2819400"/>
          </a:xfrm>
        </p:spPr>
        <p:txBody>
          <a:bodyPr>
            <a:noAutofit/>
          </a:bodyPr>
          <a:lstStyle/>
          <a:p>
            <a:r>
              <a:rPr lang="en-US" sz="2000" dirty="0">
                <a:latin typeface="Times New Roman" pitchFamily="18" charset="0"/>
                <a:cs typeface="Times New Roman" pitchFamily="18" charset="0"/>
              </a:rPr>
              <a:t>Nuclei, which are moving and charged particles, generate a magnetic field when doing </a:t>
            </a:r>
            <a:r>
              <a:rPr lang="en-US" sz="2000" dirty="0" smtClean="0">
                <a:latin typeface="Times New Roman" pitchFamily="18" charset="0"/>
                <a:cs typeface="Times New Roman" pitchFamily="18" charset="0"/>
              </a:rPr>
              <a:t>so.</a:t>
            </a: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precession of a nucleus with a nonzero magnetic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momentum </a:t>
            </a:r>
            <a:r>
              <a:rPr lang="en-US" sz="2000" dirty="0">
                <a:latin typeface="Times New Roman" pitchFamily="18" charset="0"/>
                <a:cs typeface="Times New Roman" pitchFamily="18" charset="0"/>
              </a:rPr>
              <a:t>can be described using a vector </a:t>
            </a:r>
            <a:r>
              <a:rPr lang="en-US" sz="2000" dirty="0" smtClean="0">
                <a:latin typeface="Times New Roman" pitchFamily="18" charset="0"/>
                <a:cs typeface="Times New Roman" pitchFamily="18" charset="0"/>
              </a:rPr>
              <a:t>model.</a:t>
            </a:r>
          </a:p>
          <a:p>
            <a:r>
              <a:rPr lang="en-US" sz="2000" dirty="0" smtClean="0">
                <a:latin typeface="Times New Roman" pitchFamily="18" charset="0"/>
                <a:cs typeface="Times New Roman" pitchFamily="18" charset="0"/>
              </a:rPr>
              <a:t>Generally</a:t>
            </a:r>
            <a:r>
              <a:rPr lang="en-US" sz="2000" dirty="0">
                <a:latin typeface="Times New Roman" pitchFamily="18" charset="0"/>
                <a:cs typeface="Times New Roman" pitchFamily="18" charset="0"/>
              </a:rPr>
              <a:t>, the precession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 quantized </a:t>
            </a:r>
            <a:r>
              <a:rPr lang="en-US" sz="2000" dirty="0" smtClean="0">
                <a:latin typeface="Times New Roman" pitchFamily="18" charset="0"/>
                <a:cs typeface="Times New Roman" pitchFamily="18" charset="0"/>
              </a:rPr>
              <a:t>phenomenon: </a:t>
            </a:r>
            <a:endParaRPr lang="en-US" sz="2000" dirty="0">
              <a:latin typeface="Times New Roman" pitchFamily="18" charset="0"/>
              <a:cs typeface="Times New Roman" pitchFamily="18" charset="0"/>
            </a:endParaRPr>
          </a:p>
          <a:p>
            <a:pPr lvl="1">
              <a:buFont typeface="Arial" panose="020B0604020202020204" pitchFamily="34" charset="0"/>
              <a:buChar char="•"/>
            </a:pPr>
            <a:r>
              <a:rPr lang="en-US" sz="1800" dirty="0" smtClean="0">
                <a:solidFill>
                  <a:srgbClr val="002060"/>
                </a:solidFill>
                <a:latin typeface="Times New Roman" pitchFamily="18" charset="0"/>
                <a:cs typeface="Times New Roman" pitchFamily="18" charset="0"/>
              </a:rPr>
              <a:t>The </a:t>
            </a:r>
            <a:r>
              <a:rPr lang="en-US" sz="1800" dirty="0">
                <a:solidFill>
                  <a:srgbClr val="002060"/>
                </a:solidFill>
                <a:latin typeface="Times New Roman" pitchFamily="18" charset="0"/>
                <a:cs typeface="Times New Roman" pitchFamily="18" charset="0"/>
              </a:rPr>
              <a:t>magnetic moment </a:t>
            </a:r>
            <a:r>
              <a:rPr lang="en-US" sz="1800" i="1" dirty="0">
                <a:solidFill>
                  <a:srgbClr val="002060"/>
                </a:solidFill>
                <a:latin typeface="Times New Roman" pitchFamily="18" charset="0"/>
                <a:cs typeface="Times New Roman" pitchFamily="18" charset="0"/>
              </a:rPr>
              <a:t>m</a:t>
            </a:r>
            <a:r>
              <a:rPr lang="en-US" sz="1800" dirty="0">
                <a:solidFill>
                  <a:srgbClr val="002060"/>
                </a:solidFill>
                <a:latin typeface="Times New Roman" pitchFamily="18" charset="0"/>
                <a:cs typeface="Times New Roman" pitchFamily="18" charset="0"/>
              </a:rPr>
              <a:t> is either aligned (</a:t>
            </a:r>
            <a:r>
              <a:rPr lang="en-US" sz="1800" dirty="0" err="1">
                <a:solidFill>
                  <a:srgbClr val="002060"/>
                </a:solidFill>
                <a:latin typeface="Times New Roman" pitchFamily="18" charset="0"/>
                <a:cs typeface="Times New Roman" pitchFamily="18" charset="0"/>
              </a:rPr>
              <a:t>m</a:t>
            </a:r>
            <a:r>
              <a:rPr lang="en-US" sz="1800" baseline="-25000" dirty="0" err="1">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 ½) </a:t>
            </a:r>
            <a:r>
              <a:rPr lang="en-US" sz="1800" dirty="0">
                <a:solidFill>
                  <a:srgbClr val="002060"/>
                </a:solidFill>
                <a:latin typeface="Times New Roman" pitchFamily="18" charset="0"/>
                <a:cs typeface="Times New Roman" pitchFamily="18" charset="0"/>
              </a:rPr>
              <a:t>or opposed </a:t>
            </a:r>
            <a:r>
              <a:rPr lang="en-US" sz="1800" dirty="0" smtClean="0">
                <a:solidFill>
                  <a:srgbClr val="002060"/>
                </a:solidFill>
                <a:latin typeface="Times New Roman" pitchFamily="18" charset="0"/>
                <a:cs typeface="Times New Roman" pitchFamily="18" charset="0"/>
              </a:rPr>
              <a:t> </a:t>
            </a:r>
            <a:r>
              <a:rPr lang="en-US" sz="1800" dirty="0">
                <a:solidFill>
                  <a:srgbClr val="002060"/>
                </a:solidFill>
                <a:latin typeface="Times New Roman" pitchFamily="18" charset="0"/>
                <a:cs typeface="Times New Roman" pitchFamily="18" charset="0"/>
              </a:rPr>
              <a:t>(</a:t>
            </a:r>
            <a:r>
              <a:rPr lang="en-US" sz="1800" dirty="0" err="1">
                <a:solidFill>
                  <a:srgbClr val="002060"/>
                </a:solidFill>
                <a:latin typeface="Times New Roman" pitchFamily="18" charset="0"/>
                <a:cs typeface="Times New Roman" pitchFamily="18" charset="0"/>
              </a:rPr>
              <a:t>m</a:t>
            </a:r>
            <a:r>
              <a:rPr lang="en-US" sz="1800" baseline="-25000" dirty="0" err="1">
                <a:solidFill>
                  <a:srgbClr val="002060"/>
                </a:solidFill>
                <a:latin typeface="Times New Roman" pitchFamily="18" charset="0"/>
                <a:cs typeface="Times New Roman" pitchFamily="18" charset="0"/>
              </a:rPr>
              <a:t>I</a:t>
            </a:r>
            <a:r>
              <a:rPr lang="en-US"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-½)</a:t>
            </a:r>
            <a:br>
              <a:rPr lang="en-US" sz="1800" dirty="0" smtClean="0">
                <a:solidFill>
                  <a:srgbClr val="002060"/>
                </a:solidFill>
                <a:latin typeface="Times New Roman" pitchFamily="18" charset="0"/>
                <a:cs typeface="Times New Roman" pitchFamily="18" charset="0"/>
              </a:rPr>
            </a:br>
            <a:r>
              <a:rPr lang="en-US" sz="1800" dirty="0" smtClean="0">
                <a:solidFill>
                  <a:srgbClr val="002060"/>
                </a:solidFill>
                <a:latin typeface="Times New Roman" pitchFamily="18" charset="0"/>
                <a:cs typeface="Times New Roman" pitchFamily="18" charset="0"/>
              </a:rPr>
              <a:t>(</a:t>
            </a:r>
            <a:r>
              <a:rPr lang="en-US" sz="1800" dirty="0">
                <a:solidFill>
                  <a:srgbClr val="002060"/>
                </a:solidFill>
                <a:latin typeface="Times New Roman" pitchFamily="18" charset="0"/>
                <a:cs typeface="Times New Roman" pitchFamily="18" charset="0"/>
              </a:rPr>
              <a:t>for a nucleus </a:t>
            </a:r>
            <a:r>
              <a:rPr lang="en-US" sz="1800" dirty="0" smtClean="0">
                <a:solidFill>
                  <a:srgbClr val="002060"/>
                </a:solidFill>
                <a:latin typeface="Times New Roman" pitchFamily="18" charset="0"/>
                <a:cs typeface="Times New Roman" pitchFamily="18" charset="0"/>
              </a:rPr>
              <a:t>with </a:t>
            </a:r>
            <a:r>
              <a:rPr lang="en-US" sz="1800" i="1" dirty="0"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 ½) </a:t>
            </a:r>
            <a:r>
              <a:rPr lang="en-US" sz="1800" dirty="0">
                <a:solidFill>
                  <a:srgbClr val="002060"/>
                </a:solidFill>
                <a:latin typeface="Times New Roman" pitchFamily="18" charset="0"/>
                <a:cs typeface="Times New Roman" pitchFamily="18" charset="0"/>
              </a:rPr>
              <a:t>to the applied field, resulting into two energy </a:t>
            </a:r>
            <a:r>
              <a:rPr lang="en-US" sz="1800" dirty="0" smtClean="0">
                <a:solidFill>
                  <a:srgbClr val="002060"/>
                </a:solidFill>
                <a:latin typeface="Times New Roman" pitchFamily="18" charset="0"/>
                <a:cs typeface="Times New Roman" pitchFamily="18" charset="0"/>
              </a:rPr>
              <a:t>states. </a:t>
            </a:r>
          </a:p>
          <a:p>
            <a:pPr lvl="1">
              <a:buFont typeface="Arial" panose="020B0604020202020204" pitchFamily="34" charset="0"/>
              <a:buChar char="•"/>
            </a:pPr>
            <a:r>
              <a:rPr lang="en-US" sz="1800" dirty="0">
                <a:solidFill>
                  <a:srgbClr val="002060"/>
                </a:solidFill>
                <a:latin typeface="Times New Roman" pitchFamily="18" charset="0"/>
                <a:cs typeface="Times New Roman" pitchFamily="18" charset="0"/>
              </a:rPr>
              <a:t>The magnetic moment </a:t>
            </a:r>
            <a:r>
              <a:rPr lang="en-US" sz="1800" i="1" dirty="0">
                <a:solidFill>
                  <a:srgbClr val="002060"/>
                </a:solidFill>
                <a:latin typeface="Times New Roman" pitchFamily="18" charset="0"/>
                <a:cs typeface="Times New Roman" pitchFamily="18" charset="0"/>
              </a:rPr>
              <a:t>m</a:t>
            </a:r>
            <a:r>
              <a:rPr lang="en-US" sz="1800" dirty="0">
                <a:solidFill>
                  <a:srgbClr val="002060"/>
                </a:solidFill>
                <a:latin typeface="Times New Roman" pitchFamily="18" charset="0"/>
                <a:cs typeface="Times New Roman" pitchFamily="18" charset="0"/>
              </a:rPr>
              <a:t> </a:t>
            </a:r>
            <a:r>
              <a:rPr lang="en-US" sz="1800" dirty="0" smtClean="0">
                <a:solidFill>
                  <a:srgbClr val="002060"/>
                </a:solidFill>
                <a:latin typeface="Times New Roman" pitchFamily="18" charset="0"/>
                <a:cs typeface="Times New Roman" pitchFamily="18" charset="0"/>
              </a:rPr>
              <a:t>assumes </a:t>
            </a:r>
            <a:r>
              <a:rPr lang="en-US" sz="1800" dirty="0">
                <a:solidFill>
                  <a:srgbClr val="002060"/>
                </a:solidFill>
                <a:latin typeface="Times New Roman" pitchFamily="18" charset="0"/>
                <a:cs typeface="Times New Roman" pitchFamily="18" charset="0"/>
              </a:rPr>
              <a:t>(</a:t>
            </a:r>
            <a:r>
              <a:rPr lang="en-US" sz="1800" dirty="0" smtClean="0">
                <a:solidFill>
                  <a:srgbClr val="002060"/>
                </a:solidFill>
                <a:latin typeface="Times New Roman" pitchFamily="18" charset="0"/>
                <a:cs typeface="Times New Roman" pitchFamily="18" charset="0"/>
              </a:rPr>
              <a:t>2*</a:t>
            </a:r>
            <a:r>
              <a:rPr lang="en-US" sz="1800" i="1" dirty="0"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+1) states for a </a:t>
            </a:r>
            <a:r>
              <a:rPr lang="en-US" sz="1800" dirty="0">
                <a:solidFill>
                  <a:srgbClr val="002060"/>
                </a:solidFill>
                <a:latin typeface="Times New Roman" pitchFamily="18" charset="0"/>
                <a:cs typeface="Times New Roman" pitchFamily="18" charset="0"/>
              </a:rPr>
              <a:t>nucleus </a:t>
            </a:r>
            <a:r>
              <a:rPr lang="en-US" sz="1800" dirty="0" smtClean="0">
                <a:solidFill>
                  <a:srgbClr val="002060"/>
                </a:solidFill>
                <a:latin typeface="Times New Roman" pitchFamily="18" charset="0"/>
                <a:cs typeface="Times New Roman" pitchFamily="18" charset="0"/>
              </a:rPr>
              <a:t>in an applied field (i.e., D: </a:t>
            </a:r>
            <a:r>
              <a:rPr lang="en-US" sz="1800" i="1" dirty="0"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 1, </a:t>
            </a:r>
            <a:r>
              <a:rPr lang="en-US" sz="1800" dirty="0" err="1" smtClean="0">
                <a:solidFill>
                  <a:srgbClr val="002060"/>
                </a:solidFill>
                <a:latin typeface="Times New Roman" pitchFamily="18" charset="0"/>
                <a:cs typeface="Times New Roman" pitchFamily="18" charset="0"/>
              </a:rPr>
              <a:t>m</a:t>
            </a:r>
            <a:r>
              <a:rPr lang="en-US" sz="1800" baseline="-25000" dirty="0" err="1" smtClean="0">
                <a:solidFill>
                  <a:srgbClr val="002060"/>
                </a:solidFill>
                <a:latin typeface="Times New Roman" pitchFamily="18" charset="0"/>
                <a:cs typeface="Times New Roman" pitchFamily="18" charset="0"/>
              </a:rPr>
              <a:t>I</a:t>
            </a:r>
            <a:r>
              <a:rPr lang="en-US" sz="1800" dirty="0" smtClean="0">
                <a:solidFill>
                  <a:srgbClr val="002060"/>
                </a:solidFill>
                <a:latin typeface="Times New Roman" pitchFamily="18" charset="0"/>
                <a:cs typeface="Times New Roman" pitchFamily="18" charset="0"/>
              </a:rPr>
              <a:t>= -1, 0, 1).</a:t>
            </a:r>
          </a:p>
        </p:txBody>
      </p:sp>
      <p:sp>
        <p:nvSpPr>
          <p:cNvPr id="20" name="Slide Number Placeholder 19"/>
          <p:cNvSpPr>
            <a:spLocks noGrp="1"/>
          </p:cNvSpPr>
          <p:nvPr>
            <p:ph type="sldNum" sz="quarter" idx="12"/>
          </p:nvPr>
        </p:nvSpPr>
        <p:spPr/>
        <p:txBody>
          <a:bodyPr/>
          <a:lstStyle/>
          <a:p>
            <a:fld id="{97A92199-DFD4-4428-9FFF-DBBDDFCE1B7E}" type="slidenum">
              <a:rPr lang="en-US" smtClean="0"/>
              <a:t>3</a:t>
            </a:fld>
            <a:endParaRPr lang="en-US"/>
          </a:p>
        </p:txBody>
      </p:sp>
      <p:grpSp>
        <p:nvGrpSpPr>
          <p:cNvPr id="23" name="Group 22"/>
          <p:cNvGrpSpPr>
            <a:grpSpLocks noChangeAspect="1"/>
          </p:cNvGrpSpPr>
          <p:nvPr/>
        </p:nvGrpSpPr>
        <p:grpSpPr>
          <a:xfrm>
            <a:off x="5858394" y="4458586"/>
            <a:ext cx="2641113" cy="2170814"/>
            <a:chOff x="5432778" y="4156277"/>
            <a:chExt cx="3096428" cy="2431782"/>
          </a:xfrm>
        </p:grpSpPr>
        <p:sp>
          <p:nvSpPr>
            <p:cNvPr id="15" name="Rectangle 14"/>
            <p:cNvSpPr/>
            <p:nvPr/>
          </p:nvSpPr>
          <p:spPr>
            <a:xfrm>
              <a:off x="5432778" y="4183643"/>
              <a:ext cx="30480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p:cNvGrpSpPr/>
            <p:nvPr/>
          </p:nvGrpSpPr>
          <p:grpSpPr>
            <a:xfrm>
              <a:off x="5486400" y="4305300"/>
              <a:ext cx="2857500" cy="1943100"/>
              <a:chOff x="0" y="0"/>
              <a:chExt cx="2857500" cy="1943100"/>
            </a:xfrm>
          </p:grpSpPr>
          <p:cxnSp>
            <p:nvCxnSpPr>
              <p:cNvPr id="6" name="Line 9"/>
              <p:cNvCxnSpPr>
                <a:cxnSpLocks noChangeShapeType="1"/>
              </p:cNvCxnSpPr>
              <p:nvPr/>
            </p:nvCxnSpPr>
            <p:spPr bwMode="auto">
              <a:xfrm>
                <a:off x="204716" y="989462"/>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10"/>
              <p:cNvCxnSpPr>
                <a:cxnSpLocks noChangeShapeType="1"/>
              </p:cNvCxnSpPr>
              <p:nvPr/>
            </p:nvCxnSpPr>
            <p:spPr bwMode="auto">
              <a:xfrm>
                <a:off x="204716" y="1091820"/>
                <a:ext cx="228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11"/>
              <p:cNvCxnSpPr>
                <a:cxnSpLocks noChangeShapeType="1"/>
              </p:cNvCxnSpPr>
              <p:nvPr/>
            </p:nvCxnSpPr>
            <p:spPr bwMode="auto">
              <a:xfrm flipV="1">
                <a:off x="436728" y="416256"/>
                <a:ext cx="1257300" cy="5715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12"/>
              <p:cNvCxnSpPr>
                <a:cxnSpLocks noChangeShapeType="1"/>
              </p:cNvCxnSpPr>
              <p:nvPr/>
            </p:nvCxnSpPr>
            <p:spPr bwMode="auto">
              <a:xfrm>
                <a:off x="436728" y="1091820"/>
                <a:ext cx="12573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13"/>
              <p:cNvCxnSpPr>
                <a:cxnSpLocks noChangeShapeType="1"/>
              </p:cNvCxnSpPr>
              <p:nvPr/>
            </p:nvCxnSpPr>
            <p:spPr bwMode="auto">
              <a:xfrm>
                <a:off x="1808328" y="354841"/>
                <a:ext cx="0" cy="228600"/>
              </a:xfrm>
              <a:prstGeom prst="line">
                <a:avLst/>
              </a:prstGeom>
              <a:noFill/>
              <a:ln w="317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14"/>
              <p:cNvCxnSpPr>
                <a:cxnSpLocks noChangeShapeType="1"/>
              </p:cNvCxnSpPr>
              <p:nvPr/>
            </p:nvCxnSpPr>
            <p:spPr bwMode="auto">
              <a:xfrm flipV="1">
                <a:off x="1808328" y="1439838"/>
                <a:ext cx="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15"/>
              <p:cNvCxnSpPr>
                <a:cxnSpLocks noChangeShapeType="1"/>
              </p:cNvCxnSpPr>
              <p:nvPr/>
            </p:nvCxnSpPr>
            <p:spPr bwMode="auto">
              <a:xfrm flipV="1">
                <a:off x="0" y="0"/>
                <a:ext cx="0" cy="1943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Line 16"/>
              <p:cNvCxnSpPr>
                <a:cxnSpLocks noChangeShapeType="1"/>
              </p:cNvCxnSpPr>
              <p:nvPr/>
            </p:nvCxnSpPr>
            <p:spPr bwMode="auto">
              <a:xfrm>
                <a:off x="0" y="1937982"/>
                <a:ext cx="2857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3072"/>
              <p:cNvCxnSpPr>
                <a:cxnSpLocks noChangeShapeType="1"/>
              </p:cNvCxnSpPr>
              <p:nvPr/>
            </p:nvCxnSpPr>
            <p:spPr bwMode="auto">
              <a:xfrm flipV="1">
                <a:off x="1433015" y="518614"/>
                <a:ext cx="6350" cy="94170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sp>
          <p:nvSpPr>
            <p:cNvPr id="16" name="TextBox 15"/>
            <p:cNvSpPr txBox="1"/>
            <p:nvPr/>
          </p:nvSpPr>
          <p:spPr>
            <a:xfrm>
              <a:off x="5531609" y="4156277"/>
              <a:ext cx="889296" cy="586120"/>
            </a:xfrm>
            <a:prstGeom prst="rect">
              <a:avLst/>
            </a:prstGeom>
            <a:noFill/>
          </p:spPr>
          <p:txBody>
            <a:bodyPr wrap="square" rtlCol="0">
              <a:spAutoFit/>
            </a:bodyPr>
            <a:lstStyle/>
            <a:p>
              <a:r>
                <a:rPr lang="en-US" sz="1400" dirty="0">
                  <a:latin typeface="Times New Roman" pitchFamily="18" charset="0"/>
                  <a:cs typeface="Times New Roman" pitchFamily="18" charset="0"/>
                </a:rPr>
                <a:t>Energy</a:t>
              </a:r>
            </a:p>
            <a:p>
              <a:endParaRPr lang="en-US" sz="1400" dirty="0">
                <a:latin typeface="Times New Roman" pitchFamily="18" charset="0"/>
                <a:cs typeface="Times New Roman" pitchFamily="18" charset="0"/>
              </a:endParaRPr>
            </a:p>
          </p:txBody>
        </p:sp>
        <p:sp>
          <p:nvSpPr>
            <p:cNvPr id="17" name="TextBox 16"/>
            <p:cNvSpPr txBox="1"/>
            <p:nvPr/>
          </p:nvSpPr>
          <p:spPr>
            <a:xfrm>
              <a:off x="7359646" y="4511928"/>
              <a:ext cx="1066800" cy="586120"/>
            </a:xfrm>
            <a:prstGeom prst="rect">
              <a:avLst/>
            </a:prstGeom>
            <a:noFill/>
          </p:spPr>
          <p:txBody>
            <a:bodyPr wrap="square" rtlCol="0">
              <a:spAutoFit/>
            </a:bodyPr>
            <a:lstStyle/>
            <a:p>
              <a:r>
                <a:rPr lang="en-US" sz="1400" dirty="0" err="1">
                  <a:latin typeface="Times New Roman" pitchFamily="18" charset="0"/>
                  <a:cs typeface="Times New Roman" pitchFamily="18" charset="0"/>
                </a:rPr>
                <a:t>m</a:t>
              </a:r>
              <a:r>
                <a:rPr lang="en-US" sz="1400" baseline="-25000" dirty="0" err="1">
                  <a:latin typeface="Times New Roman" pitchFamily="18" charset="0"/>
                  <a:cs typeface="Times New Roman" pitchFamily="18" charset="0"/>
                </a:rPr>
                <a:t>I</a:t>
              </a:r>
              <a:r>
                <a:rPr lang="en-US" sz="1400" dirty="0">
                  <a:latin typeface="Times New Roman" pitchFamily="18" charset="0"/>
                  <a:cs typeface="Times New Roman" pitchFamily="18" charset="0"/>
                </a:rPr>
                <a:t>= -½</a:t>
              </a:r>
            </a:p>
            <a:p>
              <a:endParaRPr lang="en-US" sz="1400" dirty="0">
                <a:latin typeface="Times New Roman" pitchFamily="18" charset="0"/>
                <a:cs typeface="Times New Roman" pitchFamily="18" charset="0"/>
              </a:endParaRPr>
            </a:p>
          </p:txBody>
        </p:sp>
        <p:sp>
          <p:nvSpPr>
            <p:cNvPr id="18" name="TextBox 17"/>
            <p:cNvSpPr txBox="1"/>
            <p:nvPr/>
          </p:nvSpPr>
          <p:spPr>
            <a:xfrm>
              <a:off x="7413978" y="5710389"/>
              <a:ext cx="1066800" cy="586120"/>
            </a:xfrm>
            <a:prstGeom prst="rect">
              <a:avLst/>
            </a:prstGeom>
            <a:noFill/>
          </p:spPr>
          <p:txBody>
            <a:bodyPr wrap="square" rtlCol="0">
              <a:spAutoFit/>
            </a:bodyPr>
            <a:lstStyle/>
            <a:p>
              <a:r>
                <a:rPr lang="en-US" sz="1400" dirty="0" err="1">
                  <a:latin typeface="Times New Roman" pitchFamily="18" charset="0"/>
                  <a:cs typeface="Times New Roman" pitchFamily="18" charset="0"/>
                </a:rPr>
                <a:t>m</a:t>
              </a:r>
              <a:r>
                <a:rPr lang="en-US" sz="1400" baseline="-25000" dirty="0" err="1">
                  <a:latin typeface="Times New Roman" pitchFamily="18" charset="0"/>
                  <a:cs typeface="Times New Roman" pitchFamily="18" charset="0"/>
                </a:rPr>
                <a:t>I</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+½</a:t>
              </a:r>
              <a:endParaRPr lang="en-US" sz="1400" dirty="0">
                <a:latin typeface="Times New Roman" pitchFamily="18" charset="0"/>
                <a:cs typeface="Times New Roman" pitchFamily="18" charset="0"/>
              </a:endParaRPr>
            </a:p>
            <a:p>
              <a:endParaRPr lang="en-US" sz="1400" dirty="0">
                <a:latin typeface="Times New Roman" pitchFamily="18" charset="0"/>
                <a:cs typeface="Times New Roman" pitchFamily="18" charset="0"/>
              </a:endParaRPr>
            </a:p>
          </p:txBody>
        </p:sp>
        <p:sp>
          <p:nvSpPr>
            <p:cNvPr id="19" name="TextBox 18"/>
            <p:cNvSpPr txBox="1"/>
            <p:nvPr/>
          </p:nvSpPr>
          <p:spPr>
            <a:xfrm>
              <a:off x="6993399" y="5164209"/>
              <a:ext cx="1535807" cy="344777"/>
            </a:xfrm>
            <a:prstGeom prst="rect">
              <a:avLst/>
            </a:prstGeom>
            <a:noFill/>
          </p:spPr>
          <p:txBody>
            <a:bodyPr wrap="none" rtlCol="0">
              <a:spAutoFit/>
            </a:bodyPr>
            <a:lstStyle/>
            <a:p>
              <a:r>
                <a:rPr lang="en-US" sz="1400" dirty="0">
                  <a:latin typeface="Symbol" pitchFamily="18" charset="2"/>
                  <a:cs typeface="Times New Roman" pitchFamily="18" charset="0"/>
                </a:rPr>
                <a:t>D</a:t>
              </a:r>
              <a:r>
                <a:rPr lang="en-US" sz="1400" dirty="0">
                  <a:latin typeface="Times New Roman" pitchFamily="18" charset="0"/>
                  <a:cs typeface="Times New Roman" pitchFamily="18" charset="0"/>
                </a:rPr>
                <a:t>E= f(</a:t>
              </a:r>
              <a:r>
                <a:rPr lang="en-US" sz="1400" dirty="0" err="1">
                  <a:latin typeface="Symbol" pitchFamily="18" charset="2"/>
                  <a:cs typeface="Times New Roman" pitchFamily="18" charset="0"/>
                </a:rPr>
                <a:t>g</a:t>
              </a:r>
              <a:r>
                <a:rPr lang="en-US" sz="1400" dirty="0" err="1">
                  <a:latin typeface="Times New Roman" pitchFamily="18" charset="0"/>
                  <a:cs typeface="Times New Roman" pitchFamily="18" charset="0"/>
                </a:rPr>
                <a:t>B</a:t>
              </a:r>
              <a:r>
                <a:rPr lang="en-US" sz="1400" baseline="-25000" dirty="0" err="1">
                  <a:latin typeface="Times New Roman" pitchFamily="18" charset="0"/>
                  <a:cs typeface="Times New Roman" pitchFamily="18" charset="0"/>
                </a:rPr>
                <a:t>o</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h</a:t>
              </a:r>
              <a:r>
                <a:rPr lang="en-US" sz="1400" dirty="0" err="1">
                  <a:latin typeface="Symbol" pitchFamily="18" charset="2"/>
                  <a:cs typeface="Times New Roman" pitchFamily="18" charset="0"/>
                </a:rPr>
                <a:t>n</a:t>
              </a:r>
              <a:endParaRPr lang="en-US" sz="1400" dirty="0">
                <a:latin typeface="Symbol" pitchFamily="18" charset="2"/>
                <a:cs typeface="Times New Roman" pitchFamily="18" charset="0"/>
              </a:endParaRPr>
            </a:p>
          </p:txBody>
        </p:sp>
        <p:sp>
          <p:nvSpPr>
            <p:cNvPr id="22" name="TextBox 21"/>
            <p:cNvSpPr txBox="1"/>
            <p:nvPr/>
          </p:nvSpPr>
          <p:spPr>
            <a:xfrm>
              <a:off x="5884885" y="6243282"/>
              <a:ext cx="2550658" cy="344777"/>
            </a:xfrm>
            <a:prstGeom prst="rect">
              <a:avLst/>
            </a:prstGeom>
            <a:noFill/>
          </p:spPr>
          <p:txBody>
            <a:bodyPr wrap="none" rtlCol="0">
              <a:spAutoFit/>
            </a:bodyPr>
            <a:lstStyle/>
            <a:p>
              <a:r>
                <a:rPr lang="en-US" sz="1400" dirty="0">
                  <a:latin typeface="Times New Roman" pitchFamily="18" charset="0"/>
                  <a:cs typeface="Times New Roman" pitchFamily="18" charset="0"/>
                </a:rPr>
                <a:t>Increased magnetic field B</a:t>
              </a:r>
              <a:r>
                <a:rPr lang="en-US" sz="1400" baseline="-25000" dirty="0">
                  <a:latin typeface="Times New Roman" pitchFamily="18" charset="0"/>
                  <a:cs typeface="Times New Roman" pitchFamily="18" charset="0"/>
                </a:rPr>
                <a:t>o</a:t>
              </a:r>
              <a:endParaRPr lang="en-US" sz="1400" dirty="0">
                <a:latin typeface="Times New Roman" pitchFamily="18" charset="0"/>
                <a:cs typeface="Times New Roman" pitchFamily="18" charset="0"/>
              </a:endParaRPr>
            </a:p>
          </p:txBody>
        </p:sp>
      </p:grpSp>
      <p:pic>
        <p:nvPicPr>
          <p:cNvPr id="23554" name="Picture 2" descr="http://upload.wikimedia.org/wikipedia/commons/thumb/3/38/NMR_EPR.gif/300px-NMR_EP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44484" y="2057400"/>
            <a:ext cx="2381249" cy="1143000"/>
          </a:xfrm>
          <a:prstGeom prst="rect">
            <a:avLst/>
          </a:prstGeom>
          <a:noFill/>
          <a:ln>
            <a:noFill/>
          </a:ln>
          <a:extLst/>
        </p:spPr>
      </p:pic>
      <p:pic>
        <p:nvPicPr>
          <p:cNvPr id="24" name="Picture 23"/>
          <p:cNvPicPr/>
          <p:nvPr/>
        </p:nvPicPr>
        <p:blipFill>
          <a:blip r:embed="rId4">
            <a:extLst>
              <a:ext uri="{BEBA8EAE-BF5A-486C-A8C5-ECC9F3942E4B}">
                <a14:imgProps xmlns:a14="http://schemas.microsoft.com/office/drawing/2010/main">
                  <a14:imgLayer r:embed="rId5">
                    <a14:imgEffect>
                      <a14:brightnessContrast bright="-36000" contrast="-20000"/>
                    </a14:imgEffect>
                  </a14:imgLayer>
                </a14:imgProps>
              </a:ext>
              <a:ext uri="{28A0092B-C50C-407E-A947-70E740481C1C}">
                <a14:useLocalDpi xmlns:a14="http://schemas.microsoft.com/office/drawing/2010/main" val="0"/>
              </a:ext>
            </a:extLst>
          </a:blip>
          <a:srcRect/>
          <a:stretch>
            <a:fillRect/>
          </a:stretch>
        </p:blipFill>
        <p:spPr bwMode="auto">
          <a:xfrm>
            <a:off x="1045845" y="4490085"/>
            <a:ext cx="4516755" cy="2139315"/>
          </a:xfrm>
          <a:prstGeom prst="rect">
            <a:avLst/>
          </a:prstGeom>
          <a:solidFill>
            <a:schemeClr val="bg1"/>
          </a:solidFill>
        </p:spPr>
      </p:pic>
    </p:spTree>
    <p:extLst>
      <p:ext uri="{BB962C8B-B14F-4D97-AF65-F5344CB8AC3E}">
        <p14:creationId xmlns:p14="http://schemas.microsoft.com/office/powerpoint/2010/main" val="72335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23554"/>
                                        </p:tgtEl>
                                        <p:attrNameLst>
                                          <p:attrName>style.visibility</p:attrName>
                                        </p:attrNameLst>
                                      </p:cBhvr>
                                      <p:to>
                                        <p:strVal val="visible"/>
                                      </p:to>
                                    </p:set>
                                    <p:anim calcmode="lin" valueType="num">
                                      <p:cBhvr>
                                        <p:cTn id="20" dur="500" fill="hold"/>
                                        <p:tgtEl>
                                          <p:spTgt spid="23554"/>
                                        </p:tgtEl>
                                        <p:attrNameLst>
                                          <p:attrName>ppt_w</p:attrName>
                                        </p:attrNameLst>
                                      </p:cBhvr>
                                      <p:tavLst>
                                        <p:tav tm="0">
                                          <p:val>
                                            <p:fltVal val="0"/>
                                          </p:val>
                                        </p:tav>
                                        <p:tav tm="100000">
                                          <p:val>
                                            <p:strVal val="#ppt_w"/>
                                          </p:val>
                                        </p:tav>
                                      </p:tavLst>
                                    </p:anim>
                                    <p:anim calcmode="lin" valueType="num">
                                      <p:cBhvr>
                                        <p:cTn id="21" dur="500" fill="hold"/>
                                        <p:tgtEl>
                                          <p:spTgt spid="23554"/>
                                        </p:tgtEl>
                                        <p:attrNameLst>
                                          <p:attrName>ppt_h</p:attrName>
                                        </p:attrNameLst>
                                      </p:cBhvr>
                                      <p:tavLst>
                                        <p:tav tm="0">
                                          <p:val>
                                            <p:fltVal val="0"/>
                                          </p:val>
                                        </p:tav>
                                        <p:tav tm="100000">
                                          <p:val>
                                            <p:strVal val="#ppt_h"/>
                                          </p:val>
                                        </p:tav>
                                      </p:tavLst>
                                    </p:anim>
                                    <p:animEffect transition="in" filter="fade">
                                      <p:cBhvr>
                                        <p:cTn id="22" dur="500"/>
                                        <p:tgtEl>
                                          <p:spTgt spid="2355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par>
                                <p:cTn id="38" presetID="53" presetClass="entr" presetSubtype="16"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Parasubstitution</a:t>
            </a:r>
            <a:endParaRPr lang="en-US" sz="3600" dirty="0"/>
          </a:p>
        </p:txBody>
      </p:sp>
      <p:sp>
        <p:nvSpPr>
          <p:cNvPr id="2" name="Content Placeholder 1"/>
          <p:cNvSpPr>
            <a:spLocks noGrp="1"/>
          </p:cNvSpPr>
          <p:nvPr>
            <p:ph idx="1"/>
          </p:nvPr>
        </p:nvSpPr>
        <p:spPr>
          <a:xfrm>
            <a:off x="457200" y="1524000"/>
            <a:ext cx="8229600" cy="4724400"/>
          </a:xfrm>
        </p:spPr>
        <p:txBody>
          <a:bodyPr>
            <a:normAutofit fontScale="92500" lnSpcReduction="10000"/>
          </a:bodyPr>
          <a:lstStyle/>
          <a:p>
            <a:r>
              <a:rPr lang="en-US" sz="2800" b="1" i="1" dirty="0" smtClean="0">
                <a:solidFill>
                  <a:srgbClr val="003300"/>
                </a:solidFill>
              </a:rPr>
              <a:t>Para-substitution </a:t>
            </a:r>
            <a:r>
              <a:rPr lang="en-US" sz="2800" b="1" i="1" dirty="0">
                <a:solidFill>
                  <a:srgbClr val="003300"/>
                </a:solidFill>
              </a:rPr>
              <a:t>(examples)</a:t>
            </a:r>
          </a:p>
          <a:p>
            <a:pPr lvl="1">
              <a:buFont typeface="Arial" panose="020B0604020202020204" pitchFamily="34" charset="0"/>
              <a:buChar char="•"/>
            </a:pPr>
            <a:r>
              <a:rPr lang="en-US" sz="2600" b="1" i="1" dirty="0" smtClean="0">
                <a:solidFill>
                  <a:srgbClr val="002060"/>
                </a:solidFill>
              </a:rPr>
              <a:t>Case 1</a:t>
            </a:r>
            <a:r>
              <a:rPr lang="en-US" sz="2600" b="1" dirty="0" smtClean="0">
                <a:solidFill>
                  <a:srgbClr val="002060"/>
                </a:solidFill>
              </a:rPr>
              <a:t>: </a:t>
            </a:r>
            <a:r>
              <a:rPr lang="en-US" sz="2600" b="1" i="1" dirty="0" smtClean="0">
                <a:solidFill>
                  <a:srgbClr val="002060"/>
                </a:solidFill>
              </a:rPr>
              <a:t>p</a:t>
            </a:r>
            <a:r>
              <a:rPr lang="en-US" sz="2600" b="1" dirty="0" smtClean="0">
                <a:solidFill>
                  <a:srgbClr val="002060"/>
                </a:solidFill>
              </a:rPr>
              <a:t>-Dichlorobenzene</a:t>
            </a:r>
            <a:endParaRPr lang="en-US" sz="2600" dirty="0" smtClean="0">
              <a:solidFill>
                <a:srgbClr val="003300"/>
              </a:solidFill>
            </a:endParaRPr>
          </a:p>
          <a:p>
            <a:pPr lvl="1">
              <a:buFont typeface="Arial" panose="020B0604020202020204" pitchFamily="34" charset="0"/>
              <a:buChar char="•"/>
            </a:pPr>
            <a:endParaRPr lang="en-US" dirty="0">
              <a:solidFill>
                <a:srgbClr val="003300"/>
              </a:solidFill>
            </a:endParaRPr>
          </a:p>
          <a:p>
            <a:pPr lvl="1">
              <a:buFont typeface="Arial" panose="020B0604020202020204" pitchFamily="34" charset="0"/>
              <a:buChar char="•"/>
            </a:pPr>
            <a:endParaRPr lang="en-US" dirty="0" smtClean="0">
              <a:solidFill>
                <a:srgbClr val="003300"/>
              </a:solidFill>
            </a:endParaRPr>
          </a:p>
          <a:p>
            <a:pPr lvl="1">
              <a:buFont typeface="Arial" panose="020B0604020202020204" pitchFamily="34" charset="0"/>
              <a:buChar char="•"/>
            </a:pPr>
            <a:endParaRPr lang="en-US" dirty="0">
              <a:solidFill>
                <a:srgbClr val="003300"/>
              </a:solidFill>
            </a:endParaRPr>
          </a:p>
          <a:p>
            <a:pPr lvl="1">
              <a:buFont typeface="Arial" panose="020B0604020202020204" pitchFamily="34" charset="0"/>
              <a:buChar char="•"/>
            </a:pPr>
            <a:endParaRPr lang="en-US" dirty="0" smtClean="0">
              <a:solidFill>
                <a:srgbClr val="003300"/>
              </a:solidFill>
            </a:endParaRPr>
          </a:p>
          <a:p>
            <a:pPr lvl="1">
              <a:buFont typeface="Arial" panose="020B0604020202020204" pitchFamily="34" charset="0"/>
              <a:buChar char="•"/>
            </a:pPr>
            <a:endParaRPr lang="en-US" sz="3200" dirty="0">
              <a:solidFill>
                <a:srgbClr val="003300"/>
              </a:solidFill>
            </a:endParaRPr>
          </a:p>
          <a:p>
            <a:pPr lvl="1">
              <a:buFont typeface="Arial" panose="020B0604020202020204" pitchFamily="34" charset="0"/>
              <a:buChar char="•"/>
            </a:pPr>
            <a:r>
              <a:rPr lang="en-US" sz="2600" dirty="0" smtClean="0">
                <a:solidFill>
                  <a:srgbClr val="002060"/>
                </a:solidFill>
              </a:rPr>
              <a:t>Both compounds display one singlet for the aromatic protons due to the high symmetry.</a:t>
            </a:r>
          </a:p>
          <a:p>
            <a:pPr lvl="1">
              <a:buFont typeface="Arial" panose="020B0604020202020204" pitchFamily="34" charset="0"/>
              <a:buChar char="•"/>
            </a:pPr>
            <a:r>
              <a:rPr lang="en-US" sz="2600" dirty="0" smtClean="0">
                <a:solidFill>
                  <a:srgbClr val="002060"/>
                </a:solidFill>
              </a:rPr>
              <a:t>p-Xylene displays an additional peak at </a:t>
            </a:r>
            <a:r>
              <a:rPr lang="en-US" sz="2600" dirty="0" smtClean="0">
                <a:solidFill>
                  <a:srgbClr val="002060"/>
                </a:solidFill>
                <a:latin typeface="Symbol" pitchFamily="18" charset="2"/>
              </a:rPr>
              <a:t>d</a:t>
            </a:r>
            <a:r>
              <a:rPr lang="en-US" sz="2600" dirty="0" smtClean="0">
                <a:solidFill>
                  <a:srgbClr val="002060"/>
                </a:solidFill>
              </a:rPr>
              <a:t>=2.2 ppm </a:t>
            </a:r>
            <a:br>
              <a:rPr lang="en-US" sz="2600" dirty="0" smtClean="0">
                <a:solidFill>
                  <a:srgbClr val="002060"/>
                </a:solidFill>
              </a:rPr>
            </a:br>
            <a:r>
              <a:rPr lang="en-US" sz="2600" dirty="0" smtClean="0">
                <a:solidFill>
                  <a:srgbClr val="002060"/>
                </a:solidFill>
              </a:rPr>
              <a:t>due to the methyl groups on the ring.</a:t>
            </a:r>
          </a:p>
          <a:p>
            <a:pPr lvl="1">
              <a:buFont typeface="Arial" panose="020B0604020202020204" pitchFamily="34" charset="0"/>
              <a:buChar char="•"/>
            </a:pPr>
            <a:endParaRPr lang="en-US" dirty="0">
              <a:solidFill>
                <a:srgbClr val="002060"/>
              </a:solidFill>
            </a:endParaRPr>
          </a:p>
        </p:txBody>
      </p:sp>
      <p:sp>
        <p:nvSpPr>
          <p:cNvPr id="8" name="Slide Number Placeholder 7"/>
          <p:cNvSpPr>
            <a:spLocks noGrp="1"/>
          </p:cNvSpPr>
          <p:nvPr>
            <p:ph type="sldNum" sz="quarter" idx="12"/>
          </p:nvPr>
        </p:nvSpPr>
        <p:spPr/>
        <p:txBody>
          <a:bodyPr/>
          <a:lstStyle/>
          <a:p>
            <a:fld id="{97A92199-DFD4-4428-9FFF-DBBDDFCE1B7E}" type="slidenum">
              <a:rPr lang="en-US" smtClean="0"/>
              <a:t>30</a:t>
            </a:fld>
            <a:endParaRPr lang="en-US"/>
          </a:p>
        </p:txBody>
      </p:sp>
      <p:pic>
        <p:nvPicPr>
          <p:cNvPr id="4" name="Picture 3"/>
          <p:cNvPicPr/>
          <p:nvPr/>
        </p:nvPicPr>
        <p:blipFill>
          <a:blip r:embed="rId3" cstate="print">
            <a:lum bright="-20000" contrast="40000"/>
          </a:blip>
          <a:srcRect/>
          <a:stretch>
            <a:fillRect/>
          </a:stretch>
        </p:blipFill>
        <p:spPr bwMode="auto">
          <a:xfrm>
            <a:off x="1564640" y="2438400"/>
            <a:ext cx="2778760" cy="2188210"/>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42369747"/>
              </p:ext>
            </p:extLst>
          </p:nvPr>
        </p:nvGraphicFramePr>
        <p:xfrm>
          <a:off x="3857625" y="2514600"/>
          <a:ext cx="409575" cy="914400"/>
        </p:xfrm>
        <a:graphic>
          <a:graphicData uri="http://schemas.openxmlformats.org/presentationml/2006/ole">
            <mc:AlternateContent xmlns:mc="http://schemas.openxmlformats.org/markup-compatibility/2006">
              <mc:Choice xmlns:v="urn:schemas-microsoft-com:vml" Requires="v">
                <p:oleObj spid="_x0000_s13493" r:id="rId4" imgW="675000" imgH="1566360" progId="ChemDraw.Document.6.0">
                  <p:embed/>
                </p:oleObj>
              </mc:Choice>
              <mc:Fallback>
                <p:oleObj r:id="rId4" imgW="675000" imgH="156636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5" y="2514600"/>
                        <a:ext cx="409575"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047" y="2438399"/>
            <a:ext cx="3000153" cy="220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278878497"/>
              </p:ext>
            </p:extLst>
          </p:nvPr>
        </p:nvGraphicFramePr>
        <p:xfrm>
          <a:off x="7572334" y="2534309"/>
          <a:ext cx="428666" cy="1012040"/>
        </p:xfrm>
        <a:graphic>
          <a:graphicData uri="http://schemas.openxmlformats.org/presentationml/2006/ole">
            <mc:AlternateContent xmlns:mc="http://schemas.openxmlformats.org/markup-compatibility/2006">
              <mc:Choice xmlns:v="urn:schemas-microsoft-com:vml" Requires="v">
                <p:oleObj spid="_x0000_s13494" r:id="rId7" imgW="714443" imgH="1686734" progId="">
                  <p:embed/>
                </p:oleObj>
              </mc:Choice>
              <mc:Fallback>
                <p:oleObj r:id="rId7" imgW="714443" imgH="1686734" progId="">
                  <p:embed/>
                  <p:pic>
                    <p:nvPicPr>
                      <p:cNvPr id="0" name=""/>
                      <p:cNvPicPr/>
                      <p:nvPr/>
                    </p:nvPicPr>
                    <p:blipFill>
                      <a:blip r:embed="rId8"/>
                      <a:stretch>
                        <a:fillRect/>
                      </a:stretch>
                    </p:blipFill>
                    <p:spPr>
                      <a:xfrm>
                        <a:off x="7572334" y="2534309"/>
                        <a:ext cx="428666" cy="1012040"/>
                      </a:xfrm>
                      <a:prstGeom prst="rect">
                        <a:avLst/>
                      </a:prstGeom>
                    </p:spPr>
                  </p:pic>
                </p:oleObj>
              </mc:Fallback>
            </mc:AlternateContent>
          </a:graphicData>
        </a:graphic>
      </p:graphicFrame>
      <p:sp>
        <p:nvSpPr>
          <p:cNvPr id="9" name="TextBox 8"/>
          <p:cNvSpPr txBox="1"/>
          <p:nvPr/>
        </p:nvSpPr>
        <p:spPr>
          <a:xfrm>
            <a:off x="5656286" y="1905000"/>
            <a:ext cx="1346844" cy="830997"/>
          </a:xfrm>
          <a:prstGeom prst="rect">
            <a:avLst/>
          </a:prstGeom>
          <a:noFill/>
        </p:spPr>
        <p:txBody>
          <a:bodyPr wrap="none" rtlCol="0">
            <a:spAutoFit/>
          </a:bodyPr>
          <a:lstStyle/>
          <a:p>
            <a:pPr marL="0" lvl="1"/>
            <a:r>
              <a:rPr lang="en-US" sz="2400" b="1" i="1" dirty="0" smtClean="0">
                <a:solidFill>
                  <a:srgbClr val="002060"/>
                </a:solidFill>
              </a:rPr>
              <a:t>p</a:t>
            </a:r>
            <a:r>
              <a:rPr lang="en-US" sz="2400" b="1" dirty="0" smtClean="0">
                <a:solidFill>
                  <a:srgbClr val="002060"/>
                </a:solidFill>
              </a:rPr>
              <a:t>-Xylene</a:t>
            </a:r>
            <a:endParaRPr lang="en-US" sz="2400" b="1" dirty="0">
              <a:solidFill>
                <a:srgbClr val="002060"/>
              </a:solidFill>
            </a:endParaRPr>
          </a:p>
          <a:p>
            <a:endParaRPr lang="en-US" sz="2400" dirty="0"/>
          </a:p>
        </p:txBody>
      </p:sp>
    </p:spTree>
    <p:extLst>
      <p:ext uri="{BB962C8B-B14F-4D97-AF65-F5344CB8AC3E}">
        <p14:creationId xmlns:p14="http://schemas.microsoft.com/office/powerpoint/2010/main" val="84237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3320"/>
                                        </p:tgtEl>
                                        <p:attrNameLst>
                                          <p:attrName>style.visibility</p:attrName>
                                        </p:attrNameLst>
                                      </p:cBhvr>
                                      <p:to>
                                        <p:strVal val="visible"/>
                                      </p:to>
                                    </p:set>
                                    <p:anim calcmode="lin" valueType="num">
                                      <p:cBhvr>
                                        <p:cTn id="22" dur="500" fill="hold"/>
                                        <p:tgtEl>
                                          <p:spTgt spid="13320"/>
                                        </p:tgtEl>
                                        <p:attrNameLst>
                                          <p:attrName>ppt_w</p:attrName>
                                        </p:attrNameLst>
                                      </p:cBhvr>
                                      <p:tavLst>
                                        <p:tav tm="0">
                                          <p:val>
                                            <p:fltVal val="0"/>
                                          </p:val>
                                        </p:tav>
                                        <p:tav tm="100000">
                                          <p:val>
                                            <p:strVal val="#ppt_w"/>
                                          </p:val>
                                        </p:tav>
                                      </p:tavLst>
                                    </p:anim>
                                    <p:anim calcmode="lin" valueType="num">
                                      <p:cBhvr>
                                        <p:cTn id="23" dur="500" fill="hold"/>
                                        <p:tgtEl>
                                          <p:spTgt spid="13320"/>
                                        </p:tgtEl>
                                        <p:attrNameLst>
                                          <p:attrName>ppt_h</p:attrName>
                                        </p:attrNameLst>
                                      </p:cBhvr>
                                      <p:tavLst>
                                        <p:tav tm="0">
                                          <p:val>
                                            <p:fltVal val="0"/>
                                          </p:val>
                                        </p:tav>
                                        <p:tav tm="100000">
                                          <p:val>
                                            <p:strVal val="#ppt_h"/>
                                          </p:val>
                                        </p:tav>
                                      </p:tavLst>
                                    </p:anim>
                                    <p:animEffect transition="in" filter="fade">
                                      <p:cBhvr>
                                        <p:cTn id="24" dur="500"/>
                                        <p:tgtEl>
                                          <p:spTgt spid="13320"/>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barn(inVertical)">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barn(inVertical)">
                                      <p:cBhvr>
                                        <p:cTn id="44"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Parasubstitution</a:t>
            </a:r>
            <a:endParaRPr lang="en-US" sz="3600" dirty="0"/>
          </a:p>
        </p:txBody>
      </p:sp>
      <p:sp>
        <p:nvSpPr>
          <p:cNvPr id="2" name="Content Placeholder 1"/>
          <p:cNvSpPr>
            <a:spLocks noGrp="1"/>
          </p:cNvSpPr>
          <p:nvPr>
            <p:ph idx="1"/>
          </p:nvPr>
        </p:nvSpPr>
        <p:spPr>
          <a:xfrm>
            <a:off x="457200" y="1524000"/>
            <a:ext cx="8382000" cy="5029200"/>
          </a:xfrm>
        </p:spPr>
        <p:txBody>
          <a:bodyPr>
            <a:noAutofit/>
          </a:bodyPr>
          <a:lstStyle/>
          <a:p>
            <a:r>
              <a:rPr lang="en-US" sz="1800" b="1" i="1" dirty="0" smtClean="0">
                <a:solidFill>
                  <a:srgbClr val="003300"/>
                </a:solidFill>
              </a:rPr>
              <a:t>Para-substitution </a:t>
            </a:r>
            <a:r>
              <a:rPr lang="en-US" sz="1800" b="1" i="1" dirty="0">
                <a:solidFill>
                  <a:srgbClr val="003300"/>
                </a:solidFill>
              </a:rPr>
              <a:t>(examples)</a:t>
            </a:r>
          </a:p>
          <a:p>
            <a:pPr lvl="1">
              <a:buFont typeface="Arial" panose="020B0604020202020204" pitchFamily="34" charset="0"/>
              <a:buChar char="•"/>
            </a:pPr>
            <a:r>
              <a:rPr lang="en-US" sz="1600" b="1" i="1" dirty="0" smtClean="0">
                <a:solidFill>
                  <a:srgbClr val="002060"/>
                </a:solidFill>
              </a:rPr>
              <a:t>Case 2</a:t>
            </a:r>
            <a:r>
              <a:rPr lang="en-US" sz="1600" b="1" dirty="0" smtClean="0">
                <a:solidFill>
                  <a:srgbClr val="002060"/>
                </a:solidFill>
              </a:rPr>
              <a:t>: </a:t>
            </a:r>
            <a:r>
              <a:rPr lang="en-US" sz="1600" b="1" i="1" dirty="0" smtClean="0">
                <a:solidFill>
                  <a:srgbClr val="002060"/>
                </a:solidFill>
              </a:rPr>
              <a:t>p</a:t>
            </a:r>
            <a:r>
              <a:rPr lang="en-US" sz="1600" b="1" dirty="0" smtClean="0">
                <a:solidFill>
                  <a:srgbClr val="002060"/>
                </a:solidFill>
              </a:rPr>
              <a:t>-</a:t>
            </a:r>
            <a:r>
              <a:rPr lang="en-US" sz="1600" b="1" dirty="0" err="1" smtClean="0">
                <a:solidFill>
                  <a:srgbClr val="002060"/>
                </a:solidFill>
              </a:rPr>
              <a:t>Nitrophenol</a:t>
            </a:r>
            <a:r>
              <a:rPr lang="en-US" sz="1600" b="1" dirty="0" smtClean="0">
                <a:solidFill>
                  <a:srgbClr val="002060"/>
                </a:solidFill>
              </a:rPr>
              <a:t> </a:t>
            </a:r>
          </a:p>
          <a:p>
            <a:pPr lvl="1">
              <a:buFont typeface="Arial" panose="020B0604020202020204" pitchFamily="34" charset="0"/>
              <a:buChar char="•"/>
            </a:pPr>
            <a:endParaRPr lang="en-US" sz="1600" b="1" dirty="0">
              <a:solidFill>
                <a:srgbClr val="002060"/>
              </a:solidFill>
            </a:endParaRPr>
          </a:p>
          <a:p>
            <a:pPr lvl="1">
              <a:buFont typeface="Arial" panose="020B0604020202020204" pitchFamily="34" charset="0"/>
              <a:buChar char="•"/>
            </a:pPr>
            <a:endParaRPr lang="en-US" sz="1600" b="1" dirty="0" smtClean="0">
              <a:solidFill>
                <a:srgbClr val="002060"/>
              </a:solidFill>
            </a:endParaRPr>
          </a:p>
          <a:p>
            <a:pPr lvl="1">
              <a:buFont typeface="Arial" panose="020B0604020202020204" pitchFamily="34" charset="0"/>
              <a:buChar char="•"/>
            </a:pPr>
            <a:endParaRPr lang="en-US" sz="1600" b="1" dirty="0">
              <a:solidFill>
                <a:srgbClr val="002060"/>
              </a:solidFill>
            </a:endParaRPr>
          </a:p>
          <a:p>
            <a:pPr lvl="1">
              <a:buFont typeface="Arial" panose="020B0604020202020204" pitchFamily="34" charset="0"/>
              <a:buChar char="•"/>
            </a:pPr>
            <a:endParaRPr lang="en-US" sz="1600" b="1" dirty="0" smtClean="0">
              <a:solidFill>
                <a:srgbClr val="002060"/>
              </a:solidFill>
            </a:endParaRPr>
          </a:p>
          <a:p>
            <a:pPr lvl="1">
              <a:buFont typeface="Arial" panose="020B0604020202020204" pitchFamily="34" charset="0"/>
              <a:buChar char="•"/>
            </a:pPr>
            <a:endParaRPr lang="en-US" sz="1600" b="1" dirty="0">
              <a:solidFill>
                <a:srgbClr val="002060"/>
              </a:solidFill>
            </a:endParaRPr>
          </a:p>
          <a:p>
            <a:pPr lvl="1">
              <a:buFont typeface="Arial" panose="020B0604020202020204" pitchFamily="34" charset="0"/>
              <a:buChar char="•"/>
            </a:pPr>
            <a:endParaRPr lang="en-US" sz="2000" b="1" dirty="0" smtClean="0">
              <a:solidFill>
                <a:srgbClr val="002060"/>
              </a:solidFill>
            </a:endParaRPr>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dirty="0" smtClean="0">
                <a:solidFill>
                  <a:srgbClr val="002060"/>
                </a:solidFill>
              </a:rPr>
              <a:t>If </a:t>
            </a:r>
            <a:r>
              <a:rPr lang="en-US" sz="1600" dirty="0">
                <a:solidFill>
                  <a:srgbClr val="002060"/>
                </a:solidFill>
              </a:rPr>
              <a:t>X=donor and Y=acceptor, typically an AA’BB’ spin system (=two doublets in first order coupling) is observed. The molecule possesses one symmetry plane. </a:t>
            </a:r>
            <a:endParaRPr lang="en-US" sz="1600" dirty="0" smtClean="0">
              <a:solidFill>
                <a:srgbClr val="002060"/>
              </a:solidFill>
            </a:endParaRPr>
          </a:p>
          <a:p>
            <a:pPr lvl="1">
              <a:buFont typeface="Arial" panose="020B0604020202020204" pitchFamily="34" charset="0"/>
              <a:buChar char="•"/>
            </a:pPr>
            <a:r>
              <a:rPr lang="en-US" sz="1600" dirty="0" smtClean="0">
                <a:solidFill>
                  <a:srgbClr val="002060"/>
                </a:solidFill>
              </a:rPr>
              <a:t>The two protons near </a:t>
            </a:r>
            <a:r>
              <a:rPr lang="en-US" sz="1600" dirty="0">
                <a:solidFill>
                  <a:srgbClr val="002060"/>
                </a:solidFill>
              </a:rPr>
              <a:t>the </a:t>
            </a:r>
            <a:r>
              <a:rPr lang="en-US" sz="1600" dirty="0" smtClean="0">
                <a:solidFill>
                  <a:srgbClr val="002060"/>
                </a:solidFill>
              </a:rPr>
              <a:t>X=acceptor will </a:t>
            </a:r>
            <a:r>
              <a:rPr lang="en-US" sz="1600" dirty="0">
                <a:solidFill>
                  <a:srgbClr val="002060"/>
                </a:solidFill>
              </a:rPr>
              <a:t>be shifted </a:t>
            </a:r>
            <a:r>
              <a:rPr lang="en-US" sz="1600" dirty="0" smtClean="0">
                <a:solidFill>
                  <a:srgbClr val="002060"/>
                </a:solidFill>
              </a:rPr>
              <a:t>downfield (</a:t>
            </a:r>
            <a:r>
              <a:rPr lang="en-US" sz="1600" dirty="0" err="1" smtClean="0">
                <a:solidFill>
                  <a:srgbClr val="002060"/>
                </a:solidFill>
                <a:latin typeface="Symbol" pitchFamily="18" charset="2"/>
              </a:rPr>
              <a:t>Dd</a:t>
            </a:r>
            <a:r>
              <a:rPr lang="en-US" sz="1600" dirty="0" smtClean="0">
                <a:solidFill>
                  <a:srgbClr val="002060"/>
                </a:solidFill>
              </a:rPr>
              <a:t>=0.95 ppm for X=NO</a:t>
            </a:r>
            <a:r>
              <a:rPr lang="en-US" sz="1600" baseline="-25000" dirty="0" smtClean="0">
                <a:solidFill>
                  <a:srgbClr val="002060"/>
                </a:solidFill>
              </a:rPr>
              <a:t>2</a:t>
            </a:r>
            <a:r>
              <a:rPr lang="en-US" sz="1600" dirty="0" smtClean="0">
                <a:solidFill>
                  <a:srgbClr val="002060"/>
                </a:solidFill>
              </a:rPr>
              <a:t>), </a:t>
            </a:r>
            <a:r>
              <a:rPr lang="en-US" sz="1600" dirty="0">
                <a:solidFill>
                  <a:srgbClr val="002060"/>
                </a:solidFill>
              </a:rPr>
              <a:t>while the </a:t>
            </a:r>
            <a:r>
              <a:rPr lang="en-US" sz="1600" dirty="0" smtClean="0">
                <a:solidFill>
                  <a:srgbClr val="002060"/>
                </a:solidFill>
              </a:rPr>
              <a:t>two protons near Y=donor will </a:t>
            </a:r>
            <a:r>
              <a:rPr lang="en-US" sz="1600" dirty="0">
                <a:solidFill>
                  <a:srgbClr val="002060"/>
                </a:solidFill>
              </a:rPr>
              <a:t>be shifted upfield </a:t>
            </a:r>
            <a:r>
              <a:rPr lang="en-US" sz="1600" dirty="0" smtClean="0">
                <a:solidFill>
                  <a:srgbClr val="002060"/>
                </a:solidFill>
              </a:rPr>
              <a:t>(</a:t>
            </a:r>
            <a:r>
              <a:rPr lang="en-US" sz="1600" dirty="0" err="1">
                <a:solidFill>
                  <a:srgbClr val="002060"/>
                </a:solidFill>
                <a:latin typeface="Symbol" pitchFamily="18" charset="2"/>
              </a:rPr>
              <a:t>Dd</a:t>
            </a:r>
            <a:r>
              <a:rPr lang="en-US" sz="1600" dirty="0">
                <a:solidFill>
                  <a:srgbClr val="002060"/>
                </a:solidFill>
              </a:rPr>
              <a:t>=</a:t>
            </a:r>
            <a:r>
              <a:rPr lang="en-US" sz="1600" dirty="0" smtClean="0">
                <a:solidFill>
                  <a:srgbClr val="002060"/>
                </a:solidFill>
              </a:rPr>
              <a:t>0.56 </a:t>
            </a:r>
            <a:r>
              <a:rPr lang="en-US" sz="1600" dirty="0">
                <a:solidFill>
                  <a:srgbClr val="002060"/>
                </a:solidFill>
              </a:rPr>
              <a:t>ppm </a:t>
            </a:r>
            <a:r>
              <a:rPr lang="en-US" sz="1600" dirty="0" smtClean="0">
                <a:solidFill>
                  <a:srgbClr val="002060"/>
                </a:solidFill>
              </a:rPr>
              <a:t>for Y=OH). </a:t>
            </a:r>
          </a:p>
          <a:p>
            <a:pPr lvl="1">
              <a:buFont typeface="Arial" panose="020B0604020202020204" pitchFamily="34" charset="0"/>
              <a:buChar char="•"/>
            </a:pPr>
            <a:r>
              <a:rPr lang="en-US" sz="1600" dirty="0" smtClean="0">
                <a:solidFill>
                  <a:srgbClr val="002060"/>
                </a:solidFill>
              </a:rPr>
              <a:t>The </a:t>
            </a:r>
            <a:r>
              <a:rPr lang="en-US" sz="1600" dirty="0">
                <a:solidFill>
                  <a:srgbClr val="002060"/>
                </a:solidFill>
              </a:rPr>
              <a:t>typical coupling constant in this case ranges from </a:t>
            </a:r>
            <a:r>
              <a:rPr lang="en-US" sz="1600" i="1" dirty="0">
                <a:solidFill>
                  <a:srgbClr val="002060"/>
                </a:solidFill>
              </a:rPr>
              <a:t>J</a:t>
            </a:r>
            <a:r>
              <a:rPr lang="en-US" sz="1600" i="1" baseline="-25000" dirty="0">
                <a:solidFill>
                  <a:srgbClr val="002060"/>
                </a:solidFill>
              </a:rPr>
              <a:t>3</a:t>
            </a:r>
            <a:r>
              <a:rPr lang="en-US" sz="1600" dirty="0">
                <a:solidFill>
                  <a:srgbClr val="002060"/>
                </a:solidFill>
              </a:rPr>
              <a:t>=7-10 Hz (coupling between two adjacent hydrogen atoms on the ring</a:t>
            </a:r>
            <a:r>
              <a:rPr lang="en-US" sz="1600" dirty="0" smtClean="0">
                <a:solidFill>
                  <a:srgbClr val="002060"/>
                </a:solidFill>
              </a:rPr>
              <a:t>).</a:t>
            </a:r>
          </a:p>
          <a:p>
            <a:pPr lvl="1">
              <a:buFont typeface="Arial" panose="020B0604020202020204" pitchFamily="34" charset="0"/>
              <a:buChar char="•"/>
            </a:pPr>
            <a:r>
              <a:rPr lang="en-US" sz="1600" dirty="0">
                <a:solidFill>
                  <a:srgbClr val="002060"/>
                </a:solidFill>
              </a:rPr>
              <a:t>The broad signal </a:t>
            </a:r>
            <a:r>
              <a:rPr lang="en-US" sz="1600" dirty="0" smtClean="0">
                <a:solidFill>
                  <a:srgbClr val="002060"/>
                </a:solidFill>
              </a:rPr>
              <a:t>at </a:t>
            </a:r>
            <a:r>
              <a:rPr lang="en-US" sz="1600" dirty="0" smtClean="0">
                <a:solidFill>
                  <a:srgbClr val="002060"/>
                </a:solidFill>
                <a:latin typeface="Symbol" pitchFamily="18" charset="2"/>
              </a:rPr>
              <a:t>d</a:t>
            </a:r>
            <a:r>
              <a:rPr lang="en-US" sz="1600" dirty="0" smtClean="0">
                <a:solidFill>
                  <a:srgbClr val="002060"/>
                </a:solidFill>
              </a:rPr>
              <a:t>=6.3 </a:t>
            </a:r>
            <a:r>
              <a:rPr lang="en-US" sz="1600" dirty="0">
                <a:solidFill>
                  <a:srgbClr val="002060"/>
                </a:solidFill>
              </a:rPr>
              <a:t>ppm is due to the phenolic OH group</a:t>
            </a:r>
            <a:r>
              <a:rPr lang="en-US" sz="1600" dirty="0" smtClean="0">
                <a:solidFill>
                  <a:srgbClr val="002060"/>
                </a:solidFill>
              </a:rPr>
              <a:t>. This signal will change its location if a different solvent is used to acquire the NMR spectrum.</a:t>
            </a:r>
            <a:endParaRPr lang="en-US" sz="1600" dirty="0">
              <a:solidFill>
                <a:srgbClr val="002060"/>
              </a:solidFill>
            </a:endParaRPr>
          </a:p>
          <a:p>
            <a:pPr lvl="1">
              <a:buFont typeface="Arial" panose="020B0604020202020204" pitchFamily="34" charset="0"/>
              <a:buChar char="•"/>
            </a:pPr>
            <a:endParaRPr lang="en-US" sz="1600" b="1" dirty="0">
              <a:solidFill>
                <a:srgbClr val="002060"/>
              </a:solidFill>
            </a:endParaRPr>
          </a:p>
        </p:txBody>
      </p:sp>
      <p:sp>
        <p:nvSpPr>
          <p:cNvPr id="9" name="Slide Number Placeholder 8"/>
          <p:cNvSpPr>
            <a:spLocks noGrp="1"/>
          </p:cNvSpPr>
          <p:nvPr>
            <p:ph type="sldNum" sz="quarter" idx="12"/>
          </p:nvPr>
        </p:nvSpPr>
        <p:spPr/>
        <p:txBody>
          <a:bodyPr/>
          <a:lstStyle/>
          <a:p>
            <a:fld id="{97A92199-DFD4-4428-9FFF-DBBDDFCE1B7E}" type="slidenum">
              <a:rPr lang="en-US" smtClean="0"/>
              <a:t>31</a:t>
            </a:fld>
            <a:endParaRPr lang="en-US"/>
          </a:p>
        </p:txBody>
      </p:sp>
      <p:pic>
        <p:nvPicPr>
          <p:cNvPr id="4" name="Picture 3"/>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219200" y="2133600"/>
            <a:ext cx="2698750" cy="2171700"/>
          </a:xfrm>
          <a:prstGeom prst="rect">
            <a:avLst/>
          </a:prstGeom>
          <a:noFill/>
          <a:ln>
            <a:noFill/>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38679536"/>
              </p:ext>
            </p:extLst>
          </p:nvPr>
        </p:nvGraphicFramePr>
        <p:xfrm>
          <a:off x="3521001" y="2133600"/>
          <a:ext cx="381000" cy="914400"/>
        </p:xfrm>
        <a:graphic>
          <a:graphicData uri="http://schemas.openxmlformats.org/presentationml/2006/ole">
            <mc:AlternateContent xmlns:mc="http://schemas.openxmlformats.org/markup-compatibility/2006">
              <mc:Choice xmlns:v="urn:schemas-microsoft-com:vml" Requires="v">
                <p:oleObj spid="_x0000_s15447" r:id="rId5" imgW="675000" imgH="1592280" progId="ChemDraw.Document.6.0">
                  <p:embed/>
                </p:oleObj>
              </mc:Choice>
              <mc:Fallback>
                <p:oleObj r:id="rId5" imgW="675000" imgH="1592280" progId="ChemDraw.Document.6.0">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001" y="2133600"/>
                        <a:ext cx="381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p:cNvPicPr/>
          <p:nvPr/>
        </p:nvPicPr>
        <p:blipFill>
          <a:blip r:embed="rId7" cstate="print">
            <a:lum bright="-20000" contrast="40000"/>
          </a:blip>
          <a:srcRect/>
          <a:stretch>
            <a:fillRect/>
          </a:stretch>
        </p:blipFill>
        <p:spPr bwMode="auto">
          <a:xfrm>
            <a:off x="4343400" y="2133600"/>
            <a:ext cx="2669540" cy="2155825"/>
          </a:xfrm>
          <a:prstGeom prst="rect">
            <a:avLst/>
          </a:prstGeom>
          <a:noFill/>
          <a:ln w="9525">
            <a:noFill/>
            <a:miter lim="800000"/>
            <a:headEnd/>
            <a:tailEnd/>
          </a:ln>
        </p:spPr>
      </p:pic>
      <p:sp>
        <p:nvSpPr>
          <p:cNvPr id="8" name="Text Box 2"/>
          <p:cNvSpPr txBox="1">
            <a:spLocks noChangeArrowheads="1"/>
          </p:cNvSpPr>
          <p:nvPr/>
        </p:nvSpPr>
        <p:spPr bwMode="auto">
          <a:xfrm>
            <a:off x="4495800" y="3886200"/>
            <a:ext cx="256032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effectLst/>
                <a:latin typeface="Times"/>
                <a:ea typeface="Times"/>
                <a:cs typeface="Times New Roman"/>
              </a:rPr>
              <a:t>H</a:t>
            </a:r>
            <a:r>
              <a:rPr lang="en-US" sz="1000" b="1" baseline="-25000" dirty="0">
                <a:effectLst/>
                <a:latin typeface="Times"/>
                <a:ea typeface="Times"/>
                <a:cs typeface="Times New Roman"/>
              </a:rPr>
              <a:t>2</a:t>
            </a:r>
            <a:r>
              <a:rPr lang="en-US" sz="1000" b="1" dirty="0">
                <a:effectLst/>
                <a:latin typeface="Times"/>
                <a:ea typeface="Times"/>
                <a:cs typeface="Times New Roman"/>
              </a:rPr>
              <a:t>                                      H</a:t>
            </a:r>
            <a:r>
              <a:rPr lang="en-US" sz="1000" b="1" baseline="-25000" dirty="0">
                <a:effectLst/>
                <a:latin typeface="Times"/>
                <a:ea typeface="Times"/>
                <a:cs typeface="Times New Roman"/>
              </a:rPr>
              <a:t>1</a:t>
            </a:r>
            <a:r>
              <a:rPr lang="en-US" sz="1000" b="1" dirty="0">
                <a:effectLst/>
                <a:latin typeface="Times"/>
                <a:ea typeface="Times"/>
                <a:cs typeface="Times New Roman"/>
              </a:rPr>
              <a:t>               OH </a:t>
            </a:r>
            <a:endParaRPr lang="en-US" sz="1200" dirty="0">
              <a:effectLst/>
              <a:latin typeface="Times"/>
              <a:ea typeface="Times"/>
              <a:cs typeface="Times New Roman"/>
            </a:endParaRPr>
          </a:p>
        </p:txBody>
      </p:sp>
    </p:spTree>
    <p:extLst>
      <p:ext uri="{BB962C8B-B14F-4D97-AF65-F5344CB8AC3E}">
        <p14:creationId xmlns:p14="http://schemas.microsoft.com/office/powerpoint/2010/main" val="17817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arn(inVertical)">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 calcmode="lin" valueType="num">
                                      <p:cBhvr>
                                        <p:cTn id="22"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24" dur="500"/>
                                        <p:tgtEl>
                                          <p:spTgt spid="2">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barn(inVertical)">
                                      <p:cBhvr>
                                        <p:cTn id="29" dur="500"/>
                                        <p:tgtEl>
                                          <p:spTgt spid="2">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2" end="12"/>
                                            </p:txEl>
                                          </p:spTgt>
                                        </p:tgtEl>
                                        <p:attrNameLst>
                                          <p:attrName>style.visibility</p:attrName>
                                        </p:attrNameLst>
                                      </p:cBhvr>
                                      <p:to>
                                        <p:strVal val="visible"/>
                                      </p:to>
                                    </p:set>
                                    <p:animEffect transition="in" filter="barn(inVertical)">
                                      <p:cBhvr>
                                        <p:cTn id="34"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smtClean="0">
                <a:solidFill>
                  <a:srgbClr val="002060"/>
                </a:solidFill>
                <a:effectLst/>
              </a:rPr>
              <a:t>Orthosubstitution</a:t>
            </a:r>
            <a:endParaRPr lang="en-US" sz="3600" dirty="0"/>
          </a:p>
        </p:txBody>
      </p:sp>
      <p:sp>
        <p:nvSpPr>
          <p:cNvPr id="2" name="Content Placeholder 1"/>
          <p:cNvSpPr>
            <a:spLocks noGrp="1"/>
          </p:cNvSpPr>
          <p:nvPr>
            <p:ph idx="1"/>
          </p:nvPr>
        </p:nvSpPr>
        <p:spPr>
          <a:xfrm>
            <a:off x="457200" y="1524000"/>
            <a:ext cx="6400800" cy="4572000"/>
          </a:xfrm>
        </p:spPr>
        <p:txBody>
          <a:bodyPr>
            <a:normAutofit fontScale="77500" lnSpcReduction="20000"/>
          </a:bodyPr>
          <a:lstStyle/>
          <a:p>
            <a:r>
              <a:rPr lang="en-US" sz="2800" b="1" i="1" dirty="0" smtClean="0">
                <a:solidFill>
                  <a:srgbClr val="003300"/>
                </a:solidFill>
              </a:rPr>
              <a:t>Ortho-substitution (general)</a:t>
            </a:r>
            <a:endParaRPr lang="en-US" sz="2800" b="1" i="1" dirty="0">
              <a:solidFill>
                <a:srgbClr val="003300"/>
              </a:solidFill>
            </a:endParaRPr>
          </a:p>
          <a:p>
            <a:pPr lvl="1">
              <a:buFont typeface="Arial" panose="020B0604020202020204" pitchFamily="34" charset="0"/>
              <a:buChar char="•"/>
            </a:pPr>
            <a:r>
              <a:rPr lang="en-US" i="1" dirty="0">
                <a:solidFill>
                  <a:srgbClr val="002060"/>
                </a:solidFill>
              </a:rPr>
              <a:t>Case 1: </a:t>
            </a:r>
            <a:r>
              <a:rPr lang="en-US" i="1" dirty="0" smtClean="0">
                <a:solidFill>
                  <a:srgbClr val="002060"/>
                </a:solidFill>
              </a:rPr>
              <a:t>Identical substituents  </a:t>
            </a:r>
          </a:p>
          <a:p>
            <a:pPr lvl="2"/>
            <a:r>
              <a:rPr lang="en-US" dirty="0" smtClean="0">
                <a:solidFill>
                  <a:srgbClr val="FF3300"/>
                </a:solidFill>
              </a:rPr>
              <a:t>This </a:t>
            </a:r>
            <a:r>
              <a:rPr lang="en-US" dirty="0">
                <a:solidFill>
                  <a:srgbClr val="FF3300"/>
                </a:solidFill>
              </a:rPr>
              <a:t>substitution pattern will usually lead to a symmetric set of signals, consisting of a doublet (H</a:t>
            </a:r>
            <a:r>
              <a:rPr lang="en-US" baseline="-25000" dirty="0">
                <a:solidFill>
                  <a:srgbClr val="FF3300"/>
                </a:solidFill>
              </a:rPr>
              <a:t>1</a:t>
            </a:r>
            <a:r>
              <a:rPr lang="en-US" dirty="0">
                <a:solidFill>
                  <a:srgbClr val="FF3300"/>
                </a:solidFill>
              </a:rPr>
              <a:t>) and a </a:t>
            </a:r>
            <a:r>
              <a:rPr lang="en-US" dirty="0" smtClean="0">
                <a:solidFill>
                  <a:srgbClr val="FF3300"/>
                </a:solidFill>
              </a:rPr>
              <a:t>“triplet” </a:t>
            </a:r>
            <a:r>
              <a:rPr lang="en-US" dirty="0">
                <a:solidFill>
                  <a:srgbClr val="FF3300"/>
                </a:solidFill>
              </a:rPr>
              <a:t>(</a:t>
            </a:r>
            <a:r>
              <a:rPr lang="en-US" dirty="0" smtClean="0">
                <a:solidFill>
                  <a:srgbClr val="FF3300"/>
                </a:solidFill>
              </a:rPr>
              <a:t>H</a:t>
            </a:r>
            <a:r>
              <a:rPr lang="en-US" baseline="-25000" dirty="0" smtClean="0">
                <a:solidFill>
                  <a:srgbClr val="FF3300"/>
                </a:solidFill>
              </a:rPr>
              <a:t>2</a:t>
            </a:r>
            <a:r>
              <a:rPr lang="en-US" dirty="0" smtClean="0">
                <a:solidFill>
                  <a:srgbClr val="FF3300"/>
                </a:solidFill>
              </a:rPr>
              <a:t>),both with an integral of  two hydrogen atoms.</a:t>
            </a:r>
          </a:p>
          <a:p>
            <a:pPr lvl="2"/>
            <a:r>
              <a:rPr lang="en-US" dirty="0" smtClean="0">
                <a:solidFill>
                  <a:srgbClr val="FF3300"/>
                </a:solidFill>
              </a:rPr>
              <a:t>Often </a:t>
            </a:r>
            <a:r>
              <a:rPr lang="en-US" dirty="0">
                <a:solidFill>
                  <a:srgbClr val="FF3300"/>
                </a:solidFill>
              </a:rPr>
              <a:t>times, these signals are very close together and/or overlap. However, the signal groups are </a:t>
            </a:r>
            <a:r>
              <a:rPr lang="en-US" dirty="0" smtClean="0">
                <a:solidFill>
                  <a:srgbClr val="FF3300"/>
                </a:solidFill>
              </a:rPr>
              <a:t>usually relatively symmetric.</a:t>
            </a:r>
          </a:p>
          <a:p>
            <a:pPr lvl="1">
              <a:buFont typeface="Arial" panose="020B0604020202020204" pitchFamily="34" charset="0"/>
              <a:buChar char="•"/>
            </a:pPr>
            <a:r>
              <a:rPr lang="en-US" i="1" dirty="0" smtClean="0">
                <a:solidFill>
                  <a:srgbClr val="002060"/>
                </a:solidFill>
              </a:rPr>
              <a:t>Case 2: Different substituents </a:t>
            </a:r>
          </a:p>
          <a:p>
            <a:pPr lvl="2"/>
            <a:r>
              <a:rPr lang="en-US" dirty="0" smtClean="0">
                <a:solidFill>
                  <a:srgbClr val="003300"/>
                </a:solidFill>
              </a:rPr>
              <a:t>An </a:t>
            </a:r>
            <a:r>
              <a:rPr lang="en-US" dirty="0">
                <a:solidFill>
                  <a:srgbClr val="003300"/>
                </a:solidFill>
              </a:rPr>
              <a:t>asymmetric ortho-substitution leads to a very complex splitting pattern in the aromatic range because there is no symmetry anymore (H</a:t>
            </a:r>
            <a:r>
              <a:rPr lang="en-US" baseline="-25000" dirty="0">
                <a:solidFill>
                  <a:srgbClr val="003300"/>
                </a:solidFill>
              </a:rPr>
              <a:t>1</a:t>
            </a:r>
            <a:r>
              <a:rPr lang="en-US" dirty="0">
                <a:solidFill>
                  <a:srgbClr val="003300"/>
                </a:solidFill>
              </a:rPr>
              <a:t> and H</a:t>
            </a:r>
            <a:r>
              <a:rPr lang="en-US" baseline="-25000" dirty="0">
                <a:solidFill>
                  <a:srgbClr val="003300"/>
                </a:solidFill>
              </a:rPr>
              <a:t>4</a:t>
            </a:r>
            <a:r>
              <a:rPr lang="en-US" dirty="0">
                <a:solidFill>
                  <a:srgbClr val="003300"/>
                </a:solidFill>
              </a:rPr>
              <a:t> form a doublet each, H</a:t>
            </a:r>
            <a:r>
              <a:rPr lang="en-US" baseline="-25000" dirty="0">
                <a:solidFill>
                  <a:srgbClr val="003300"/>
                </a:solidFill>
              </a:rPr>
              <a:t>2</a:t>
            </a:r>
            <a:r>
              <a:rPr lang="en-US" dirty="0">
                <a:solidFill>
                  <a:srgbClr val="003300"/>
                </a:solidFill>
              </a:rPr>
              <a:t> and H</a:t>
            </a:r>
            <a:r>
              <a:rPr lang="en-US" baseline="-25000" dirty="0">
                <a:solidFill>
                  <a:srgbClr val="003300"/>
                </a:solidFill>
              </a:rPr>
              <a:t>3</a:t>
            </a:r>
            <a:r>
              <a:rPr lang="en-US" dirty="0">
                <a:solidFill>
                  <a:srgbClr val="003300"/>
                </a:solidFill>
              </a:rPr>
              <a:t> form a triplet </a:t>
            </a:r>
            <a:r>
              <a:rPr lang="en-US" dirty="0" smtClean="0">
                <a:solidFill>
                  <a:srgbClr val="003300"/>
                </a:solidFill>
              </a:rPr>
              <a:t>each, integration one hydrogen atom each). </a:t>
            </a:r>
          </a:p>
          <a:p>
            <a:pPr lvl="2"/>
            <a:r>
              <a:rPr lang="en-US" dirty="0" smtClean="0">
                <a:solidFill>
                  <a:srgbClr val="003300"/>
                </a:solidFill>
              </a:rPr>
              <a:t>Due </a:t>
            </a:r>
            <a:r>
              <a:rPr lang="en-US" dirty="0">
                <a:solidFill>
                  <a:srgbClr val="003300"/>
                </a:solidFill>
              </a:rPr>
              <a:t>to the possible overlap, these patterns are often difficult to recognize and analyze as well.</a:t>
            </a:r>
          </a:p>
        </p:txBody>
      </p:sp>
      <p:sp>
        <p:nvSpPr>
          <p:cNvPr id="8" name="Slide Number Placeholder 7"/>
          <p:cNvSpPr>
            <a:spLocks noGrp="1"/>
          </p:cNvSpPr>
          <p:nvPr>
            <p:ph type="sldNum" sz="quarter" idx="12"/>
          </p:nvPr>
        </p:nvSpPr>
        <p:spPr/>
        <p:txBody>
          <a:bodyPr/>
          <a:lstStyle/>
          <a:p>
            <a:fld id="{97A92199-DFD4-4428-9FFF-DBBDDFCE1B7E}" type="slidenum">
              <a:rPr lang="en-US" smtClean="0"/>
              <a:t>32</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32031401"/>
              </p:ext>
            </p:extLst>
          </p:nvPr>
        </p:nvGraphicFramePr>
        <p:xfrm>
          <a:off x="7202488" y="2227263"/>
          <a:ext cx="1392237" cy="1517650"/>
        </p:xfrm>
        <a:graphic>
          <a:graphicData uri="http://schemas.openxmlformats.org/presentationml/2006/ole">
            <mc:AlternateContent xmlns:mc="http://schemas.openxmlformats.org/markup-compatibility/2006">
              <mc:Choice xmlns:v="urn:schemas-microsoft-com:vml" Requires="v">
                <p:oleObj spid="_x0000_s16559" name="CS ChemDraw Drawing" r:id="rId3" imgW="1035726" imgH="1128982" progId="ChemDraw.Document.6.0">
                  <p:embed/>
                </p:oleObj>
              </mc:Choice>
              <mc:Fallback>
                <p:oleObj name="CS ChemDraw Drawing" r:id="rId3" imgW="1035726" imgH="1128982" progId="ChemDraw.Document.6.0">
                  <p:embed/>
                  <p:pic>
                    <p:nvPicPr>
                      <p:cNvPr id="0" name="Object 1"/>
                      <p:cNvPicPr>
                        <a:picLocks noChangeAspect="1" noChangeArrowheads="1"/>
                      </p:cNvPicPr>
                      <p:nvPr/>
                    </p:nvPicPr>
                    <p:blipFill>
                      <a:blip r:embed="rId4"/>
                      <a:srcRect/>
                      <a:stretch>
                        <a:fillRect/>
                      </a:stretch>
                    </p:blipFill>
                    <p:spPr bwMode="auto">
                      <a:xfrm>
                        <a:off x="7202488" y="2227263"/>
                        <a:ext cx="1392237" cy="1517650"/>
                      </a:xfrm>
                      <a:prstGeom prst="rect">
                        <a:avLst/>
                      </a:prstGeom>
                      <a:solidFill>
                        <a:srgbClr val="FF3300"/>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16047331"/>
              </p:ext>
            </p:extLst>
          </p:nvPr>
        </p:nvGraphicFramePr>
        <p:xfrm>
          <a:off x="7221538" y="4343400"/>
          <a:ext cx="1465262" cy="1608137"/>
        </p:xfrm>
        <a:graphic>
          <a:graphicData uri="http://schemas.openxmlformats.org/presentationml/2006/ole">
            <mc:AlternateContent xmlns:mc="http://schemas.openxmlformats.org/markup-compatibility/2006">
              <mc:Choice xmlns:v="urn:schemas-microsoft-com:vml" Requires="v">
                <p:oleObj spid="_x0000_s16560" name="CS ChemDraw Drawing" r:id="rId5" imgW="1035726" imgH="1124130" progId="ChemDraw.Document.6.0">
                  <p:embed/>
                </p:oleObj>
              </mc:Choice>
              <mc:Fallback>
                <p:oleObj name="CS ChemDraw Drawing" r:id="rId5" imgW="1035726" imgH="1124130" progId="ChemDraw.Document.6.0">
                  <p:embed/>
                  <p:pic>
                    <p:nvPicPr>
                      <p:cNvPr id="0" name="Object 3"/>
                      <p:cNvPicPr>
                        <a:picLocks noChangeAspect="1" noChangeArrowheads="1"/>
                      </p:cNvPicPr>
                      <p:nvPr/>
                    </p:nvPicPr>
                    <p:blipFill>
                      <a:blip r:embed="rId6"/>
                      <a:srcRect/>
                      <a:stretch>
                        <a:fillRect/>
                      </a:stretch>
                    </p:blipFill>
                    <p:spPr bwMode="auto">
                      <a:xfrm>
                        <a:off x="7221538" y="4343400"/>
                        <a:ext cx="1465262" cy="1608137"/>
                      </a:xfrm>
                      <a:prstGeom prst="rect">
                        <a:avLst/>
                      </a:prstGeom>
                      <a:solidFill>
                        <a:srgbClr val="92D050"/>
                      </a:solidFill>
                    </p:spPr>
                  </p:pic>
                </p:oleObj>
              </mc:Fallback>
            </mc:AlternateContent>
          </a:graphicData>
        </a:graphic>
      </p:graphicFrame>
    </p:spTree>
    <p:extLst>
      <p:ext uri="{BB962C8B-B14F-4D97-AF65-F5344CB8AC3E}">
        <p14:creationId xmlns:p14="http://schemas.microsoft.com/office/powerpoint/2010/main" val="30563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barn(inVertical)">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Orthosubstitution</a:t>
            </a:r>
            <a:endParaRPr lang="en-US" sz="3600" dirty="0"/>
          </a:p>
        </p:txBody>
      </p:sp>
      <p:sp>
        <p:nvSpPr>
          <p:cNvPr id="2" name="Content Placeholder 1"/>
          <p:cNvSpPr>
            <a:spLocks noGrp="1"/>
          </p:cNvSpPr>
          <p:nvPr>
            <p:ph idx="1"/>
          </p:nvPr>
        </p:nvSpPr>
        <p:spPr>
          <a:xfrm>
            <a:off x="457200" y="1600200"/>
            <a:ext cx="8229600" cy="4800600"/>
          </a:xfrm>
        </p:spPr>
        <p:txBody>
          <a:bodyPr>
            <a:normAutofit fontScale="85000" lnSpcReduction="20000"/>
          </a:bodyPr>
          <a:lstStyle/>
          <a:p>
            <a:r>
              <a:rPr lang="en-US" sz="3100" b="1" i="1" dirty="0" smtClean="0">
                <a:solidFill>
                  <a:srgbClr val="003300"/>
                </a:solidFill>
              </a:rPr>
              <a:t>Ortho-substitution (examples)</a:t>
            </a:r>
            <a:endParaRPr lang="en-US" sz="3100" b="1" i="1" dirty="0">
              <a:solidFill>
                <a:srgbClr val="003300"/>
              </a:solidFill>
            </a:endParaRPr>
          </a:p>
          <a:p>
            <a:pPr lvl="1">
              <a:buFont typeface="Arial" panose="020B0604020202020204" pitchFamily="34" charset="0"/>
              <a:buChar char="•"/>
            </a:pPr>
            <a:r>
              <a:rPr lang="en-US" b="1" i="1" dirty="0">
                <a:solidFill>
                  <a:srgbClr val="002060"/>
                </a:solidFill>
              </a:rPr>
              <a:t>Case 1</a:t>
            </a:r>
            <a:r>
              <a:rPr lang="en-US" b="1" dirty="0">
                <a:solidFill>
                  <a:srgbClr val="002060"/>
                </a:solidFill>
              </a:rPr>
              <a:t>: </a:t>
            </a:r>
            <a:r>
              <a:rPr lang="en-US" b="1" i="1" dirty="0" smtClean="0">
                <a:solidFill>
                  <a:srgbClr val="002060"/>
                </a:solidFill>
              </a:rPr>
              <a:t>o</a:t>
            </a:r>
            <a:r>
              <a:rPr lang="en-US" b="1" dirty="0" smtClean="0">
                <a:solidFill>
                  <a:srgbClr val="002060"/>
                </a:solidFill>
              </a:rPr>
              <a:t>-Dichlorobenzene</a:t>
            </a: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sz="2000" b="1" dirty="0" smtClean="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sz="1050" b="1" dirty="0">
              <a:solidFill>
                <a:srgbClr val="002060"/>
              </a:solidFill>
            </a:endParaRPr>
          </a:p>
          <a:p>
            <a:pPr lvl="1">
              <a:buFont typeface="Arial" panose="020B0604020202020204" pitchFamily="34" charset="0"/>
              <a:buChar char="•"/>
            </a:pPr>
            <a:r>
              <a:rPr lang="en-US" dirty="0" smtClean="0">
                <a:solidFill>
                  <a:srgbClr val="002060"/>
                </a:solidFill>
              </a:rPr>
              <a:t>The spectrum of o-dichloromethane displays two signal groups, while the two groups overlap in the case of </a:t>
            </a:r>
            <a:br>
              <a:rPr lang="en-US" dirty="0" smtClean="0">
                <a:solidFill>
                  <a:srgbClr val="002060"/>
                </a:solidFill>
              </a:rPr>
            </a:br>
            <a:r>
              <a:rPr lang="en-US" dirty="0" smtClean="0">
                <a:solidFill>
                  <a:srgbClr val="002060"/>
                </a:solidFill>
              </a:rPr>
              <a:t>o-xylene.</a:t>
            </a:r>
          </a:p>
          <a:p>
            <a:pPr lvl="1">
              <a:buFont typeface="Arial" panose="020B0604020202020204" pitchFamily="34" charset="0"/>
              <a:buChar char="•"/>
            </a:pPr>
            <a:r>
              <a:rPr lang="en-US" dirty="0" smtClean="0">
                <a:solidFill>
                  <a:srgbClr val="002060"/>
                </a:solidFill>
              </a:rPr>
              <a:t>The additional signal at </a:t>
            </a:r>
            <a:r>
              <a:rPr lang="en-US" dirty="0" smtClean="0">
                <a:solidFill>
                  <a:srgbClr val="002060"/>
                </a:solidFill>
                <a:latin typeface="Symbol" pitchFamily="18" charset="2"/>
              </a:rPr>
              <a:t>d</a:t>
            </a:r>
            <a:r>
              <a:rPr lang="en-US" dirty="0" smtClean="0">
                <a:solidFill>
                  <a:srgbClr val="002060"/>
                </a:solidFill>
              </a:rPr>
              <a:t>=2.2 ppm is due to the two methyl groups on the ring.</a:t>
            </a: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dirty="0"/>
          </a:p>
        </p:txBody>
      </p:sp>
      <p:sp>
        <p:nvSpPr>
          <p:cNvPr id="8" name="Slide Number Placeholder 7"/>
          <p:cNvSpPr>
            <a:spLocks noGrp="1"/>
          </p:cNvSpPr>
          <p:nvPr>
            <p:ph type="sldNum" sz="quarter" idx="12"/>
          </p:nvPr>
        </p:nvSpPr>
        <p:spPr/>
        <p:txBody>
          <a:bodyPr/>
          <a:lstStyle/>
          <a:p>
            <a:fld id="{97A92199-DFD4-4428-9FFF-DBBDDFCE1B7E}" type="slidenum">
              <a:rPr lang="en-US" smtClean="0"/>
              <a:t>33</a:t>
            </a:fld>
            <a:endParaRPr lang="en-US"/>
          </a:p>
        </p:txBody>
      </p:sp>
      <p:pic>
        <p:nvPicPr>
          <p:cNvPr id="4" name="Picture 3"/>
          <p:cNvPicPr>
            <a:picLocks noChangeAspect="1"/>
          </p:cNvPicPr>
          <p:nvPr/>
        </p:nvPicPr>
        <p:blipFill>
          <a:blip r:embed="rId3" cstate="print">
            <a:lum bright="-20000" contrast="40000"/>
          </a:blip>
          <a:srcRect/>
          <a:stretch>
            <a:fillRect/>
          </a:stretch>
        </p:blipFill>
        <p:spPr bwMode="auto">
          <a:xfrm>
            <a:off x="1587590" y="2362200"/>
            <a:ext cx="2984410" cy="2194560"/>
          </a:xfrm>
          <a:prstGeom prst="rect">
            <a:avLst/>
          </a:prstGeom>
          <a:noFill/>
          <a:ln w="9525">
            <a:noFill/>
            <a:miter lim="800000"/>
            <a:headEnd/>
            <a:tailEnd/>
          </a:ln>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1496" y="2362200"/>
            <a:ext cx="299039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60750252"/>
              </p:ext>
            </p:extLst>
          </p:nvPr>
        </p:nvGraphicFramePr>
        <p:xfrm>
          <a:off x="3810000" y="2543175"/>
          <a:ext cx="657225" cy="733425"/>
        </p:xfrm>
        <a:graphic>
          <a:graphicData uri="http://schemas.openxmlformats.org/presentationml/2006/ole">
            <mc:AlternateContent xmlns:mc="http://schemas.openxmlformats.org/markup-compatibility/2006">
              <mc:Choice xmlns:v="urn:schemas-microsoft-com:vml" Requires="v">
                <p:oleObj spid="_x0000_s17581" r:id="rId5" imgW="1050840" imgH="1166040" progId="ChemDraw.Document.6.0">
                  <p:embed/>
                </p:oleObj>
              </mc:Choice>
              <mc:Fallback>
                <p:oleObj r:id="rId5" imgW="1050840" imgH="1166040" progId="ChemDraw.Document.6.0">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2543175"/>
                        <a:ext cx="6572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66714162"/>
              </p:ext>
            </p:extLst>
          </p:nvPr>
        </p:nvGraphicFramePr>
        <p:xfrm>
          <a:off x="7462466" y="2581859"/>
          <a:ext cx="614734" cy="618541"/>
        </p:xfrm>
        <a:graphic>
          <a:graphicData uri="http://schemas.openxmlformats.org/presentationml/2006/ole">
            <mc:AlternateContent xmlns:mc="http://schemas.openxmlformats.org/markup-compatibility/2006">
              <mc:Choice xmlns:v="urn:schemas-microsoft-com:vml" Requires="v">
                <p:oleObj spid="_x0000_s17582" r:id="rId7" imgW="1229468" imgH="1237082" progId="">
                  <p:embed/>
                </p:oleObj>
              </mc:Choice>
              <mc:Fallback>
                <p:oleObj r:id="rId7" imgW="1229468" imgH="1237082" progId="">
                  <p:embed/>
                  <p:pic>
                    <p:nvPicPr>
                      <p:cNvPr id="0" name=""/>
                      <p:cNvPicPr/>
                      <p:nvPr/>
                    </p:nvPicPr>
                    <p:blipFill>
                      <a:blip r:embed="rId8"/>
                      <a:stretch>
                        <a:fillRect/>
                      </a:stretch>
                    </p:blipFill>
                    <p:spPr>
                      <a:xfrm>
                        <a:off x="7462466" y="2581859"/>
                        <a:ext cx="614734" cy="618541"/>
                      </a:xfrm>
                      <a:prstGeom prst="rect">
                        <a:avLst/>
                      </a:prstGeom>
                    </p:spPr>
                  </p:pic>
                </p:oleObj>
              </mc:Fallback>
            </mc:AlternateContent>
          </a:graphicData>
        </a:graphic>
      </p:graphicFrame>
      <p:sp>
        <p:nvSpPr>
          <p:cNvPr id="10" name="TextBox 9"/>
          <p:cNvSpPr txBox="1"/>
          <p:nvPr/>
        </p:nvSpPr>
        <p:spPr>
          <a:xfrm>
            <a:off x="5715000" y="1905000"/>
            <a:ext cx="1346844" cy="830997"/>
          </a:xfrm>
          <a:prstGeom prst="rect">
            <a:avLst/>
          </a:prstGeom>
          <a:noFill/>
        </p:spPr>
        <p:txBody>
          <a:bodyPr wrap="none" rtlCol="0">
            <a:spAutoFit/>
          </a:bodyPr>
          <a:lstStyle/>
          <a:p>
            <a:pPr marL="0" lvl="1"/>
            <a:r>
              <a:rPr lang="en-US" sz="2400" b="1" i="1" dirty="0" smtClean="0">
                <a:solidFill>
                  <a:srgbClr val="002060"/>
                </a:solidFill>
              </a:rPr>
              <a:t>o</a:t>
            </a:r>
            <a:r>
              <a:rPr lang="en-US" sz="2400" b="1" dirty="0" smtClean="0">
                <a:solidFill>
                  <a:srgbClr val="002060"/>
                </a:solidFill>
              </a:rPr>
              <a:t>-Xylene</a:t>
            </a:r>
            <a:endParaRPr lang="en-US" sz="2400" b="1" dirty="0">
              <a:solidFill>
                <a:srgbClr val="002060"/>
              </a:solidFill>
            </a:endParaRPr>
          </a:p>
          <a:p>
            <a:endParaRPr lang="en-US" sz="2400" dirty="0"/>
          </a:p>
        </p:txBody>
      </p:sp>
    </p:spTree>
    <p:extLst>
      <p:ext uri="{BB962C8B-B14F-4D97-AF65-F5344CB8AC3E}">
        <p14:creationId xmlns:p14="http://schemas.microsoft.com/office/powerpoint/2010/main" val="389202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arn(inVertical)">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 calcmode="lin" valueType="num">
                                      <p:cBhvr>
                                        <p:cTn id="12" dur="500" fill="hold"/>
                                        <p:tgtEl>
                                          <p:spTgt spid="17411"/>
                                        </p:tgtEl>
                                        <p:attrNameLst>
                                          <p:attrName>ppt_w</p:attrName>
                                        </p:attrNameLst>
                                      </p:cBhvr>
                                      <p:tavLst>
                                        <p:tav tm="0">
                                          <p:val>
                                            <p:fltVal val="0"/>
                                          </p:val>
                                        </p:tav>
                                        <p:tav tm="100000">
                                          <p:val>
                                            <p:strVal val="#ppt_w"/>
                                          </p:val>
                                        </p:tav>
                                      </p:tavLst>
                                    </p:anim>
                                    <p:anim calcmode="lin" valueType="num">
                                      <p:cBhvr>
                                        <p:cTn id="13" dur="500" fill="hold"/>
                                        <p:tgtEl>
                                          <p:spTgt spid="17411"/>
                                        </p:tgtEl>
                                        <p:attrNameLst>
                                          <p:attrName>ppt_h</p:attrName>
                                        </p:attrNameLst>
                                      </p:cBhvr>
                                      <p:tavLst>
                                        <p:tav tm="0">
                                          <p:val>
                                            <p:fltVal val="0"/>
                                          </p:val>
                                        </p:tav>
                                        <p:tav tm="100000">
                                          <p:val>
                                            <p:strVal val="#ppt_h"/>
                                          </p:val>
                                        </p:tav>
                                      </p:tavLst>
                                    </p:anim>
                                    <p:animEffect transition="in" filter="fade">
                                      <p:cBhvr>
                                        <p:cTn id="14" dur="500"/>
                                        <p:tgtEl>
                                          <p:spTgt spid="174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barn(inVertical)">
                                      <p:cBhvr>
                                        <p:cTn id="2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Orthosubstitution</a:t>
            </a:r>
            <a:endParaRPr lang="en-US" sz="3600" dirty="0"/>
          </a:p>
        </p:txBody>
      </p:sp>
      <p:sp>
        <p:nvSpPr>
          <p:cNvPr id="2" name="Content Placeholder 1"/>
          <p:cNvSpPr>
            <a:spLocks noGrp="1"/>
          </p:cNvSpPr>
          <p:nvPr>
            <p:ph idx="1"/>
          </p:nvPr>
        </p:nvSpPr>
        <p:spPr>
          <a:xfrm>
            <a:off x="457200" y="1524000"/>
            <a:ext cx="8229600" cy="4876800"/>
          </a:xfrm>
        </p:spPr>
        <p:txBody>
          <a:bodyPr>
            <a:normAutofit fontScale="62500" lnSpcReduction="20000"/>
          </a:bodyPr>
          <a:lstStyle/>
          <a:p>
            <a:r>
              <a:rPr lang="en-US" b="1" i="1" dirty="0" smtClean="0">
                <a:solidFill>
                  <a:srgbClr val="003300"/>
                </a:solidFill>
              </a:rPr>
              <a:t>Ortho-substitution </a:t>
            </a:r>
            <a:r>
              <a:rPr lang="en-US" b="1" i="1" dirty="0">
                <a:solidFill>
                  <a:srgbClr val="003300"/>
                </a:solidFill>
              </a:rPr>
              <a:t>(examples)</a:t>
            </a:r>
          </a:p>
          <a:p>
            <a:pPr lvl="1">
              <a:buFont typeface="Arial" panose="020B0604020202020204" pitchFamily="34" charset="0"/>
              <a:buChar char="•"/>
            </a:pPr>
            <a:r>
              <a:rPr lang="en-US" b="1" i="1" dirty="0">
                <a:solidFill>
                  <a:srgbClr val="002060"/>
                </a:solidFill>
              </a:rPr>
              <a:t>Case </a:t>
            </a:r>
            <a:r>
              <a:rPr lang="en-US" b="1" i="1" dirty="0" smtClean="0">
                <a:solidFill>
                  <a:srgbClr val="002060"/>
                </a:solidFill>
              </a:rPr>
              <a:t>2</a:t>
            </a:r>
            <a:r>
              <a:rPr lang="en-US" b="1" dirty="0" smtClean="0">
                <a:solidFill>
                  <a:srgbClr val="002060"/>
                </a:solidFill>
              </a:rPr>
              <a:t>: </a:t>
            </a:r>
            <a:r>
              <a:rPr lang="en-US" b="1" i="1" dirty="0" smtClean="0">
                <a:solidFill>
                  <a:srgbClr val="002060"/>
                </a:solidFill>
              </a:rPr>
              <a:t>o</a:t>
            </a:r>
            <a:r>
              <a:rPr lang="en-US" b="1" dirty="0" smtClean="0">
                <a:solidFill>
                  <a:srgbClr val="002060"/>
                </a:solidFill>
              </a:rPr>
              <a:t>-</a:t>
            </a:r>
            <a:r>
              <a:rPr lang="en-US" b="1" dirty="0" err="1" smtClean="0">
                <a:solidFill>
                  <a:srgbClr val="002060"/>
                </a:solidFill>
              </a:rPr>
              <a:t>Nitrophenol</a:t>
            </a: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dirty="0" smtClean="0"/>
          </a:p>
          <a:p>
            <a:pPr lvl="1">
              <a:buFont typeface="Arial" panose="020B0604020202020204" pitchFamily="34" charset="0"/>
              <a:buChar char="•"/>
            </a:pPr>
            <a:endParaRPr lang="en-US" dirty="0" smtClean="0"/>
          </a:p>
          <a:p>
            <a:pPr lvl="1">
              <a:buFont typeface="Arial" panose="020B0604020202020204" pitchFamily="34" charset="0"/>
              <a:buChar char="•"/>
            </a:pPr>
            <a:endParaRPr lang="en-US" dirty="0"/>
          </a:p>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solidFill>
                  <a:srgbClr val="002060"/>
                </a:solidFill>
              </a:rPr>
              <a:t>In </a:t>
            </a:r>
            <a:r>
              <a:rPr lang="en-US" dirty="0">
                <a:solidFill>
                  <a:srgbClr val="002060"/>
                </a:solidFill>
              </a:rPr>
              <a:t>the spectrum of </a:t>
            </a:r>
            <a:r>
              <a:rPr lang="en-US" i="1" dirty="0">
                <a:solidFill>
                  <a:srgbClr val="002060"/>
                </a:solidFill>
              </a:rPr>
              <a:t>o</a:t>
            </a:r>
            <a:r>
              <a:rPr lang="en-US" dirty="0">
                <a:solidFill>
                  <a:srgbClr val="002060"/>
                </a:solidFill>
              </a:rPr>
              <a:t>-</a:t>
            </a:r>
            <a:r>
              <a:rPr lang="en-US" dirty="0" err="1">
                <a:solidFill>
                  <a:srgbClr val="002060"/>
                </a:solidFill>
              </a:rPr>
              <a:t>nitrophenol</a:t>
            </a:r>
            <a:r>
              <a:rPr lang="en-US" dirty="0">
                <a:solidFill>
                  <a:srgbClr val="002060"/>
                </a:solidFill>
              </a:rPr>
              <a:t>, a doublet (</a:t>
            </a:r>
            <a:r>
              <a:rPr lang="en-US" dirty="0">
                <a:solidFill>
                  <a:srgbClr val="002060"/>
                </a:solidFill>
                <a:latin typeface="Symbol" pitchFamily="18" charset="2"/>
              </a:rPr>
              <a:t>d</a:t>
            </a:r>
            <a:r>
              <a:rPr lang="en-US" dirty="0">
                <a:solidFill>
                  <a:srgbClr val="002060"/>
                </a:solidFill>
              </a:rPr>
              <a:t>=~8.01 ppm, H</a:t>
            </a:r>
            <a:r>
              <a:rPr lang="en-US" baseline="-25000" dirty="0">
                <a:solidFill>
                  <a:srgbClr val="002060"/>
                </a:solidFill>
              </a:rPr>
              <a:t>1</a:t>
            </a:r>
            <a:r>
              <a:rPr lang="en-US" dirty="0">
                <a:solidFill>
                  <a:srgbClr val="002060"/>
                </a:solidFill>
              </a:rPr>
              <a:t> if X=NO</a:t>
            </a:r>
            <a:r>
              <a:rPr lang="en-US" baseline="-25000" dirty="0">
                <a:solidFill>
                  <a:srgbClr val="002060"/>
                </a:solidFill>
              </a:rPr>
              <a:t>2</a:t>
            </a:r>
            <a:r>
              <a:rPr lang="en-US" dirty="0">
                <a:solidFill>
                  <a:srgbClr val="002060"/>
                </a:solidFill>
              </a:rPr>
              <a:t> and Y=OH) and a triplet (</a:t>
            </a:r>
            <a:r>
              <a:rPr lang="en-US" dirty="0">
                <a:solidFill>
                  <a:srgbClr val="002060"/>
                </a:solidFill>
                <a:latin typeface="Symbol" pitchFamily="18" charset="2"/>
              </a:rPr>
              <a:t>d</a:t>
            </a:r>
            <a:r>
              <a:rPr lang="en-US" dirty="0">
                <a:solidFill>
                  <a:srgbClr val="002060"/>
                </a:solidFill>
              </a:rPr>
              <a:t>=~7.52 ppm, H</a:t>
            </a:r>
            <a:r>
              <a:rPr lang="en-US" baseline="-25000" dirty="0">
                <a:solidFill>
                  <a:srgbClr val="002060"/>
                </a:solidFill>
              </a:rPr>
              <a:t>3</a:t>
            </a:r>
            <a:r>
              <a:rPr lang="en-US" dirty="0">
                <a:solidFill>
                  <a:srgbClr val="002060"/>
                </a:solidFill>
              </a:rPr>
              <a:t>) can clearly be identified.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other doublet (</a:t>
            </a:r>
            <a:r>
              <a:rPr lang="en-US" dirty="0">
                <a:solidFill>
                  <a:srgbClr val="002060"/>
                </a:solidFill>
                <a:latin typeface="Symbol" pitchFamily="18" charset="2"/>
              </a:rPr>
              <a:t>d</a:t>
            </a:r>
            <a:r>
              <a:rPr lang="en-US" dirty="0">
                <a:solidFill>
                  <a:srgbClr val="002060"/>
                </a:solidFill>
              </a:rPr>
              <a:t>=7.08 ppm) and the </a:t>
            </a:r>
            <a:r>
              <a:rPr lang="en-US" dirty="0" smtClean="0">
                <a:solidFill>
                  <a:srgbClr val="002060"/>
                </a:solidFill>
              </a:rPr>
              <a:t>triplet </a:t>
            </a:r>
            <a:r>
              <a:rPr lang="en-US" dirty="0">
                <a:solidFill>
                  <a:srgbClr val="002060"/>
                </a:solidFill>
              </a:rPr>
              <a:t>(</a:t>
            </a:r>
            <a:r>
              <a:rPr lang="en-US" dirty="0">
                <a:solidFill>
                  <a:srgbClr val="002060"/>
                </a:solidFill>
                <a:latin typeface="Symbol" pitchFamily="18" charset="2"/>
              </a:rPr>
              <a:t>d</a:t>
            </a:r>
            <a:r>
              <a:rPr lang="en-US" dirty="0">
                <a:solidFill>
                  <a:srgbClr val="002060"/>
                </a:solidFill>
              </a:rPr>
              <a:t>=6.90 ppm) are due </a:t>
            </a:r>
            <a:r>
              <a:rPr lang="en-US" dirty="0" smtClean="0">
                <a:solidFill>
                  <a:srgbClr val="002060"/>
                </a:solidFill>
              </a:rPr>
              <a:t>to </a:t>
            </a:r>
            <a:br>
              <a:rPr lang="en-US" dirty="0" smtClean="0">
                <a:solidFill>
                  <a:srgbClr val="002060"/>
                </a:solidFill>
              </a:rPr>
            </a:br>
            <a:r>
              <a:rPr lang="en-US" dirty="0" smtClean="0">
                <a:solidFill>
                  <a:srgbClr val="002060"/>
                </a:solidFill>
              </a:rPr>
              <a:t>H</a:t>
            </a:r>
            <a:r>
              <a:rPr lang="en-US" baseline="-25000" dirty="0" smtClean="0">
                <a:solidFill>
                  <a:srgbClr val="002060"/>
                </a:solidFill>
              </a:rPr>
              <a:t>4 </a:t>
            </a:r>
            <a:r>
              <a:rPr lang="en-US" dirty="0">
                <a:solidFill>
                  <a:srgbClr val="002060"/>
                </a:solidFill>
              </a:rPr>
              <a:t>and </a:t>
            </a:r>
            <a:r>
              <a:rPr lang="en-US" dirty="0" smtClean="0">
                <a:solidFill>
                  <a:srgbClr val="002060"/>
                </a:solidFill>
              </a:rPr>
              <a:t>H</a:t>
            </a:r>
            <a:r>
              <a:rPr lang="en-US" baseline="-25000" dirty="0" smtClean="0">
                <a:solidFill>
                  <a:srgbClr val="002060"/>
                </a:solidFill>
              </a:rPr>
              <a:t>2</a:t>
            </a:r>
            <a:endParaRPr lang="en-US" dirty="0">
              <a:solidFill>
                <a:srgbClr val="002060"/>
              </a:solidFill>
            </a:endParaRPr>
          </a:p>
          <a:p>
            <a:pPr lvl="1">
              <a:buFont typeface="Arial" panose="020B0604020202020204" pitchFamily="34" charset="0"/>
              <a:buChar char="•"/>
            </a:pPr>
            <a:r>
              <a:rPr lang="en-US" dirty="0" smtClean="0">
                <a:solidFill>
                  <a:srgbClr val="002060"/>
                </a:solidFill>
              </a:rPr>
              <a:t>The phenol </a:t>
            </a:r>
            <a:r>
              <a:rPr lang="en-US" dirty="0">
                <a:solidFill>
                  <a:srgbClr val="002060"/>
                </a:solidFill>
              </a:rPr>
              <a:t>function forms a strong intramolecular hydrogen bond with neighboring nitro group and is therefore more shifted downfield (</a:t>
            </a:r>
            <a:r>
              <a:rPr lang="en-US" dirty="0">
                <a:solidFill>
                  <a:srgbClr val="002060"/>
                </a:solidFill>
                <a:latin typeface="Symbol" pitchFamily="18" charset="2"/>
              </a:rPr>
              <a:t>d</a:t>
            </a:r>
            <a:r>
              <a:rPr lang="en-US" dirty="0">
                <a:solidFill>
                  <a:srgbClr val="002060"/>
                </a:solidFill>
              </a:rPr>
              <a:t>=~10.5 ppm)</a:t>
            </a:r>
          </a:p>
          <a:p>
            <a:pPr lvl="1">
              <a:buFont typeface="Arial" panose="020B0604020202020204" pitchFamily="34" charset="0"/>
              <a:buChar char="•"/>
            </a:pPr>
            <a:endParaRPr lang="en-US" b="1" dirty="0" smtClean="0">
              <a:solidFill>
                <a:srgbClr val="002060"/>
              </a:solidFill>
            </a:endParaRPr>
          </a:p>
          <a:p>
            <a:pPr marL="822960" lvl="1" indent="-457200">
              <a:buFont typeface="Arial" panose="020B0604020202020204" pitchFamily="34" charset="0"/>
              <a:buChar char="•"/>
            </a:pPr>
            <a:endParaRPr lang="en-US" dirty="0"/>
          </a:p>
        </p:txBody>
      </p:sp>
      <p:sp>
        <p:nvSpPr>
          <p:cNvPr id="10" name="Slide Number Placeholder 9"/>
          <p:cNvSpPr>
            <a:spLocks noGrp="1"/>
          </p:cNvSpPr>
          <p:nvPr>
            <p:ph type="sldNum" sz="quarter" idx="12"/>
          </p:nvPr>
        </p:nvSpPr>
        <p:spPr/>
        <p:txBody>
          <a:bodyPr/>
          <a:lstStyle/>
          <a:p>
            <a:fld id="{97A92199-DFD4-4428-9FFF-DBBDDFCE1B7E}" type="slidenum">
              <a:rPr lang="en-US" smtClean="0"/>
              <a:t>34</a:t>
            </a:fld>
            <a:endParaRPr lang="en-US"/>
          </a:p>
        </p:txBody>
      </p:sp>
      <p:pic>
        <p:nvPicPr>
          <p:cNvPr id="4" name="Picture 3"/>
          <p:cNvPicPr>
            <a:picLocks noChangeAspect="1"/>
          </p:cNvPicPr>
          <p:nvPr/>
        </p:nvPicPr>
        <p:blipFill>
          <a:blip r:embed="rId3" cstate="print">
            <a:lum bright="-20000" contrast="40000"/>
          </a:blip>
          <a:srcRect/>
          <a:stretch>
            <a:fillRect/>
          </a:stretch>
        </p:blipFill>
        <p:spPr bwMode="auto">
          <a:xfrm>
            <a:off x="1306830" y="2133599"/>
            <a:ext cx="2966197" cy="2286000"/>
          </a:xfrm>
          <a:prstGeom prst="rect">
            <a:avLst/>
          </a:prstGeom>
          <a:noFill/>
          <a:ln w="9525">
            <a:noFill/>
            <a:miter lim="800000"/>
            <a:headEnd/>
            <a:tailEnd/>
          </a:ln>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66546869"/>
              </p:ext>
            </p:extLst>
          </p:nvPr>
        </p:nvGraphicFramePr>
        <p:xfrm>
          <a:off x="3457575" y="2238375"/>
          <a:ext cx="733425" cy="733425"/>
        </p:xfrm>
        <a:graphic>
          <a:graphicData uri="http://schemas.openxmlformats.org/presentationml/2006/ole">
            <mc:AlternateContent xmlns:mc="http://schemas.openxmlformats.org/markup-compatibility/2006">
              <mc:Choice xmlns:v="urn:schemas-microsoft-com:vml" Requires="v">
                <p:oleObj spid="_x0000_s18517" r:id="rId4" imgW="1167480" imgH="1166040" progId="ChemDraw.Document.6.0">
                  <p:embed/>
                </p:oleObj>
              </mc:Choice>
              <mc:Fallback>
                <p:oleObj r:id="rId4" imgW="1167480" imgH="116604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7575" y="2238375"/>
                        <a:ext cx="73342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
          <p:cNvSpPr txBox="1">
            <a:spLocks noChangeArrowheads="1"/>
          </p:cNvSpPr>
          <p:nvPr/>
        </p:nvSpPr>
        <p:spPr bwMode="auto">
          <a:xfrm>
            <a:off x="1524000" y="2209800"/>
            <a:ext cx="395605"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OH</a:t>
            </a:r>
            <a:endParaRPr lang="en-US" sz="1200" dirty="0">
              <a:solidFill>
                <a:schemeClr val="bg1"/>
              </a:solidFill>
              <a:effectLst/>
              <a:latin typeface="Times"/>
              <a:ea typeface="Times"/>
              <a:cs typeface="Times New Roman"/>
            </a:endParaRPr>
          </a:p>
        </p:txBody>
      </p:sp>
      <p:pic>
        <p:nvPicPr>
          <p:cNvPr id="8" name="Picture 7"/>
          <p:cNvPicPr>
            <a:picLocks noChangeAspect="1"/>
          </p:cNvPicPr>
          <p:nvPr/>
        </p:nvPicPr>
        <p:blipFill>
          <a:blip r:embed="rId6" cstate="print">
            <a:lum bright="-20000" contrast="40000"/>
          </a:blip>
          <a:srcRect t="2151"/>
          <a:stretch>
            <a:fillRect/>
          </a:stretch>
        </p:blipFill>
        <p:spPr bwMode="auto">
          <a:xfrm>
            <a:off x="4538329" y="2133599"/>
            <a:ext cx="2749330" cy="2286000"/>
          </a:xfrm>
          <a:prstGeom prst="rect">
            <a:avLst/>
          </a:prstGeom>
          <a:noFill/>
          <a:ln w="9525">
            <a:noFill/>
            <a:miter lim="800000"/>
            <a:headEnd/>
            <a:tailEnd/>
          </a:ln>
        </p:spPr>
      </p:pic>
      <p:sp>
        <p:nvSpPr>
          <p:cNvPr id="9" name="Text Box 2"/>
          <p:cNvSpPr txBox="1">
            <a:spLocks noChangeArrowheads="1"/>
          </p:cNvSpPr>
          <p:nvPr/>
        </p:nvSpPr>
        <p:spPr bwMode="auto">
          <a:xfrm>
            <a:off x="5122657" y="3962400"/>
            <a:ext cx="1971675" cy="26161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100" b="1" dirty="0">
                <a:effectLst/>
                <a:latin typeface="Times"/>
                <a:ea typeface="Times"/>
                <a:cs typeface="Times New Roman"/>
              </a:rPr>
              <a:t>H</a:t>
            </a:r>
            <a:r>
              <a:rPr lang="en-US" sz="1100" b="1" baseline="-25000" dirty="0">
                <a:effectLst/>
                <a:latin typeface="Times"/>
                <a:ea typeface="Times"/>
                <a:cs typeface="Times New Roman"/>
              </a:rPr>
              <a:t>1</a:t>
            </a:r>
            <a:r>
              <a:rPr lang="en-US" sz="1100" b="1" dirty="0">
                <a:effectLst/>
                <a:latin typeface="Times"/>
                <a:ea typeface="Times"/>
                <a:cs typeface="Times New Roman"/>
              </a:rPr>
              <a:t>     </a:t>
            </a:r>
            <a:r>
              <a:rPr lang="en-US" sz="1100" b="1" dirty="0" smtClean="0">
                <a:effectLst/>
                <a:latin typeface="Times"/>
                <a:ea typeface="Times"/>
                <a:cs typeface="Times New Roman"/>
              </a:rPr>
              <a:t>          </a:t>
            </a:r>
            <a:r>
              <a:rPr lang="en-US" sz="1100" b="1" dirty="0">
                <a:effectLst/>
                <a:latin typeface="Times"/>
                <a:ea typeface="Times"/>
                <a:cs typeface="Times New Roman"/>
              </a:rPr>
              <a:t>H</a:t>
            </a:r>
            <a:r>
              <a:rPr lang="en-US" sz="1100" b="1" baseline="-25000" dirty="0">
                <a:effectLst/>
                <a:latin typeface="Times"/>
                <a:ea typeface="Times"/>
                <a:cs typeface="Times New Roman"/>
              </a:rPr>
              <a:t>3                </a:t>
            </a:r>
            <a:r>
              <a:rPr lang="en-US" sz="1100" b="1" baseline="-25000" dirty="0" smtClean="0">
                <a:effectLst/>
                <a:latin typeface="Times"/>
                <a:ea typeface="Times"/>
                <a:cs typeface="Times New Roman"/>
              </a:rPr>
              <a:t>    </a:t>
            </a:r>
            <a:r>
              <a:rPr lang="en-US" sz="1100" b="1" dirty="0">
                <a:effectLst/>
                <a:latin typeface="Times"/>
                <a:ea typeface="Times"/>
                <a:cs typeface="Times New Roman"/>
              </a:rPr>
              <a:t>H</a:t>
            </a:r>
            <a:r>
              <a:rPr lang="en-US" sz="1100" b="1" baseline="-25000" dirty="0">
                <a:effectLst/>
                <a:latin typeface="Times"/>
                <a:ea typeface="Times"/>
                <a:cs typeface="Times New Roman"/>
              </a:rPr>
              <a:t>4   </a:t>
            </a:r>
            <a:r>
              <a:rPr lang="en-US" sz="1100" b="1" dirty="0" smtClean="0">
                <a:effectLst/>
                <a:latin typeface="Times"/>
                <a:ea typeface="Times"/>
                <a:cs typeface="Times New Roman"/>
              </a:rPr>
              <a:t>H</a:t>
            </a:r>
            <a:r>
              <a:rPr lang="en-US" sz="1100" b="1" baseline="-25000" dirty="0" smtClean="0">
                <a:effectLst/>
                <a:latin typeface="Times"/>
                <a:ea typeface="Times"/>
                <a:cs typeface="Times New Roman"/>
              </a:rPr>
              <a:t>2</a:t>
            </a:r>
            <a:endParaRPr lang="en-US" sz="1600" dirty="0">
              <a:effectLst/>
              <a:latin typeface="Times"/>
              <a:ea typeface="Times"/>
              <a:cs typeface="Times New Roman"/>
            </a:endParaRPr>
          </a:p>
        </p:txBody>
      </p:sp>
    </p:spTree>
    <p:extLst>
      <p:ext uri="{BB962C8B-B14F-4D97-AF65-F5344CB8AC3E}">
        <p14:creationId xmlns:p14="http://schemas.microsoft.com/office/powerpoint/2010/main" val="147425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animEffect transition="in" filter="barn(inVertical)">
                                      <p:cBhvr>
                                        <p:cTn id="7" dur="500"/>
                                        <p:tgtEl>
                                          <p:spTgt spid="2">
                                            <p:txEl>
                                              <p:pRg st="11" end="1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barn(inVertical)">
                                      <p:cBhvr>
                                        <p:cTn id="17" dur="500"/>
                                        <p:tgtEl>
                                          <p:spTgt spid="2">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barn(inVertical)">
                                      <p:cBhvr>
                                        <p:cTn id="22" dur="500"/>
                                        <p:tgtEl>
                                          <p:spTgt spid="2">
                                            <p:txEl>
                                              <p:pRg st="13" end="13"/>
                                            </p:txEl>
                                          </p:spTgt>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smtClean="0">
                <a:solidFill>
                  <a:srgbClr val="002060"/>
                </a:solidFill>
                <a:effectLst/>
              </a:rPr>
              <a:t>Metasubstitution</a:t>
            </a:r>
            <a:endParaRPr lang="en-US" sz="3600" dirty="0"/>
          </a:p>
        </p:txBody>
      </p:sp>
      <p:sp>
        <p:nvSpPr>
          <p:cNvPr id="2" name="Content Placeholder 1"/>
          <p:cNvSpPr>
            <a:spLocks noGrp="1"/>
          </p:cNvSpPr>
          <p:nvPr>
            <p:ph idx="1"/>
          </p:nvPr>
        </p:nvSpPr>
        <p:spPr>
          <a:xfrm>
            <a:off x="457200" y="1524000"/>
            <a:ext cx="6400800" cy="4832350"/>
          </a:xfrm>
        </p:spPr>
        <p:txBody>
          <a:bodyPr>
            <a:normAutofit fontScale="77500" lnSpcReduction="20000"/>
          </a:bodyPr>
          <a:lstStyle/>
          <a:p>
            <a:r>
              <a:rPr lang="en-US" sz="2800" b="1" i="1" dirty="0" smtClean="0">
                <a:solidFill>
                  <a:srgbClr val="003300"/>
                </a:solidFill>
              </a:rPr>
              <a:t>Meta-substitution </a:t>
            </a:r>
            <a:r>
              <a:rPr lang="en-US" sz="2800" b="1" i="1" dirty="0">
                <a:solidFill>
                  <a:srgbClr val="003300"/>
                </a:solidFill>
              </a:rPr>
              <a:t>(general)</a:t>
            </a:r>
          </a:p>
          <a:p>
            <a:pPr lvl="1">
              <a:buFont typeface="Arial" panose="020B0604020202020204" pitchFamily="34" charset="0"/>
              <a:buChar char="•"/>
            </a:pPr>
            <a:r>
              <a:rPr lang="en-US" i="1" dirty="0">
                <a:solidFill>
                  <a:srgbClr val="002060"/>
                </a:solidFill>
              </a:rPr>
              <a:t>Case 1: </a:t>
            </a:r>
            <a:r>
              <a:rPr lang="en-US" i="1" dirty="0" smtClean="0">
                <a:solidFill>
                  <a:srgbClr val="002060"/>
                </a:solidFill>
              </a:rPr>
              <a:t>Identical </a:t>
            </a:r>
            <a:r>
              <a:rPr lang="en-US" i="1" dirty="0">
                <a:solidFill>
                  <a:srgbClr val="002060"/>
                </a:solidFill>
              </a:rPr>
              <a:t>substituents </a:t>
            </a:r>
            <a:r>
              <a:rPr lang="en-US" i="1" dirty="0" smtClean="0">
                <a:solidFill>
                  <a:srgbClr val="002060"/>
                </a:solidFill>
              </a:rPr>
              <a:t> </a:t>
            </a:r>
          </a:p>
          <a:p>
            <a:pPr lvl="2"/>
            <a:r>
              <a:rPr lang="en-US" dirty="0">
                <a:solidFill>
                  <a:srgbClr val="008000"/>
                </a:solidFill>
              </a:rPr>
              <a:t>If both substituents are the identical, a symmetry plane (going through C1 and C4) will be observed in the molecule. </a:t>
            </a:r>
            <a:endParaRPr lang="en-US" dirty="0" smtClean="0">
              <a:solidFill>
                <a:srgbClr val="008000"/>
              </a:solidFill>
            </a:endParaRPr>
          </a:p>
          <a:p>
            <a:pPr lvl="2"/>
            <a:r>
              <a:rPr lang="en-US" dirty="0" smtClean="0">
                <a:solidFill>
                  <a:srgbClr val="008000"/>
                </a:solidFill>
              </a:rPr>
              <a:t>As </a:t>
            </a:r>
            <a:r>
              <a:rPr lang="en-US" dirty="0">
                <a:solidFill>
                  <a:srgbClr val="008000"/>
                </a:solidFill>
              </a:rPr>
              <a:t>a result three signals are observed: a singlet (H</a:t>
            </a:r>
            <a:r>
              <a:rPr lang="en-US" baseline="-25000" dirty="0">
                <a:solidFill>
                  <a:srgbClr val="008000"/>
                </a:solidFill>
              </a:rPr>
              <a:t>1</a:t>
            </a:r>
            <a:r>
              <a:rPr lang="en-US" dirty="0">
                <a:solidFill>
                  <a:srgbClr val="008000"/>
                </a:solidFill>
              </a:rPr>
              <a:t>), a doublet (H</a:t>
            </a:r>
            <a:r>
              <a:rPr lang="en-US" baseline="-25000" dirty="0">
                <a:solidFill>
                  <a:srgbClr val="008000"/>
                </a:solidFill>
              </a:rPr>
              <a:t>2</a:t>
            </a:r>
            <a:r>
              <a:rPr lang="en-US" dirty="0">
                <a:solidFill>
                  <a:srgbClr val="008000"/>
                </a:solidFill>
              </a:rPr>
              <a:t>) and a triplet (H</a:t>
            </a:r>
            <a:r>
              <a:rPr lang="en-US" baseline="-25000" dirty="0">
                <a:solidFill>
                  <a:srgbClr val="008000"/>
                </a:solidFill>
              </a:rPr>
              <a:t>3</a:t>
            </a:r>
            <a:r>
              <a:rPr lang="en-US" dirty="0">
                <a:solidFill>
                  <a:srgbClr val="008000"/>
                </a:solidFill>
              </a:rPr>
              <a:t>) </a:t>
            </a:r>
            <a:r>
              <a:rPr lang="en-US" dirty="0" smtClean="0">
                <a:solidFill>
                  <a:srgbClr val="008000"/>
                </a:solidFill>
              </a:rPr>
              <a:t>(integration ratio</a:t>
            </a:r>
            <a:r>
              <a:rPr lang="en-US" dirty="0">
                <a:solidFill>
                  <a:srgbClr val="008000"/>
                </a:solidFill>
              </a:rPr>
              <a:t>: </a:t>
            </a:r>
            <a:r>
              <a:rPr lang="en-US" dirty="0" smtClean="0">
                <a:solidFill>
                  <a:srgbClr val="008000"/>
                </a:solidFill>
              </a:rPr>
              <a:t>    1 H:2 H:1 H). </a:t>
            </a:r>
          </a:p>
          <a:p>
            <a:pPr lvl="2"/>
            <a:r>
              <a:rPr lang="en-US" dirty="0" smtClean="0">
                <a:solidFill>
                  <a:srgbClr val="008000"/>
                </a:solidFill>
              </a:rPr>
              <a:t>Due </a:t>
            </a:r>
            <a:r>
              <a:rPr lang="en-US" dirty="0">
                <a:solidFill>
                  <a:srgbClr val="008000"/>
                </a:solidFill>
              </a:rPr>
              <a:t>to the possible overlap, these patterns are often difficult to recognize and analyze as well</a:t>
            </a:r>
            <a:r>
              <a:rPr lang="en-US" dirty="0" smtClean="0">
                <a:solidFill>
                  <a:srgbClr val="008000"/>
                </a:solidFill>
              </a:rPr>
              <a:t>.</a:t>
            </a:r>
          </a:p>
          <a:p>
            <a:pPr lvl="1">
              <a:buFont typeface="Arial" panose="020B0604020202020204" pitchFamily="34" charset="0"/>
              <a:buChar char="•"/>
            </a:pPr>
            <a:r>
              <a:rPr lang="en-US" i="1" dirty="0">
                <a:solidFill>
                  <a:srgbClr val="002060"/>
                </a:solidFill>
              </a:rPr>
              <a:t>Case 2: </a:t>
            </a:r>
            <a:r>
              <a:rPr lang="en-US" i="1" dirty="0" smtClean="0">
                <a:solidFill>
                  <a:srgbClr val="002060"/>
                </a:solidFill>
              </a:rPr>
              <a:t>Different </a:t>
            </a:r>
            <a:r>
              <a:rPr lang="en-US" i="1" dirty="0">
                <a:solidFill>
                  <a:srgbClr val="002060"/>
                </a:solidFill>
              </a:rPr>
              <a:t>substituents </a:t>
            </a:r>
          </a:p>
          <a:p>
            <a:pPr lvl="2"/>
            <a:r>
              <a:rPr lang="en-US" dirty="0">
                <a:solidFill>
                  <a:srgbClr val="0070C0"/>
                </a:solidFill>
              </a:rPr>
              <a:t>An asymmetric meta-substitution leads to a very complex splitting pattern in the aromatic range: </a:t>
            </a:r>
            <a:r>
              <a:rPr lang="en-US" dirty="0" smtClean="0">
                <a:solidFill>
                  <a:srgbClr val="0070C0"/>
                </a:solidFill>
              </a:rPr>
              <a:t/>
            </a:r>
            <a:br>
              <a:rPr lang="en-US" dirty="0" smtClean="0">
                <a:solidFill>
                  <a:srgbClr val="0070C0"/>
                </a:solidFill>
              </a:rPr>
            </a:br>
            <a:r>
              <a:rPr lang="en-US" dirty="0" smtClean="0">
                <a:solidFill>
                  <a:srgbClr val="0070C0"/>
                </a:solidFill>
              </a:rPr>
              <a:t>H</a:t>
            </a:r>
            <a:r>
              <a:rPr lang="en-US" baseline="-25000" dirty="0" smtClean="0">
                <a:solidFill>
                  <a:srgbClr val="0070C0"/>
                </a:solidFill>
              </a:rPr>
              <a:t>1</a:t>
            </a:r>
            <a:r>
              <a:rPr lang="en-US" dirty="0" smtClean="0">
                <a:solidFill>
                  <a:srgbClr val="0070C0"/>
                </a:solidFill>
              </a:rPr>
              <a:t> </a:t>
            </a:r>
            <a:r>
              <a:rPr lang="en-US" dirty="0">
                <a:solidFill>
                  <a:srgbClr val="0070C0"/>
                </a:solidFill>
              </a:rPr>
              <a:t>forms a singlet, H</a:t>
            </a:r>
            <a:r>
              <a:rPr lang="en-US" baseline="-25000" dirty="0">
                <a:solidFill>
                  <a:srgbClr val="0070C0"/>
                </a:solidFill>
              </a:rPr>
              <a:t>2</a:t>
            </a:r>
            <a:r>
              <a:rPr lang="en-US" dirty="0">
                <a:solidFill>
                  <a:srgbClr val="0070C0"/>
                </a:solidFill>
              </a:rPr>
              <a:t> and H</a:t>
            </a:r>
            <a:r>
              <a:rPr lang="en-US" baseline="-25000" dirty="0">
                <a:solidFill>
                  <a:srgbClr val="0070C0"/>
                </a:solidFill>
              </a:rPr>
              <a:t>4</a:t>
            </a:r>
            <a:r>
              <a:rPr lang="en-US" dirty="0">
                <a:solidFill>
                  <a:srgbClr val="0070C0"/>
                </a:solidFill>
              </a:rPr>
              <a:t> show as a doublet each, and H</a:t>
            </a:r>
            <a:r>
              <a:rPr lang="en-US" baseline="-25000" dirty="0">
                <a:solidFill>
                  <a:srgbClr val="0070C0"/>
                </a:solidFill>
              </a:rPr>
              <a:t>3</a:t>
            </a:r>
            <a:r>
              <a:rPr lang="en-US" dirty="0">
                <a:solidFill>
                  <a:srgbClr val="0070C0"/>
                </a:solidFill>
              </a:rPr>
              <a:t> as a </a:t>
            </a:r>
            <a:r>
              <a:rPr lang="en-US" dirty="0" smtClean="0">
                <a:solidFill>
                  <a:srgbClr val="0070C0"/>
                </a:solidFill>
              </a:rPr>
              <a:t>triplet (integration one hydrogen each). </a:t>
            </a:r>
          </a:p>
          <a:p>
            <a:pPr lvl="2"/>
            <a:r>
              <a:rPr lang="en-US" dirty="0" smtClean="0">
                <a:solidFill>
                  <a:srgbClr val="0070C0"/>
                </a:solidFill>
              </a:rPr>
              <a:t>Due </a:t>
            </a:r>
            <a:r>
              <a:rPr lang="en-US" dirty="0">
                <a:solidFill>
                  <a:srgbClr val="0070C0"/>
                </a:solidFill>
              </a:rPr>
              <a:t>to the possible overlap, these patterns are often difficult to recognize and analyze as well.</a:t>
            </a:r>
            <a:endParaRPr lang="en-US" b="1" dirty="0">
              <a:solidFill>
                <a:srgbClr val="0070C0"/>
              </a:solidFill>
            </a:endParaRPr>
          </a:p>
          <a:p>
            <a:endParaRPr lang="en-US" dirty="0"/>
          </a:p>
        </p:txBody>
      </p:sp>
      <p:sp>
        <p:nvSpPr>
          <p:cNvPr id="8" name="Slide Number Placeholder 7"/>
          <p:cNvSpPr>
            <a:spLocks noGrp="1"/>
          </p:cNvSpPr>
          <p:nvPr>
            <p:ph type="sldNum" sz="quarter" idx="12"/>
          </p:nvPr>
        </p:nvSpPr>
        <p:spPr/>
        <p:txBody>
          <a:bodyPr/>
          <a:lstStyle/>
          <a:p>
            <a:fld id="{97A92199-DFD4-4428-9FFF-DBBDDFCE1B7E}" type="slidenum">
              <a:rPr lang="en-US" smtClean="0"/>
              <a:t>35</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95520182"/>
              </p:ext>
            </p:extLst>
          </p:nvPr>
        </p:nvGraphicFramePr>
        <p:xfrm>
          <a:off x="7113588" y="2163763"/>
          <a:ext cx="1801812" cy="1647825"/>
        </p:xfrm>
        <a:graphic>
          <a:graphicData uri="http://schemas.openxmlformats.org/presentationml/2006/ole">
            <mc:AlternateContent xmlns:mc="http://schemas.openxmlformats.org/markup-compatibility/2006">
              <mc:Choice xmlns:v="urn:schemas-microsoft-com:vml" Requires="v">
                <p:oleObj spid="_x0000_s19627" name="CS ChemDraw Drawing" r:id="rId3" imgW="2195479" imgH="1982188" progId="ChemDraw.Document.6.0">
                  <p:embed/>
                </p:oleObj>
              </mc:Choice>
              <mc:Fallback>
                <p:oleObj name="CS ChemDraw Drawing" r:id="rId3" imgW="2195479" imgH="1982188" progId="ChemDraw.Document.6.0">
                  <p:embed/>
                  <p:pic>
                    <p:nvPicPr>
                      <p:cNvPr id="0" name="Object 1"/>
                      <p:cNvPicPr>
                        <a:picLocks noChangeAspect="1" noChangeArrowheads="1"/>
                      </p:cNvPicPr>
                      <p:nvPr/>
                    </p:nvPicPr>
                    <p:blipFill>
                      <a:blip r:embed="rId4"/>
                      <a:srcRect/>
                      <a:stretch>
                        <a:fillRect/>
                      </a:stretch>
                    </p:blipFill>
                    <p:spPr bwMode="auto">
                      <a:xfrm>
                        <a:off x="7113588" y="2163763"/>
                        <a:ext cx="1801812" cy="1647825"/>
                      </a:xfrm>
                      <a:prstGeom prst="rect">
                        <a:avLst/>
                      </a:prstGeom>
                      <a:solidFill>
                        <a:srgbClr val="33CC33"/>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3304458127"/>
              </p:ext>
            </p:extLst>
          </p:nvPr>
        </p:nvGraphicFramePr>
        <p:xfrm>
          <a:off x="7359650" y="4508500"/>
          <a:ext cx="1309688" cy="1419225"/>
        </p:xfrm>
        <a:graphic>
          <a:graphicData uri="http://schemas.openxmlformats.org/presentationml/2006/ole">
            <mc:AlternateContent xmlns:mc="http://schemas.openxmlformats.org/markup-compatibility/2006">
              <mc:Choice xmlns:v="urn:schemas-microsoft-com:vml" Requires="v">
                <p:oleObj spid="_x0000_s19628" name="CS ChemDraw Drawing" r:id="rId5" imgW="1563181" imgH="1692664" progId="ChemDraw.Document.6.0">
                  <p:embed/>
                </p:oleObj>
              </mc:Choice>
              <mc:Fallback>
                <p:oleObj name="CS ChemDraw Drawing" r:id="rId5" imgW="1563181" imgH="1692664" progId="ChemDraw.Document.6.0">
                  <p:embed/>
                  <p:pic>
                    <p:nvPicPr>
                      <p:cNvPr id="0" name=""/>
                      <p:cNvPicPr/>
                      <p:nvPr/>
                    </p:nvPicPr>
                    <p:blipFill>
                      <a:blip r:embed="rId6"/>
                      <a:stretch>
                        <a:fillRect/>
                      </a:stretch>
                    </p:blipFill>
                    <p:spPr>
                      <a:xfrm>
                        <a:off x="7359650" y="4508500"/>
                        <a:ext cx="1309688" cy="1419225"/>
                      </a:xfrm>
                      <a:prstGeom prst="rect">
                        <a:avLst/>
                      </a:prstGeom>
                      <a:solidFill>
                        <a:srgbClr val="00B0F0"/>
                      </a:solidFill>
                    </p:spPr>
                  </p:pic>
                </p:oleObj>
              </mc:Fallback>
            </mc:AlternateContent>
          </a:graphicData>
        </a:graphic>
      </p:graphicFrame>
    </p:spTree>
    <p:extLst>
      <p:ext uri="{BB962C8B-B14F-4D97-AF65-F5344CB8AC3E}">
        <p14:creationId xmlns:p14="http://schemas.microsoft.com/office/powerpoint/2010/main" val="254813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barn(inVertical)">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barn(inVertical)">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Metasubstitution</a:t>
            </a:r>
            <a:endParaRPr lang="en-US" sz="3600" dirty="0"/>
          </a:p>
        </p:txBody>
      </p:sp>
      <p:sp>
        <p:nvSpPr>
          <p:cNvPr id="2" name="Content Placeholder 1"/>
          <p:cNvSpPr>
            <a:spLocks noGrp="1"/>
          </p:cNvSpPr>
          <p:nvPr>
            <p:ph idx="1"/>
          </p:nvPr>
        </p:nvSpPr>
        <p:spPr>
          <a:xfrm>
            <a:off x="457200" y="1524000"/>
            <a:ext cx="8229600" cy="5029200"/>
          </a:xfrm>
        </p:spPr>
        <p:txBody>
          <a:bodyPr>
            <a:normAutofit fontScale="77500" lnSpcReduction="20000"/>
          </a:bodyPr>
          <a:lstStyle/>
          <a:p>
            <a:r>
              <a:rPr lang="en-US" sz="3100" b="1" i="1" dirty="0" smtClean="0">
                <a:solidFill>
                  <a:srgbClr val="003300"/>
                </a:solidFill>
              </a:rPr>
              <a:t>Meta-substitution </a:t>
            </a:r>
            <a:r>
              <a:rPr lang="en-US" sz="3100" b="1" i="1" dirty="0">
                <a:solidFill>
                  <a:srgbClr val="003300"/>
                </a:solidFill>
              </a:rPr>
              <a:t>(examples)</a:t>
            </a:r>
          </a:p>
          <a:p>
            <a:pPr lvl="1">
              <a:buFont typeface="Arial" panose="020B0604020202020204" pitchFamily="34" charset="0"/>
              <a:buChar char="•"/>
            </a:pPr>
            <a:r>
              <a:rPr lang="en-US" b="1" i="1" dirty="0">
                <a:solidFill>
                  <a:srgbClr val="002060"/>
                </a:solidFill>
              </a:rPr>
              <a:t>Case 1</a:t>
            </a:r>
            <a:r>
              <a:rPr lang="en-US" b="1" dirty="0">
                <a:solidFill>
                  <a:srgbClr val="002060"/>
                </a:solidFill>
              </a:rPr>
              <a:t>: </a:t>
            </a:r>
            <a:r>
              <a:rPr lang="en-US" b="1" i="1" dirty="0" smtClean="0">
                <a:solidFill>
                  <a:srgbClr val="002060"/>
                </a:solidFill>
              </a:rPr>
              <a:t>m</a:t>
            </a:r>
            <a:r>
              <a:rPr lang="en-US" b="1" dirty="0" smtClean="0">
                <a:solidFill>
                  <a:srgbClr val="002060"/>
                </a:solidFill>
              </a:rPr>
              <a:t>-Dichlorobenzene</a:t>
            </a: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sz="3200" b="1" dirty="0" smtClean="0">
              <a:solidFill>
                <a:srgbClr val="002060"/>
              </a:solidFill>
            </a:endParaRPr>
          </a:p>
          <a:p>
            <a:pPr lvl="1">
              <a:buFont typeface="Arial" panose="020B0604020202020204" pitchFamily="34" charset="0"/>
              <a:buChar char="•"/>
            </a:pPr>
            <a:endParaRPr lang="en-US" sz="3200" b="1" dirty="0" smtClean="0">
              <a:solidFill>
                <a:srgbClr val="002060"/>
              </a:solidFill>
            </a:endParaRPr>
          </a:p>
          <a:p>
            <a:pPr lvl="1">
              <a:buFont typeface="Arial" panose="020B0604020202020204" pitchFamily="34" charset="0"/>
              <a:buChar char="•"/>
            </a:pPr>
            <a:endParaRPr lang="en-US" sz="3200" b="1" dirty="0" smtClean="0">
              <a:solidFill>
                <a:srgbClr val="002060"/>
              </a:solidFill>
            </a:endParaRPr>
          </a:p>
          <a:p>
            <a:pPr lvl="1">
              <a:buFont typeface="Arial" panose="020B0604020202020204" pitchFamily="34" charset="0"/>
              <a:buChar char="•"/>
            </a:pPr>
            <a:r>
              <a:rPr lang="en-US" dirty="0">
                <a:solidFill>
                  <a:srgbClr val="002060"/>
                </a:solidFill>
              </a:rPr>
              <a:t>For </a:t>
            </a:r>
            <a:r>
              <a:rPr lang="en-US" i="1" dirty="0">
                <a:solidFill>
                  <a:srgbClr val="002060"/>
                </a:solidFill>
              </a:rPr>
              <a:t>m</a:t>
            </a:r>
            <a:r>
              <a:rPr lang="en-US" dirty="0">
                <a:solidFill>
                  <a:srgbClr val="002060"/>
                </a:solidFill>
              </a:rPr>
              <a:t>-dichlorobenzene, the expected singlet for H</a:t>
            </a:r>
            <a:r>
              <a:rPr lang="en-US" baseline="-25000" dirty="0">
                <a:solidFill>
                  <a:srgbClr val="002060"/>
                </a:solidFill>
              </a:rPr>
              <a:t>1</a:t>
            </a:r>
            <a:r>
              <a:rPr lang="en-US" dirty="0">
                <a:solidFill>
                  <a:srgbClr val="002060"/>
                </a:solidFill>
              </a:rPr>
              <a:t> is not signal most downfield. The signals for H</a:t>
            </a:r>
            <a:r>
              <a:rPr lang="en-US" baseline="-25000" dirty="0">
                <a:solidFill>
                  <a:srgbClr val="002060"/>
                </a:solidFill>
              </a:rPr>
              <a:t>2 </a:t>
            </a:r>
            <a:r>
              <a:rPr lang="en-US" dirty="0">
                <a:solidFill>
                  <a:srgbClr val="002060"/>
                </a:solidFill>
              </a:rPr>
              <a:t>and H</a:t>
            </a:r>
            <a:r>
              <a:rPr lang="en-US" baseline="-25000" dirty="0">
                <a:solidFill>
                  <a:srgbClr val="002060"/>
                </a:solidFill>
              </a:rPr>
              <a:t>3 </a:t>
            </a:r>
            <a:r>
              <a:rPr lang="en-US" dirty="0">
                <a:solidFill>
                  <a:srgbClr val="002060"/>
                </a:solidFill>
              </a:rPr>
              <a:t>overlap </a:t>
            </a:r>
            <a:r>
              <a:rPr lang="en-US" dirty="0" smtClean="0">
                <a:solidFill>
                  <a:srgbClr val="002060"/>
                </a:solidFill>
              </a:rPr>
              <a:t/>
            </a:r>
            <a:br>
              <a:rPr lang="en-US" dirty="0" smtClean="0">
                <a:solidFill>
                  <a:srgbClr val="002060"/>
                </a:solidFill>
              </a:rPr>
            </a:br>
            <a:r>
              <a:rPr lang="en-US" dirty="0" smtClean="0">
                <a:solidFill>
                  <a:srgbClr val="002060"/>
                </a:solidFill>
              </a:rPr>
              <a:t>at </a:t>
            </a:r>
            <a:r>
              <a:rPr lang="en-US" dirty="0">
                <a:solidFill>
                  <a:srgbClr val="002060"/>
                </a:solidFill>
                <a:latin typeface="Symbol" pitchFamily="18" charset="2"/>
              </a:rPr>
              <a:t>d</a:t>
            </a:r>
            <a:r>
              <a:rPr lang="en-US" dirty="0">
                <a:solidFill>
                  <a:srgbClr val="002060"/>
                </a:solidFill>
              </a:rPr>
              <a:t>=7.2 ppm</a:t>
            </a:r>
            <a:r>
              <a:rPr lang="en-US" dirty="0" smtClean="0">
                <a:solidFill>
                  <a:srgbClr val="002060"/>
                </a:solidFill>
              </a:rPr>
              <a:t>.</a:t>
            </a:r>
          </a:p>
          <a:p>
            <a:pPr lvl="1">
              <a:buFont typeface="Arial" panose="020B0604020202020204" pitchFamily="34" charset="0"/>
              <a:buChar char="•"/>
            </a:pPr>
            <a:r>
              <a:rPr lang="en-US" dirty="0">
                <a:solidFill>
                  <a:srgbClr val="002060"/>
                </a:solidFill>
              </a:rPr>
              <a:t>The additional signal at </a:t>
            </a:r>
            <a:r>
              <a:rPr lang="en-US" dirty="0" smtClean="0">
                <a:solidFill>
                  <a:srgbClr val="002060"/>
                </a:solidFill>
                <a:latin typeface="Symbol" pitchFamily="18" charset="2"/>
              </a:rPr>
              <a:t>d</a:t>
            </a:r>
            <a:r>
              <a:rPr lang="en-US" dirty="0" smtClean="0">
                <a:solidFill>
                  <a:srgbClr val="002060"/>
                </a:solidFill>
              </a:rPr>
              <a:t>=2.3 </a:t>
            </a:r>
            <a:r>
              <a:rPr lang="en-US" dirty="0">
                <a:solidFill>
                  <a:srgbClr val="002060"/>
                </a:solidFill>
              </a:rPr>
              <a:t>ppm is due to the two methyl </a:t>
            </a:r>
            <a:r>
              <a:rPr lang="en-US" dirty="0" smtClean="0">
                <a:solidFill>
                  <a:srgbClr val="002060"/>
                </a:solidFill>
              </a:rPr>
              <a:t>groups on the ring</a:t>
            </a: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b="1" dirty="0">
              <a:solidFill>
                <a:srgbClr val="002060"/>
              </a:solidFill>
            </a:endParaRPr>
          </a:p>
          <a:p>
            <a:endParaRPr lang="en-US" dirty="0"/>
          </a:p>
        </p:txBody>
      </p:sp>
      <p:sp>
        <p:nvSpPr>
          <p:cNvPr id="9" name="Slide Number Placeholder 8"/>
          <p:cNvSpPr>
            <a:spLocks noGrp="1"/>
          </p:cNvSpPr>
          <p:nvPr>
            <p:ph type="sldNum" sz="quarter" idx="12"/>
          </p:nvPr>
        </p:nvSpPr>
        <p:spPr/>
        <p:txBody>
          <a:bodyPr/>
          <a:lstStyle/>
          <a:p>
            <a:fld id="{97A92199-DFD4-4428-9FFF-DBBDDFCE1B7E}" type="slidenum">
              <a:rPr lang="en-US" smtClean="0"/>
              <a:t>36</a:t>
            </a:fld>
            <a:endParaRPr lang="en-US"/>
          </a:p>
        </p:txBody>
      </p:sp>
      <p:pic>
        <p:nvPicPr>
          <p:cNvPr id="4" name="Picture 3"/>
          <p:cNvPicPr/>
          <p:nvPr/>
        </p:nvPicPr>
        <p:blipFill>
          <a:blip r:embed="rId3" cstate="print">
            <a:lum bright="-20000" contrast="40000"/>
          </a:blip>
          <a:srcRect/>
          <a:stretch>
            <a:fillRect/>
          </a:stretch>
        </p:blipFill>
        <p:spPr bwMode="auto">
          <a:xfrm>
            <a:off x="2089150" y="2438400"/>
            <a:ext cx="2711450" cy="2225040"/>
          </a:xfrm>
          <a:prstGeom prst="rect">
            <a:avLst/>
          </a:prstGeom>
          <a:noFill/>
          <a:ln w="9525">
            <a:noFill/>
            <a:miter lim="800000"/>
            <a:headEnd/>
            <a:tailEnd/>
          </a:ln>
        </p:spPr>
      </p:pic>
      <p:sp>
        <p:nvSpPr>
          <p:cNvPr id="5" name="Text Box 2"/>
          <p:cNvSpPr txBox="1">
            <a:spLocks noChangeArrowheads="1"/>
          </p:cNvSpPr>
          <p:nvPr/>
        </p:nvSpPr>
        <p:spPr bwMode="auto">
          <a:xfrm>
            <a:off x="2353310" y="4191000"/>
            <a:ext cx="7708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1</a:t>
            </a:r>
            <a:r>
              <a:rPr lang="en-US" sz="1000" b="1" dirty="0">
                <a:solidFill>
                  <a:schemeClr val="bg1"/>
                </a:solidFill>
                <a:effectLst/>
                <a:latin typeface="Times"/>
                <a:ea typeface="Times"/>
                <a:cs typeface="Times New Roman"/>
              </a:rPr>
              <a:t> H</a:t>
            </a:r>
            <a:r>
              <a:rPr lang="en-US" sz="1000" b="1" baseline="-25000" dirty="0">
                <a:solidFill>
                  <a:schemeClr val="bg1"/>
                </a:solidFill>
                <a:effectLst/>
                <a:latin typeface="Times"/>
                <a:ea typeface="Times"/>
                <a:cs typeface="Times New Roman"/>
              </a:rPr>
              <a:t>2</a:t>
            </a:r>
            <a:r>
              <a:rPr lang="en-US" sz="1000" b="1" dirty="0">
                <a:solidFill>
                  <a:schemeClr val="bg1"/>
                </a:solidFill>
                <a:effectLst/>
                <a:latin typeface="Times"/>
                <a:ea typeface="Times"/>
                <a:cs typeface="Times New Roman"/>
              </a:rPr>
              <a:t>/H</a:t>
            </a:r>
            <a:r>
              <a:rPr lang="en-US" sz="1000" b="1" baseline="-25000" dirty="0">
                <a:solidFill>
                  <a:schemeClr val="bg1"/>
                </a:solidFill>
                <a:effectLst/>
                <a:latin typeface="Times"/>
                <a:ea typeface="Times"/>
                <a:cs typeface="Times New Roman"/>
              </a:rPr>
              <a:t>3</a:t>
            </a:r>
            <a:endParaRPr lang="en-US" sz="1200" dirty="0">
              <a:solidFill>
                <a:schemeClr val="bg1"/>
              </a:solidFill>
              <a:effectLst/>
              <a:latin typeface="Times"/>
              <a:ea typeface="Times"/>
              <a:cs typeface="Times New Roman"/>
            </a:endParaRPr>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0431" y="2438400"/>
            <a:ext cx="3027769" cy="222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95152578"/>
              </p:ext>
            </p:extLst>
          </p:nvPr>
        </p:nvGraphicFramePr>
        <p:xfrm>
          <a:off x="4086225" y="2466975"/>
          <a:ext cx="638175" cy="733425"/>
        </p:xfrm>
        <a:graphic>
          <a:graphicData uri="http://schemas.openxmlformats.org/presentationml/2006/ole">
            <mc:AlternateContent xmlns:mc="http://schemas.openxmlformats.org/markup-compatibility/2006">
              <mc:Choice xmlns:v="urn:schemas-microsoft-com:vml" Requires="v">
                <p:oleObj spid="_x0000_s20650" r:id="rId5" imgW="1050840" imgH="1207800" progId="ChemDraw.Document.6.0">
                  <p:embed/>
                </p:oleObj>
              </mc:Choice>
              <mc:Fallback>
                <p:oleObj r:id="rId5" imgW="1050840" imgH="1207800" progId="ChemDraw.Document.6.0">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225" y="2466975"/>
                        <a:ext cx="638175"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1329591"/>
              </p:ext>
            </p:extLst>
          </p:nvPr>
        </p:nvGraphicFramePr>
        <p:xfrm>
          <a:off x="7620000" y="2514600"/>
          <a:ext cx="737681" cy="783494"/>
        </p:xfrm>
        <a:graphic>
          <a:graphicData uri="http://schemas.openxmlformats.org/presentationml/2006/ole">
            <mc:AlternateContent xmlns:mc="http://schemas.openxmlformats.org/markup-compatibility/2006">
              <mc:Choice xmlns:v="urn:schemas-microsoft-com:vml" Requires="v">
                <p:oleObj spid="_x0000_s20651" r:id="rId7" imgW="1229468" imgH="1305824" progId="">
                  <p:embed/>
                </p:oleObj>
              </mc:Choice>
              <mc:Fallback>
                <p:oleObj r:id="rId7" imgW="1229468" imgH="1305824" progId="">
                  <p:embed/>
                  <p:pic>
                    <p:nvPicPr>
                      <p:cNvPr id="0" name=""/>
                      <p:cNvPicPr/>
                      <p:nvPr/>
                    </p:nvPicPr>
                    <p:blipFill>
                      <a:blip r:embed="rId8"/>
                      <a:stretch>
                        <a:fillRect/>
                      </a:stretch>
                    </p:blipFill>
                    <p:spPr>
                      <a:xfrm>
                        <a:off x="7620000" y="2514600"/>
                        <a:ext cx="737681" cy="783494"/>
                      </a:xfrm>
                      <a:prstGeom prst="rect">
                        <a:avLst/>
                      </a:prstGeom>
                    </p:spPr>
                  </p:pic>
                </p:oleObj>
              </mc:Fallback>
            </mc:AlternateContent>
          </a:graphicData>
        </a:graphic>
      </p:graphicFrame>
      <p:sp>
        <p:nvSpPr>
          <p:cNvPr id="10" name="TextBox 9"/>
          <p:cNvSpPr txBox="1"/>
          <p:nvPr/>
        </p:nvSpPr>
        <p:spPr>
          <a:xfrm>
            <a:off x="5943600" y="1752600"/>
            <a:ext cx="1329210" cy="769441"/>
          </a:xfrm>
          <a:prstGeom prst="rect">
            <a:avLst/>
          </a:prstGeom>
          <a:noFill/>
        </p:spPr>
        <p:txBody>
          <a:bodyPr wrap="none" rtlCol="0">
            <a:spAutoFit/>
          </a:bodyPr>
          <a:lstStyle/>
          <a:p>
            <a:pPr marL="0" lvl="1"/>
            <a:r>
              <a:rPr lang="en-US" sz="2200" b="1" i="1" dirty="0" smtClean="0">
                <a:solidFill>
                  <a:srgbClr val="002060"/>
                </a:solidFill>
              </a:rPr>
              <a:t>m</a:t>
            </a:r>
            <a:r>
              <a:rPr lang="en-US" sz="2200" b="1" dirty="0" smtClean="0">
                <a:solidFill>
                  <a:srgbClr val="002060"/>
                </a:solidFill>
              </a:rPr>
              <a:t>-Xylene</a:t>
            </a:r>
            <a:endParaRPr lang="en-US" sz="2200" b="1" dirty="0">
              <a:solidFill>
                <a:srgbClr val="002060"/>
              </a:solidFill>
            </a:endParaRPr>
          </a:p>
          <a:p>
            <a:endParaRPr lang="en-US" sz="2200" dirty="0"/>
          </a:p>
        </p:txBody>
      </p:sp>
    </p:spTree>
    <p:extLst>
      <p:ext uri="{BB962C8B-B14F-4D97-AF65-F5344CB8AC3E}">
        <p14:creationId xmlns:p14="http://schemas.microsoft.com/office/powerpoint/2010/main" val="321940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arn(inVertical)">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 calcmode="lin" valueType="num">
                                      <p:cBhvr>
                                        <p:cTn id="12" dur="500" fill="hold"/>
                                        <p:tgtEl>
                                          <p:spTgt spid="20482"/>
                                        </p:tgtEl>
                                        <p:attrNameLst>
                                          <p:attrName>ppt_w</p:attrName>
                                        </p:attrNameLst>
                                      </p:cBhvr>
                                      <p:tavLst>
                                        <p:tav tm="0">
                                          <p:val>
                                            <p:fltVal val="0"/>
                                          </p:val>
                                        </p:tav>
                                        <p:tav tm="100000">
                                          <p:val>
                                            <p:strVal val="#ppt_w"/>
                                          </p:val>
                                        </p:tav>
                                      </p:tavLst>
                                    </p:anim>
                                    <p:anim calcmode="lin" valueType="num">
                                      <p:cBhvr>
                                        <p:cTn id="13" dur="500" fill="hold"/>
                                        <p:tgtEl>
                                          <p:spTgt spid="20482"/>
                                        </p:tgtEl>
                                        <p:attrNameLst>
                                          <p:attrName>ppt_h</p:attrName>
                                        </p:attrNameLst>
                                      </p:cBhvr>
                                      <p:tavLst>
                                        <p:tav tm="0">
                                          <p:val>
                                            <p:fltVal val="0"/>
                                          </p:val>
                                        </p:tav>
                                        <p:tav tm="100000">
                                          <p:val>
                                            <p:strVal val="#ppt_h"/>
                                          </p:val>
                                        </p:tav>
                                      </p:tavLst>
                                    </p:anim>
                                    <p:animEffect transition="in" filter="fade">
                                      <p:cBhvr>
                                        <p:cTn id="14" dur="500"/>
                                        <p:tgtEl>
                                          <p:spTgt spid="2048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barn(inVertical)">
                                      <p:cBhvr>
                                        <p:cTn id="2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a:t>
            </a:r>
            <a:r>
              <a:rPr lang="en-US" sz="3600" dirty="0" err="1">
                <a:solidFill>
                  <a:srgbClr val="002060"/>
                </a:solidFill>
                <a:effectLst/>
              </a:rPr>
              <a:t>Metasubstitution</a:t>
            </a:r>
            <a:endParaRPr lang="en-US" sz="3600" dirty="0"/>
          </a:p>
        </p:txBody>
      </p:sp>
      <p:sp>
        <p:nvSpPr>
          <p:cNvPr id="2" name="Content Placeholder 1"/>
          <p:cNvSpPr>
            <a:spLocks noGrp="1"/>
          </p:cNvSpPr>
          <p:nvPr>
            <p:ph idx="1"/>
          </p:nvPr>
        </p:nvSpPr>
        <p:spPr>
          <a:xfrm>
            <a:off x="457200" y="1524000"/>
            <a:ext cx="8229600" cy="5029200"/>
          </a:xfrm>
        </p:spPr>
        <p:txBody>
          <a:bodyPr>
            <a:normAutofit fontScale="70000" lnSpcReduction="20000"/>
          </a:bodyPr>
          <a:lstStyle/>
          <a:p>
            <a:r>
              <a:rPr lang="en-US" sz="2900" b="1" i="1" dirty="0" smtClean="0">
                <a:solidFill>
                  <a:srgbClr val="003300"/>
                </a:solidFill>
              </a:rPr>
              <a:t>Meta-substitution (examples)</a:t>
            </a:r>
          </a:p>
          <a:p>
            <a:pPr lvl="1">
              <a:buFont typeface="Arial" panose="020B0604020202020204" pitchFamily="34" charset="0"/>
              <a:buChar char="•"/>
            </a:pPr>
            <a:r>
              <a:rPr lang="en-US" b="1" i="1" dirty="0" smtClean="0">
                <a:solidFill>
                  <a:srgbClr val="002060"/>
                </a:solidFill>
              </a:rPr>
              <a:t>Case 2</a:t>
            </a:r>
            <a:r>
              <a:rPr lang="en-US" b="1" dirty="0" smtClean="0">
                <a:solidFill>
                  <a:srgbClr val="002060"/>
                </a:solidFill>
              </a:rPr>
              <a:t>: </a:t>
            </a:r>
            <a:r>
              <a:rPr lang="en-US" b="1" i="1" dirty="0" smtClean="0">
                <a:solidFill>
                  <a:srgbClr val="002060"/>
                </a:solidFill>
              </a:rPr>
              <a:t>m</a:t>
            </a:r>
            <a:r>
              <a:rPr lang="en-US" b="1" dirty="0" smtClean="0">
                <a:solidFill>
                  <a:srgbClr val="002060"/>
                </a:solidFill>
              </a:rPr>
              <a:t>-</a:t>
            </a:r>
            <a:r>
              <a:rPr lang="en-US" b="1" dirty="0" err="1" smtClean="0">
                <a:solidFill>
                  <a:srgbClr val="002060"/>
                </a:solidFill>
              </a:rPr>
              <a:t>Nitroaniline</a:t>
            </a: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endParaRPr lang="en-US" b="1" dirty="0" smtClean="0">
              <a:solidFill>
                <a:srgbClr val="002060"/>
              </a:solidFill>
            </a:endParaRPr>
          </a:p>
          <a:p>
            <a:pPr lvl="1">
              <a:buFont typeface="Arial" panose="020B0604020202020204" pitchFamily="34" charset="0"/>
              <a:buChar char="•"/>
            </a:pPr>
            <a:r>
              <a:rPr lang="en-US" dirty="0">
                <a:solidFill>
                  <a:srgbClr val="002060"/>
                </a:solidFill>
              </a:rPr>
              <a:t>For </a:t>
            </a:r>
            <a:r>
              <a:rPr lang="en-US" i="1" dirty="0">
                <a:solidFill>
                  <a:srgbClr val="002060"/>
                </a:solidFill>
              </a:rPr>
              <a:t>m</a:t>
            </a:r>
            <a:r>
              <a:rPr lang="en-US" dirty="0">
                <a:solidFill>
                  <a:srgbClr val="002060"/>
                </a:solidFill>
              </a:rPr>
              <a:t>-nitroaniline (Y=NO</a:t>
            </a:r>
            <a:r>
              <a:rPr lang="en-US" baseline="-25000" dirty="0">
                <a:solidFill>
                  <a:srgbClr val="002060"/>
                </a:solidFill>
              </a:rPr>
              <a:t>2</a:t>
            </a:r>
            <a:r>
              <a:rPr lang="en-US" dirty="0">
                <a:solidFill>
                  <a:srgbClr val="002060"/>
                </a:solidFill>
              </a:rPr>
              <a:t>, X=NH</a:t>
            </a:r>
            <a:r>
              <a:rPr lang="en-US" baseline="-25000" dirty="0">
                <a:solidFill>
                  <a:srgbClr val="002060"/>
                </a:solidFill>
              </a:rPr>
              <a:t>2</a:t>
            </a:r>
            <a:r>
              <a:rPr lang="en-US" dirty="0">
                <a:solidFill>
                  <a:srgbClr val="002060"/>
                </a:solidFill>
              </a:rPr>
              <a:t>) the signal for H</a:t>
            </a:r>
            <a:r>
              <a:rPr lang="en-US" baseline="-25000" dirty="0">
                <a:solidFill>
                  <a:srgbClr val="002060"/>
                </a:solidFill>
              </a:rPr>
              <a:t>1</a:t>
            </a:r>
            <a:r>
              <a:rPr lang="en-US" dirty="0">
                <a:solidFill>
                  <a:srgbClr val="002060"/>
                </a:solidFill>
              </a:rPr>
              <a:t> </a:t>
            </a:r>
            <a:r>
              <a:rPr lang="en-US" dirty="0" smtClean="0">
                <a:solidFill>
                  <a:srgbClr val="002060"/>
                </a:solidFill>
              </a:rPr>
              <a:t>located at </a:t>
            </a:r>
            <a:r>
              <a:rPr lang="en-US" dirty="0">
                <a:solidFill>
                  <a:srgbClr val="002060"/>
                </a:solidFill>
                <a:latin typeface="Symbol" pitchFamily="18" charset="2"/>
              </a:rPr>
              <a:t>d</a:t>
            </a:r>
            <a:r>
              <a:rPr lang="en-US" dirty="0">
                <a:solidFill>
                  <a:srgbClr val="002060"/>
                </a:solidFill>
              </a:rPr>
              <a:t>=7.47 ppm is clearly a singlet (H</a:t>
            </a:r>
            <a:r>
              <a:rPr lang="en-US" baseline="-25000" dirty="0">
                <a:solidFill>
                  <a:srgbClr val="002060"/>
                </a:solidFill>
              </a:rPr>
              <a:t>1</a:t>
            </a:r>
            <a:r>
              <a:rPr lang="en-US" dirty="0" smtClean="0">
                <a:solidFill>
                  <a:srgbClr val="002060"/>
                </a:solidFill>
              </a:rPr>
              <a:t>).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two doublets (at </a:t>
            </a:r>
            <a:r>
              <a:rPr lang="en-US" dirty="0">
                <a:solidFill>
                  <a:srgbClr val="002060"/>
                </a:solidFill>
                <a:latin typeface="Symbol" pitchFamily="18" charset="2"/>
              </a:rPr>
              <a:t>d</a:t>
            </a:r>
            <a:r>
              <a:rPr lang="en-US" dirty="0">
                <a:solidFill>
                  <a:srgbClr val="002060"/>
                </a:solidFill>
              </a:rPr>
              <a:t>=6.95 and </a:t>
            </a:r>
            <a:r>
              <a:rPr lang="en-US" dirty="0">
                <a:solidFill>
                  <a:srgbClr val="002060"/>
                </a:solidFill>
                <a:latin typeface="Symbol" pitchFamily="18" charset="2"/>
              </a:rPr>
              <a:t>d</a:t>
            </a:r>
            <a:r>
              <a:rPr lang="en-US" dirty="0">
                <a:solidFill>
                  <a:srgbClr val="002060"/>
                </a:solidFill>
              </a:rPr>
              <a:t>=7.54 ppm) are a result of </a:t>
            </a:r>
            <a:r>
              <a:rPr lang="en-US" dirty="0" smtClean="0">
                <a:solidFill>
                  <a:srgbClr val="002060"/>
                </a:solidFill>
              </a:rPr>
              <a:t>H</a:t>
            </a:r>
            <a:r>
              <a:rPr lang="en-US" baseline="-25000" dirty="0" smtClean="0">
                <a:solidFill>
                  <a:srgbClr val="002060"/>
                </a:solidFill>
              </a:rPr>
              <a:t>2</a:t>
            </a:r>
            <a:r>
              <a:rPr lang="en-US" dirty="0" smtClean="0">
                <a:solidFill>
                  <a:srgbClr val="002060"/>
                </a:solidFill>
              </a:rPr>
              <a:t> </a:t>
            </a:r>
            <a:r>
              <a:rPr lang="en-US" dirty="0">
                <a:solidFill>
                  <a:srgbClr val="002060"/>
                </a:solidFill>
              </a:rPr>
              <a:t>and </a:t>
            </a:r>
            <a:r>
              <a:rPr lang="en-US" dirty="0" smtClean="0">
                <a:solidFill>
                  <a:srgbClr val="002060"/>
                </a:solidFill>
              </a:rPr>
              <a:t>H</a:t>
            </a:r>
            <a:r>
              <a:rPr lang="en-US" baseline="-25000" dirty="0" smtClean="0">
                <a:solidFill>
                  <a:srgbClr val="002060"/>
                </a:solidFill>
              </a:rPr>
              <a:t>4</a:t>
            </a:r>
            <a:r>
              <a:rPr lang="en-US" dirty="0" smtClean="0">
                <a:solidFill>
                  <a:srgbClr val="002060"/>
                </a:solidFill>
              </a:rPr>
              <a:t>.</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signal at </a:t>
            </a:r>
            <a:r>
              <a:rPr lang="en-US" dirty="0">
                <a:solidFill>
                  <a:srgbClr val="002060"/>
                </a:solidFill>
                <a:latin typeface="Symbol" pitchFamily="18" charset="2"/>
              </a:rPr>
              <a:t>d</a:t>
            </a:r>
            <a:r>
              <a:rPr lang="en-US" dirty="0">
                <a:solidFill>
                  <a:srgbClr val="002060"/>
                </a:solidFill>
              </a:rPr>
              <a:t>=7.25 ppm is a triplet, which is due to </a:t>
            </a:r>
            <a:r>
              <a:rPr lang="en-US" dirty="0" smtClean="0">
                <a:solidFill>
                  <a:srgbClr val="002060"/>
                </a:solidFill>
              </a:rPr>
              <a:t>H</a:t>
            </a:r>
            <a:r>
              <a:rPr lang="en-US" baseline="-25000" dirty="0" smtClean="0">
                <a:solidFill>
                  <a:srgbClr val="002060"/>
                </a:solidFill>
              </a:rPr>
              <a:t>3</a:t>
            </a:r>
            <a:r>
              <a:rPr lang="en-US" dirty="0" smtClean="0">
                <a:solidFill>
                  <a:srgbClr val="002060"/>
                </a:solidFill>
              </a:rPr>
              <a:t>.</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amino group appears as a broad signal at </a:t>
            </a:r>
            <a:r>
              <a:rPr lang="en-US" dirty="0" smtClean="0">
                <a:solidFill>
                  <a:srgbClr val="002060"/>
                </a:solidFill>
                <a:latin typeface="Symbol" pitchFamily="18" charset="2"/>
              </a:rPr>
              <a:t>d</a:t>
            </a:r>
            <a:r>
              <a:rPr lang="en-US" dirty="0">
                <a:solidFill>
                  <a:srgbClr val="002060"/>
                </a:solidFill>
              </a:rPr>
              <a:t>=~4.0 </a:t>
            </a:r>
            <a:r>
              <a:rPr lang="en-US" dirty="0" smtClean="0">
                <a:solidFill>
                  <a:srgbClr val="002060"/>
                </a:solidFill>
              </a:rPr>
              <a:t>ppm.</a:t>
            </a:r>
            <a:endParaRPr lang="en-US" dirty="0">
              <a:solidFill>
                <a:srgbClr val="002060"/>
              </a:solidFill>
            </a:endParaRPr>
          </a:p>
          <a:p>
            <a:pPr lvl="1">
              <a:buFont typeface="Arial" panose="020B0604020202020204" pitchFamily="34" charset="0"/>
              <a:buChar char="•"/>
            </a:pPr>
            <a:endParaRPr lang="en-US" b="1" dirty="0" smtClean="0">
              <a:solidFill>
                <a:srgbClr val="002060"/>
              </a:solidFill>
            </a:endParaRPr>
          </a:p>
          <a:p>
            <a:endParaRPr lang="en-US" dirty="0">
              <a:solidFill>
                <a:srgbClr val="002060"/>
              </a:solidFill>
            </a:endParaRPr>
          </a:p>
        </p:txBody>
      </p:sp>
      <p:sp>
        <p:nvSpPr>
          <p:cNvPr id="10" name="Slide Number Placeholder 9"/>
          <p:cNvSpPr>
            <a:spLocks noGrp="1"/>
          </p:cNvSpPr>
          <p:nvPr>
            <p:ph type="sldNum" sz="quarter" idx="12"/>
          </p:nvPr>
        </p:nvSpPr>
        <p:spPr/>
        <p:txBody>
          <a:bodyPr/>
          <a:lstStyle/>
          <a:p>
            <a:fld id="{97A92199-DFD4-4428-9FFF-DBBDDFCE1B7E}" type="slidenum">
              <a:rPr lang="en-US" smtClean="0"/>
              <a:t>37</a:t>
            </a:fld>
            <a:endParaRPr lang="en-US"/>
          </a:p>
        </p:txBody>
      </p:sp>
      <p:pic>
        <p:nvPicPr>
          <p:cNvPr id="4" name="Picture 3"/>
          <p:cNvPicPr/>
          <p:nvPr/>
        </p:nvPicPr>
        <p:blipFill>
          <a:blip r:embed="rId3" cstate="print">
            <a:lum bright="-20000" contrast="40000"/>
          </a:blip>
          <a:srcRect/>
          <a:stretch>
            <a:fillRect/>
          </a:stretch>
        </p:blipFill>
        <p:spPr bwMode="auto">
          <a:xfrm>
            <a:off x="1066800" y="2286000"/>
            <a:ext cx="2750185" cy="2231390"/>
          </a:xfrm>
          <a:prstGeom prst="rect">
            <a:avLst/>
          </a:prstGeom>
          <a:noFill/>
          <a:ln w="9525">
            <a:noFill/>
            <a:miter lim="800000"/>
            <a:headEnd/>
            <a:tailEnd/>
          </a:ln>
        </p:spPr>
      </p:pic>
      <p:sp>
        <p:nvSpPr>
          <p:cNvPr id="5" name="Text Box 2"/>
          <p:cNvSpPr txBox="1">
            <a:spLocks noChangeArrowheads="1"/>
          </p:cNvSpPr>
          <p:nvPr/>
        </p:nvSpPr>
        <p:spPr bwMode="auto">
          <a:xfrm>
            <a:off x="2667000" y="3733800"/>
            <a:ext cx="48387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a:solidFill>
                  <a:schemeClr val="bg1"/>
                </a:solidFill>
                <a:effectLst/>
                <a:latin typeface="Times"/>
                <a:ea typeface="Times"/>
                <a:cs typeface="Times New Roman"/>
              </a:rPr>
              <a:t>NH</a:t>
            </a:r>
            <a:r>
              <a:rPr lang="en-US" sz="1000" b="1" baseline="-25000" dirty="0">
                <a:solidFill>
                  <a:schemeClr val="bg1"/>
                </a:solidFill>
                <a:effectLst/>
                <a:latin typeface="Times"/>
                <a:ea typeface="Times"/>
                <a:cs typeface="Times New Roman"/>
              </a:rPr>
              <a:t>2</a:t>
            </a:r>
            <a:endParaRPr lang="en-US" sz="1200" dirty="0">
              <a:solidFill>
                <a:schemeClr val="bg1"/>
              </a:solidFill>
              <a:effectLst/>
              <a:latin typeface="Times"/>
              <a:ea typeface="Times"/>
              <a:cs typeface="Times New Roman"/>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958299663"/>
              </p:ext>
            </p:extLst>
          </p:nvPr>
        </p:nvGraphicFramePr>
        <p:xfrm>
          <a:off x="3124200" y="2286000"/>
          <a:ext cx="685800" cy="742950"/>
        </p:xfrm>
        <a:graphic>
          <a:graphicData uri="http://schemas.openxmlformats.org/presentationml/2006/ole">
            <mc:AlternateContent xmlns:mc="http://schemas.openxmlformats.org/markup-compatibility/2006">
              <mc:Choice xmlns:v="urn:schemas-microsoft-com:vml" Requires="v">
                <p:oleObj spid="_x0000_s21588" r:id="rId4" imgW="1167480" imgH="1232280" progId="ChemDraw.Document.6.0">
                  <p:embed/>
                </p:oleObj>
              </mc:Choice>
              <mc:Fallback>
                <p:oleObj r:id="rId4" imgW="1167480" imgH="1232280"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685800" cy="74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7"/>
          <p:cNvPicPr/>
          <p:nvPr/>
        </p:nvPicPr>
        <p:blipFill>
          <a:blip r:embed="rId6" cstate="print">
            <a:lum bright="-20000" contrast="40000"/>
          </a:blip>
          <a:srcRect/>
          <a:stretch>
            <a:fillRect/>
          </a:stretch>
        </p:blipFill>
        <p:spPr bwMode="auto">
          <a:xfrm>
            <a:off x="4448677" y="2286000"/>
            <a:ext cx="2340610" cy="2231136"/>
          </a:xfrm>
          <a:prstGeom prst="rect">
            <a:avLst/>
          </a:prstGeom>
          <a:noFill/>
          <a:ln w="9525">
            <a:noFill/>
            <a:miter lim="800000"/>
            <a:headEnd/>
            <a:tailEnd/>
          </a:ln>
        </p:spPr>
      </p:pic>
      <p:sp>
        <p:nvSpPr>
          <p:cNvPr id="9" name="Text Box 2"/>
          <p:cNvSpPr txBox="1">
            <a:spLocks noChangeArrowheads="1"/>
          </p:cNvSpPr>
          <p:nvPr/>
        </p:nvSpPr>
        <p:spPr bwMode="auto">
          <a:xfrm>
            <a:off x="5029200" y="3944620"/>
            <a:ext cx="1507490" cy="246380"/>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en-US" sz="1000" b="1" dirty="0" smtClean="0">
                <a:effectLst/>
                <a:latin typeface="Times"/>
                <a:ea typeface="Times"/>
                <a:cs typeface="Times New Roman"/>
              </a:rPr>
              <a:t> H</a:t>
            </a:r>
            <a:r>
              <a:rPr lang="en-US" sz="1000" b="1" baseline="-25000" dirty="0" smtClean="0">
                <a:effectLst/>
                <a:latin typeface="Times"/>
                <a:ea typeface="Times"/>
                <a:cs typeface="Times New Roman"/>
              </a:rPr>
              <a:t>4</a:t>
            </a:r>
            <a:r>
              <a:rPr lang="en-US" sz="1000" b="1" dirty="0" smtClean="0">
                <a:effectLst/>
                <a:latin typeface="Times"/>
                <a:ea typeface="Times"/>
                <a:cs typeface="Times New Roman"/>
              </a:rPr>
              <a:t> H</a:t>
            </a:r>
            <a:r>
              <a:rPr lang="en-US" sz="1000" b="1" baseline="-25000" dirty="0" smtClean="0">
                <a:effectLst/>
                <a:latin typeface="Times"/>
                <a:ea typeface="Times"/>
                <a:cs typeface="Times New Roman"/>
              </a:rPr>
              <a:t>1         </a:t>
            </a:r>
            <a:r>
              <a:rPr lang="en-US" sz="1000" b="1" dirty="0">
                <a:effectLst/>
                <a:latin typeface="Times"/>
                <a:ea typeface="Times"/>
                <a:cs typeface="Times New Roman"/>
              </a:rPr>
              <a:t>H</a:t>
            </a:r>
            <a:r>
              <a:rPr lang="en-US" sz="1000" b="1" baseline="-25000" dirty="0">
                <a:effectLst/>
                <a:latin typeface="Times"/>
                <a:ea typeface="Times"/>
                <a:cs typeface="Times New Roman"/>
              </a:rPr>
              <a:t>3                  </a:t>
            </a:r>
            <a:r>
              <a:rPr lang="en-US" sz="1000" b="1" dirty="0">
                <a:effectLst/>
                <a:latin typeface="Times"/>
                <a:ea typeface="Times"/>
                <a:cs typeface="Times New Roman"/>
              </a:rPr>
              <a:t>H</a:t>
            </a:r>
            <a:r>
              <a:rPr lang="en-US" sz="1000" b="1" baseline="-25000" dirty="0">
                <a:effectLst/>
                <a:latin typeface="Times"/>
                <a:ea typeface="Times"/>
                <a:cs typeface="Times New Roman"/>
              </a:rPr>
              <a:t>2</a:t>
            </a:r>
            <a:endParaRPr lang="en-US" sz="1200" dirty="0">
              <a:effectLst/>
              <a:latin typeface="Times"/>
              <a:ea typeface="Times"/>
              <a:cs typeface="Times New Roman"/>
            </a:endParaRPr>
          </a:p>
        </p:txBody>
      </p:sp>
    </p:spTree>
    <p:extLst>
      <p:ext uri="{BB962C8B-B14F-4D97-AF65-F5344CB8AC3E}">
        <p14:creationId xmlns:p14="http://schemas.microsoft.com/office/powerpoint/2010/main" val="318814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barn(inVertical)">
                                      <p:cBhvr>
                                        <p:cTn id="7" dur="500"/>
                                        <p:tgtEl>
                                          <p:spTgt spid="2">
                                            <p:txEl>
                                              <p:pRg st="10" end="1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animEffect transition="in" filter="barn(inVertical)">
                                      <p:cBhvr>
                                        <p:cTn id="17" dur="500"/>
                                        <p:tgtEl>
                                          <p:spTgt spid="2">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2" end="12"/>
                                            </p:txEl>
                                          </p:spTgt>
                                        </p:tgtEl>
                                        <p:attrNameLst>
                                          <p:attrName>style.visibility</p:attrName>
                                        </p:attrNameLst>
                                      </p:cBhvr>
                                      <p:to>
                                        <p:strVal val="visible"/>
                                      </p:to>
                                    </p:set>
                                    <p:animEffect transition="in" filter="barn(inVertical)">
                                      <p:cBhvr>
                                        <p:cTn id="22" dur="500"/>
                                        <p:tgtEl>
                                          <p:spTgt spid="2">
                                            <p:txEl>
                                              <p:pRg st="12" end="1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
                                            <p:txEl>
                                              <p:pRg st="13" end="13"/>
                                            </p:txEl>
                                          </p:spTgt>
                                        </p:tgtEl>
                                        <p:attrNameLst>
                                          <p:attrName>style.visibility</p:attrName>
                                        </p:attrNameLst>
                                      </p:cBhvr>
                                      <p:to>
                                        <p:strVal val="visible"/>
                                      </p:to>
                                    </p:set>
                                    <p:animEffect transition="in" filter="barn(inVertical)">
                                      <p:cBhvr>
                                        <p:cTn id="30"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 Coupling Constants</a:t>
            </a:r>
            <a:endParaRPr lang="en-US" sz="3600" dirty="0"/>
          </a:p>
        </p:txBody>
      </p:sp>
      <p:sp>
        <p:nvSpPr>
          <p:cNvPr id="2" name="Content Placeholder 1"/>
          <p:cNvSpPr>
            <a:spLocks noGrp="1"/>
          </p:cNvSpPr>
          <p:nvPr>
            <p:ph idx="1"/>
          </p:nvPr>
        </p:nvSpPr>
        <p:spPr>
          <a:xfrm>
            <a:off x="457200" y="1524000"/>
            <a:ext cx="8229600" cy="4876800"/>
          </a:xfrm>
        </p:spPr>
        <p:txBody>
          <a:bodyPr>
            <a:normAutofit fontScale="62500" lnSpcReduction="20000"/>
          </a:bodyPr>
          <a:lstStyle/>
          <a:p>
            <a:r>
              <a:rPr lang="en-US" b="1" i="1" dirty="0"/>
              <a:t>Coupling </a:t>
            </a:r>
            <a:r>
              <a:rPr lang="en-US" b="1" i="1" dirty="0" smtClean="0"/>
              <a:t>Constants</a:t>
            </a:r>
            <a:endParaRPr lang="en-US" dirty="0"/>
          </a:p>
          <a:p>
            <a:pPr lvl="1">
              <a:buFont typeface="Arial" panose="020B0604020202020204" pitchFamily="34" charset="0"/>
              <a:buChar char="•"/>
            </a:pPr>
            <a:r>
              <a:rPr lang="en-US" dirty="0" smtClean="0">
                <a:solidFill>
                  <a:srgbClr val="002060"/>
                </a:solidFill>
              </a:rPr>
              <a:t>The </a:t>
            </a:r>
            <a:r>
              <a:rPr lang="en-US" dirty="0">
                <a:solidFill>
                  <a:srgbClr val="002060"/>
                </a:solidFill>
              </a:rPr>
              <a:t>spacing between the lines of a multiplet is called coupling constant. </a:t>
            </a: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The </a:t>
            </a:r>
            <a:r>
              <a:rPr lang="en-US" dirty="0">
                <a:solidFill>
                  <a:srgbClr val="002060"/>
                </a:solidFill>
              </a:rPr>
              <a:t>coupling constant is identical within the multiplet and its coupling partner. In other words, nucleus A couples with nucleus B with the coupling constant </a:t>
            </a:r>
            <a:r>
              <a:rPr lang="en-US" i="1" dirty="0">
                <a:solidFill>
                  <a:srgbClr val="002060"/>
                </a:solidFill>
              </a:rPr>
              <a:t>J</a:t>
            </a:r>
            <a:r>
              <a:rPr lang="en-US" i="1" baseline="-25000" dirty="0">
                <a:solidFill>
                  <a:srgbClr val="002060"/>
                </a:solidFill>
              </a:rPr>
              <a:t>AB</a:t>
            </a:r>
            <a:r>
              <a:rPr lang="en-US" dirty="0">
                <a:solidFill>
                  <a:srgbClr val="002060"/>
                </a:solidFill>
              </a:rPr>
              <a:t>, and nucleus B couples with nucleus A with the same coupling constant, </a:t>
            </a:r>
            <a:r>
              <a:rPr lang="en-US" i="1" dirty="0">
                <a:solidFill>
                  <a:srgbClr val="002060"/>
                </a:solidFill>
              </a:rPr>
              <a:t>J</a:t>
            </a:r>
            <a:r>
              <a:rPr lang="en-US" i="1" baseline="-25000" dirty="0">
                <a:solidFill>
                  <a:srgbClr val="002060"/>
                </a:solidFill>
              </a:rPr>
              <a:t>AB</a:t>
            </a:r>
            <a:r>
              <a:rPr lang="en-US" dirty="0">
                <a:solidFill>
                  <a:srgbClr val="002060"/>
                </a:solidFill>
              </a:rPr>
              <a:t>. This allows matching multiplets, which couple with each other. </a:t>
            </a: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Signal </a:t>
            </a:r>
            <a:r>
              <a:rPr lang="en-US" dirty="0">
                <a:solidFill>
                  <a:srgbClr val="002060"/>
                </a:solidFill>
              </a:rPr>
              <a:t>splitting results from spin-spin coupling of neighboring protons and is generally observed if:</a:t>
            </a:r>
          </a:p>
          <a:p>
            <a:pPr lvl="2"/>
            <a:r>
              <a:rPr lang="en-US" dirty="0">
                <a:solidFill>
                  <a:srgbClr val="660066"/>
                </a:solidFill>
              </a:rPr>
              <a:t>1. the protons are no more than 2 or 3 </a:t>
            </a:r>
            <a:r>
              <a:rPr lang="en-US" sz="1900" dirty="0">
                <a:solidFill>
                  <a:srgbClr val="660066"/>
                </a:solidFill>
                <a:latin typeface="Symbol" pitchFamily="18" charset="2"/>
              </a:rPr>
              <a:t>s</a:t>
            </a:r>
            <a:r>
              <a:rPr lang="en-US" dirty="0">
                <a:solidFill>
                  <a:srgbClr val="660066"/>
                </a:solidFill>
              </a:rPr>
              <a:t> bonds apart (</a:t>
            </a:r>
            <a:r>
              <a:rPr lang="en-US" i="1" dirty="0">
                <a:solidFill>
                  <a:srgbClr val="660066"/>
                </a:solidFill>
              </a:rPr>
              <a:t>J­</a:t>
            </a:r>
            <a:r>
              <a:rPr lang="en-US" i="1" baseline="-25000" dirty="0">
                <a:solidFill>
                  <a:srgbClr val="660066"/>
                </a:solidFill>
              </a:rPr>
              <a:t>2</a:t>
            </a:r>
            <a:r>
              <a:rPr lang="en-US" dirty="0">
                <a:solidFill>
                  <a:srgbClr val="660066"/>
                </a:solidFill>
              </a:rPr>
              <a:t> and </a:t>
            </a:r>
            <a:r>
              <a:rPr lang="en-US" i="1" dirty="0">
                <a:solidFill>
                  <a:srgbClr val="660066"/>
                </a:solidFill>
              </a:rPr>
              <a:t>J</a:t>
            </a:r>
            <a:r>
              <a:rPr lang="en-US" i="1" baseline="-25000" dirty="0">
                <a:solidFill>
                  <a:srgbClr val="660066"/>
                </a:solidFill>
              </a:rPr>
              <a:t>3</a:t>
            </a:r>
            <a:r>
              <a:rPr lang="en-US" dirty="0">
                <a:solidFill>
                  <a:srgbClr val="660066"/>
                </a:solidFill>
              </a:rPr>
              <a:t>).</a:t>
            </a:r>
          </a:p>
          <a:p>
            <a:pPr lvl="2"/>
            <a:r>
              <a:rPr lang="en-US" dirty="0">
                <a:solidFill>
                  <a:srgbClr val="660066"/>
                </a:solidFill>
              </a:rPr>
              <a:t>2. the protons are </a:t>
            </a:r>
            <a:r>
              <a:rPr lang="en-US" i="1" dirty="0">
                <a:solidFill>
                  <a:srgbClr val="660066"/>
                </a:solidFill>
              </a:rPr>
              <a:t>not</a:t>
            </a:r>
            <a:r>
              <a:rPr lang="en-US" dirty="0">
                <a:solidFill>
                  <a:srgbClr val="660066"/>
                </a:solidFill>
              </a:rPr>
              <a:t> magnetically equivalent.</a:t>
            </a:r>
          </a:p>
          <a:p>
            <a:pPr lvl="2"/>
            <a:r>
              <a:rPr lang="en-US" dirty="0">
                <a:solidFill>
                  <a:srgbClr val="660066"/>
                </a:solidFill>
              </a:rPr>
              <a:t>3. it can occur through the </a:t>
            </a:r>
            <a:r>
              <a:rPr lang="en-US" sz="1900" dirty="0">
                <a:solidFill>
                  <a:srgbClr val="660066"/>
                </a:solidFill>
                <a:latin typeface="Symbol" pitchFamily="18" charset="2"/>
              </a:rPr>
              <a:t>p</a:t>
            </a:r>
            <a:r>
              <a:rPr lang="en-US" dirty="0">
                <a:solidFill>
                  <a:srgbClr val="660066"/>
                </a:solidFill>
              </a:rPr>
              <a:t> bonds (long-range coupling) and this is why splitting patterns of aromatic protons are often difficult to analyze.</a:t>
            </a:r>
          </a:p>
          <a:p>
            <a:pPr lvl="1">
              <a:buFont typeface="Arial" panose="020B0604020202020204" pitchFamily="34" charset="0"/>
              <a:buChar char="•"/>
            </a:pPr>
            <a:endParaRPr lang="en-US" dirty="0">
              <a:solidFill>
                <a:srgbClr val="00206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97A92199-DFD4-4428-9FFF-DBBDDFCE1B7E}" type="slidenum">
              <a:rPr lang="en-US" smtClean="0"/>
              <a:t>38</a:t>
            </a:fld>
            <a:endParaRPr lang="en-US"/>
          </a:p>
        </p:txBody>
      </p:sp>
      <p:pic>
        <p:nvPicPr>
          <p:cNvPr id="8" name="Picture 7"/>
          <p:cNvPicPr>
            <a:picLocks noChangeAspect="1"/>
          </p:cNvPicPr>
          <p:nvPr/>
        </p:nvPicPr>
        <p:blipFill>
          <a:blip r:embed="rId2" cstate="print">
            <a:lum bright="-40000" contrast="-40000"/>
          </a:blip>
          <a:srcRect/>
          <a:stretch>
            <a:fillRect/>
          </a:stretch>
        </p:blipFill>
        <p:spPr bwMode="auto">
          <a:xfrm>
            <a:off x="2895600" y="3124200"/>
            <a:ext cx="3135083" cy="18288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68573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barn(inVertical)">
                                      <p:cBhvr>
                                        <p:cTn id="22" dur="500"/>
                                        <p:tgtEl>
                                          <p:spTgt spid="2">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11" end="11"/>
                                            </p:txEl>
                                          </p:spTgt>
                                        </p:tgtEl>
                                        <p:attrNameLst>
                                          <p:attrName>style.visibility</p:attrName>
                                        </p:attrNameLst>
                                      </p:cBhvr>
                                      <p:to>
                                        <p:strVal val="visible"/>
                                      </p:to>
                                    </p:set>
                                    <p:animEffect transition="in" filter="barn(inVertical)">
                                      <p:cBhvr>
                                        <p:cTn id="27" dur="500"/>
                                        <p:tgtEl>
                                          <p:spTgt spid="2">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barn(inVertical)">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barn(inVertical)">
                                      <p:cBhvr>
                                        <p:cTn id="37"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Coupling Constants</a:t>
            </a:r>
            <a:endParaRPr lang="en-US" sz="3600" dirty="0"/>
          </a:p>
        </p:txBody>
      </p:sp>
      <p:sp>
        <p:nvSpPr>
          <p:cNvPr id="2" name="Content Placeholder 1"/>
          <p:cNvSpPr>
            <a:spLocks noGrp="1"/>
          </p:cNvSpPr>
          <p:nvPr>
            <p:ph idx="1"/>
          </p:nvPr>
        </p:nvSpPr>
        <p:spPr>
          <a:xfrm>
            <a:off x="457200" y="1524000"/>
            <a:ext cx="8305800" cy="2667000"/>
          </a:xfrm>
        </p:spPr>
        <p:txBody>
          <a:bodyPr>
            <a:noAutofit/>
          </a:bodyPr>
          <a:lstStyle/>
          <a:p>
            <a:r>
              <a:rPr lang="en-US" sz="2000" b="1" i="1" dirty="0" smtClean="0"/>
              <a:t>Coupling Constants (continued)</a:t>
            </a:r>
          </a:p>
          <a:p>
            <a:pPr lvl="1">
              <a:buFont typeface="Arial" panose="020B0604020202020204" pitchFamily="34" charset="0"/>
              <a:buChar char="•"/>
            </a:pPr>
            <a:r>
              <a:rPr lang="en-US" sz="1800" dirty="0" smtClean="0">
                <a:solidFill>
                  <a:srgbClr val="002060"/>
                </a:solidFill>
              </a:rPr>
              <a:t>Coupling </a:t>
            </a:r>
            <a:r>
              <a:rPr lang="en-US" sz="1800" dirty="0">
                <a:solidFill>
                  <a:srgbClr val="002060"/>
                </a:solidFill>
              </a:rPr>
              <a:t>constants are angle dependent as can be seen in the in the diagram below, which was generated using the vicinal </a:t>
            </a:r>
            <a:r>
              <a:rPr lang="en-US" sz="1800" dirty="0" err="1">
                <a:solidFill>
                  <a:srgbClr val="002060"/>
                </a:solidFill>
              </a:rPr>
              <a:t>Karplus</a:t>
            </a:r>
            <a:r>
              <a:rPr lang="en-US" sz="1800" dirty="0">
                <a:solidFill>
                  <a:srgbClr val="002060"/>
                </a:solidFill>
              </a:rPr>
              <a:t> </a:t>
            </a:r>
            <a:r>
              <a:rPr lang="en-US" sz="1800" dirty="0" smtClean="0">
                <a:solidFill>
                  <a:srgbClr val="002060"/>
                </a:solidFill>
              </a:rPr>
              <a:t>relationship (M. </a:t>
            </a:r>
            <a:r>
              <a:rPr lang="en-US" sz="1800" dirty="0" err="1" smtClean="0">
                <a:solidFill>
                  <a:srgbClr val="002060"/>
                </a:solidFill>
              </a:rPr>
              <a:t>Karplus</a:t>
            </a:r>
            <a:r>
              <a:rPr lang="en-US" sz="1800" dirty="0" smtClean="0">
                <a:solidFill>
                  <a:srgbClr val="002060"/>
                </a:solidFill>
              </a:rPr>
              <a:t>, Noble Prize in Chemistry in 2013). </a:t>
            </a:r>
          </a:p>
          <a:p>
            <a:pPr lvl="1">
              <a:buFont typeface="Arial" panose="020B0604020202020204" pitchFamily="34" charset="0"/>
              <a:buChar char="•"/>
            </a:pPr>
            <a:r>
              <a:rPr lang="en-US" sz="1800" dirty="0" smtClean="0">
                <a:solidFill>
                  <a:srgbClr val="002060"/>
                </a:solidFill>
              </a:rPr>
              <a:t>The </a:t>
            </a:r>
            <a:r>
              <a:rPr lang="en-US" sz="1800" dirty="0">
                <a:solidFill>
                  <a:srgbClr val="002060"/>
                </a:solidFill>
              </a:rPr>
              <a:t>highest </a:t>
            </a:r>
            <a:r>
              <a:rPr lang="en-US" sz="1800" i="1" dirty="0">
                <a:solidFill>
                  <a:srgbClr val="002060"/>
                </a:solidFill>
              </a:rPr>
              <a:t>J</a:t>
            </a:r>
            <a:r>
              <a:rPr lang="en-US" sz="1800" dirty="0">
                <a:solidFill>
                  <a:srgbClr val="002060"/>
                </a:solidFill>
              </a:rPr>
              <a:t>-values are obtained for </a:t>
            </a:r>
            <a:r>
              <a:rPr lang="en-US" sz="1800" dirty="0" smtClean="0">
                <a:solidFill>
                  <a:srgbClr val="002060"/>
                </a:solidFill>
              </a:rPr>
              <a:t>angles </a:t>
            </a:r>
            <a:r>
              <a:rPr lang="en-US" sz="1800" dirty="0">
                <a:solidFill>
                  <a:srgbClr val="002060"/>
                </a:solidFill>
              </a:rPr>
              <a:t>of </a:t>
            </a:r>
            <a:r>
              <a:rPr lang="en-US" sz="1800" dirty="0">
                <a:solidFill>
                  <a:srgbClr val="002060"/>
                </a:solidFill>
                <a:latin typeface="Symbol" pitchFamily="18" charset="2"/>
              </a:rPr>
              <a:t>Q</a:t>
            </a:r>
            <a:r>
              <a:rPr lang="en-US" sz="1800" dirty="0">
                <a:solidFill>
                  <a:srgbClr val="002060"/>
                </a:solidFill>
              </a:rPr>
              <a:t>=0 and 180</a:t>
            </a:r>
            <a:r>
              <a:rPr lang="en-US" sz="1800" baseline="30000" dirty="0">
                <a:solidFill>
                  <a:srgbClr val="002060"/>
                </a:solidFill>
              </a:rPr>
              <a:t>o</a:t>
            </a:r>
            <a:r>
              <a:rPr lang="en-US" sz="1800" dirty="0">
                <a:solidFill>
                  <a:srgbClr val="002060"/>
                </a:solidFill>
              </a:rPr>
              <a:t>, while </a:t>
            </a:r>
            <a:r>
              <a:rPr lang="en-US" sz="1800" dirty="0" smtClean="0">
                <a:solidFill>
                  <a:srgbClr val="002060"/>
                </a:solidFill>
              </a:rPr>
              <a:t/>
            </a:r>
            <a:br>
              <a:rPr lang="en-US" sz="1800" dirty="0" smtClean="0">
                <a:solidFill>
                  <a:srgbClr val="002060"/>
                </a:solidFill>
              </a:rPr>
            </a:br>
            <a:r>
              <a:rPr lang="en-US" sz="1800" dirty="0" smtClean="0">
                <a:solidFill>
                  <a:srgbClr val="002060"/>
                </a:solidFill>
              </a:rPr>
              <a:t>the </a:t>
            </a:r>
            <a:r>
              <a:rPr lang="en-US" sz="1800" i="1" dirty="0" smtClean="0">
                <a:solidFill>
                  <a:srgbClr val="002060"/>
                </a:solidFill>
              </a:rPr>
              <a:t>J</a:t>
            </a:r>
            <a:r>
              <a:rPr lang="en-US" sz="1800" dirty="0" smtClean="0">
                <a:solidFill>
                  <a:srgbClr val="002060"/>
                </a:solidFill>
              </a:rPr>
              <a:t>-value </a:t>
            </a:r>
            <a:r>
              <a:rPr lang="en-US" sz="1800" dirty="0">
                <a:solidFill>
                  <a:srgbClr val="002060"/>
                </a:solidFill>
              </a:rPr>
              <a:t>for </a:t>
            </a:r>
            <a:r>
              <a:rPr lang="en-US" sz="1800" dirty="0">
                <a:solidFill>
                  <a:srgbClr val="002060"/>
                </a:solidFill>
                <a:latin typeface="Symbol" pitchFamily="18" charset="2"/>
              </a:rPr>
              <a:t>Q</a:t>
            </a:r>
            <a:r>
              <a:rPr lang="en-US" sz="1800" dirty="0">
                <a:solidFill>
                  <a:srgbClr val="002060"/>
                </a:solidFill>
              </a:rPr>
              <a:t>=90</a:t>
            </a:r>
            <a:r>
              <a:rPr lang="en-US" sz="1800" baseline="30000" dirty="0">
                <a:solidFill>
                  <a:srgbClr val="002060"/>
                </a:solidFill>
              </a:rPr>
              <a:t>o</a:t>
            </a:r>
            <a:r>
              <a:rPr lang="en-US" sz="1800" dirty="0">
                <a:solidFill>
                  <a:srgbClr val="002060"/>
                </a:solidFill>
              </a:rPr>
              <a:t> is very small. </a:t>
            </a:r>
            <a:endParaRPr lang="en-US" sz="1800" dirty="0" smtClean="0">
              <a:solidFill>
                <a:srgbClr val="002060"/>
              </a:solidFill>
            </a:endParaRPr>
          </a:p>
          <a:p>
            <a:pPr lvl="1">
              <a:buFont typeface="Arial" panose="020B0604020202020204" pitchFamily="34" charset="0"/>
              <a:buChar char="•"/>
            </a:pPr>
            <a:r>
              <a:rPr lang="en-US" sz="1800" dirty="0" smtClean="0">
                <a:solidFill>
                  <a:srgbClr val="002060"/>
                </a:solidFill>
              </a:rPr>
              <a:t>The </a:t>
            </a:r>
            <a:r>
              <a:rPr lang="en-US" sz="1800" dirty="0">
                <a:solidFill>
                  <a:srgbClr val="002060"/>
                </a:solidFill>
              </a:rPr>
              <a:t>degree of coupling is a function of the overlap of the involved orbitals. If they are </a:t>
            </a:r>
            <a:r>
              <a:rPr lang="en-US" sz="1800" dirty="0" smtClean="0">
                <a:solidFill>
                  <a:srgbClr val="002060"/>
                </a:solidFill>
              </a:rPr>
              <a:t>co-aligned</a:t>
            </a:r>
            <a:r>
              <a:rPr lang="en-US" sz="1800" dirty="0">
                <a:solidFill>
                  <a:srgbClr val="002060"/>
                </a:solidFill>
              </a:rPr>
              <a:t>, the interaction will be very strong. </a:t>
            </a:r>
            <a:r>
              <a:rPr lang="en-US" sz="1800" dirty="0" smtClean="0">
                <a:solidFill>
                  <a:srgbClr val="002060"/>
                </a:solidFill>
              </a:rPr>
              <a:t>If </a:t>
            </a:r>
            <a:r>
              <a:rPr lang="en-US" sz="1800" dirty="0">
                <a:solidFill>
                  <a:srgbClr val="002060"/>
                </a:solidFill>
              </a:rPr>
              <a:t>they are </a:t>
            </a:r>
            <a:r>
              <a:rPr lang="en-US" sz="1800" dirty="0" smtClean="0">
                <a:solidFill>
                  <a:srgbClr val="002060"/>
                </a:solidFill>
              </a:rPr>
              <a:t>perpendicular, the </a:t>
            </a:r>
            <a:r>
              <a:rPr lang="en-US" sz="1800" dirty="0">
                <a:solidFill>
                  <a:srgbClr val="002060"/>
                </a:solidFill>
              </a:rPr>
              <a:t>overlap is going to be weak resulting </a:t>
            </a:r>
            <a:r>
              <a:rPr lang="en-US" sz="1800" dirty="0" smtClean="0">
                <a:solidFill>
                  <a:srgbClr val="002060"/>
                </a:solidFill>
              </a:rPr>
              <a:t>in </a:t>
            </a:r>
            <a:r>
              <a:rPr lang="en-US" sz="1800" dirty="0">
                <a:solidFill>
                  <a:srgbClr val="002060"/>
                </a:solidFill>
              </a:rPr>
              <a:t>a low coupling constant</a:t>
            </a:r>
            <a:r>
              <a:rPr lang="en-US" sz="1800" dirty="0" smtClean="0">
                <a:solidFill>
                  <a:srgbClr val="002060"/>
                </a:solidFill>
              </a:rPr>
              <a:t>.</a:t>
            </a:r>
            <a:r>
              <a:rPr lang="en-US" sz="1800" dirty="0">
                <a:solidFill>
                  <a:srgbClr val="002060"/>
                </a:solidFill>
              </a:rPr>
              <a:t> </a:t>
            </a:r>
          </a:p>
          <a:p>
            <a:pPr lvl="1">
              <a:buFont typeface="Arial" panose="020B0604020202020204" pitchFamily="34" charset="0"/>
              <a:buChar char="•"/>
            </a:pPr>
            <a:endParaRPr lang="en-US" sz="1800" dirty="0">
              <a:solidFill>
                <a:srgbClr val="002060"/>
              </a:solidFill>
            </a:endParaRPr>
          </a:p>
        </p:txBody>
      </p:sp>
      <p:sp>
        <p:nvSpPr>
          <p:cNvPr id="4" name="Slide Number Placeholder 3"/>
          <p:cNvSpPr>
            <a:spLocks noGrp="1"/>
          </p:cNvSpPr>
          <p:nvPr>
            <p:ph type="sldNum" sz="quarter" idx="12"/>
          </p:nvPr>
        </p:nvSpPr>
        <p:spPr/>
        <p:txBody>
          <a:bodyPr/>
          <a:lstStyle/>
          <a:p>
            <a:fld id="{97A92199-DFD4-4428-9FFF-DBBDDFCE1B7E}" type="slidenum">
              <a:rPr lang="en-US" smtClean="0"/>
              <a:t>39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8031" y="4419600"/>
            <a:ext cx="2520950" cy="196215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8113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dirty="0">
                <a:solidFill>
                  <a:srgbClr val="002060"/>
                </a:solidFill>
                <a:effectLst/>
                <a:latin typeface="Times New Roman" pitchFamily="18" charset="0"/>
                <a:cs typeface="Times New Roman" pitchFamily="18" charset="0"/>
              </a:rPr>
              <a:t>Physical Background of NMR </a:t>
            </a:r>
            <a:r>
              <a:rPr lang="en-US" sz="3600" dirty="0" smtClean="0">
                <a:solidFill>
                  <a:srgbClr val="002060"/>
                </a:solidFill>
                <a:effectLst/>
                <a:latin typeface="Times New Roman" pitchFamily="18" charset="0"/>
                <a:cs typeface="Times New Roman" pitchFamily="18" charset="0"/>
              </a:rPr>
              <a:t>Spectroscopy II</a:t>
            </a:r>
            <a:endParaRPr lang="en-US" sz="3600" dirty="0"/>
          </a:p>
        </p:txBody>
      </p:sp>
      <p:sp>
        <p:nvSpPr>
          <p:cNvPr id="2" name="Content Placeholder 1"/>
          <p:cNvSpPr>
            <a:spLocks noGrp="1"/>
          </p:cNvSpPr>
          <p:nvPr>
            <p:ph idx="1"/>
          </p:nvPr>
        </p:nvSpPr>
        <p:spPr>
          <a:xfrm>
            <a:off x="457200" y="1524000"/>
            <a:ext cx="8229600" cy="5029200"/>
          </a:xfrm>
        </p:spPr>
        <p:txBody>
          <a:bodyPr>
            <a:noAutofit/>
          </a:bodyPr>
          <a:lstStyle/>
          <a:p>
            <a:r>
              <a:rPr lang="en-US" sz="1800" dirty="0">
                <a:latin typeface="Times New Roman" pitchFamily="18" charset="0"/>
                <a:cs typeface="Times New Roman" pitchFamily="18" charset="0"/>
              </a:rPr>
              <a:t>A resonance phenomenon occurs when the aligned nuclei interact with the applied field and are forced to change their spin </a:t>
            </a:r>
            <a:r>
              <a:rPr lang="en-US" sz="1800" dirty="0" smtClean="0">
                <a:latin typeface="Times New Roman" pitchFamily="18" charset="0"/>
                <a:cs typeface="Times New Roman" pitchFamily="18" charset="0"/>
              </a:rPr>
              <a:t>orientation. </a:t>
            </a: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energy, which is absorbed, is equal to energy difference </a:t>
            </a:r>
            <a:r>
              <a:rPr lang="en-US" sz="1800" dirty="0" smtClean="0">
                <a:latin typeface="Symbol" pitchFamily="18" charset="2"/>
                <a:cs typeface="Times New Roman" pitchFamily="18" charset="0"/>
              </a:rPr>
              <a:t>D</a:t>
            </a:r>
            <a:r>
              <a:rPr lang="en-US" sz="1800" dirty="0" smtClean="0">
                <a:latin typeface="Times New Roman" pitchFamily="18" charset="0"/>
                <a:cs typeface="Times New Roman" pitchFamily="18" charset="0"/>
              </a:rPr>
              <a:t>E </a:t>
            </a:r>
            <a:r>
              <a:rPr lang="en-US" sz="1800" dirty="0">
                <a:latin typeface="Times New Roman" pitchFamily="18" charset="0"/>
                <a:cs typeface="Times New Roman" pitchFamily="18" charset="0"/>
              </a:rPr>
              <a:t>between the two spin states. This resonance energy is about 10</a:t>
            </a:r>
            <a:r>
              <a:rPr lang="en-US" sz="1800" baseline="30000" dirty="0">
                <a:latin typeface="Times New Roman" pitchFamily="18" charset="0"/>
                <a:cs typeface="Times New Roman" pitchFamily="18" charset="0"/>
              </a:rPr>
              <a:t>-6</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kJ/mol (the radio-frequency).</a:t>
            </a:r>
          </a:p>
          <a:p>
            <a:endParaRPr lang="en-US" sz="1800" dirty="0" smtClean="0">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endParaRPr lang="en-US" sz="2000" dirty="0" smtClean="0">
              <a:solidFill>
                <a:schemeClr val="bg1"/>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endParaRPr lang="en-US" sz="2000" dirty="0" smtClean="0">
              <a:solidFill>
                <a:schemeClr val="bg1"/>
              </a:solidFill>
              <a:latin typeface="Times New Roman" pitchFamily="18" charset="0"/>
              <a:cs typeface="Times New Roman" pitchFamily="18" charset="0"/>
            </a:endParaRPr>
          </a:p>
          <a:p>
            <a:endParaRPr lang="en-US" sz="2000" dirty="0" smtClean="0">
              <a:solidFill>
                <a:schemeClr val="bg1"/>
              </a:solidFill>
              <a:latin typeface="Times New Roman" pitchFamily="18" charset="0"/>
              <a:cs typeface="Times New Roman" pitchFamily="18" charset="0"/>
            </a:endParaRPr>
          </a:p>
          <a:p>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stronger the applied field, the greater </a:t>
            </a:r>
            <a:r>
              <a:rPr lang="en-US" sz="1800" dirty="0" smtClean="0">
                <a:latin typeface="Times New Roman" pitchFamily="18" charset="0"/>
                <a:cs typeface="Times New Roman" pitchFamily="18" charset="0"/>
              </a:rPr>
              <a:t>energy difference between the spin states (</a:t>
            </a:r>
            <a:r>
              <a:rPr lang="en-US" sz="1800" dirty="0" smtClean="0">
                <a:latin typeface="Symbol" pitchFamily="18" charset="2"/>
                <a:cs typeface="Times New Roman" pitchFamily="18" charset="0"/>
              </a:rPr>
              <a:t>D</a:t>
            </a:r>
            <a:r>
              <a:rPr lang="en-US" sz="1800" dirty="0" smtClean="0">
                <a:latin typeface="Times New Roman" pitchFamily="18" charset="0"/>
                <a:cs typeface="Times New Roman" pitchFamily="18" charset="0"/>
              </a:rPr>
              <a:t>E) becomes</a:t>
            </a:r>
            <a:r>
              <a:rPr lang="en-US" sz="1800" dirty="0">
                <a:latin typeface="Times New Roman" pitchFamily="18" charset="0"/>
                <a:cs typeface="Times New Roman" pitchFamily="18" charset="0"/>
              </a:rPr>
              <a:t>, which allows distinguishing even between very similar </a:t>
            </a:r>
            <a:r>
              <a:rPr lang="en-US" sz="1800" dirty="0" smtClean="0">
                <a:latin typeface="Times New Roman" pitchFamily="18" charset="0"/>
                <a:cs typeface="Times New Roman" pitchFamily="18" charset="0"/>
              </a:rPr>
              <a:t>atoms.</a:t>
            </a:r>
          </a:p>
          <a:p>
            <a:pPr lvl="1">
              <a:buFont typeface="Arial" panose="020B0604020202020204" pitchFamily="34" charset="0"/>
              <a:buChar char="•"/>
            </a:pPr>
            <a:r>
              <a:rPr lang="en-US" sz="1600" dirty="0" smtClean="0">
                <a:solidFill>
                  <a:srgbClr val="002060"/>
                </a:solidFill>
                <a:latin typeface="Times New Roman" pitchFamily="18" charset="0"/>
                <a:cs typeface="Times New Roman" pitchFamily="18" charset="0"/>
              </a:rPr>
              <a:t>The NMR </a:t>
            </a:r>
            <a:r>
              <a:rPr lang="en-US" sz="1600" dirty="0">
                <a:solidFill>
                  <a:srgbClr val="002060"/>
                </a:solidFill>
                <a:latin typeface="Times New Roman" pitchFamily="18" charset="0"/>
                <a:cs typeface="Times New Roman" pitchFamily="18" charset="0"/>
              </a:rPr>
              <a:t>spectrometers with stronger magnetic fields provide better </a:t>
            </a:r>
            <a:r>
              <a:rPr lang="en-US" sz="1600" dirty="0" smtClean="0">
                <a:solidFill>
                  <a:srgbClr val="002060"/>
                </a:solidFill>
                <a:latin typeface="Times New Roman" pitchFamily="18" charset="0"/>
                <a:cs typeface="Times New Roman" pitchFamily="18" charset="0"/>
              </a:rPr>
              <a:t>resolution. </a:t>
            </a:r>
          </a:p>
          <a:p>
            <a:pPr lvl="1">
              <a:buFont typeface="Arial" panose="020B0604020202020204" pitchFamily="34" charset="0"/>
              <a:buChar char="•"/>
            </a:pPr>
            <a:r>
              <a:rPr lang="en-US" sz="1600" dirty="0" smtClean="0">
                <a:solidFill>
                  <a:srgbClr val="002060"/>
                </a:solidFill>
                <a:latin typeface="Times New Roman" pitchFamily="18" charset="0"/>
                <a:cs typeface="Times New Roman" pitchFamily="18" charset="0"/>
              </a:rPr>
              <a:t>The </a:t>
            </a:r>
            <a:r>
              <a:rPr lang="en-US" sz="1600" dirty="0">
                <a:solidFill>
                  <a:srgbClr val="002060"/>
                </a:solidFill>
                <a:latin typeface="Times New Roman" pitchFamily="18" charset="0"/>
                <a:cs typeface="Times New Roman" pitchFamily="18" charset="0"/>
              </a:rPr>
              <a:t>NMR experiment itself becomes more sensitive as well because saturation is </a:t>
            </a:r>
            <a:r>
              <a:rPr lang="en-US" sz="1600" dirty="0" smtClean="0">
                <a:solidFill>
                  <a:srgbClr val="002060"/>
                </a:solidFill>
                <a:latin typeface="Times New Roman" pitchFamily="18" charset="0"/>
                <a:cs typeface="Times New Roman" pitchFamily="18" charset="0"/>
              </a:rPr>
              <a:t/>
            </a:r>
            <a:br>
              <a:rPr lang="en-US" sz="1600" dirty="0" smtClean="0">
                <a:solidFill>
                  <a:srgbClr val="002060"/>
                </a:solidFill>
                <a:latin typeface="Times New Roman" pitchFamily="18" charset="0"/>
                <a:cs typeface="Times New Roman" pitchFamily="18" charset="0"/>
              </a:rPr>
            </a:br>
            <a:r>
              <a:rPr lang="en-US" sz="1600" dirty="0" smtClean="0">
                <a:solidFill>
                  <a:srgbClr val="002060"/>
                </a:solidFill>
                <a:latin typeface="Times New Roman" pitchFamily="18" charset="0"/>
                <a:cs typeface="Times New Roman" pitchFamily="18" charset="0"/>
              </a:rPr>
              <a:t>less of </a:t>
            </a:r>
            <a:r>
              <a:rPr lang="en-US" sz="1600" dirty="0">
                <a:solidFill>
                  <a:srgbClr val="002060"/>
                </a:solidFill>
                <a:latin typeface="Times New Roman" pitchFamily="18" charset="0"/>
                <a:cs typeface="Times New Roman" pitchFamily="18" charset="0"/>
              </a:rPr>
              <a:t>a </a:t>
            </a:r>
            <a:r>
              <a:rPr lang="en-US" sz="1600" dirty="0" smtClean="0">
                <a:solidFill>
                  <a:srgbClr val="002060"/>
                </a:solidFill>
                <a:latin typeface="Times New Roman" pitchFamily="18" charset="0"/>
                <a:cs typeface="Times New Roman" pitchFamily="18" charset="0"/>
              </a:rPr>
              <a:t>problem</a:t>
            </a:r>
            <a:r>
              <a:rPr lang="en-US" sz="1600" dirty="0">
                <a:solidFill>
                  <a:srgbClr val="002060"/>
                </a:solidFill>
                <a:latin typeface="Times New Roman" pitchFamily="18" charset="0"/>
                <a:cs typeface="Times New Roman" pitchFamily="18" charset="0"/>
              </a:rPr>
              <a:t> </a:t>
            </a:r>
            <a:r>
              <a:rPr lang="en-US" sz="1600" dirty="0" smtClean="0">
                <a:solidFill>
                  <a:srgbClr val="002060"/>
                </a:solidFill>
                <a:latin typeface="Times New Roman" pitchFamily="18" charset="0"/>
                <a:cs typeface="Times New Roman" pitchFamily="18" charset="0"/>
              </a:rPr>
              <a:t>due to a more uneven population of the energy levels.</a:t>
            </a:r>
            <a:endParaRPr lang="en-US" sz="1600" dirty="0">
              <a:solidFill>
                <a:srgbClr val="002060"/>
              </a:solidFill>
              <a:latin typeface="Times New Roman" pitchFamily="18" charset="0"/>
              <a:cs typeface="Times New Roman" pitchFamily="18" charset="0"/>
            </a:endParaRPr>
          </a:p>
          <a:p>
            <a:endParaRPr lang="en-US" sz="2000" dirty="0">
              <a:solidFill>
                <a:schemeClr val="bg1"/>
              </a:solidFill>
              <a:latin typeface="Times New Roman" pitchFamily="18" charset="0"/>
              <a:cs typeface="Times New Roman" pitchFamily="18" charset="0"/>
            </a:endParaRPr>
          </a:p>
          <a:p>
            <a:endParaRPr lang="en-US" sz="1800" dirty="0"/>
          </a:p>
        </p:txBody>
      </p:sp>
      <p:sp>
        <p:nvSpPr>
          <p:cNvPr id="4" name="Slide Number Placeholder 3"/>
          <p:cNvSpPr>
            <a:spLocks noGrp="1"/>
          </p:cNvSpPr>
          <p:nvPr>
            <p:ph type="sldNum" sz="quarter" idx="12"/>
          </p:nvPr>
        </p:nvSpPr>
        <p:spPr/>
        <p:txBody>
          <a:bodyPr/>
          <a:lstStyle/>
          <a:p>
            <a:fld id="{97A92199-DFD4-4428-9FFF-DBBDDFCE1B7E}" type="slidenum">
              <a:rPr lang="en-US" smtClean="0"/>
              <a:t>4</a:t>
            </a:fld>
            <a:endParaRPr lang="en-US"/>
          </a:p>
        </p:txBody>
      </p:sp>
      <p:pic>
        <p:nvPicPr>
          <p:cNvPr id="5" name="Picture 2" descr="http://local.content.compendiumblog.com/uploads/user/2af9dc1d-8541-42e4-a91f-6aaf97caf33a/4844a17e-a4fb-4018-9d3a-31dc846044ee/Visible%20spectrum.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85800" y="2797085"/>
            <a:ext cx="4038600" cy="1927315"/>
          </a:xfrm>
          <a:prstGeom prst="rect">
            <a:avLst/>
          </a:prstGeom>
          <a:noFill/>
        </p:spPr>
      </p:pic>
      <p:graphicFrame>
        <p:nvGraphicFramePr>
          <p:cNvPr id="6" name="Object 5"/>
          <p:cNvGraphicFramePr>
            <a:graphicFrameLocks noChangeAspect="1"/>
          </p:cNvGraphicFramePr>
          <p:nvPr>
            <p:extLst>
              <p:ext uri="{D42A27DB-BD31-4B8C-83A1-F6EECF244321}">
                <p14:modId xmlns:p14="http://schemas.microsoft.com/office/powerpoint/2010/main" val="3343754973"/>
              </p:ext>
            </p:extLst>
          </p:nvPr>
        </p:nvGraphicFramePr>
        <p:xfrm>
          <a:off x="4800600" y="2819400"/>
          <a:ext cx="2011680" cy="1917079"/>
        </p:xfrm>
        <a:graphic>
          <a:graphicData uri="http://schemas.openxmlformats.org/presentationml/2006/ole">
            <mc:AlternateContent xmlns:mc="http://schemas.openxmlformats.org/markup-compatibility/2006">
              <mc:Choice xmlns:v="urn:schemas-microsoft-com:vml" Requires="v">
                <p:oleObj spid="_x0000_s24660" name="ChemSketch" r:id="rId5" imgW="9162360" imgH="8751240" progId="ACD.ChemSketch.20">
                  <p:embed/>
                </p:oleObj>
              </mc:Choice>
              <mc:Fallback>
                <p:oleObj name="ChemSketch" r:id="rId5" imgW="9162360" imgH="8751240" progId="ACD.ChemSketch.20">
                  <p:embed/>
                  <p:pic>
                    <p:nvPicPr>
                      <p:cNvPr id="0" name=""/>
                      <p:cNvPicPr/>
                      <p:nvPr/>
                    </p:nvPicPr>
                    <p:blipFill>
                      <a:blip r:embed="rId6"/>
                      <a:stretch>
                        <a:fillRect/>
                      </a:stretch>
                    </p:blipFill>
                    <p:spPr>
                      <a:xfrm>
                        <a:off x="4800600" y="2819400"/>
                        <a:ext cx="2011680" cy="1917079"/>
                      </a:xfrm>
                      <a:prstGeom prst="rect">
                        <a:avLst/>
                      </a:prstGeom>
                      <a:solidFill>
                        <a:schemeClr val="bg1"/>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00980977"/>
              </p:ext>
            </p:extLst>
          </p:nvPr>
        </p:nvGraphicFramePr>
        <p:xfrm>
          <a:off x="6858000" y="2819400"/>
          <a:ext cx="2011680" cy="1917079"/>
        </p:xfrm>
        <a:graphic>
          <a:graphicData uri="http://schemas.openxmlformats.org/presentationml/2006/ole">
            <mc:AlternateContent xmlns:mc="http://schemas.openxmlformats.org/markup-compatibility/2006">
              <mc:Choice xmlns:v="urn:schemas-microsoft-com:vml" Requires="v">
                <p:oleObj spid="_x0000_s24661" name="ChemSketch" r:id="rId7" imgW="9162360" imgH="8751240" progId="ACD.ChemSketch.20">
                  <p:embed/>
                </p:oleObj>
              </mc:Choice>
              <mc:Fallback>
                <p:oleObj name="ChemSketch" r:id="rId7" imgW="9162360" imgH="8751240" progId="ACD.ChemSketch.20">
                  <p:embed/>
                  <p:pic>
                    <p:nvPicPr>
                      <p:cNvPr id="0" name=""/>
                      <p:cNvPicPr/>
                      <p:nvPr/>
                    </p:nvPicPr>
                    <p:blipFill>
                      <a:blip r:embed="rId8"/>
                      <a:stretch>
                        <a:fillRect/>
                      </a:stretch>
                    </p:blipFill>
                    <p:spPr>
                      <a:xfrm>
                        <a:off x="6858000" y="2819400"/>
                        <a:ext cx="2011680" cy="1917079"/>
                      </a:xfrm>
                      <a:prstGeom prst="rect">
                        <a:avLst/>
                      </a:prstGeom>
                      <a:solidFill>
                        <a:schemeClr val="bg1"/>
                      </a:solidFill>
                    </p:spPr>
                  </p:pic>
                </p:oleObj>
              </mc:Fallback>
            </mc:AlternateContent>
          </a:graphicData>
        </a:graphic>
      </p:graphicFrame>
      <p:sp>
        <p:nvSpPr>
          <p:cNvPr id="8" name="TextBox 7"/>
          <p:cNvSpPr txBox="1"/>
          <p:nvPr/>
        </p:nvSpPr>
        <p:spPr>
          <a:xfrm>
            <a:off x="5410200" y="2819400"/>
            <a:ext cx="798617" cy="307777"/>
          </a:xfrm>
          <a:prstGeom prst="rect">
            <a:avLst/>
          </a:prstGeom>
          <a:noFill/>
        </p:spPr>
        <p:txBody>
          <a:bodyPr wrap="none" rtlCol="0">
            <a:spAutoFit/>
          </a:bodyPr>
          <a:lstStyle/>
          <a:p>
            <a:r>
              <a:rPr lang="en-US" sz="1400" b="1" dirty="0" smtClean="0"/>
              <a:t>60 MHz</a:t>
            </a:r>
            <a:endParaRPr lang="en-US" sz="1400" b="1" dirty="0"/>
          </a:p>
        </p:txBody>
      </p:sp>
      <p:sp>
        <p:nvSpPr>
          <p:cNvPr id="9" name="TextBox 8"/>
          <p:cNvSpPr txBox="1"/>
          <p:nvPr/>
        </p:nvSpPr>
        <p:spPr>
          <a:xfrm>
            <a:off x="7391400" y="2819400"/>
            <a:ext cx="888385" cy="307777"/>
          </a:xfrm>
          <a:prstGeom prst="rect">
            <a:avLst/>
          </a:prstGeom>
          <a:noFill/>
        </p:spPr>
        <p:txBody>
          <a:bodyPr wrap="none" rtlCol="0">
            <a:spAutoFit/>
          </a:bodyPr>
          <a:lstStyle/>
          <a:p>
            <a:r>
              <a:rPr lang="en-US" sz="1400" b="1" dirty="0" smtClean="0"/>
              <a:t>600 MHz</a:t>
            </a:r>
            <a:endParaRPr lang="en-US" sz="1400" b="1" dirty="0"/>
          </a:p>
        </p:txBody>
      </p:sp>
    </p:spTree>
    <p:extLst>
      <p:ext uri="{BB962C8B-B14F-4D97-AF65-F5344CB8AC3E}">
        <p14:creationId xmlns:p14="http://schemas.microsoft.com/office/powerpoint/2010/main" val="51633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par>
                                <p:cTn id="13" presetID="53"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barn(inVertical)">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barn(inVertical)">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barn(inVertical)">
                                      <p:cBhvr>
                                        <p:cTn id="32" dur="500"/>
                                        <p:tgtEl>
                                          <p:spTgt spid="2">
                                            <p:txEl>
                                              <p:pRg st="10" end="10"/>
                                            </p:txEl>
                                          </p:spTgt>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par>
                                <p:cTn id="38" presetID="53" presetClass="entr" presetSubtype="16"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3600" baseline="30000" dirty="0">
                <a:solidFill>
                  <a:srgbClr val="002060"/>
                </a:solidFill>
                <a:effectLst/>
              </a:rPr>
              <a:t>1</a:t>
            </a:r>
            <a:r>
              <a:rPr lang="en-US" sz="3600" dirty="0">
                <a:solidFill>
                  <a:srgbClr val="002060"/>
                </a:solidFill>
                <a:effectLst/>
              </a:rPr>
              <a:t>H-NMR </a:t>
            </a:r>
            <a:r>
              <a:rPr lang="en-US" sz="3600" dirty="0" smtClean="0">
                <a:solidFill>
                  <a:srgbClr val="002060"/>
                </a:solidFill>
                <a:effectLst/>
              </a:rPr>
              <a:t>Spectroscopy </a:t>
            </a:r>
            <a:r>
              <a:rPr lang="en-US" sz="3600" dirty="0">
                <a:solidFill>
                  <a:srgbClr val="002060"/>
                </a:solidFill>
                <a:effectLst/>
              </a:rPr>
              <a:t>– Coupling Constants</a:t>
            </a:r>
            <a:endParaRPr lang="en-US" sz="3600" dirty="0"/>
          </a:p>
        </p:txBody>
      </p:sp>
      <p:sp>
        <p:nvSpPr>
          <p:cNvPr id="2" name="Content Placeholder 1"/>
          <p:cNvSpPr>
            <a:spLocks noGrp="1"/>
          </p:cNvSpPr>
          <p:nvPr>
            <p:ph idx="1"/>
          </p:nvPr>
        </p:nvSpPr>
        <p:spPr>
          <a:xfrm>
            <a:off x="457200" y="1524000"/>
            <a:ext cx="8229600" cy="2895600"/>
          </a:xfrm>
        </p:spPr>
        <p:txBody>
          <a:bodyPr>
            <a:normAutofit fontScale="62500" lnSpcReduction="20000"/>
          </a:bodyPr>
          <a:lstStyle/>
          <a:p>
            <a:r>
              <a:rPr lang="en-US" b="1" i="1" dirty="0"/>
              <a:t>Coupling </a:t>
            </a:r>
            <a:r>
              <a:rPr lang="en-US" b="1" i="1" dirty="0" smtClean="0"/>
              <a:t>Constants (continued)</a:t>
            </a:r>
            <a:endParaRPr lang="en-US" b="1" i="1" dirty="0"/>
          </a:p>
          <a:p>
            <a:pPr lvl="1">
              <a:buFont typeface="Arial" panose="020B0604020202020204" pitchFamily="34" charset="0"/>
              <a:buChar char="•"/>
            </a:pPr>
            <a:r>
              <a:rPr lang="en-US" dirty="0" smtClean="0">
                <a:solidFill>
                  <a:srgbClr val="002060"/>
                </a:solidFill>
              </a:rPr>
              <a:t>Coupling </a:t>
            </a:r>
            <a:r>
              <a:rPr lang="en-US" dirty="0">
                <a:solidFill>
                  <a:srgbClr val="002060"/>
                </a:solidFill>
              </a:rPr>
              <a:t>constants are obtained from the NMR spectrum by the following equation:</a:t>
            </a:r>
            <a:endParaRPr lang="en-US" sz="1600" dirty="0">
              <a:solidFill>
                <a:srgbClr val="002060"/>
              </a:solidFill>
            </a:endParaRPr>
          </a:p>
          <a:p>
            <a:pPr lvl="1">
              <a:buFont typeface="Arial" panose="020B0604020202020204" pitchFamily="34" charset="0"/>
              <a:buChar char="•"/>
            </a:pPr>
            <a:r>
              <a:rPr lang="en-US" b="1" i="1" dirty="0" smtClean="0">
                <a:solidFill>
                  <a:srgbClr val="C00000"/>
                </a:solidFill>
              </a:rPr>
              <a:t>J</a:t>
            </a:r>
            <a:r>
              <a:rPr lang="en-US" dirty="0" smtClean="0">
                <a:solidFill>
                  <a:srgbClr val="C00000"/>
                </a:solidFill>
              </a:rPr>
              <a:t> (in Hz) = average line spacing in multiplet (in ppm) * sweep frequency (in MHz)</a:t>
            </a:r>
          </a:p>
          <a:p>
            <a:pPr lvl="1">
              <a:buFont typeface="Arial" panose="020B0604020202020204" pitchFamily="34" charset="0"/>
              <a:buChar char="•"/>
            </a:pPr>
            <a:r>
              <a:rPr lang="en-US" dirty="0" smtClean="0">
                <a:solidFill>
                  <a:srgbClr val="002060"/>
                </a:solidFill>
              </a:rPr>
              <a:t>Coupling </a:t>
            </a:r>
            <a:r>
              <a:rPr lang="en-US" dirty="0">
                <a:solidFill>
                  <a:srgbClr val="002060"/>
                </a:solidFill>
              </a:rPr>
              <a:t>constants are usually given in Hertz (Hz) and not in ppm. </a:t>
            </a:r>
            <a:r>
              <a:rPr lang="en-US" dirty="0" smtClean="0">
                <a:solidFill>
                  <a:srgbClr val="002060"/>
                </a:solidFill>
              </a:rPr>
              <a:t/>
            </a:r>
            <a:br>
              <a:rPr lang="en-US" dirty="0" smtClean="0">
                <a:solidFill>
                  <a:srgbClr val="002060"/>
                </a:solidFill>
              </a:rPr>
            </a:br>
            <a:r>
              <a:rPr lang="en-US" dirty="0" smtClean="0">
                <a:solidFill>
                  <a:srgbClr val="002060"/>
                </a:solidFill>
              </a:rPr>
              <a:t>For </a:t>
            </a:r>
            <a:r>
              <a:rPr lang="en-US" dirty="0">
                <a:solidFill>
                  <a:srgbClr val="002060"/>
                </a:solidFill>
              </a:rPr>
              <a:t>proton spectra they are usually in the range of </a:t>
            </a:r>
            <a:r>
              <a:rPr lang="en-US" i="1" dirty="0">
                <a:solidFill>
                  <a:srgbClr val="002060"/>
                </a:solidFill>
              </a:rPr>
              <a:t>J</a:t>
            </a:r>
            <a:r>
              <a:rPr lang="en-US" i="1" baseline="-25000" dirty="0">
                <a:solidFill>
                  <a:srgbClr val="002060"/>
                </a:solidFill>
              </a:rPr>
              <a:t>H-H</a:t>
            </a:r>
            <a:r>
              <a:rPr lang="en-US" dirty="0">
                <a:solidFill>
                  <a:srgbClr val="002060"/>
                </a:solidFill>
              </a:rPr>
              <a:t>=0-20 Hz (see </a:t>
            </a:r>
            <a:r>
              <a:rPr lang="en-US" dirty="0" smtClean="0">
                <a:solidFill>
                  <a:srgbClr val="002060"/>
                </a:solidFill>
              </a:rPr>
              <a:t>below),</a:t>
            </a:r>
            <a:r>
              <a:rPr lang="en-US" dirty="0">
                <a:solidFill>
                  <a:srgbClr val="002060"/>
                </a:solidFill>
              </a:rPr>
              <a:t>while the coupling constants with other nuclei are often significantly larger (~10</a:t>
            </a:r>
            <a:r>
              <a:rPr lang="en-US" baseline="30000" dirty="0">
                <a:solidFill>
                  <a:srgbClr val="002060"/>
                </a:solidFill>
              </a:rPr>
              <a:t>2</a:t>
            </a:r>
            <a:r>
              <a:rPr lang="en-US" dirty="0">
                <a:solidFill>
                  <a:srgbClr val="002060"/>
                </a:solidFill>
              </a:rPr>
              <a:t>-10</a:t>
            </a:r>
            <a:r>
              <a:rPr lang="en-US" baseline="30000" dirty="0">
                <a:solidFill>
                  <a:srgbClr val="002060"/>
                </a:solidFill>
              </a:rPr>
              <a:t>3</a:t>
            </a:r>
            <a:r>
              <a:rPr lang="en-US" dirty="0">
                <a:solidFill>
                  <a:srgbClr val="002060"/>
                </a:solidFill>
              </a:rPr>
              <a:t> Hz) i.e., </a:t>
            </a:r>
            <a:r>
              <a:rPr lang="en-US" i="1" dirty="0">
                <a:solidFill>
                  <a:srgbClr val="002060"/>
                </a:solidFill>
              </a:rPr>
              <a:t>J</a:t>
            </a:r>
            <a:r>
              <a:rPr lang="en-US" i="1" baseline="-25000" dirty="0">
                <a:solidFill>
                  <a:srgbClr val="002060"/>
                </a:solidFill>
              </a:rPr>
              <a:t>H-F</a:t>
            </a:r>
            <a:r>
              <a:rPr lang="en-US" dirty="0">
                <a:solidFill>
                  <a:srgbClr val="002060"/>
                </a:solidFill>
              </a:rPr>
              <a:t>(CH</a:t>
            </a:r>
            <a:r>
              <a:rPr lang="en-US" baseline="-25000" dirty="0">
                <a:solidFill>
                  <a:srgbClr val="002060"/>
                </a:solidFill>
              </a:rPr>
              <a:t>2</a:t>
            </a:r>
            <a:r>
              <a:rPr lang="en-US" dirty="0">
                <a:solidFill>
                  <a:srgbClr val="002060"/>
                </a:solidFill>
              </a:rPr>
              <a:t>F</a:t>
            </a:r>
            <a:r>
              <a:rPr lang="en-US" baseline="-25000" dirty="0">
                <a:solidFill>
                  <a:srgbClr val="002060"/>
                </a:solidFill>
              </a:rPr>
              <a:t>2</a:t>
            </a:r>
            <a:r>
              <a:rPr lang="en-US" dirty="0">
                <a:solidFill>
                  <a:srgbClr val="002060"/>
                </a:solidFill>
              </a:rPr>
              <a:t>)= 50 Hz, </a:t>
            </a:r>
            <a:r>
              <a:rPr lang="en-US" i="1" dirty="0">
                <a:solidFill>
                  <a:srgbClr val="002060"/>
                </a:solidFill>
              </a:rPr>
              <a:t>J</a:t>
            </a:r>
            <a:r>
              <a:rPr lang="en-US" i="1" baseline="-25000" dirty="0">
                <a:solidFill>
                  <a:srgbClr val="002060"/>
                </a:solidFill>
              </a:rPr>
              <a:t>P-H</a:t>
            </a:r>
            <a:r>
              <a:rPr lang="en-US" dirty="0">
                <a:solidFill>
                  <a:srgbClr val="002060"/>
                </a:solidFill>
              </a:rPr>
              <a:t>((CH</a:t>
            </a:r>
            <a:r>
              <a:rPr lang="en-US" baseline="-25000" dirty="0">
                <a:solidFill>
                  <a:srgbClr val="002060"/>
                </a:solidFill>
              </a:rPr>
              <a:t>3</a:t>
            </a:r>
            <a:r>
              <a:rPr lang="en-US" dirty="0">
                <a:solidFill>
                  <a:srgbClr val="002060"/>
                </a:solidFill>
              </a:rPr>
              <a:t>)</a:t>
            </a:r>
            <a:r>
              <a:rPr lang="en-US" baseline="-25000" dirty="0">
                <a:solidFill>
                  <a:srgbClr val="002060"/>
                </a:solidFill>
              </a:rPr>
              <a:t>2</a:t>
            </a:r>
            <a:r>
              <a:rPr lang="en-US" dirty="0">
                <a:solidFill>
                  <a:srgbClr val="002060"/>
                </a:solidFill>
              </a:rPr>
              <a:t>PH)=192 Hz, etc. Coupling constants are independent from sweep frequency of the NMR spectrometer </a:t>
            </a:r>
            <a:r>
              <a:rPr lang="en-US" dirty="0" smtClean="0">
                <a:solidFill>
                  <a:srgbClr val="002060"/>
                </a:solidFill>
              </a:rPr>
              <a:t>used</a:t>
            </a:r>
            <a:r>
              <a:rPr lang="en-US" dirty="0">
                <a:solidFill>
                  <a:srgbClr val="002060"/>
                </a:solidFill>
              </a:rPr>
              <a:t>.</a:t>
            </a:r>
          </a:p>
          <a:p>
            <a:pPr lvl="1">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97A92199-DFD4-4428-9FFF-DBBDDFCE1B7E}" type="slidenum">
              <a:rPr lang="en-US" smtClean="0"/>
              <a:t>40</a:t>
            </a:fld>
            <a:endParaRPr lang="en-US"/>
          </a:p>
        </p:txBody>
      </p:sp>
      <p:pic>
        <p:nvPicPr>
          <p:cNvPr id="4" name="Picture 3"/>
          <p:cNvPicPr/>
          <p:nvPr/>
        </p:nvPicPr>
        <p:blipFill>
          <a:blip r:embed="rId2" cstate="print">
            <a:lum bright="-40000" contrast="40000"/>
          </a:blip>
          <a:srcRect/>
          <a:stretch>
            <a:fillRect/>
          </a:stretch>
        </p:blipFill>
        <p:spPr bwMode="auto">
          <a:xfrm>
            <a:off x="3276600" y="4114800"/>
            <a:ext cx="3048000" cy="228600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248701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rPr>
              <a:t>Dimethylphosphine</a:t>
            </a:r>
            <a:endParaRPr lang="en-US" dirty="0">
              <a:solidFill>
                <a:srgbClr val="002060"/>
              </a:solidFill>
            </a:endParaRPr>
          </a:p>
        </p:txBody>
      </p:sp>
      <p:sp>
        <p:nvSpPr>
          <p:cNvPr id="3" name="Content Placeholder 2"/>
          <p:cNvSpPr>
            <a:spLocks noGrp="1"/>
          </p:cNvSpPr>
          <p:nvPr>
            <p:ph idx="1"/>
          </p:nvPr>
        </p:nvSpPr>
        <p:spPr>
          <a:xfrm>
            <a:off x="479502" y="1600200"/>
            <a:ext cx="8229600" cy="4525963"/>
          </a:xfrm>
        </p:spPr>
        <p:txBody>
          <a:bodyPr>
            <a:normAutofit/>
          </a:bodyPr>
          <a:lstStyle/>
          <a:p>
            <a:r>
              <a:rPr lang="en-US" sz="2800" b="1" dirty="0" smtClean="0"/>
              <a:t>Me</a:t>
            </a:r>
            <a:r>
              <a:rPr lang="en-US" sz="2800" b="1" baseline="-25000" dirty="0" smtClean="0"/>
              <a:t>2</a:t>
            </a:r>
            <a:r>
              <a:rPr lang="en-US" sz="2800" b="1" dirty="0" smtClean="0"/>
              <a:t>PH (400 MHz)</a:t>
            </a:r>
          </a:p>
          <a:p>
            <a:pPr lvl="1">
              <a:buFont typeface="Arial" panose="020B0604020202020204" pitchFamily="34" charset="0"/>
              <a:buChar char="•"/>
            </a:pPr>
            <a:r>
              <a:rPr lang="en-US" sz="2400" dirty="0" smtClean="0">
                <a:solidFill>
                  <a:srgbClr val="002060"/>
                </a:solidFill>
              </a:rPr>
              <a:t>Me: </a:t>
            </a:r>
            <a:r>
              <a:rPr lang="en-US" sz="2400" dirty="0" err="1" smtClean="0">
                <a:solidFill>
                  <a:srgbClr val="002060"/>
                </a:solidFill>
              </a:rPr>
              <a:t>dd</a:t>
            </a:r>
            <a:r>
              <a:rPr lang="en-US" sz="2400" dirty="0" smtClean="0">
                <a:solidFill>
                  <a:srgbClr val="002060"/>
                </a:solidFill>
              </a:rPr>
              <a:t>, P-H: d, </a:t>
            </a:r>
            <a:r>
              <a:rPr lang="en-US" sz="2400" dirty="0" err="1" smtClean="0">
                <a:solidFill>
                  <a:srgbClr val="002060"/>
                </a:solidFill>
              </a:rPr>
              <a:t>sept</a:t>
            </a:r>
            <a:r>
              <a:rPr lang="en-US" sz="2400" dirty="0" smtClean="0">
                <a:solidFill>
                  <a:srgbClr val="002060"/>
                </a:solidFill>
              </a:rPr>
              <a:t>; J</a:t>
            </a:r>
            <a:r>
              <a:rPr lang="en-US" sz="2400" baseline="-25000" dirty="0" smtClean="0">
                <a:solidFill>
                  <a:srgbClr val="002060"/>
                </a:solidFill>
              </a:rPr>
              <a:t>1</a:t>
            </a:r>
            <a:r>
              <a:rPr lang="en-US" sz="2400" dirty="0" smtClean="0">
                <a:solidFill>
                  <a:srgbClr val="002060"/>
                </a:solidFill>
              </a:rPr>
              <a:t>(P, H)=192 Hz, J</a:t>
            </a:r>
            <a:r>
              <a:rPr lang="en-US" sz="2400" baseline="-25000" dirty="0" smtClean="0">
                <a:solidFill>
                  <a:srgbClr val="002060"/>
                </a:solidFill>
              </a:rPr>
              <a:t>3</a:t>
            </a:r>
            <a:r>
              <a:rPr lang="en-US" sz="2400" dirty="0" smtClean="0">
                <a:solidFill>
                  <a:srgbClr val="002060"/>
                </a:solidFill>
              </a:rPr>
              <a:t>(H, H)=7.7 Hz</a:t>
            </a:r>
            <a:endParaRPr lang="en-US" sz="2400" dirty="0">
              <a:solidFill>
                <a:srgbClr val="002060"/>
              </a:solidFill>
            </a:endParaRPr>
          </a:p>
        </p:txBody>
      </p:sp>
      <p:sp>
        <p:nvSpPr>
          <p:cNvPr id="4" name="Slide Number Placeholder 3"/>
          <p:cNvSpPr>
            <a:spLocks noGrp="1"/>
          </p:cNvSpPr>
          <p:nvPr>
            <p:ph type="sldNum" sz="quarter" idx="12"/>
          </p:nvPr>
        </p:nvSpPr>
        <p:spPr/>
        <p:txBody>
          <a:bodyPr/>
          <a:lstStyle/>
          <a:p>
            <a:fld id="{97A92199-DFD4-4428-9FFF-DBBDDFCE1B7E}" type="slidenum">
              <a:rPr lang="en-US" smtClean="0"/>
              <a:t>41</a:t>
            </a:fld>
            <a:endParaRPr lang="en-US"/>
          </a:p>
        </p:txBody>
      </p:sp>
      <p:pic>
        <p:nvPicPr>
          <p:cNvPr id="7" name="Picture 6"/>
          <p:cNvPicPr>
            <a:picLocks noChangeAspect="1"/>
          </p:cNvPicPr>
          <p:nvPr/>
        </p:nvPicPr>
        <p:blipFill rotWithShape="1">
          <a:blip r:embed="rId2"/>
          <a:srcRect t="14584"/>
          <a:stretch/>
        </p:blipFill>
        <p:spPr>
          <a:xfrm>
            <a:off x="838200" y="2590800"/>
            <a:ext cx="7391400" cy="3733800"/>
          </a:xfrm>
          <a:prstGeom prst="rect">
            <a:avLst/>
          </a:prstGeom>
          <a:solidFill>
            <a:schemeClr val="bg1"/>
          </a:solidFill>
        </p:spPr>
      </p:pic>
    </p:spTree>
    <p:extLst>
      <p:ext uri="{BB962C8B-B14F-4D97-AF65-F5344CB8AC3E}">
        <p14:creationId xmlns:p14="http://schemas.microsoft.com/office/powerpoint/2010/main" val="1745946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2060"/>
                </a:solidFill>
              </a:rPr>
              <a:t>Difluoromethane</a:t>
            </a:r>
            <a:endParaRPr lang="en-US" dirty="0">
              <a:solidFill>
                <a:srgbClr val="002060"/>
              </a:solidFill>
            </a:endParaRPr>
          </a:p>
        </p:txBody>
      </p:sp>
      <p:sp>
        <p:nvSpPr>
          <p:cNvPr id="3" name="Content Placeholder 2"/>
          <p:cNvSpPr>
            <a:spLocks noGrp="1"/>
          </p:cNvSpPr>
          <p:nvPr>
            <p:ph idx="1"/>
          </p:nvPr>
        </p:nvSpPr>
        <p:spPr/>
        <p:txBody>
          <a:bodyPr/>
          <a:lstStyle/>
          <a:p>
            <a:r>
              <a:rPr lang="en-US" sz="2800" b="1" dirty="0" smtClean="0"/>
              <a:t>CH</a:t>
            </a:r>
            <a:r>
              <a:rPr lang="en-US" sz="2800" b="1" baseline="-25000" dirty="0" smtClean="0"/>
              <a:t>2</a:t>
            </a:r>
            <a:r>
              <a:rPr lang="en-US" sz="2800" b="1" dirty="0" smtClean="0"/>
              <a:t>F</a:t>
            </a:r>
            <a:r>
              <a:rPr lang="en-US" sz="2800" b="1" baseline="-25000" dirty="0" smtClean="0"/>
              <a:t>2 </a:t>
            </a:r>
            <a:r>
              <a:rPr lang="en-US" sz="2800" b="1" dirty="0" smtClean="0"/>
              <a:t>(400 MHz)</a:t>
            </a:r>
          </a:p>
          <a:p>
            <a:pPr lvl="1">
              <a:buFont typeface="Arial" panose="020B0604020202020204" pitchFamily="34" charset="0"/>
              <a:buChar char="•"/>
            </a:pPr>
            <a:r>
              <a:rPr lang="en-US" sz="2400" dirty="0" smtClean="0">
                <a:solidFill>
                  <a:srgbClr val="002060"/>
                </a:solidFill>
              </a:rPr>
              <a:t>CH</a:t>
            </a:r>
            <a:r>
              <a:rPr lang="en-US" sz="2400" baseline="-25000" dirty="0" smtClean="0">
                <a:solidFill>
                  <a:srgbClr val="002060"/>
                </a:solidFill>
              </a:rPr>
              <a:t>2</a:t>
            </a:r>
            <a:r>
              <a:rPr lang="en-US" sz="2400" dirty="0" smtClean="0">
                <a:solidFill>
                  <a:srgbClr val="002060"/>
                </a:solidFill>
              </a:rPr>
              <a:t>: t</a:t>
            </a:r>
          </a:p>
          <a:p>
            <a:pPr lvl="1">
              <a:buFont typeface="Arial" panose="020B0604020202020204" pitchFamily="34" charset="0"/>
              <a:buChar char="•"/>
            </a:pPr>
            <a:r>
              <a:rPr lang="en-US" sz="2400" dirty="0" smtClean="0">
                <a:solidFill>
                  <a:srgbClr val="002060"/>
                </a:solidFill>
              </a:rPr>
              <a:t>J</a:t>
            </a:r>
            <a:r>
              <a:rPr lang="en-US" sz="2400" baseline="-25000" dirty="0" smtClean="0">
                <a:solidFill>
                  <a:srgbClr val="002060"/>
                </a:solidFill>
              </a:rPr>
              <a:t>2</a:t>
            </a:r>
            <a:r>
              <a:rPr lang="en-US" sz="2400" dirty="0" smtClean="0">
                <a:solidFill>
                  <a:srgbClr val="002060"/>
                </a:solidFill>
              </a:rPr>
              <a:t>(H, F)=50 Hz</a:t>
            </a:r>
          </a:p>
          <a:p>
            <a:endParaRPr lang="en-US" baseline="-25000" dirty="0"/>
          </a:p>
        </p:txBody>
      </p:sp>
      <p:sp>
        <p:nvSpPr>
          <p:cNvPr id="4" name="Slide Number Placeholder 3"/>
          <p:cNvSpPr>
            <a:spLocks noGrp="1"/>
          </p:cNvSpPr>
          <p:nvPr>
            <p:ph type="sldNum" sz="quarter" idx="12"/>
          </p:nvPr>
        </p:nvSpPr>
        <p:spPr/>
        <p:txBody>
          <a:bodyPr/>
          <a:lstStyle/>
          <a:p>
            <a:fld id="{97A92199-DFD4-4428-9FFF-DBBDDFCE1B7E}" type="slidenum">
              <a:rPr lang="en-US" smtClean="0"/>
              <a:t>42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33809858"/>
              </p:ext>
            </p:extLst>
          </p:nvPr>
        </p:nvGraphicFramePr>
        <p:xfrm>
          <a:off x="3630358" y="1600200"/>
          <a:ext cx="5285042" cy="5029200"/>
        </p:xfrm>
        <a:graphic>
          <a:graphicData uri="http://schemas.openxmlformats.org/presentationml/2006/ole">
            <mc:AlternateContent xmlns:mc="http://schemas.openxmlformats.org/markup-compatibility/2006">
              <mc:Choice xmlns:v="urn:schemas-microsoft-com:vml" Requires="v">
                <p:oleObj spid="_x0000_s26653" name="ChemSketch" r:id="rId3" imgW="9162360" imgH="8738640" progId="ACD.ChemSketch.20">
                  <p:embed/>
                </p:oleObj>
              </mc:Choice>
              <mc:Fallback>
                <p:oleObj name="ChemSketch" r:id="rId3" imgW="9162360" imgH="8738640" progId="ACD.ChemSketch.20">
                  <p:embed/>
                  <p:pic>
                    <p:nvPicPr>
                      <p:cNvPr id="0" name=""/>
                      <p:cNvPicPr/>
                      <p:nvPr/>
                    </p:nvPicPr>
                    <p:blipFill>
                      <a:blip r:embed="rId4"/>
                      <a:stretch>
                        <a:fillRect/>
                      </a:stretch>
                    </p:blipFill>
                    <p:spPr>
                      <a:xfrm>
                        <a:off x="3630358" y="1600200"/>
                        <a:ext cx="5285042" cy="5029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8448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1219200"/>
          </a:xfrm>
        </p:spPr>
        <p:txBody>
          <a:bodyPr>
            <a:normAutofit/>
          </a:bodyPr>
          <a:lstStyle/>
          <a:p>
            <a:r>
              <a:rPr lang="en-US" sz="3200" dirty="0">
                <a:solidFill>
                  <a:srgbClr val="002060"/>
                </a:solidFill>
                <a:effectLst/>
                <a:latin typeface="Times New Roman" pitchFamily="18" charset="0"/>
                <a:cs typeface="Times New Roman" pitchFamily="18" charset="0"/>
              </a:rPr>
              <a:t>Physical Background of NMR </a:t>
            </a:r>
            <a:r>
              <a:rPr lang="en-US" sz="3200" dirty="0" smtClean="0">
                <a:solidFill>
                  <a:srgbClr val="002060"/>
                </a:solidFill>
                <a:effectLst/>
                <a:latin typeface="Times New Roman" pitchFamily="18" charset="0"/>
                <a:cs typeface="Times New Roman" pitchFamily="18" charset="0"/>
              </a:rPr>
              <a:t>Spectroscopy III</a:t>
            </a:r>
            <a:endParaRPr lang="en-US" sz="3200" dirty="0"/>
          </a:p>
        </p:txBody>
      </p:sp>
      <p:sp>
        <p:nvSpPr>
          <p:cNvPr id="2" name="Content Placeholder 1"/>
          <p:cNvSpPr>
            <a:spLocks noGrp="1"/>
          </p:cNvSpPr>
          <p:nvPr>
            <p:ph idx="1"/>
          </p:nvPr>
        </p:nvSpPr>
        <p:spPr>
          <a:xfrm>
            <a:off x="457200" y="1524000"/>
            <a:ext cx="8382000" cy="4724400"/>
          </a:xfrm>
        </p:spPr>
        <p:txBody>
          <a:bodyPr>
            <a:normAutofit fontScale="62500" lnSpcReduction="20000"/>
          </a:bodyPr>
          <a:lstStyle/>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effective magnetic field is a result of the applied magnetic field and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changes that are induced by the </a:t>
            </a:r>
            <a:r>
              <a:rPr lang="en-US" dirty="0" smtClean="0">
                <a:latin typeface="Times New Roman" pitchFamily="18" charset="0"/>
                <a:cs typeface="Times New Roman" pitchFamily="18" charset="0"/>
              </a:rPr>
              <a:t>environment:</a:t>
            </a:r>
          </a:p>
          <a:p>
            <a:endParaRPr lang="en-US" sz="3100" dirty="0" smtClean="0">
              <a:latin typeface="Times New Roman" pitchFamily="18" charset="0"/>
              <a:cs typeface="Times New Roman" pitchFamily="18" charset="0"/>
            </a:endParaRPr>
          </a:p>
          <a:p>
            <a:endParaRPr lang="en-US" sz="3100" dirty="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changes are often summarized into a </a:t>
            </a:r>
            <a:r>
              <a:rPr lang="en-US" i="1" dirty="0">
                <a:latin typeface="Times New Roman" pitchFamily="18" charset="0"/>
                <a:cs typeface="Times New Roman" pitchFamily="18" charset="0"/>
              </a:rPr>
              <a:t>shielding constant</a:t>
            </a:r>
            <a:r>
              <a:rPr lang="en-US" dirty="0">
                <a:latin typeface="Times New Roman" pitchFamily="18" charset="0"/>
                <a:cs typeface="Times New Roman" pitchFamily="18" charset="0"/>
              </a:rPr>
              <a:t>, </a:t>
            </a:r>
            <a:r>
              <a:rPr lang="en-US" dirty="0">
                <a:latin typeface="Symbol" pitchFamily="18" charset="2"/>
                <a:cs typeface="Times New Roman" pitchFamily="18" charset="0"/>
              </a:rPr>
              <a:t>s</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lvl="1">
              <a:buFont typeface="Arial" panose="020B0604020202020204" pitchFamily="34" charset="0"/>
              <a:buChar char="•"/>
            </a:pPr>
            <a:endParaRPr lang="en-US" dirty="0" smtClean="0">
              <a:solidFill>
                <a:srgbClr val="002060"/>
              </a:solidFill>
              <a:latin typeface="Times New Roman" pitchFamily="18" charset="0"/>
              <a:cs typeface="Times New Roman" pitchFamily="18" charset="0"/>
            </a:endParaRPr>
          </a:p>
          <a:p>
            <a:pPr lvl="1">
              <a:buFont typeface="Arial" panose="020B0604020202020204" pitchFamily="34" charset="0"/>
              <a:buChar char="•"/>
            </a:pPr>
            <a:endParaRPr lang="en-US" dirty="0">
              <a:solidFill>
                <a:srgbClr val="002060"/>
              </a:solidFill>
              <a:latin typeface="Times New Roman" pitchFamily="18" charset="0"/>
              <a:cs typeface="Times New Roman" pitchFamily="18" charset="0"/>
            </a:endParaRPr>
          </a:p>
          <a:p>
            <a:pPr lvl="1">
              <a:buFont typeface="Arial" panose="020B0604020202020204" pitchFamily="34" charset="0"/>
              <a:buChar char="•"/>
            </a:pPr>
            <a:endParaRPr lang="en-US" dirty="0" smtClean="0">
              <a:solidFill>
                <a:srgbClr val="002060"/>
              </a:solidFill>
              <a:latin typeface="Times New Roman" pitchFamily="18" charset="0"/>
              <a:cs typeface="Times New Roman" pitchFamily="18" charset="0"/>
            </a:endParaRPr>
          </a:p>
          <a:p>
            <a:pPr lvl="1">
              <a:buFont typeface="Arial" panose="020B0604020202020204" pitchFamily="34" charset="0"/>
              <a:buChar char="•"/>
            </a:pPr>
            <a:r>
              <a:rPr lang="en-US" dirty="0" smtClean="0">
                <a:solidFill>
                  <a:srgbClr val="002060"/>
                </a:solidFill>
                <a:latin typeface="Times New Roman" pitchFamily="18" charset="0"/>
                <a:cs typeface="Times New Roman" pitchFamily="18" charset="0"/>
              </a:rPr>
              <a:t>The </a:t>
            </a:r>
            <a:r>
              <a:rPr lang="en-US" dirty="0">
                <a:solidFill>
                  <a:srgbClr val="002060"/>
                </a:solidFill>
                <a:latin typeface="Times New Roman" pitchFamily="18" charset="0"/>
                <a:cs typeface="Times New Roman" pitchFamily="18" charset="0"/>
              </a:rPr>
              <a:t>larger the shielding constant and the smaller the effective field, </a:t>
            </a:r>
            <a:r>
              <a:rPr lang="en-US" dirty="0" smtClean="0">
                <a:solidFill>
                  <a:srgbClr val="002060"/>
                </a:solidFill>
                <a:latin typeface="Times New Roman" pitchFamily="18" charset="0"/>
                <a:cs typeface="Times New Roman" pitchFamily="18" charset="0"/>
              </a:rPr>
              <a:t>the higher </a:t>
            </a:r>
            <a:r>
              <a:rPr lang="en-US" dirty="0">
                <a:solidFill>
                  <a:srgbClr val="002060"/>
                </a:solidFill>
                <a:latin typeface="Times New Roman" pitchFamily="18" charset="0"/>
                <a:cs typeface="Times New Roman" pitchFamily="18" charset="0"/>
              </a:rPr>
              <a:t>the applied field has to be in order for the nucleus to resonate </a:t>
            </a:r>
            <a:r>
              <a:rPr lang="en-US" dirty="0" smtClean="0">
                <a:solidFill>
                  <a:srgbClr val="002060"/>
                </a:solidFill>
                <a:latin typeface="Times New Roman" pitchFamily="18" charset="0"/>
                <a:cs typeface="Times New Roman" pitchFamily="18" charset="0"/>
              </a:rPr>
              <a:t>at </a:t>
            </a:r>
            <a:r>
              <a:rPr lang="en-US" dirty="0">
                <a:solidFill>
                  <a:srgbClr val="002060"/>
                </a:solidFill>
                <a:latin typeface="Times New Roman" pitchFamily="18" charset="0"/>
                <a:cs typeface="Times New Roman" pitchFamily="18" charset="0"/>
              </a:rPr>
              <a:t>constant </a:t>
            </a:r>
            <a:r>
              <a:rPr lang="en-US" dirty="0" smtClean="0">
                <a:solidFill>
                  <a:srgbClr val="002060"/>
                </a:solidFill>
                <a:latin typeface="Times New Roman" pitchFamily="18" charset="0"/>
                <a:cs typeface="Times New Roman" pitchFamily="18" charset="0"/>
              </a:rPr>
              <a:t>frequency.  </a:t>
            </a:r>
          </a:p>
          <a:p>
            <a:pPr lvl="1">
              <a:buFont typeface="Arial" panose="020B0604020202020204" pitchFamily="34" charset="0"/>
              <a:buChar char="•"/>
            </a:pPr>
            <a:r>
              <a:rPr lang="en-US" dirty="0" smtClean="0">
                <a:solidFill>
                  <a:srgbClr val="002060"/>
                </a:solidFill>
                <a:latin typeface="Times New Roman" pitchFamily="18" charset="0"/>
                <a:cs typeface="Times New Roman" pitchFamily="18" charset="0"/>
              </a:rPr>
              <a:t>If </a:t>
            </a:r>
            <a:r>
              <a:rPr lang="en-US" dirty="0">
                <a:solidFill>
                  <a:srgbClr val="002060"/>
                </a:solidFill>
                <a:latin typeface="Times New Roman" pitchFamily="18" charset="0"/>
                <a:cs typeface="Times New Roman" pitchFamily="18" charset="0"/>
              </a:rPr>
              <a:t>a constant magnetic field is applied, the resonance frequency will decrease with increasing </a:t>
            </a:r>
            <a:r>
              <a:rPr lang="en-US" dirty="0" smtClean="0">
                <a:solidFill>
                  <a:srgbClr val="002060"/>
                </a:solidFill>
                <a:latin typeface="Times New Roman" pitchFamily="18" charset="0"/>
                <a:cs typeface="Times New Roman" pitchFamily="18" charset="0"/>
              </a:rPr>
              <a:t>shielding.</a:t>
            </a:r>
            <a:endParaRPr lang="en-US" dirty="0">
              <a:solidFill>
                <a:srgbClr val="002060"/>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baseline="30000" dirty="0">
                <a:latin typeface="Times New Roman" pitchFamily="18" charset="0"/>
                <a:cs typeface="Times New Roman" pitchFamily="18" charset="0"/>
              </a:rPr>
              <a:t>1</a:t>
            </a:r>
            <a:r>
              <a:rPr lang="en-US" dirty="0">
                <a:latin typeface="Times New Roman" pitchFamily="18" charset="0"/>
                <a:cs typeface="Times New Roman" pitchFamily="18" charset="0"/>
              </a:rPr>
              <a:t>H-NMR spectroscopy, the diamagnetic and neighboring effects are the most important contributions because only </a:t>
            </a:r>
            <a:r>
              <a:rPr lang="en-US" i="1" dirty="0">
                <a:latin typeface="Times New Roman" pitchFamily="18" charset="0"/>
                <a:cs typeface="Times New Roman" pitchFamily="18" charset="0"/>
              </a:rPr>
              <a:t>s</a:t>
            </a:r>
            <a:r>
              <a:rPr lang="en-US" dirty="0">
                <a:latin typeface="Times New Roman" pitchFamily="18" charset="0"/>
                <a:cs typeface="Times New Roman" pitchFamily="18" charset="0"/>
              </a:rPr>
              <a:t>-orbitals are </a:t>
            </a:r>
            <a:r>
              <a:rPr lang="en-US" dirty="0" smtClean="0">
                <a:latin typeface="Times New Roman" pitchFamily="18" charset="0"/>
                <a:cs typeface="Times New Roman" pitchFamily="18" charset="0"/>
              </a:rPr>
              <a:t>important.  </a:t>
            </a:r>
          </a:p>
          <a:p>
            <a:r>
              <a:rPr lang="en-US" dirty="0" smtClean="0">
                <a:latin typeface="Times New Roman" pitchFamily="18" charset="0"/>
                <a:cs typeface="Times New Roman" pitchFamily="18" charset="0"/>
              </a:rPr>
              <a:t>In </a:t>
            </a:r>
            <a:r>
              <a:rPr lang="en-US" baseline="30000" dirty="0">
                <a:latin typeface="Times New Roman" pitchFamily="18" charset="0"/>
                <a:cs typeface="Times New Roman" pitchFamily="18" charset="0"/>
              </a:rPr>
              <a:t>13</a:t>
            </a:r>
            <a:r>
              <a:rPr lang="en-US" dirty="0">
                <a:latin typeface="Times New Roman" pitchFamily="18" charset="0"/>
                <a:cs typeface="Times New Roman" pitchFamily="18" charset="0"/>
              </a:rPr>
              <a:t>C-NMR, the paramagnetic term becomes more significant because of the </a:t>
            </a:r>
            <a:r>
              <a:rPr lang="en-US" dirty="0" smtClean="0">
                <a:latin typeface="Times New Roman" pitchFamily="18" charset="0"/>
                <a:cs typeface="Times New Roman" pitchFamily="18" charset="0"/>
              </a:rPr>
              <a:t>larger contributions from the </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-electrons resulting in a larger shift range.</a:t>
            </a:r>
            <a:endParaRPr lang="en-US" dirty="0">
              <a:latin typeface="Times New Roman" pitchFamily="18" charset="0"/>
              <a:cs typeface="Times New Roman" pitchFamily="18" charset="0"/>
            </a:endParaRPr>
          </a:p>
          <a:p>
            <a:endParaRPr lang="en-US" dirty="0">
              <a:solidFill>
                <a:schemeClr val="bg1"/>
              </a:solidFill>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97A92199-DFD4-4428-9FFF-DBBDDFCE1B7E}" type="slidenum">
              <a:rPr lang="en-US" smtClean="0"/>
              <a:t>5</a:t>
            </a:fld>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75007555"/>
              </p:ext>
            </p:extLst>
          </p:nvPr>
        </p:nvGraphicFramePr>
        <p:xfrm>
          <a:off x="3048000" y="2133600"/>
          <a:ext cx="2124635" cy="457200"/>
        </p:xfrm>
        <a:graphic>
          <a:graphicData uri="http://schemas.openxmlformats.org/presentationml/2006/ole">
            <mc:AlternateContent xmlns:mc="http://schemas.openxmlformats.org/markup-compatibility/2006">
              <mc:Choice xmlns:v="urn:schemas-microsoft-com:vml" Requires="v">
                <p:oleObj spid="_x0000_s1304" name="Equation" r:id="rId3" imgW="1003300" imgH="215900" progId="Equation.3">
                  <p:embed/>
                </p:oleObj>
              </mc:Choice>
              <mc:Fallback>
                <p:oleObj name="Equation" r:id="rId3" imgW="1003300" imgH="2159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33600"/>
                        <a:ext cx="2124635" cy="457200"/>
                      </a:xfrm>
                      <a:prstGeom prst="rect">
                        <a:avLst/>
                      </a:prstGeom>
                      <a:solidFill>
                        <a:schemeClr val="tx2">
                          <a:lumMod val="40000"/>
                          <a:lumOff val="60000"/>
                        </a:schemeClr>
                      </a:solid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79555461"/>
              </p:ext>
            </p:extLst>
          </p:nvPr>
        </p:nvGraphicFramePr>
        <p:xfrm>
          <a:off x="1905000" y="3048000"/>
          <a:ext cx="1698671" cy="640080"/>
        </p:xfrm>
        <a:graphic>
          <a:graphicData uri="http://schemas.openxmlformats.org/presentationml/2006/ole">
            <mc:AlternateContent xmlns:mc="http://schemas.openxmlformats.org/markup-compatibility/2006">
              <mc:Choice xmlns:v="urn:schemas-microsoft-com:vml" Requires="v">
                <p:oleObj spid="_x0000_s1305" name="Equation" r:id="rId5" imgW="876240" imgH="330120" progId="Equation.3">
                  <p:embed/>
                </p:oleObj>
              </mc:Choice>
              <mc:Fallback>
                <p:oleObj name="Equation" r:id="rId5" imgW="876240" imgH="330120" progId="Equation.3">
                  <p:embed/>
                  <p:pic>
                    <p:nvPicPr>
                      <p:cNvPr id="0" name="Object 3"/>
                      <p:cNvPicPr>
                        <a:picLocks noChangeAspect="1" noChangeArrowheads="1"/>
                      </p:cNvPicPr>
                      <p:nvPr/>
                    </p:nvPicPr>
                    <p:blipFill>
                      <a:blip r:embed="rId6"/>
                      <a:srcRect/>
                      <a:stretch>
                        <a:fillRect/>
                      </a:stretch>
                    </p:blipFill>
                    <p:spPr bwMode="auto">
                      <a:xfrm>
                        <a:off x="1905000" y="3048000"/>
                        <a:ext cx="1698671" cy="640080"/>
                      </a:xfrm>
                      <a:prstGeom prst="rect">
                        <a:avLst/>
                      </a:prstGeom>
                      <a:solidFill>
                        <a:schemeClr val="tx2">
                          <a:lumMod val="40000"/>
                          <a:lumOff val="60000"/>
                        </a:schemeClr>
                      </a:solidFill>
                    </p:spPr>
                  </p:pic>
                </p:oleObj>
              </mc:Fallback>
            </mc:AlternateContent>
          </a:graphicData>
        </a:graphic>
      </p:graphicFrame>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88148801"/>
              </p:ext>
            </p:extLst>
          </p:nvPr>
        </p:nvGraphicFramePr>
        <p:xfrm>
          <a:off x="3962400" y="3161879"/>
          <a:ext cx="3291840" cy="343321"/>
        </p:xfrm>
        <a:graphic>
          <a:graphicData uri="http://schemas.openxmlformats.org/presentationml/2006/ole">
            <mc:AlternateContent xmlns:mc="http://schemas.openxmlformats.org/markup-compatibility/2006">
              <mc:Choice xmlns:v="urn:schemas-microsoft-com:vml" Requires="v">
                <p:oleObj spid="_x0000_s1306" name="Equation" r:id="rId7" imgW="2070100" imgH="215900" progId="Equation.3">
                  <p:embed/>
                </p:oleObj>
              </mc:Choice>
              <mc:Fallback>
                <p:oleObj name="Equation" r:id="rId7" imgW="2070100" imgH="2159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161879"/>
                        <a:ext cx="3291840" cy="343321"/>
                      </a:xfrm>
                      <a:prstGeom prst="rect">
                        <a:avLst/>
                      </a:prstGeom>
                      <a:solidFill>
                        <a:schemeClr val="tx2">
                          <a:lumMod val="40000"/>
                          <a:lumOff val="60000"/>
                        </a:schemeClr>
                      </a:solidFill>
                    </p:spPr>
                  </p:pic>
                </p:oleObj>
              </mc:Fallback>
            </mc:AlternateContent>
          </a:graphicData>
        </a:graphic>
      </p:graphicFrame>
    </p:spTree>
    <p:extLst>
      <p:ext uri="{BB962C8B-B14F-4D97-AF65-F5344CB8AC3E}">
        <p14:creationId xmlns:p14="http://schemas.microsoft.com/office/powerpoint/2010/main" val="309138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barn(inVertical)">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52400"/>
            <a:ext cx="8229600" cy="1219200"/>
          </a:xfrm>
        </p:spPr>
        <p:txBody>
          <a:bodyPr/>
          <a:lstStyle/>
          <a:p>
            <a:pPr algn="ctr"/>
            <a:r>
              <a:rPr lang="en-US" dirty="0" smtClean="0">
                <a:solidFill>
                  <a:srgbClr val="002060"/>
                </a:solidFill>
              </a:rPr>
              <a:t>NMR Active Nuclei</a:t>
            </a:r>
            <a:endParaRPr lang="en-US" dirty="0">
              <a:solidFill>
                <a:srgbClr val="002060"/>
              </a:solidFill>
            </a:endParaRPr>
          </a:p>
        </p:txBody>
      </p:sp>
      <p:sp>
        <p:nvSpPr>
          <p:cNvPr id="2" name="Content Placeholder 1"/>
          <p:cNvSpPr>
            <a:spLocks noGrp="1"/>
          </p:cNvSpPr>
          <p:nvPr>
            <p:ph idx="1"/>
          </p:nvPr>
        </p:nvSpPr>
        <p:spPr>
          <a:xfrm>
            <a:off x="457200" y="1524000"/>
            <a:ext cx="8534400" cy="2667000"/>
          </a:xfrm>
        </p:spPr>
        <p:txBody>
          <a:bodyPr>
            <a:noAutofit/>
          </a:bodyPr>
          <a:lstStyle/>
          <a:p>
            <a:r>
              <a:rPr lang="en-US" sz="1600" dirty="0" smtClean="0"/>
              <a:t>Most </a:t>
            </a:r>
            <a:r>
              <a:rPr lang="en-US" sz="1600" dirty="0"/>
              <a:t>elements possess at least one NMR active nucleus, but many of them several </a:t>
            </a:r>
            <a:r>
              <a:rPr lang="en-US" sz="1600" dirty="0" smtClean="0"/>
              <a:t>(</a:t>
            </a:r>
            <a:r>
              <a:rPr lang="en-US" sz="1600" dirty="0"/>
              <a:t>i.e.,</a:t>
            </a:r>
            <a:r>
              <a:rPr lang="en-US" sz="1600" baseline="30000" dirty="0"/>
              <a:t>115</a:t>
            </a:r>
            <a:r>
              <a:rPr lang="en-US" sz="1600" dirty="0"/>
              <a:t>Sn</a:t>
            </a:r>
            <a:r>
              <a:rPr lang="en-US" sz="1600" dirty="0" smtClean="0"/>
              <a:t>,</a:t>
            </a:r>
            <a:br>
              <a:rPr lang="en-US" sz="1600" dirty="0" smtClean="0"/>
            </a:br>
            <a:r>
              <a:rPr lang="en-US" sz="1600" dirty="0" smtClean="0"/>
              <a:t> </a:t>
            </a:r>
            <a:r>
              <a:rPr lang="en-US" sz="1600" baseline="30000" dirty="0"/>
              <a:t>117</a:t>
            </a:r>
            <a:r>
              <a:rPr lang="en-US" sz="1600" dirty="0"/>
              <a:t>Sn and </a:t>
            </a:r>
            <a:r>
              <a:rPr lang="en-US" sz="1600" baseline="30000" dirty="0"/>
              <a:t>119</a:t>
            </a:r>
            <a:r>
              <a:rPr lang="en-US" sz="1600" dirty="0"/>
              <a:t>Sn, </a:t>
            </a:r>
            <a:r>
              <a:rPr lang="en-US" sz="1600" baseline="30000" dirty="0"/>
              <a:t>95</a:t>
            </a:r>
            <a:r>
              <a:rPr lang="en-US" sz="1600" dirty="0"/>
              <a:t>Mo and </a:t>
            </a:r>
            <a:r>
              <a:rPr lang="en-US" sz="1600" baseline="30000" dirty="0"/>
              <a:t>97</a:t>
            </a:r>
            <a:r>
              <a:rPr lang="en-US" sz="1600" dirty="0"/>
              <a:t>Mo, etc.). </a:t>
            </a:r>
            <a:r>
              <a:rPr lang="en-US" sz="1600" dirty="0" smtClean="0"/>
              <a:t>However, in </a:t>
            </a:r>
            <a:r>
              <a:rPr lang="en-US" sz="1600" dirty="0"/>
              <a:t>order for an atom to be NMR active, </a:t>
            </a:r>
            <a:r>
              <a:rPr lang="en-US" sz="1600" dirty="0" smtClean="0"/>
              <a:t>the </a:t>
            </a:r>
            <a:br>
              <a:rPr lang="en-US" sz="1600" dirty="0" smtClean="0"/>
            </a:br>
            <a:r>
              <a:rPr lang="en-US" sz="1600" dirty="0" smtClean="0"/>
              <a:t>spin </a:t>
            </a:r>
            <a:r>
              <a:rPr lang="en-US" sz="1600" dirty="0"/>
              <a:t>quantum number (</a:t>
            </a:r>
            <a:r>
              <a:rPr lang="en-US" sz="1600" b="1" dirty="0"/>
              <a:t>I</a:t>
            </a:r>
            <a:r>
              <a:rPr lang="en-US" sz="1600" dirty="0"/>
              <a:t>) must not equal zero. </a:t>
            </a:r>
            <a:endParaRPr lang="en-US" sz="1600" dirty="0" smtClean="0"/>
          </a:p>
          <a:p>
            <a:r>
              <a:rPr lang="en-US" sz="1600" dirty="0" smtClean="0"/>
              <a:t>If </a:t>
            </a:r>
            <a:r>
              <a:rPr lang="en-US" sz="1600" dirty="0"/>
              <a:t>the proton and neutron number are even, the spin quantum number will be zero. </a:t>
            </a:r>
            <a:r>
              <a:rPr lang="en-US" sz="1600" dirty="0" smtClean="0"/>
              <a:t>Nuclei like  </a:t>
            </a:r>
            <a:r>
              <a:rPr lang="en-US" sz="1600" baseline="30000" dirty="0" smtClean="0"/>
              <a:t>12</a:t>
            </a:r>
            <a:r>
              <a:rPr lang="en-US" sz="1600" dirty="0" smtClean="0"/>
              <a:t>C, </a:t>
            </a:r>
            <a:r>
              <a:rPr lang="en-US" sz="1600" baseline="30000" dirty="0"/>
              <a:t>16</a:t>
            </a:r>
            <a:r>
              <a:rPr lang="en-US" sz="1600" dirty="0"/>
              <a:t>O </a:t>
            </a:r>
            <a:r>
              <a:rPr lang="en-US" sz="1600" dirty="0" smtClean="0"/>
              <a:t>or </a:t>
            </a:r>
            <a:r>
              <a:rPr lang="en-US" sz="1600" baseline="30000" dirty="0" smtClean="0"/>
              <a:t>32</a:t>
            </a:r>
            <a:r>
              <a:rPr lang="en-US" sz="1600" dirty="0" smtClean="0"/>
              <a:t>S will </a:t>
            </a:r>
            <a:r>
              <a:rPr lang="en-US" sz="1600" dirty="0"/>
              <a:t>not be observable, but </a:t>
            </a:r>
            <a:r>
              <a:rPr lang="en-US" sz="1600" baseline="30000" dirty="0"/>
              <a:t>13</a:t>
            </a:r>
            <a:r>
              <a:rPr lang="en-US" sz="1600" dirty="0"/>
              <a:t>C, </a:t>
            </a:r>
            <a:r>
              <a:rPr lang="en-US" sz="1600" baseline="30000" dirty="0" smtClean="0"/>
              <a:t>17</a:t>
            </a:r>
            <a:r>
              <a:rPr lang="en-US" sz="1600" dirty="0" smtClean="0"/>
              <a:t>O and </a:t>
            </a:r>
            <a:r>
              <a:rPr lang="en-US" sz="1600" baseline="30000" dirty="0" smtClean="0"/>
              <a:t>33</a:t>
            </a:r>
            <a:r>
              <a:rPr lang="en-US" sz="1600" dirty="0" smtClean="0"/>
              <a:t>S are NMR </a:t>
            </a:r>
            <a:r>
              <a:rPr lang="en-US" sz="1600" dirty="0"/>
              <a:t>active nuclei. </a:t>
            </a:r>
            <a:endParaRPr lang="en-US" sz="1600" dirty="0" smtClean="0"/>
          </a:p>
          <a:p>
            <a:r>
              <a:rPr lang="en-US" sz="1600" dirty="0" smtClean="0"/>
              <a:t>Nuclei with a spin quantum number larger than I=½ often show broad lines because of their quadrupole moment.  </a:t>
            </a:r>
          </a:p>
          <a:p>
            <a:r>
              <a:rPr lang="en-US" sz="1600" dirty="0" smtClean="0"/>
              <a:t>There </a:t>
            </a:r>
            <a:r>
              <a:rPr lang="en-US" sz="1600" dirty="0"/>
              <a:t>is a significant difference in abundance in these NMR active nuclei and the sensitivity </a:t>
            </a:r>
            <a:r>
              <a:rPr lang="en-US" sz="1600" dirty="0" smtClean="0"/>
              <a:t/>
            </a:r>
            <a:br>
              <a:rPr lang="en-US" sz="1600" dirty="0" smtClean="0"/>
            </a:br>
            <a:r>
              <a:rPr lang="en-US" sz="1600" dirty="0" smtClean="0"/>
              <a:t>of </a:t>
            </a:r>
            <a:r>
              <a:rPr lang="en-US" sz="1600" dirty="0"/>
              <a:t>these experiments differs quite a bit as well. </a:t>
            </a:r>
          </a:p>
          <a:p>
            <a:endParaRPr lang="en-US" sz="1800" dirty="0"/>
          </a:p>
        </p:txBody>
      </p:sp>
      <p:sp>
        <p:nvSpPr>
          <p:cNvPr id="4" name="Slide Number Placeholder 3"/>
          <p:cNvSpPr>
            <a:spLocks noGrp="1"/>
          </p:cNvSpPr>
          <p:nvPr>
            <p:ph type="sldNum" sz="quarter" idx="12"/>
          </p:nvPr>
        </p:nvSpPr>
        <p:spPr>
          <a:xfrm>
            <a:off x="6629400" y="6400800"/>
            <a:ext cx="2133600" cy="365125"/>
          </a:xfrm>
        </p:spPr>
        <p:txBody>
          <a:bodyPr/>
          <a:lstStyle/>
          <a:p>
            <a:fld id="{97A92199-DFD4-4428-9FFF-DBBDDFCE1B7E}"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8029863"/>
              </p:ext>
            </p:extLst>
          </p:nvPr>
        </p:nvGraphicFramePr>
        <p:xfrm>
          <a:off x="762001" y="4021409"/>
          <a:ext cx="7848599" cy="2336800"/>
        </p:xfrm>
        <a:graphic>
          <a:graphicData uri="http://schemas.openxmlformats.org/drawingml/2006/table">
            <a:tbl>
              <a:tblPr firstRow="1" bandRow="1">
                <a:tableStyleId>{21E4AEA4-8DFA-4A89-87EB-49C32662AFE0}</a:tableStyleId>
              </a:tblPr>
              <a:tblGrid>
                <a:gridCol w="654050"/>
                <a:gridCol w="1174749"/>
                <a:gridCol w="685800"/>
                <a:gridCol w="762000"/>
                <a:gridCol w="990600"/>
                <a:gridCol w="1447800"/>
                <a:gridCol w="838200"/>
                <a:gridCol w="1295400"/>
              </a:tblGrid>
              <a:tr h="381000">
                <a:tc>
                  <a:txBody>
                    <a:bodyPr/>
                    <a:lstStyle/>
                    <a:p>
                      <a:pPr marL="0" marR="0" algn="ctr">
                        <a:spcBef>
                          <a:spcPts val="0"/>
                        </a:spcBef>
                        <a:spcAft>
                          <a:spcPts val="0"/>
                        </a:spcAft>
                      </a:pPr>
                      <a:r>
                        <a:rPr lang="en-US" sz="1200" dirty="0">
                          <a:solidFill>
                            <a:schemeClr val="tx1"/>
                          </a:solidFill>
                          <a:effectLst/>
                        </a:rPr>
                        <a:t>Nucleus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rPr>
                        <a:t>Spin Quantum Number, I</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tx1"/>
                          </a:solidFill>
                          <a:effectLst/>
                          <a:latin typeface="Times"/>
                          <a:ea typeface="Times"/>
                          <a:cs typeface="Times New Roman"/>
                        </a:rPr>
                        <a:t>Protons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smtClean="0">
                          <a:solidFill>
                            <a:schemeClr val="tx1"/>
                          </a:solidFill>
                          <a:effectLst/>
                          <a:latin typeface="Times"/>
                          <a:ea typeface="Times"/>
                          <a:cs typeface="Times New Roman"/>
                        </a:rPr>
                        <a:t>Neutrons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rPr>
                        <a:t>Natural Abundance</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err="1">
                          <a:solidFill>
                            <a:schemeClr val="tx1"/>
                          </a:solidFill>
                          <a:effectLst/>
                        </a:rPr>
                        <a:t>Magnetogyric</a:t>
                      </a:r>
                      <a:r>
                        <a:rPr lang="en-US" sz="1200" dirty="0">
                          <a:solidFill>
                            <a:schemeClr val="tx1"/>
                          </a:solidFill>
                          <a:effectLst/>
                        </a:rPr>
                        <a:t> ratio, </a:t>
                      </a:r>
                      <a:br>
                        <a:rPr lang="en-US" sz="1200" dirty="0">
                          <a:solidFill>
                            <a:schemeClr val="tx1"/>
                          </a:solidFill>
                          <a:effectLst/>
                        </a:rPr>
                      </a:br>
                      <a:r>
                        <a:rPr lang="en-US" sz="1200" dirty="0">
                          <a:solidFill>
                            <a:schemeClr val="tx1"/>
                          </a:solidFill>
                          <a:effectLst/>
                        </a:rPr>
                        <a:t>g (10</a:t>
                      </a:r>
                      <a:r>
                        <a:rPr lang="en-US" sz="1200" baseline="30000" dirty="0">
                          <a:solidFill>
                            <a:schemeClr val="tx1"/>
                          </a:solidFill>
                          <a:effectLst/>
                        </a:rPr>
                        <a:t>7</a:t>
                      </a:r>
                      <a:r>
                        <a:rPr lang="en-US" sz="1200" dirty="0">
                          <a:solidFill>
                            <a:schemeClr val="tx1"/>
                          </a:solidFill>
                          <a:effectLst/>
                        </a:rPr>
                        <a:t> rad T</a:t>
                      </a:r>
                      <a:r>
                        <a:rPr lang="en-US" sz="1200" baseline="30000" dirty="0">
                          <a:solidFill>
                            <a:schemeClr val="tx1"/>
                          </a:solidFill>
                          <a:effectLst/>
                        </a:rPr>
                        <a:t>-1</a:t>
                      </a:r>
                      <a:r>
                        <a:rPr lang="en-US" sz="1200" dirty="0">
                          <a:solidFill>
                            <a:schemeClr val="tx1"/>
                          </a:solidFill>
                          <a:effectLst/>
                        </a:rPr>
                        <a:t>s</a:t>
                      </a:r>
                      <a:r>
                        <a:rPr lang="en-US" sz="1200" baseline="30000" dirty="0">
                          <a:solidFill>
                            <a:schemeClr val="tx1"/>
                          </a:solidFill>
                          <a:effectLst/>
                        </a:rPr>
                        <a:t>-1</a:t>
                      </a:r>
                      <a:r>
                        <a:rPr lang="en-US" sz="1200" dirty="0">
                          <a:solidFill>
                            <a:schemeClr val="tx1"/>
                          </a:solidFill>
                          <a:effectLst/>
                        </a:rPr>
                        <a:t>)</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88720" algn="l"/>
                        </a:tabLst>
                      </a:pPr>
                      <a:r>
                        <a:rPr lang="en-US" sz="1200" dirty="0">
                          <a:solidFill>
                            <a:schemeClr val="tx1"/>
                          </a:solidFill>
                          <a:effectLst/>
                        </a:rPr>
                        <a:t>NMR Active</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1188720" algn="l"/>
                        </a:tabLst>
                      </a:pPr>
                      <a:r>
                        <a:rPr lang="en-US" sz="1200" dirty="0" smtClean="0">
                          <a:solidFill>
                            <a:schemeClr val="tx1"/>
                          </a:solidFill>
                          <a:effectLst/>
                          <a:latin typeface="Times"/>
                          <a:ea typeface="Times"/>
                          <a:cs typeface="Times New Roman"/>
                        </a:rPr>
                        <a:t>Standard</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a:t>
                      </a:r>
                      <a:r>
                        <a:rPr lang="en-US" sz="1200" dirty="0">
                          <a:solidFill>
                            <a:schemeClr val="tx1"/>
                          </a:solidFill>
                          <a:effectLst/>
                        </a:rPr>
                        <a:t>H</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0</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99.985 %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26.7519</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(CH</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a:t>
                      </a:r>
                      <a:r>
                        <a:rPr lang="en-US" sz="1200" baseline="-25000" dirty="0" smtClean="0">
                          <a:solidFill>
                            <a:schemeClr val="tx1"/>
                          </a:solidFill>
                          <a:effectLst/>
                          <a:latin typeface="Times"/>
                          <a:ea typeface="Times"/>
                          <a:cs typeface="Times New Roman"/>
                        </a:rPr>
                        <a:t>4</a:t>
                      </a:r>
                      <a:r>
                        <a:rPr lang="en-US" sz="1200" dirty="0" smtClean="0">
                          <a:solidFill>
                            <a:schemeClr val="tx1"/>
                          </a:solidFill>
                          <a:effectLst/>
                          <a:latin typeface="Times"/>
                          <a:ea typeface="Times"/>
                          <a:cs typeface="Times New Roman"/>
                        </a:rPr>
                        <a:t>Si</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2</a:t>
                      </a:r>
                      <a:r>
                        <a:rPr lang="en-US" sz="1200" dirty="0">
                          <a:solidFill>
                            <a:schemeClr val="tx1"/>
                          </a:solidFill>
                          <a:effectLst/>
                        </a:rPr>
                        <a:t>H</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0.015 %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4.1066</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tab pos="1188720" algn="l"/>
                        </a:tabLst>
                        <a:defRPr/>
                      </a:pPr>
                      <a:r>
                        <a:rPr lang="en-US" sz="1200" dirty="0" smtClean="0">
                          <a:solidFill>
                            <a:schemeClr val="tx1"/>
                          </a:solidFill>
                          <a:effectLst/>
                          <a:latin typeface="Times"/>
                          <a:ea typeface="Times"/>
                          <a:cs typeface="Times New Roman"/>
                        </a:rPr>
                        <a:t>(CD</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a:t>
                      </a:r>
                      <a:r>
                        <a:rPr lang="en-US" sz="1200" baseline="-25000" dirty="0" smtClean="0">
                          <a:solidFill>
                            <a:schemeClr val="tx1"/>
                          </a:solidFill>
                          <a:effectLst/>
                          <a:latin typeface="Times"/>
                          <a:ea typeface="Times"/>
                          <a:cs typeface="Times New Roman"/>
                        </a:rPr>
                        <a:t>4</a:t>
                      </a:r>
                      <a:r>
                        <a:rPr lang="en-US" sz="1200" dirty="0" smtClean="0">
                          <a:solidFill>
                            <a:schemeClr val="tx1"/>
                          </a:solidFill>
                          <a:effectLst/>
                          <a:latin typeface="Times"/>
                          <a:ea typeface="Times"/>
                          <a:cs typeface="Times New Roman"/>
                        </a:rPr>
                        <a:t>Si</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3</a:t>
                      </a:r>
                      <a:r>
                        <a:rPr lang="en-US" sz="1200" dirty="0">
                          <a:solidFill>
                            <a:schemeClr val="tx1"/>
                          </a:solidFill>
                          <a:effectLst/>
                        </a:rPr>
                        <a:t>H</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2</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trace</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28.535</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TMS-T</a:t>
                      </a:r>
                      <a:r>
                        <a:rPr lang="en-US" sz="1200" baseline="-25000" dirty="0" smtClean="0">
                          <a:solidFill>
                            <a:schemeClr val="tx1"/>
                          </a:solidFill>
                          <a:effectLst/>
                          <a:latin typeface="Times"/>
                          <a:ea typeface="Times"/>
                          <a:cs typeface="Times New Roman"/>
                        </a:rPr>
                        <a:t>1</a:t>
                      </a:r>
                      <a:endParaRPr lang="en-US" sz="1200" baseline="-250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1" baseline="30000" dirty="0">
                          <a:solidFill>
                            <a:srgbClr val="C00000"/>
                          </a:solidFill>
                          <a:effectLst/>
                        </a:rPr>
                        <a:t>12</a:t>
                      </a:r>
                      <a:r>
                        <a:rPr lang="en-US" sz="1200" b="1" dirty="0">
                          <a:solidFill>
                            <a:srgbClr val="C00000"/>
                          </a:solidFill>
                          <a:effectLst/>
                        </a:rPr>
                        <a:t>C</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a:solidFill>
                            <a:srgbClr val="C00000"/>
                          </a:solidFill>
                          <a:effectLst/>
                        </a:rPr>
                        <a:t>0</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smtClean="0">
                          <a:solidFill>
                            <a:srgbClr val="C00000"/>
                          </a:solidFill>
                          <a:effectLst/>
                          <a:latin typeface="Times"/>
                          <a:ea typeface="Times"/>
                          <a:cs typeface="Times New Roman"/>
                        </a:rPr>
                        <a:t>6</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smtClean="0">
                          <a:solidFill>
                            <a:srgbClr val="C00000"/>
                          </a:solidFill>
                          <a:effectLst/>
                          <a:latin typeface="Times"/>
                          <a:ea typeface="Times"/>
                          <a:cs typeface="Times New Roman"/>
                        </a:rPr>
                        <a:t>6</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b="1" dirty="0" smtClean="0">
                          <a:solidFill>
                            <a:srgbClr val="C00000"/>
                          </a:solidFill>
                          <a:effectLst/>
                        </a:rPr>
                        <a:t>98.89 %</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b="1" dirty="0">
                          <a:solidFill>
                            <a:srgbClr val="C00000"/>
                          </a:solidFill>
                          <a:effectLst/>
                        </a:rPr>
                        <a:t> </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tabLst>
                          <a:tab pos="1188720" algn="l"/>
                        </a:tabLst>
                      </a:pPr>
                      <a:r>
                        <a:rPr lang="en-US" sz="1200" b="1" dirty="0">
                          <a:solidFill>
                            <a:srgbClr val="C00000"/>
                          </a:solidFill>
                          <a:effectLst/>
                        </a:rPr>
                        <a:t>NO </a:t>
                      </a:r>
                      <a:r>
                        <a:rPr lang="en-US" sz="1200" b="1" dirty="0">
                          <a:solidFill>
                            <a:srgbClr val="C00000"/>
                          </a:solidFill>
                          <a:effectLst/>
                          <a:sym typeface="Wingdings"/>
                        </a:rPr>
                        <a:t></a:t>
                      </a:r>
                      <a:endParaRPr lang="en-US" sz="1200" b="1" dirty="0">
                        <a:solidFill>
                          <a:srgbClr val="C00000"/>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ts val="1400"/>
                        </a:lnSpc>
                        <a:spcBef>
                          <a:spcPts val="0"/>
                        </a:spcBef>
                        <a:spcAft>
                          <a:spcPts val="0"/>
                        </a:spcAft>
                        <a:tabLst>
                          <a:tab pos="1188720" algn="l"/>
                        </a:tabLst>
                      </a:pPr>
                      <a:endParaRPr lang="en-US" sz="1200" b="1" dirty="0">
                        <a:solidFill>
                          <a:srgbClr val="C00000"/>
                        </a:solidFill>
                        <a:effectLst/>
                        <a:latin typeface="Times"/>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13</a:t>
                      </a:r>
                      <a:r>
                        <a:rPr lang="en-US" sz="1200" dirty="0">
                          <a:solidFill>
                            <a:schemeClr val="tx1"/>
                          </a:solidFill>
                          <a:effectLst/>
                        </a:rPr>
                        <a:t>C</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6</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7</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1.11 %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6.7283</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tab pos="1188720" algn="l"/>
                        </a:tabLst>
                        <a:defRPr/>
                      </a:pPr>
                      <a:r>
                        <a:rPr lang="en-US" sz="1200" dirty="0" smtClean="0">
                          <a:solidFill>
                            <a:schemeClr val="tx1"/>
                          </a:solidFill>
                          <a:effectLst/>
                          <a:latin typeface="Times"/>
                          <a:ea typeface="Times"/>
                          <a:cs typeface="Times New Roman"/>
                        </a:rPr>
                        <a:t>(CH</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a:t>
                      </a:r>
                      <a:r>
                        <a:rPr lang="en-US" sz="1200" baseline="-25000" dirty="0" smtClean="0">
                          <a:solidFill>
                            <a:schemeClr val="tx1"/>
                          </a:solidFill>
                          <a:effectLst/>
                          <a:latin typeface="Times"/>
                          <a:ea typeface="Times"/>
                          <a:cs typeface="Times New Roman"/>
                        </a:rPr>
                        <a:t>4</a:t>
                      </a:r>
                      <a:r>
                        <a:rPr lang="en-US" sz="1200" dirty="0" smtClean="0">
                          <a:solidFill>
                            <a:schemeClr val="tx1"/>
                          </a:solidFill>
                          <a:effectLst/>
                          <a:latin typeface="Times"/>
                          <a:ea typeface="Times"/>
                          <a:cs typeface="Times New Roman"/>
                        </a:rPr>
                        <a:t>Si</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14</a:t>
                      </a:r>
                      <a:r>
                        <a:rPr lang="en-US" sz="1200" dirty="0">
                          <a:solidFill>
                            <a:schemeClr val="tx1"/>
                          </a:solidFill>
                          <a:effectLst/>
                        </a:rPr>
                        <a:t>N</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7</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7</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99.6 %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1.934</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CH</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NO</a:t>
                      </a:r>
                      <a:r>
                        <a:rPr lang="en-US" sz="1200" baseline="-25000" dirty="0" smtClean="0">
                          <a:solidFill>
                            <a:schemeClr val="tx1"/>
                          </a:solidFill>
                          <a:effectLst/>
                          <a:latin typeface="Times"/>
                          <a:ea typeface="Times"/>
                          <a:cs typeface="Times New Roman"/>
                        </a:rPr>
                        <a:t>2</a:t>
                      </a:r>
                      <a:endParaRPr lang="en-US" sz="1200" baseline="-250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15</a:t>
                      </a:r>
                      <a:r>
                        <a:rPr lang="en-US" sz="1200" dirty="0">
                          <a:solidFill>
                            <a:schemeClr val="tx1"/>
                          </a:solidFill>
                          <a:effectLst/>
                        </a:rPr>
                        <a:t>N</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7</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8</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0.37 %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-2.712</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ts val="1400"/>
                        </a:lnSpc>
                        <a:spcBef>
                          <a:spcPts val="0"/>
                        </a:spcBef>
                        <a:spcAft>
                          <a:spcPts val="0"/>
                        </a:spcAft>
                        <a:buClrTx/>
                        <a:buSzTx/>
                        <a:buFontTx/>
                        <a:buNone/>
                        <a:tabLst>
                          <a:tab pos="1188720" algn="l"/>
                        </a:tabLst>
                        <a:defRPr/>
                      </a:pPr>
                      <a:r>
                        <a:rPr lang="en-US" sz="1200" dirty="0" smtClean="0">
                          <a:solidFill>
                            <a:schemeClr val="tx1"/>
                          </a:solidFill>
                          <a:effectLst/>
                          <a:latin typeface="Times"/>
                          <a:ea typeface="Times"/>
                          <a:cs typeface="Times New Roman"/>
                        </a:rPr>
                        <a:t>CH</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NO</a:t>
                      </a:r>
                      <a:r>
                        <a:rPr lang="en-US" sz="1200" baseline="-25000" dirty="0" smtClean="0">
                          <a:solidFill>
                            <a:schemeClr val="tx1"/>
                          </a:solidFill>
                          <a:effectLst/>
                          <a:latin typeface="Times"/>
                          <a:ea typeface="Times"/>
                          <a:cs typeface="Times New Roman"/>
                        </a:rPr>
                        <a:t>2, </a:t>
                      </a:r>
                      <a:r>
                        <a:rPr lang="en-US" sz="1200" baseline="0" dirty="0" smtClean="0">
                          <a:solidFill>
                            <a:schemeClr val="tx1"/>
                          </a:solidFill>
                          <a:effectLst/>
                          <a:latin typeface="Times"/>
                          <a:ea typeface="Times"/>
                          <a:cs typeface="Times New Roman"/>
                        </a:rPr>
                        <a:t>NH</a:t>
                      </a:r>
                      <a:r>
                        <a:rPr lang="en-US" sz="1200" baseline="-25000" dirty="0" smtClean="0">
                          <a:solidFill>
                            <a:schemeClr val="tx1"/>
                          </a:solidFill>
                          <a:effectLst/>
                          <a:latin typeface="Times"/>
                          <a:ea typeface="Times"/>
                          <a:cs typeface="Times New Roman"/>
                        </a:rPr>
                        <a:t>3(l)</a:t>
                      </a:r>
                      <a:endParaRPr lang="en-US" sz="1200" baseline="-250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1" baseline="30000" dirty="0">
                          <a:solidFill>
                            <a:srgbClr val="C00000"/>
                          </a:solidFill>
                          <a:effectLst/>
                        </a:rPr>
                        <a:t>16</a:t>
                      </a:r>
                      <a:r>
                        <a:rPr lang="en-US" sz="1200" b="1" dirty="0">
                          <a:solidFill>
                            <a:srgbClr val="C00000"/>
                          </a:solidFill>
                          <a:effectLst/>
                        </a:rPr>
                        <a:t>O</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a:solidFill>
                            <a:srgbClr val="C00000"/>
                          </a:solidFill>
                          <a:effectLst/>
                        </a:rPr>
                        <a:t>0</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smtClean="0">
                          <a:solidFill>
                            <a:srgbClr val="C00000"/>
                          </a:solidFill>
                          <a:effectLst/>
                          <a:latin typeface="Times"/>
                          <a:ea typeface="Times"/>
                          <a:cs typeface="Times New Roman"/>
                        </a:rPr>
                        <a:t>8</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1" dirty="0" smtClean="0">
                          <a:solidFill>
                            <a:srgbClr val="C00000"/>
                          </a:solidFill>
                          <a:effectLst/>
                          <a:latin typeface="Times"/>
                          <a:ea typeface="Times"/>
                          <a:cs typeface="Times New Roman"/>
                        </a:rPr>
                        <a:t>8</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b="1" dirty="0" smtClean="0">
                          <a:solidFill>
                            <a:srgbClr val="C00000"/>
                          </a:solidFill>
                          <a:effectLst/>
                        </a:rPr>
                        <a:t>99.76 %</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b="1" dirty="0">
                          <a:solidFill>
                            <a:srgbClr val="C00000"/>
                          </a:solidFill>
                          <a:effectLst/>
                        </a:rPr>
                        <a:t> </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b="1" dirty="0">
                          <a:solidFill>
                            <a:srgbClr val="C00000"/>
                          </a:solidFill>
                          <a:effectLst/>
                        </a:rPr>
                        <a:t>NO </a:t>
                      </a:r>
                      <a:r>
                        <a:rPr lang="en-US" sz="1200" b="1" dirty="0">
                          <a:solidFill>
                            <a:srgbClr val="C00000"/>
                          </a:solidFill>
                          <a:effectLst/>
                          <a:sym typeface="Wingdings"/>
                        </a:rPr>
                        <a:t></a:t>
                      </a: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endParaRPr lang="en-US" sz="1200" b="1" dirty="0">
                        <a:solidFill>
                          <a:srgbClr val="C00000"/>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17</a:t>
                      </a:r>
                      <a:r>
                        <a:rPr lang="en-US" sz="1200" dirty="0">
                          <a:solidFill>
                            <a:schemeClr val="tx1"/>
                          </a:solidFill>
                          <a:effectLst/>
                        </a:rPr>
                        <a:t>O</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baseline="30000" dirty="0">
                          <a:solidFill>
                            <a:schemeClr val="tx1"/>
                          </a:solidFill>
                          <a:effectLst/>
                        </a:rPr>
                        <a:t>5</a:t>
                      </a:r>
                      <a:r>
                        <a:rPr lang="en-US" sz="1200" dirty="0">
                          <a:solidFill>
                            <a:schemeClr val="tx1"/>
                          </a:solidFill>
                          <a:effectLst/>
                        </a:rPr>
                        <a:t>∕</a:t>
                      </a:r>
                      <a:r>
                        <a:rPr lang="en-US" sz="1200" baseline="-25000" dirty="0">
                          <a:solidFill>
                            <a:schemeClr val="tx1"/>
                          </a:solidFill>
                          <a:effectLst/>
                        </a:rPr>
                        <a:t>2</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8</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9</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0.04 %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-3.62808</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D</a:t>
                      </a:r>
                      <a:r>
                        <a:rPr lang="en-US" sz="1200" baseline="-25000" dirty="0" smtClean="0">
                          <a:solidFill>
                            <a:schemeClr val="tx1"/>
                          </a:solidFill>
                          <a:effectLst/>
                          <a:latin typeface="Times"/>
                          <a:ea typeface="Times"/>
                          <a:cs typeface="Times New Roman"/>
                        </a:rPr>
                        <a:t>2</a:t>
                      </a:r>
                      <a:r>
                        <a:rPr lang="en-US" sz="1200" dirty="0" smtClean="0">
                          <a:solidFill>
                            <a:schemeClr val="tx1"/>
                          </a:solidFill>
                          <a:effectLst/>
                          <a:latin typeface="Times"/>
                          <a:ea typeface="Times"/>
                          <a:cs typeface="Times New Roman"/>
                        </a:rPr>
                        <a:t>O</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19</a:t>
                      </a:r>
                      <a:r>
                        <a:rPr lang="en-US" sz="1200" dirty="0">
                          <a:solidFill>
                            <a:schemeClr val="tx1"/>
                          </a:solidFill>
                          <a:effectLst/>
                        </a:rPr>
                        <a:t>F</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9</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91440" algn="ctr">
                        <a:lnSpc>
                          <a:spcPts val="1400"/>
                        </a:lnSpc>
                        <a:spcBef>
                          <a:spcPts val="0"/>
                        </a:spcBef>
                        <a:spcAft>
                          <a:spcPts val="0"/>
                        </a:spcAft>
                      </a:pPr>
                      <a:r>
                        <a:rPr lang="en-US" sz="1200" dirty="0" smtClean="0">
                          <a:solidFill>
                            <a:schemeClr val="tx1"/>
                          </a:solidFill>
                          <a:effectLst/>
                          <a:latin typeface="Times"/>
                          <a:ea typeface="Times"/>
                          <a:cs typeface="Times New Roman"/>
                        </a:rPr>
                        <a:t>10</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100 %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25.181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CCl</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F</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5077">
                <a:tc>
                  <a:txBody>
                    <a:bodyPr/>
                    <a:lstStyle/>
                    <a:p>
                      <a:pPr marL="0" marR="142240" algn="ctr">
                        <a:lnSpc>
                          <a:spcPts val="1400"/>
                        </a:lnSpc>
                        <a:spcBef>
                          <a:spcPts val="0"/>
                        </a:spcBef>
                        <a:spcAft>
                          <a:spcPts val="0"/>
                        </a:spcAft>
                      </a:pPr>
                      <a:r>
                        <a:rPr lang="en-US" sz="1200" baseline="30000" dirty="0">
                          <a:solidFill>
                            <a:schemeClr val="tx1"/>
                          </a:solidFill>
                          <a:effectLst/>
                        </a:rPr>
                        <a:t>31</a:t>
                      </a:r>
                      <a:r>
                        <a:rPr lang="en-US" sz="1200" dirty="0">
                          <a:solidFill>
                            <a:schemeClr val="tx1"/>
                          </a:solidFill>
                          <a:effectLst/>
                        </a:rPr>
                        <a:t>P</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ctr">
                        <a:lnSpc>
                          <a:spcPts val="1400"/>
                        </a:lnSpc>
                        <a:spcBef>
                          <a:spcPts val="0"/>
                        </a:spcBef>
                        <a:spcAft>
                          <a:spcPts val="0"/>
                        </a:spcAft>
                      </a:pPr>
                      <a:r>
                        <a:rPr lang="en-US" sz="1200" dirty="0">
                          <a:solidFill>
                            <a:schemeClr val="tx1"/>
                          </a:solidFill>
                          <a:effectLst/>
                        </a:rPr>
                        <a:t>½</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ctr">
                        <a:lnSpc>
                          <a:spcPts val="1400"/>
                        </a:lnSpc>
                        <a:spcBef>
                          <a:spcPts val="0"/>
                        </a:spcBef>
                        <a:spcAft>
                          <a:spcPts val="0"/>
                        </a:spcAft>
                      </a:pPr>
                      <a:r>
                        <a:rPr lang="en-US" sz="1200" dirty="0" smtClean="0">
                          <a:solidFill>
                            <a:schemeClr val="tx1"/>
                          </a:solidFill>
                          <a:effectLst/>
                          <a:latin typeface="Times"/>
                          <a:ea typeface="Times"/>
                          <a:cs typeface="Times New Roman"/>
                        </a:rPr>
                        <a:t>15</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102870" algn="ctr">
                        <a:lnSpc>
                          <a:spcPts val="1400"/>
                        </a:lnSpc>
                        <a:spcBef>
                          <a:spcPts val="0"/>
                        </a:spcBef>
                        <a:spcAft>
                          <a:spcPts val="0"/>
                        </a:spcAft>
                      </a:pPr>
                      <a:r>
                        <a:rPr lang="en-US" sz="1200" dirty="0" smtClean="0">
                          <a:solidFill>
                            <a:schemeClr val="tx1"/>
                          </a:solidFill>
                          <a:effectLst/>
                          <a:latin typeface="Times"/>
                          <a:ea typeface="Times"/>
                          <a:cs typeface="Times New Roman"/>
                        </a:rPr>
                        <a:t>16</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smtClean="0">
                          <a:solidFill>
                            <a:schemeClr val="tx1"/>
                          </a:solidFill>
                          <a:effectLst/>
                        </a:rPr>
                        <a:t>100 %</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pPr>
                      <a:r>
                        <a:rPr lang="en-US" sz="1200" dirty="0">
                          <a:solidFill>
                            <a:schemeClr val="tx1"/>
                          </a:solidFill>
                          <a:effectLst/>
                        </a:rPr>
                        <a:t>10.841</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a:solidFill>
                            <a:schemeClr val="tx1"/>
                          </a:solidFill>
                          <a:effectLst/>
                        </a:rPr>
                        <a:t>YES</a:t>
                      </a:r>
                      <a:endParaRPr lang="en-US" sz="12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400"/>
                        </a:lnSpc>
                        <a:spcBef>
                          <a:spcPts val="0"/>
                        </a:spcBef>
                        <a:spcAft>
                          <a:spcPts val="0"/>
                        </a:spcAft>
                        <a:tabLst>
                          <a:tab pos="1188720" algn="l"/>
                        </a:tabLst>
                      </a:pPr>
                      <a:r>
                        <a:rPr lang="en-US" sz="1200" dirty="0" smtClean="0">
                          <a:solidFill>
                            <a:schemeClr val="tx1"/>
                          </a:solidFill>
                          <a:effectLst/>
                          <a:latin typeface="Times"/>
                          <a:ea typeface="Times"/>
                          <a:cs typeface="Times New Roman"/>
                        </a:rPr>
                        <a:t>85 % H</a:t>
                      </a:r>
                      <a:r>
                        <a:rPr lang="en-US" sz="1200" baseline="-25000" dirty="0" smtClean="0">
                          <a:solidFill>
                            <a:schemeClr val="tx1"/>
                          </a:solidFill>
                          <a:effectLst/>
                          <a:latin typeface="Times"/>
                          <a:ea typeface="Times"/>
                          <a:cs typeface="Times New Roman"/>
                        </a:rPr>
                        <a:t>3</a:t>
                      </a:r>
                      <a:r>
                        <a:rPr lang="en-US" sz="1200" dirty="0" smtClean="0">
                          <a:solidFill>
                            <a:schemeClr val="tx1"/>
                          </a:solidFill>
                          <a:effectLst/>
                          <a:latin typeface="Times"/>
                          <a:ea typeface="Times"/>
                          <a:cs typeface="Times New Roman"/>
                        </a:rPr>
                        <a:t>PO</a:t>
                      </a:r>
                      <a:r>
                        <a:rPr lang="en-US" sz="1200" baseline="-25000" dirty="0" smtClean="0">
                          <a:solidFill>
                            <a:schemeClr val="tx1"/>
                          </a:solidFill>
                          <a:effectLst/>
                          <a:latin typeface="Times"/>
                          <a:ea typeface="Times"/>
                          <a:cs typeface="Times New Roman"/>
                        </a:rPr>
                        <a:t>4</a:t>
                      </a:r>
                      <a:endParaRPr lang="en-US" sz="1200" baseline="-25000" dirty="0">
                        <a:solidFill>
                          <a:schemeClr val="tx1"/>
                        </a:solidFill>
                        <a:effectLst/>
                        <a:latin typeface="Times"/>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7798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solidFill>
                  <a:srgbClr val="002060"/>
                </a:solidFill>
              </a:rPr>
              <a:t>Information from the NMR Spectrum I</a:t>
            </a:r>
            <a:endParaRPr lang="en-US" sz="3600" dirty="0">
              <a:solidFill>
                <a:srgbClr val="002060"/>
              </a:solidFill>
            </a:endParaRPr>
          </a:p>
        </p:txBody>
      </p:sp>
      <p:sp>
        <p:nvSpPr>
          <p:cNvPr id="2" name="Content Placeholder 1"/>
          <p:cNvSpPr>
            <a:spLocks noGrp="1"/>
          </p:cNvSpPr>
          <p:nvPr>
            <p:ph idx="1"/>
          </p:nvPr>
        </p:nvSpPr>
        <p:spPr>
          <a:xfrm>
            <a:off x="457200" y="1524000"/>
            <a:ext cx="8229600" cy="4876800"/>
          </a:xfrm>
        </p:spPr>
        <p:txBody>
          <a:bodyPr>
            <a:normAutofit fontScale="92500" lnSpcReduction="20000"/>
          </a:bodyPr>
          <a:lstStyle/>
          <a:p>
            <a:r>
              <a:rPr lang="en-US" b="1" i="1" dirty="0" smtClean="0">
                <a:solidFill>
                  <a:srgbClr val="C00000"/>
                </a:solidFill>
              </a:rPr>
              <a:t>Symmetry</a:t>
            </a:r>
          </a:p>
          <a:p>
            <a:pPr lvl="1">
              <a:buFont typeface="Arial" panose="020B0604020202020204" pitchFamily="34" charset="0"/>
              <a:buChar char="•"/>
            </a:pPr>
            <a:r>
              <a:rPr lang="en-US" dirty="0" smtClean="0">
                <a:solidFill>
                  <a:srgbClr val="002060"/>
                </a:solidFill>
              </a:rPr>
              <a:t>If </a:t>
            </a:r>
            <a:r>
              <a:rPr lang="en-US" dirty="0">
                <a:solidFill>
                  <a:srgbClr val="002060"/>
                </a:solidFill>
              </a:rPr>
              <a:t>there are fewer signals than atoms of </a:t>
            </a:r>
            <a:r>
              <a:rPr lang="en-US" dirty="0" smtClean="0">
                <a:solidFill>
                  <a:srgbClr val="002060"/>
                </a:solidFill>
              </a:rPr>
              <a:t>a particular </a:t>
            </a:r>
            <a:r>
              <a:rPr lang="en-US" dirty="0">
                <a:solidFill>
                  <a:srgbClr val="002060"/>
                </a:solidFill>
              </a:rPr>
              <a:t>kind, there has to be symmetry in the </a:t>
            </a:r>
            <a:r>
              <a:rPr lang="en-US" dirty="0" smtClean="0">
                <a:solidFill>
                  <a:srgbClr val="002060"/>
                </a:solidFill>
              </a:rPr>
              <a:t>molecule.</a:t>
            </a:r>
            <a:endParaRPr lang="en-US" dirty="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endParaRPr lang="en-US" dirty="0" smtClean="0">
              <a:solidFill>
                <a:srgbClr val="002060"/>
              </a:solidFill>
            </a:endParaRPr>
          </a:p>
          <a:p>
            <a:pPr lvl="1">
              <a:buFont typeface="Arial" panose="020B0604020202020204" pitchFamily="34" charset="0"/>
              <a:buChar char="•"/>
            </a:pPr>
            <a:r>
              <a:rPr lang="en-US" dirty="0" smtClean="0">
                <a:solidFill>
                  <a:srgbClr val="002060"/>
                </a:solidFill>
              </a:rPr>
              <a:t>Even </a:t>
            </a:r>
            <a:r>
              <a:rPr lang="en-US" dirty="0">
                <a:solidFill>
                  <a:srgbClr val="002060"/>
                </a:solidFill>
              </a:rPr>
              <a:t>for simple groups this assumes that there is free rotation </a:t>
            </a:r>
            <a:r>
              <a:rPr lang="en-US" dirty="0" smtClean="0">
                <a:solidFill>
                  <a:srgbClr val="002060"/>
                </a:solidFill>
              </a:rPr>
              <a:t>about </a:t>
            </a:r>
            <a:r>
              <a:rPr lang="en-US" dirty="0" smtClean="0">
                <a:solidFill>
                  <a:srgbClr val="002060"/>
                </a:solidFill>
                <a:latin typeface="Symbol" pitchFamily="18" charset="2"/>
              </a:rPr>
              <a:t>s</a:t>
            </a:r>
            <a:r>
              <a:rPr lang="en-US" dirty="0" smtClean="0">
                <a:solidFill>
                  <a:srgbClr val="002060"/>
                </a:solidFill>
              </a:rPr>
              <a:t>-bonds, which </a:t>
            </a:r>
            <a:r>
              <a:rPr lang="en-US" dirty="0">
                <a:solidFill>
                  <a:srgbClr val="002060"/>
                </a:solidFill>
              </a:rPr>
              <a:t>will strictly speaking only </a:t>
            </a:r>
            <a:r>
              <a:rPr lang="en-US" dirty="0" smtClean="0">
                <a:solidFill>
                  <a:srgbClr val="002060"/>
                </a:solidFill>
              </a:rPr>
              <a:t>be </a:t>
            </a:r>
            <a:r>
              <a:rPr lang="en-US" dirty="0">
                <a:solidFill>
                  <a:srgbClr val="002060"/>
                </a:solidFill>
              </a:rPr>
              <a:t>true when </a:t>
            </a:r>
            <a:r>
              <a:rPr lang="en-US" dirty="0" smtClean="0">
                <a:solidFill>
                  <a:srgbClr val="002060"/>
                </a:solidFill>
              </a:rPr>
              <a:t>the </a:t>
            </a:r>
            <a:r>
              <a:rPr lang="en-US" dirty="0">
                <a:solidFill>
                  <a:srgbClr val="002060"/>
                </a:solidFill>
              </a:rPr>
              <a:t>temperature is high enough to provide enough energy for </a:t>
            </a:r>
            <a:r>
              <a:rPr lang="en-US" dirty="0" smtClean="0">
                <a:solidFill>
                  <a:srgbClr val="002060"/>
                </a:solidFill>
              </a:rPr>
              <a:t>this process. </a:t>
            </a:r>
            <a:endParaRPr lang="en-US" dirty="0">
              <a:solidFill>
                <a:srgbClr val="002060"/>
              </a:solidFill>
            </a:endParaRPr>
          </a:p>
        </p:txBody>
      </p:sp>
      <p:sp>
        <p:nvSpPr>
          <p:cNvPr id="5" name="Slide Number Placeholder 4"/>
          <p:cNvSpPr>
            <a:spLocks noGrp="1"/>
          </p:cNvSpPr>
          <p:nvPr>
            <p:ph type="sldNum" sz="quarter" idx="12"/>
          </p:nvPr>
        </p:nvSpPr>
        <p:spPr/>
        <p:txBody>
          <a:bodyPr/>
          <a:lstStyle/>
          <a:p>
            <a:fld id="{97A92199-DFD4-4428-9FFF-DBBDDFCE1B7E}" type="slidenum">
              <a:rPr lang="en-US" smtClean="0"/>
              <a:t>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476801688"/>
              </p:ext>
            </p:extLst>
          </p:nvPr>
        </p:nvGraphicFramePr>
        <p:xfrm>
          <a:off x="1447800" y="2819400"/>
          <a:ext cx="6244513" cy="1737360"/>
        </p:xfrm>
        <a:graphic>
          <a:graphicData uri="http://schemas.openxmlformats.org/presentationml/2006/ole">
            <mc:AlternateContent xmlns:mc="http://schemas.openxmlformats.org/markup-compatibility/2006">
              <mc:Choice xmlns:v="urn:schemas-microsoft-com:vml" Requires="v">
                <p:oleObj spid="_x0000_s4184" name="CS ChemDraw Drawing" r:id="rId3" imgW="4964889" imgH="1381844" progId="ChemDraw.Document.6.0">
                  <p:embed/>
                </p:oleObj>
              </mc:Choice>
              <mc:Fallback>
                <p:oleObj name="CS ChemDraw Drawing" r:id="rId3" imgW="4964889" imgH="1381844" progId="ChemDraw.Document.6.0">
                  <p:embed/>
                  <p:pic>
                    <p:nvPicPr>
                      <p:cNvPr id="0" name=""/>
                      <p:cNvPicPr/>
                      <p:nvPr/>
                    </p:nvPicPr>
                    <p:blipFill>
                      <a:blip r:embed="rId4"/>
                      <a:stretch>
                        <a:fillRect/>
                      </a:stretch>
                    </p:blipFill>
                    <p:spPr>
                      <a:xfrm>
                        <a:off x="1447800" y="2819400"/>
                        <a:ext cx="6244513" cy="1737360"/>
                      </a:xfrm>
                      <a:prstGeom prst="rect">
                        <a:avLst/>
                      </a:prstGeom>
                      <a:solidFill>
                        <a:schemeClr val="accent5">
                          <a:lumMod val="20000"/>
                          <a:lumOff val="80000"/>
                        </a:schemeClr>
                      </a:solidFill>
                    </p:spPr>
                  </p:pic>
                </p:oleObj>
              </mc:Fallback>
            </mc:AlternateContent>
          </a:graphicData>
        </a:graphic>
      </p:graphicFrame>
    </p:spTree>
    <p:extLst>
      <p:ext uri="{BB962C8B-B14F-4D97-AF65-F5344CB8AC3E}">
        <p14:creationId xmlns:p14="http://schemas.microsoft.com/office/powerpoint/2010/main" val="24285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barn(inVertical)">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002060"/>
                </a:solidFill>
              </a:rPr>
              <a:t>Information from the NMR Spectrum </a:t>
            </a:r>
            <a:r>
              <a:rPr lang="en-US" sz="3600" dirty="0" smtClean="0">
                <a:solidFill>
                  <a:srgbClr val="002060"/>
                </a:solidFill>
              </a:rPr>
              <a:t>II</a:t>
            </a:r>
            <a:endParaRPr lang="en-US" sz="3600" dirty="0"/>
          </a:p>
        </p:txBody>
      </p:sp>
      <p:sp>
        <p:nvSpPr>
          <p:cNvPr id="2" name="Content Placeholder 1"/>
          <p:cNvSpPr>
            <a:spLocks noGrp="1"/>
          </p:cNvSpPr>
          <p:nvPr>
            <p:ph idx="1"/>
          </p:nvPr>
        </p:nvSpPr>
        <p:spPr>
          <a:xfrm>
            <a:off x="457200" y="1600200"/>
            <a:ext cx="8458200" cy="4525963"/>
          </a:xfrm>
        </p:spPr>
        <p:txBody>
          <a:bodyPr>
            <a:normAutofit fontScale="92500" lnSpcReduction="10000"/>
          </a:bodyPr>
          <a:lstStyle/>
          <a:p>
            <a:r>
              <a:rPr lang="en-US" b="1" i="1" dirty="0">
                <a:solidFill>
                  <a:srgbClr val="C00000"/>
                </a:solidFill>
              </a:rPr>
              <a:t>Multiplet</a:t>
            </a:r>
          </a:p>
          <a:p>
            <a:pPr marL="401638" lvl="1">
              <a:buFont typeface="Arial" panose="020B0604020202020204" pitchFamily="34" charset="0"/>
              <a:buChar char="•"/>
            </a:pPr>
            <a:r>
              <a:rPr lang="en-US" dirty="0">
                <a:solidFill>
                  <a:srgbClr val="002060"/>
                </a:solidFill>
              </a:rPr>
              <a:t>From coupled </a:t>
            </a:r>
            <a:r>
              <a:rPr lang="en-US" dirty="0" smtClean="0">
                <a:solidFill>
                  <a:srgbClr val="002060"/>
                </a:solidFill>
              </a:rPr>
              <a:t>spectra i.e., </a:t>
            </a:r>
            <a:r>
              <a:rPr lang="en-US" baseline="30000" dirty="0" smtClean="0">
                <a:solidFill>
                  <a:srgbClr val="002060"/>
                </a:solidFill>
              </a:rPr>
              <a:t>1</a:t>
            </a:r>
            <a:r>
              <a:rPr lang="en-US" dirty="0" smtClean="0">
                <a:solidFill>
                  <a:srgbClr val="002060"/>
                </a:solidFill>
              </a:rPr>
              <a:t>H-NMR spectra, </a:t>
            </a:r>
            <a:r>
              <a:rPr lang="en-US" dirty="0">
                <a:solidFill>
                  <a:srgbClr val="002060"/>
                </a:solidFill>
              </a:rPr>
              <a:t>it is </a:t>
            </a:r>
            <a:r>
              <a:rPr lang="en-US" dirty="0" smtClean="0">
                <a:solidFill>
                  <a:srgbClr val="002060"/>
                </a:solidFill>
              </a:rPr>
              <a:t>often possible </a:t>
            </a:r>
            <a:r>
              <a:rPr lang="en-US" dirty="0">
                <a:solidFill>
                  <a:srgbClr val="002060"/>
                </a:solidFill>
              </a:rPr>
              <a:t>to obtain information </a:t>
            </a:r>
            <a:r>
              <a:rPr lang="en-US" dirty="0" smtClean="0">
                <a:solidFill>
                  <a:srgbClr val="002060"/>
                </a:solidFill>
              </a:rPr>
              <a:t>about </a:t>
            </a:r>
            <a:r>
              <a:rPr lang="en-US" dirty="0">
                <a:solidFill>
                  <a:srgbClr val="002060"/>
                </a:solidFill>
              </a:rPr>
              <a:t>the neighboring </a:t>
            </a:r>
            <a:r>
              <a:rPr lang="en-US" dirty="0" smtClean="0">
                <a:solidFill>
                  <a:srgbClr val="002060"/>
                </a:solidFill>
              </a:rPr>
              <a:t/>
            </a:r>
            <a:br>
              <a:rPr lang="en-US" dirty="0" smtClean="0">
                <a:solidFill>
                  <a:srgbClr val="002060"/>
                </a:solidFill>
              </a:rPr>
            </a:br>
            <a:r>
              <a:rPr lang="en-US" dirty="0" smtClean="0">
                <a:solidFill>
                  <a:srgbClr val="002060"/>
                </a:solidFill>
              </a:rPr>
              <a:t>atoms </a:t>
            </a:r>
            <a:r>
              <a:rPr lang="en-US" dirty="0">
                <a:solidFill>
                  <a:srgbClr val="002060"/>
                </a:solidFill>
              </a:rPr>
              <a:t>based </a:t>
            </a:r>
            <a:r>
              <a:rPr lang="en-US" dirty="0" smtClean="0">
                <a:solidFill>
                  <a:srgbClr val="002060"/>
                </a:solidFill>
              </a:rPr>
              <a:t>on </a:t>
            </a:r>
            <a:r>
              <a:rPr lang="en-US" dirty="0">
                <a:solidFill>
                  <a:srgbClr val="002060"/>
                </a:solidFill>
              </a:rPr>
              <a:t>the splitting </a:t>
            </a:r>
            <a:r>
              <a:rPr lang="en-US" dirty="0" smtClean="0">
                <a:solidFill>
                  <a:srgbClr val="002060"/>
                </a:solidFill>
              </a:rPr>
              <a:t>of the signal.</a:t>
            </a:r>
            <a:endParaRPr lang="en-US" dirty="0">
              <a:solidFill>
                <a:srgbClr val="002060"/>
              </a:solidFill>
            </a:endParaRPr>
          </a:p>
          <a:p>
            <a:pPr marL="692150" lvl="2"/>
            <a:r>
              <a:rPr lang="en-US" dirty="0">
                <a:solidFill>
                  <a:srgbClr val="660033"/>
                </a:solidFill>
              </a:rPr>
              <a:t>This </a:t>
            </a:r>
            <a:r>
              <a:rPr lang="en-US" dirty="0" smtClean="0">
                <a:solidFill>
                  <a:srgbClr val="660033"/>
                </a:solidFill>
              </a:rPr>
              <a:t>holds </a:t>
            </a:r>
            <a:r>
              <a:rPr lang="en-US" dirty="0">
                <a:solidFill>
                  <a:srgbClr val="660033"/>
                </a:solidFill>
              </a:rPr>
              <a:t>especially true for proton spectra, where the multiplet structure reveals how many hydrogen neighbors </a:t>
            </a:r>
            <a:r>
              <a:rPr lang="en-US" dirty="0" smtClean="0">
                <a:solidFill>
                  <a:srgbClr val="660033"/>
                </a:solidFill>
              </a:rPr>
              <a:t>a </a:t>
            </a:r>
            <a:r>
              <a:rPr lang="en-US" dirty="0">
                <a:solidFill>
                  <a:srgbClr val="660033"/>
                </a:solidFill>
              </a:rPr>
              <a:t>given </a:t>
            </a:r>
            <a:r>
              <a:rPr lang="en-US" dirty="0" err="1">
                <a:solidFill>
                  <a:srgbClr val="660033"/>
                </a:solidFill>
              </a:rPr>
              <a:t>CH</a:t>
            </a:r>
            <a:r>
              <a:rPr lang="en-US" baseline="-25000" dirty="0" err="1">
                <a:solidFill>
                  <a:srgbClr val="660033"/>
                </a:solidFill>
              </a:rPr>
              <a:t>x</a:t>
            </a:r>
            <a:r>
              <a:rPr lang="en-US" dirty="0">
                <a:solidFill>
                  <a:srgbClr val="660033"/>
                </a:solidFill>
              </a:rPr>
              <a:t>-function (x=1-3) </a:t>
            </a:r>
            <a:r>
              <a:rPr lang="en-US" dirty="0" smtClean="0">
                <a:solidFill>
                  <a:srgbClr val="660033"/>
                </a:solidFill>
              </a:rPr>
              <a:t>has. </a:t>
            </a:r>
          </a:p>
          <a:p>
            <a:pPr marL="692150" lvl="2"/>
            <a:r>
              <a:rPr lang="en-US" dirty="0" smtClean="0">
                <a:solidFill>
                  <a:srgbClr val="660033"/>
                </a:solidFill>
              </a:rPr>
              <a:t>Most </a:t>
            </a:r>
            <a:r>
              <a:rPr lang="en-US" dirty="0">
                <a:solidFill>
                  <a:srgbClr val="660033"/>
                </a:solidFill>
              </a:rPr>
              <a:t>of the </a:t>
            </a:r>
            <a:r>
              <a:rPr lang="en-US" baseline="30000" dirty="0">
                <a:solidFill>
                  <a:srgbClr val="660033"/>
                </a:solidFill>
              </a:rPr>
              <a:t>13</a:t>
            </a:r>
            <a:r>
              <a:rPr lang="en-US" dirty="0">
                <a:solidFill>
                  <a:srgbClr val="660033"/>
                </a:solidFill>
              </a:rPr>
              <a:t>C-NMR spectra are obtained as proton-decoupled spectra (</a:t>
            </a:r>
            <a:r>
              <a:rPr lang="en-US" baseline="30000" dirty="0">
                <a:solidFill>
                  <a:srgbClr val="660033"/>
                </a:solidFill>
              </a:rPr>
              <a:t>13</a:t>
            </a:r>
            <a:r>
              <a:rPr lang="en-US" dirty="0">
                <a:solidFill>
                  <a:srgbClr val="660033"/>
                </a:solidFill>
              </a:rPr>
              <a:t>C{</a:t>
            </a:r>
            <a:r>
              <a:rPr lang="en-US" baseline="30000" dirty="0">
                <a:solidFill>
                  <a:srgbClr val="660033"/>
                </a:solidFill>
              </a:rPr>
              <a:t>1</a:t>
            </a:r>
            <a:r>
              <a:rPr lang="en-US" dirty="0">
                <a:solidFill>
                  <a:srgbClr val="660033"/>
                </a:solidFill>
              </a:rPr>
              <a:t>H}), which means that this information cannot be obtained from those spectra. </a:t>
            </a:r>
            <a:r>
              <a:rPr lang="en-US" dirty="0" smtClean="0">
                <a:solidFill>
                  <a:srgbClr val="660033"/>
                </a:solidFill>
              </a:rPr>
              <a:t>However, the coupling </a:t>
            </a:r>
            <a:r>
              <a:rPr lang="en-US" dirty="0">
                <a:solidFill>
                  <a:srgbClr val="660033"/>
                </a:solidFill>
              </a:rPr>
              <a:t>with other nuclei (i.e., D, F, P, etc.) will still be </a:t>
            </a:r>
            <a:r>
              <a:rPr lang="en-US" dirty="0" smtClean="0">
                <a:solidFill>
                  <a:srgbClr val="660033"/>
                </a:solidFill>
              </a:rPr>
              <a:t>observed (i.e., CDCl</a:t>
            </a:r>
            <a:r>
              <a:rPr lang="en-US" baseline="-25000" dirty="0" smtClean="0">
                <a:solidFill>
                  <a:srgbClr val="660033"/>
                </a:solidFill>
              </a:rPr>
              <a:t>3</a:t>
            </a:r>
            <a:r>
              <a:rPr lang="en-US" dirty="0" smtClean="0">
                <a:solidFill>
                  <a:srgbClr val="660033"/>
                </a:solidFill>
              </a:rPr>
              <a:t> displays </a:t>
            </a:r>
            <a:br>
              <a:rPr lang="en-US" dirty="0" smtClean="0">
                <a:solidFill>
                  <a:srgbClr val="660033"/>
                </a:solidFill>
              </a:rPr>
            </a:br>
            <a:r>
              <a:rPr lang="en-US" dirty="0" smtClean="0">
                <a:solidFill>
                  <a:srgbClr val="660033"/>
                </a:solidFill>
              </a:rPr>
              <a:t>a triplet at </a:t>
            </a:r>
            <a:r>
              <a:rPr lang="en-US" dirty="0" smtClean="0">
                <a:solidFill>
                  <a:srgbClr val="660033"/>
                </a:solidFill>
                <a:latin typeface="Symbol" panose="05050102010706020507" pitchFamily="18" charset="2"/>
              </a:rPr>
              <a:t>d</a:t>
            </a:r>
            <a:r>
              <a:rPr lang="en-US" dirty="0" smtClean="0">
                <a:solidFill>
                  <a:srgbClr val="660033"/>
                </a:solidFill>
              </a:rPr>
              <a:t>=77 ppm). Note that the coupling constants can be quite large.</a:t>
            </a:r>
            <a:endParaRPr lang="en-US" dirty="0">
              <a:solidFill>
                <a:srgbClr val="660033"/>
              </a:solidFill>
            </a:endParaRPr>
          </a:p>
          <a:p>
            <a:endParaRPr lang="en-US" dirty="0">
              <a:solidFill>
                <a:schemeClr val="bg1"/>
              </a:solidFill>
            </a:endParaRPr>
          </a:p>
          <a:p>
            <a:endParaRPr lang="en-US" dirty="0"/>
          </a:p>
        </p:txBody>
      </p:sp>
      <p:sp>
        <p:nvSpPr>
          <p:cNvPr id="4" name="Slide Number Placeholder 3"/>
          <p:cNvSpPr>
            <a:spLocks noGrp="1"/>
          </p:cNvSpPr>
          <p:nvPr>
            <p:ph type="sldNum" sz="quarter" idx="12"/>
          </p:nvPr>
        </p:nvSpPr>
        <p:spPr/>
        <p:txBody>
          <a:bodyPr/>
          <a:lstStyle/>
          <a:p>
            <a:fld id="{97A92199-DFD4-4428-9FFF-DBBDDFCE1B7E}" type="slidenum">
              <a:rPr lang="en-US" smtClean="0"/>
              <a:t>8</a:t>
            </a:fld>
            <a:endParaRPr lang="en-US"/>
          </a:p>
        </p:txBody>
      </p:sp>
    </p:spTree>
    <p:extLst>
      <p:ext uri="{BB962C8B-B14F-4D97-AF65-F5344CB8AC3E}">
        <p14:creationId xmlns:p14="http://schemas.microsoft.com/office/powerpoint/2010/main" val="383045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solidFill>
                  <a:srgbClr val="002060"/>
                </a:solidFill>
              </a:rPr>
              <a:t>Information from the NMR Spectrum </a:t>
            </a:r>
            <a:r>
              <a:rPr lang="en-US" sz="3600" dirty="0" smtClean="0">
                <a:solidFill>
                  <a:srgbClr val="002060"/>
                </a:solidFill>
              </a:rPr>
              <a:t>III</a:t>
            </a:r>
            <a:endParaRPr lang="en-US" sz="3600" dirty="0"/>
          </a:p>
        </p:txBody>
      </p:sp>
      <p:sp>
        <p:nvSpPr>
          <p:cNvPr id="2" name="Content Placeholder 1"/>
          <p:cNvSpPr>
            <a:spLocks noGrp="1"/>
          </p:cNvSpPr>
          <p:nvPr>
            <p:ph idx="1"/>
          </p:nvPr>
        </p:nvSpPr>
        <p:spPr>
          <a:xfrm>
            <a:off x="457200" y="1600200"/>
            <a:ext cx="8534400" cy="4525963"/>
          </a:xfrm>
        </p:spPr>
        <p:txBody>
          <a:bodyPr>
            <a:normAutofit fontScale="85000" lnSpcReduction="10000"/>
          </a:bodyPr>
          <a:lstStyle/>
          <a:p>
            <a:r>
              <a:rPr lang="en-US" b="1" i="1" dirty="0" smtClean="0">
                <a:solidFill>
                  <a:srgbClr val="C00000"/>
                </a:solidFill>
              </a:rPr>
              <a:t>Integration</a:t>
            </a:r>
          </a:p>
          <a:p>
            <a:pPr marL="401638" lvl="1">
              <a:buFont typeface="Arial" panose="020B0604020202020204" pitchFamily="34" charset="0"/>
              <a:buChar char="•"/>
            </a:pPr>
            <a:r>
              <a:rPr lang="en-US" dirty="0" smtClean="0">
                <a:solidFill>
                  <a:srgbClr val="002060"/>
                </a:solidFill>
              </a:rPr>
              <a:t>The integral is the area </a:t>
            </a:r>
            <a:r>
              <a:rPr lang="en-US" dirty="0">
                <a:solidFill>
                  <a:srgbClr val="002060"/>
                </a:solidFill>
              </a:rPr>
              <a:t>under </a:t>
            </a:r>
            <a:r>
              <a:rPr lang="en-US" dirty="0" smtClean="0">
                <a:solidFill>
                  <a:srgbClr val="002060"/>
                </a:solidFill>
              </a:rPr>
              <a:t>a </a:t>
            </a:r>
            <a:r>
              <a:rPr lang="en-US" dirty="0">
                <a:solidFill>
                  <a:srgbClr val="002060"/>
                </a:solidFill>
              </a:rPr>
              <a:t>signal </a:t>
            </a:r>
            <a:r>
              <a:rPr lang="en-US" dirty="0" smtClean="0">
                <a:solidFill>
                  <a:srgbClr val="002060"/>
                </a:solidFill>
              </a:rPr>
              <a:t>(group), which is expressed </a:t>
            </a:r>
            <a:r>
              <a:rPr lang="en-US" dirty="0">
                <a:solidFill>
                  <a:srgbClr val="002060"/>
                </a:solidFill>
              </a:rPr>
              <a:t>as an integral line </a:t>
            </a:r>
            <a:r>
              <a:rPr lang="en-US" dirty="0" smtClean="0">
                <a:solidFill>
                  <a:srgbClr val="002060"/>
                </a:solidFill>
              </a:rPr>
              <a:t>over the signal or </a:t>
            </a:r>
            <a:r>
              <a:rPr lang="en-US" dirty="0">
                <a:solidFill>
                  <a:srgbClr val="002060"/>
                </a:solidFill>
              </a:rPr>
              <a:t>a number </a:t>
            </a:r>
            <a:r>
              <a:rPr lang="en-US" dirty="0" smtClean="0">
                <a:solidFill>
                  <a:srgbClr val="002060"/>
                </a:solidFill>
              </a:rPr>
              <a:t/>
            </a:r>
            <a:br>
              <a:rPr lang="en-US" dirty="0" smtClean="0">
                <a:solidFill>
                  <a:srgbClr val="002060"/>
                </a:solidFill>
              </a:rPr>
            </a:br>
            <a:r>
              <a:rPr lang="en-US" dirty="0" smtClean="0">
                <a:solidFill>
                  <a:srgbClr val="002060"/>
                </a:solidFill>
              </a:rPr>
              <a:t>beneath </a:t>
            </a:r>
            <a:r>
              <a:rPr lang="en-US" dirty="0">
                <a:solidFill>
                  <a:srgbClr val="002060"/>
                </a:solidFill>
              </a:rPr>
              <a:t>the </a:t>
            </a:r>
            <a:r>
              <a:rPr lang="en-US" dirty="0" smtClean="0">
                <a:solidFill>
                  <a:srgbClr val="002060"/>
                </a:solidFill>
              </a:rPr>
              <a:t>signal. </a:t>
            </a:r>
            <a:r>
              <a:rPr lang="en-US" dirty="0" smtClean="0">
                <a:solidFill>
                  <a:srgbClr val="FF0000"/>
                </a:solidFill>
              </a:rPr>
              <a:t>Integration is </a:t>
            </a:r>
            <a:r>
              <a:rPr lang="en-US" b="1" i="1" dirty="0" smtClean="0">
                <a:solidFill>
                  <a:srgbClr val="FF0000"/>
                </a:solidFill>
              </a:rPr>
              <a:t>not</a:t>
            </a:r>
            <a:r>
              <a:rPr lang="en-US" dirty="0" smtClean="0">
                <a:solidFill>
                  <a:srgbClr val="FF0000"/>
                </a:solidFill>
              </a:rPr>
              <a:t> the height of a signal!</a:t>
            </a:r>
          </a:p>
          <a:p>
            <a:pPr marL="401638" lvl="1">
              <a:buFont typeface="Arial" panose="020B0604020202020204" pitchFamily="34" charset="0"/>
              <a:buChar char="•"/>
            </a:pPr>
            <a:r>
              <a:rPr lang="en-US" dirty="0" smtClean="0">
                <a:solidFill>
                  <a:srgbClr val="002060"/>
                </a:solidFill>
              </a:rPr>
              <a:t>Integration works relatively well for </a:t>
            </a:r>
            <a:r>
              <a:rPr lang="en-US" baseline="30000" dirty="0" smtClean="0">
                <a:solidFill>
                  <a:srgbClr val="002060"/>
                </a:solidFill>
              </a:rPr>
              <a:t>1</a:t>
            </a:r>
            <a:r>
              <a:rPr lang="en-US" dirty="0" smtClean="0">
                <a:solidFill>
                  <a:srgbClr val="002060"/>
                </a:solidFill>
              </a:rPr>
              <a:t>H-NMR spectra but </a:t>
            </a:r>
            <a:br>
              <a:rPr lang="en-US" dirty="0" smtClean="0">
                <a:solidFill>
                  <a:srgbClr val="002060"/>
                </a:solidFill>
              </a:rPr>
            </a:br>
            <a:r>
              <a:rPr lang="en-US" dirty="0" smtClean="0">
                <a:solidFill>
                  <a:srgbClr val="002060"/>
                </a:solidFill>
              </a:rPr>
              <a:t>less well for </a:t>
            </a:r>
            <a:r>
              <a:rPr lang="en-US" baseline="30000" dirty="0" smtClean="0">
                <a:solidFill>
                  <a:srgbClr val="002060"/>
                </a:solidFill>
              </a:rPr>
              <a:t>13</a:t>
            </a:r>
            <a:r>
              <a:rPr lang="en-US" dirty="0" smtClean="0">
                <a:solidFill>
                  <a:srgbClr val="002060"/>
                </a:solidFill>
              </a:rPr>
              <a:t>C-NMR and </a:t>
            </a:r>
            <a:r>
              <a:rPr lang="en-US" dirty="0">
                <a:solidFill>
                  <a:srgbClr val="002060"/>
                </a:solidFill>
              </a:rPr>
              <a:t>some other </a:t>
            </a:r>
            <a:r>
              <a:rPr lang="en-US" dirty="0" smtClean="0">
                <a:solidFill>
                  <a:srgbClr val="002060"/>
                </a:solidFill>
              </a:rPr>
              <a:t>nuclei </a:t>
            </a:r>
            <a:r>
              <a:rPr lang="en-US" dirty="0">
                <a:solidFill>
                  <a:srgbClr val="002060"/>
                </a:solidFill>
              </a:rPr>
              <a:t>because the relaxation times </a:t>
            </a:r>
            <a:r>
              <a:rPr lang="en-US" dirty="0" smtClean="0">
                <a:solidFill>
                  <a:srgbClr val="002060"/>
                </a:solidFill>
              </a:rPr>
              <a:t>for these nuclei tend to vary </a:t>
            </a:r>
            <a:r>
              <a:rPr lang="en-US" dirty="0">
                <a:solidFill>
                  <a:srgbClr val="002060"/>
                </a:solidFill>
              </a:rPr>
              <a:t>much </a:t>
            </a:r>
            <a:r>
              <a:rPr lang="en-US" dirty="0" smtClean="0">
                <a:solidFill>
                  <a:srgbClr val="002060"/>
                </a:solidFill>
              </a:rPr>
              <a:t>more. </a:t>
            </a:r>
          </a:p>
          <a:p>
            <a:pPr marL="401638" lvl="1">
              <a:buFont typeface="Arial" panose="020B0604020202020204" pitchFamily="34" charset="0"/>
              <a:buChar char="•"/>
            </a:pPr>
            <a:r>
              <a:rPr lang="en-US" dirty="0" smtClean="0">
                <a:solidFill>
                  <a:srgbClr val="002060"/>
                </a:solidFill>
              </a:rPr>
              <a:t>If signals are too close together, the software often integrates them together as well, which means that the integration line </a:t>
            </a:r>
            <a:br>
              <a:rPr lang="en-US" dirty="0" smtClean="0">
                <a:solidFill>
                  <a:srgbClr val="002060"/>
                </a:solidFill>
              </a:rPr>
            </a:br>
            <a:r>
              <a:rPr lang="en-US" dirty="0" smtClean="0">
                <a:solidFill>
                  <a:srgbClr val="002060"/>
                </a:solidFill>
              </a:rPr>
              <a:t>has to be used to estimate the individual integrals.</a:t>
            </a:r>
          </a:p>
          <a:p>
            <a:pPr marL="401638" lvl="1">
              <a:buFont typeface="Arial" panose="020B0604020202020204" pitchFamily="34" charset="0"/>
              <a:buChar char="•"/>
            </a:pPr>
            <a:r>
              <a:rPr lang="en-US" dirty="0" smtClean="0">
                <a:solidFill>
                  <a:srgbClr val="002060"/>
                </a:solidFill>
              </a:rPr>
              <a:t>Very </a:t>
            </a:r>
            <a:r>
              <a:rPr lang="en-US" dirty="0">
                <a:solidFill>
                  <a:srgbClr val="002060"/>
                </a:solidFill>
              </a:rPr>
              <a:t>broad signals are sometimes also very difficult to analyze because the integration limits are somewhat set </a:t>
            </a:r>
            <a:r>
              <a:rPr lang="en-US" dirty="0" smtClean="0">
                <a:solidFill>
                  <a:srgbClr val="002060"/>
                </a:solidFill>
              </a:rPr>
              <a:t>arbitrarily. </a:t>
            </a:r>
            <a:r>
              <a:rPr lang="en-US" b="1" dirty="0">
                <a:solidFill>
                  <a:srgbClr val="002060"/>
                </a:solidFill>
              </a:rPr>
              <a:t> </a:t>
            </a:r>
            <a:endParaRPr lang="en-US" dirty="0">
              <a:solidFill>
                <a:srgbClr val="002060"/>
              </a:solidFill>
            </a:endParaRPr>
          </a:p>
        </p:txBody>
      </p:sp>
      <p:sp>
        <p:nvSpPr>
          <p:cNvPr id="4" name="Slide Number Placeholder 3"/>
          <p:cNvSpPr>
            <a:spLocks noGrp="1"/>
          </p:cNvSpPr>
          <p:nvPr>
            <p:ph type="sldNum" sz="quarter" idx="12"/>
          </p:nvPr>
        </p:nvSpPr>
        <p:spPr/>
        <p:txBody>
          <a:bodyPr/>
          <a:lstStyle/>
          <a:p>
            <a:fld id="{97A92199-DFD4-4428-9FFF-DBBDDFCE1B7E}" type="slidenum">
              <a:rPr lang="en-US" smtClean="0"/>
              <a:t>9</a:t>
            </a:fld>
            <a:endParaRPr lang="en-US"/>
          </a:p>
        </p:txBody>
      </p:sp>
    </p:spTree>
    <p:extLst>
      <p:ext uri="{BB962C8B-B14F-4D97-AF65-F5344CB8AC3E}">
        <p14:creationId xmlns:p14="http://schemas.microsoft.com/office/powerpoint/2010/main" val="232686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5335</TotalTime>
  <Words>2845</Words>
  <Application>Microsoft Office PowerPoint</Application>
  <PresentationFormat>On-screen Show (4:3)</PresentationFormat>
  <Paragraphs>638</Paragraphs>
  <Slides>42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3" baseType="lpstr">
      <vt:lpstr>Arial</vt:lpstr>
      <vt:lpstr>Calibri</vt:lpstr>
      <vt:lpstr>Lucida Handwriting</vt:lpstr>
      <vt:lpstr>Symbol</vt:lpstr>
      <vt:lpstr>Times</vt:lpstr>
      <vt:lpstr>Times New Roman</vt:lpstr>
      <vt:lpstr>Wingdings</vt:lpstr>
      <vt:lpstr>Office Theme</vt:lpstr>
      <vt:lpstr>ChemSketch</vt:lpstr>
      <vt:lpstr>Equation</vt:lpstr>
      <vt:lpstr>CS ChemDraw Drawing</vt:lpstr>
      <vt:lpstr>Introduction to  NMR Spectroscopy</vt:lpstr>
      <vt:lpstr>Introduction</vt:lpstr>
      <vt:lpstr>Physical Background of NMR Spectroscopy I</vt:lpstr>
      <vt:lpstr>Physical Background of NMR Spectroscopy II</vt:lpstr>
      <vt:lpstr>Physical Background of NMR Spectroscopy III</vt:lpstr>
      <vt:lpstr>NMR Active Nuclei</vt:lpstr>
      <vt:lpstr>Information from the NMR Spectrum I</vt:lpstr>
      <vt:lpstr>Information from the NMR Spectrum II</vt:lpstr>
      <vt:lpstr>Information from the NMR Spectrum III</vt:lpstr>
      <vt:lpstr>Information from the NMR Spectrum IV</vt:lpstr>
      <vt:lpstr>1H-NMR Spectroscopy – Chemical Shift</vt:lpstr>
      <vt:lpstr>1H-NMR Spectroscopy – Chemical Shift</vt:lpstr>
      <vt:lpstr>1H-NMR Spectroscopy – Chemical Shift</vt:lpstr>
      <vt:lpstr>1H-NMR Spectroscopy – Chemical Shift</vt:lpstr>
      <vt:lpstr>1H-NMR Spectroscopy – Chemical Shift</vt:lpstr>
      <vt:lpstr>1H-NMR Spectroscopy - Integration </vt:lpstr>
      <vt:lpstr>1H-NMR Spectroscopy - Multiplet</vt:lpstr>
      <vt:lpstr>1H-NMR Spectroscopy - Multiplet</vt:lpstr>
      <vt:lpstr>1H-NMR Spectroscopy - Multiplet</vt:lpstr>
      <vt:lpstr>1H-NMR Spectroscopy - Multiplet</vt:lpstr>
      <vt:lpstr>1H-NMR Spectroscopy - Multiplet</vt:lpstr>
      <vt:lpstr>1H-NMR Spectroscopy - Multiplet</vt:lpstr>
      <vt:lpstr>1H-NMR Spectroscopy - Monosubstitution</vt:lpstr>
      <vt:lpstr>1H-NMR Spectroscopy - Monosubstitution</vt:lpstr>
      <vt:lpstr>1H-NMR Spectroscopy - Monosubstitution</vt:lpstr>
      <vt:lpstr>1H-NMR Spectroscopy - Monosubstitution </vt:lpstr>
      <vt:lpstr>1H-NMR Spectroscopy - Monosubstitution </vt:lpstr>
      <vt:lpstr>1H-NMR Spectroscopy - Monosubstitution</vt:lpstr>
      <vt:lpstr>1H-NMR Spectroscopy – Parasubstitution</vt:lpstr>
      <vt:lpstr>1H-NMR Spectroscopy – Parasubstitution</vt:lpstr>
      <vt:lpstr>1H-NMR Spectroscopy – Parasubstitution</vt:lpstr>
      <vt:lpstr>1H-NMR Spectroscopy – Orthosubstitution</vt:lpstr>
      <vt:lpstr>1H-NMR Spectroscopy – Orthosubstitution</vt:lpstr>
      <vt:lpstr>1H-NMR Spectroscopy – Orthosubstitution</vt:lpstr>
      <vt:lpstr>1H-NMR Spectroscopy – Metasubstitution</vt:lpstr>
      <vt:lpstr>1H-NMR Spectroscopy – Metasubstitution</vt:lpstr>
      <vt:lpstr>1H-NMR Spectroscopy – Metasubstitution</vt:lpstr>
      <vt:lpstr>1H-NMR Spectroscopy – Coupling Constants</vt:lpstr>
      <vt:lpstr>1H-NMR Spectroscopy – Coupling Constants</vt:lpstr>
      <vt:lpstr>1H-NMR Spectroscopy – Coupling Constants</vt:lpstr>
      <vt:lpstr>Dimethylphosphine</vt:lpstr>
      <vt:lpstr>Difluoromethane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NMR Spectroscopy I</dc:title>
  <dc:creator>Alf Bacher</dc:creator>
  <cp:lastModifiedBy>Alf Bacher</cp:lastModifiedBy>
  <cp:revision>170</cp:revision>
  <dcterms:created xsi:type="dcterms:W3CDTF">2013-04-07T17:23:37Z</dcterms:created>
  <dcterms:modified xsi:type="dcterms:W3CDTF">2016-04-08T01:35:51Z</dcterms:modified>
</cp:coreProperties>
</file>