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58" r:id="rId3"/>
    <p:sldId id="264" r:id="rId4"/>
    <p:sldId id="269" r:id="rId5"/>
    <p:sldId id="266" r:id="rId6"/>
    <p:sldId id="259" r:id="rId7"/>
    <p:sldId id="260" r:id="rId8"/>
    <p:sldId id="261" r:id="rId9"/>
    <p:sldId id="268" r:id="rId10"/>
    <p:sldId id="262" r:id="rId11"/>
    <p:sldId id="263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660033"/>
    <a:srgbClr val="FF0000"/>
    <a:srgbClr val="663300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2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69045-3550-44D7-8248-99C9716FF2A7}" type="datetimeFigureOut">
              <a:rPr lang="en-US" smtClean="0"/>
              <a:t>10/12/2014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C92FC2-9A36-455B-AA84-63C328DC51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056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C92FC2-9A36-455B-AA84-63C328DC51A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096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C064-DF7D-4420-9796-5977D26E7ED2}" type="datetimeFigureOut">
              <a:rPr lang="en-US" smtClean="0"/>
              <a:t>10/12/2014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75D3-A860-4978-ADDD-D5E00CE60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534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C064-DF7D-4420-9796-5977D26E7ED2}" type="datetimeFigureOut">
              <a:rPr lang="en-US" smtClean="0"/>
              <a:t>10/12/2014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75D3-A860-4978-ADDD-D5E00CE60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29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C064-DF7D-4420-9796-5977D26E7ED2}" type="datetimeFigureOut">
              <a:rPr lang="en-US" smtClean="0"/>
              <a:t>10/12/2014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75D3-A860-4978-ADDD-D5E00CE60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678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C064-DF7D-4420-9796-5977D26E7ED2}" type="datetimeFigureOut">
              <a:rPr lang="en-US" smtClean="0"/>
              <a:t>10/12/2014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75D3-A860-4978-ADDD-D5E00CE60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304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C064-DF7D-4420-9796-5977D26E7ED2}" type="datetimeFigureOut">
              <a:rPr lang="en-US" smtClean="0"/>
              <a:t>10/12/2014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75D3-A860-4978-ADDD-D5E00CE60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9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C064-DF7D-4420-9796-5977D26E7ED2}" type="datetimeFigureOut">
              <a:rPr lang="en-US" smtClean="0"/>
              <a:t>10/12/2014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75D3-A860-4978-ADDD-D5E00CE60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78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C064-DF7D-4420-9796-5977D26E7ED2}" type="datetimeFigureOut">
              <a:rPr lang="en-US" smtClean="0"/>
              <a:t>10/12/2014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75D3-A860-4978-ADDD-D5E00CE60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537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C064-DF7D-4420-9796-5977D26E7ED2}" type="datetimeFigureOut">
              <a:rPr lang="en-US" smtClean="0"/>
              <a:t>10/12/2014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75D3-A860-4978-ADDD-D5E00CE60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194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C064-DF7D-4420-9796-5977D26E7ED2}" type="datetimeFigureOut">
              <a:rPr lang="en-US" smtClean="0"/>
              <a:t>10/12/2014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75D3-A860-4978-ADDD-D5E00CE60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523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C064-DF7D-4420-9796-5977D26E7ED2}" type="datetimeFigureOut">
              <a:rPr lang="en-US" smtClean="0"/>
              <a:t>10/12/2014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75D3-A860-4978-ADDD-D5E00CE60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C064-DF7D-4420-9796-5977D26E7ED2}" type="datetimeFigureOut">
              <a:rPr lang="en-US" smtClean="0"/>
              <a:t>10/12/2014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75D3-A860-4978-ADDD-D5E00CE60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8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DC064-DF7D-4420-9796-5977D26E7ED2}" type="datetimeFigureOut">
              <a:rPr lang="en-US" smtClean="0"/>
              <a:t>10/12/2014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075D3-A860-4978-ADDD-D5E00CE60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300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png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Lecture 4a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b="1" i="1" spc="0" dirty="0" err="1" smtClean="0">
                <a:ln w="12700">
                  <a:solidFill>
                    <a:srgbClr val="80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Enantioselective</a:t>
            </a:r>
            <a:r>
              <a:rPr lang="en-US" sz="3600" b="1" i="1" spc="0" dirty="0" smtClean="0">
                <a:ln w="12700">
                  <a:solidFill>
                    <a:srgbClr val="80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600" b="1" i="1" spc="0" dirty="0" err="1" smtClean="0">
                <a:ln w="12700">
                  <a:solidFill>
                    <a:srgbClr val="80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Epoxidation</a:t>
            </a:r>
            <a:r>
              <a:rPr lang="en-US" sz="3600" b="1" i="1" spc="0" dirty="0" smtClean="0">
                <a:ln w="12700">
                  <a:solidFill>
                    <a:srgbClr val="80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</a:t>
            </a:r>
            <a:endParaRPr lang="en-US" sz="3600" b="1" i="1" spc="0" dirty="0">
              <a:ln w="12700">
                <a:solidFill>
                  <a:srgbClr val="800000"/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58581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Industrial Examples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 smtClean="0"/>
              <a:t>Example 4</a:t>
            </a:r>
            <a:r>
              <a:rPr lang="en-US" dirty="0" smtClean="0"/>
              <a:t>: </a:t>
            </a:r>
            <a:r>
              <a:rPr lang="en-US" dirty="0" err="1" smtClean="0"/>
              <a:t>Diltiazem</a:t>
            </a:r>
            <a:r>
              <a:rPr lang="en-US" dirty="0" smtClean="0"/>
              <a:t> (anti-hypertensive, angina pectoris)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i="1" dirty="0" smtClean="0"/>
              <a:t>Example 5</a:t>
            </a:r>
            <a:r>
              <a:rPr lang="en-US" dirty="0" smtClean="0"/>
              <a:t>: </a:t>
            </a:r>
            <a:r>
              <a:rPr lang="en-US" dirty="0" err="1" smtClean="0"/>
              <a:t>Ohmefentanyl</a:t>
            </a:r>
            <a:r>
              <a:rPr lang="en-US" dirty="0"/>
              <a:t> </a:t>
            </a:r>
            <a:r>
              <a:rPr lang="en-US" dirty="0" smtClean="0"/>
              <a:t>(very powerful analgesic, used to tranquilize large animals </a:t>
            </a:r>
            <a:br>
              <a:rPr lang="en-US" dirty="0" smtClean="0"/>
            </a:br>
            <a:r>
              <a:rPr lang="en-US" dirty="0" smtClean="0"/>
              <a:t>i.e., elephants)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122" name="Picture 5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574905"/>
            <a:ext cx="7613621" cy="199709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xtLst/>
        </p:spPr>
      </p:pic>
      <p:sp>
        <p:nvSpPr>
          <p:cNvPr id="4" name="Rounded Rectangle 3"/>
          <p:cNvSpPr/>
          <p:nvPr/>
        </p:nvSpPr>
        <p:spPr>
          <a:xfrm>
            <a:off x="7755387" y="2514600"/>
            <a:ext cx="848833" cy="1205403"/>
          </a:xfrm>
          <a:prstGeom prst="roundRect">
            <a:avLst/>
          </a:pr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5778" y="5468125"/>
            <a:ext cx="2297113" cy="1238250"/>
          </a:xfrm>
          <a:prstGeom prst="rect">
            <a:avLst/>
          </a:prstGeom>
          <a:solidFill>
            <a:schemeClr val="bg1">
              <a:lumMod val="95000"/>
            </a:schemeClr>
          </a:solidFill>
          <a:extLst/>
        </p:spPr>
      </p:pic>
      <p:sp>
        <p:nvSpPr>
          <p:cNvPr id="5" name="Rounded Rectangle 4"/>
          <p:cNvSpPr/>
          <p:nvPr/>
        </p:nvSpPr>
        <p:spPr>
          <a:xfrm>
            <a:off x="3695778" y="5400675"/>
            <a:ext cx="1042416" cy="771525"/>
          </a:xfrm>
          <a:prstGeom prst="roundRect">
            <a:avLst/>
          </a:prstGeom>
          <a:noFill/>
          <a:ln w="254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517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Industrial </a:t>
            </a:r>
            <a:r>
              <a:rPr lang="en-US" dirty="0" smtClean="0">
                <a:solidFill>
                  <a:srgbClr val="002060"/>
                </a:solidFill>
              </a:rPr>
              <a:t>Examples II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i="1" dirty="0" smtClean="0"/>
              <a:t>Example 6</a:t>
            </a:r>
            <a:r>
              <a:rPr lang="en-US" dirty="0" smtClean="0"/>
              <a:t>: </a:t>
            </a:r>
            <a:r>
              <a:rPr lang="en-US" dirty="0" err="1" smtClean="0"/>
              <a:t>Taxol</a:t>
            </a:r>
            <a:r>
              <a:rPr lang="en-US" dirty="0" smtClean="0"/>
              <a:t> (anti-cancer drug)</a:t>
            </a:r>
          </a:p>
          <a:p>
            <a:r>
              <a:rPr lang="en-US" dirty="0"/>
              <a:t>From 1967 to 1993 </a:t>
            </a:r>
            <a:r>
              <a:rPr lang="en-US" dirty="0" smtClean="0"/>
              <a:t>it was isolated </a:t>
            </a:r>
            <a:r>
              <a:rPr lang="en-US" dirty="0"/>
              <a:t>from the bark of Pacific yew tree (</a:t>
            </a:r>
            <a:r>
              <a:rPr lang="en-US" dirty="0" err="1"/>
              <a:t>Taxus</a:t>
            </a:r>
            <a:r>
              <a:rPr lang="en-US" dirty="0"/>
              <a:t> </a:t>
            </a:r>
            <a:r>
              <a:rPr lang="en-US" dirty="0" err="1"/>
              <a:t>brevifolia</a:t>
            </a:r>
            <a:r>
              <a:rPr lang="en-US" dirty="0" smtClean="0"/>
              <a:t>) </a:t>
            </a:r>
            <a:r>
              <a:rPr lang="en-US" dirty="0" smtClean="0">
                <a:sym typeface="Wingdings"/>
              </a:rPr>
              <a:t></a:t>
            </a:r>
            <a:r>
              <a:rPr lang="en-US" dirty="0" smtClean="0"/>
              <a:t> very negative environmental impact </a:t>
            </a:r>
            <a:r>
              <a:rPr lang="en-US" dirty="0" smtClean="0">
                <a:sym typeface="Wingdings" pitchFamily="2" charset="2"/>
              </a:rPr>
              <a:t>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Bristol-Myers Squibb uses plant fermentation technology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6146" name="Picture 5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774" y="2713859"/>
            <a:ext cx="7315200" cy="267160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xtLst/>
        </p:spPr>
      </p:pic>
      <p:sp>
        <p:nvSpPr>
          <p:cNvPr id="4" name="Oval 3"/>
          <p:cNvSpPr/>
          <p:nvPr/>
        </p:nvSpPr>
        <p:spPr>
          <a:xfrm rot="18017392">
            <a:off x="772220" y="4114062"/>
            <a:ext cx="1043520" cy="1511684"/>
          </a:xfrm>
          <a:prstGeom prst="ellipse">
            <a:avLst/>
          </a:prstGeom>
          <a:noFill/>
          <a:ln w="2540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490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Catalyst Design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30146"/>
            <a:ext cx="8229600" cy="4572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 catalyst possesses an asymmetric bridge that controls the access of the alkene</a:t>
            </a:r>
          </a:p>
          <a:p>
            <a:r>
              <a:rPr lang="en-US" dirty="0" smtClean="0">
                <a:solidFill>
                  <a:srgbClr val="663300"/>
                </a:solidFill>
              </a:rPr>
              <a:t>Approach 1: Jacobsen</a:t>
            </a:r>
          </a:p>
          <a:p>
            <a:r>
              <a:rPr lang="en-US" dirty="0" smtClean="0">
                <a:solidFill>
                  <a:srgbClr val="660033"/>
                </a:solidFill>
              </a:rPr>
              <a:t>Approach 2: </a:t>
            </a:r>
            <a:r>
              <a:rPr lang="en-US" dirty="0" err="1" smtClean="0">
                <a:solidFill>
                  <a:srgbClr val="660033"/>
                </a:solidFill>
              </a:rPr>
              <a:t>Katsuki</a:t>
            </a:r>
            <a:endParaRPr lang="en-US" dirty="0" smtClean="0">
              <a:solidFill>
                <a:srgbClr val="660033"/>
              </a:solidFill>
            </a:endParaRPr>
          </a:p>
          <a:p>
            <a:r>
              <a:rPr lang="en-US" dirty="0" smtClean="0"/>
              <a:t>Main catalyst features</a:t>
            </a:r>
          </a:p>
          <a:p>
            <a:pPr lvl="1"/>
            <a:r>
              <a:rPr lang="en-US" i="1" dirty="0" smtClean="0">
                <a:solidFill>
                  <a:schemeClr val="tx1"/>
                </a:solidFill>
              </a:rPr>
              <a:t>Tert.</a:t>
            </a:r>
            <a:r>
              <a:rPr lang="en-US" dirty="0" smtClean="0">
                <a:solidFill>
                  <a:schemeClr val="tx1"/>
                </a:solidFill>
              </a:rPr>
              <a:t>-butyl groups in </a:t>
            </a:r>
            <a:r>
              <a:rPr lang="en-US" b="1" i="1" dirty="0" smtClean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chemeClr val="tx1"/>
                </a:solidFill>
              </a:rPr>
              <a:t>- and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i="1" dirty="0" smtClean="0">
                <a:solidFill>
                  <a:srgbClr val="FF0000"/>
                </a:solidFill>
              </a:rPr>
              <a:t>5</a:t>
            </a:r>
            <a:r>
              <a:rPr lang="en-US" dirty="0" smtClean="0">
                <a:solidFill>
                  <a:schemeClr val="tx1"/>
                </a:solidFill>
              </a:rPr>
              <a:t>-position block the access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from the front and the sides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The asymmetric cyclohexane 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bridge controls the orientation 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of alkene during the approach: 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the smaller ligand </a:t>
            </a:r>
            <a:r>
              <a:rPr lang="en-US" i="1" dirty="0" smtClean="0">
                <a:solidFill>
                  <a:srgbClr val="0070C0"/>
                </a:solidFill>
              </a:rPr>
              <a:t>R</a:t>
            </a:r>
            <a:r>
              <a:rPr lang="en-US" i="1" baseline="-25000" dirty="0" smtClean="0">
                <a:solidFill>
                  <a:srgbClr val="0070C0"/>
                </a:solidFill>
              </a:rPr>
              <a:t>2</a:t>
            </a:r>
            <a:r>
              <a:rPr lang="en-US" dirty="0" smtClean="0">
                <a:solidFill>
                  <a:srgbClr val="0070C0"/>
                </a:solidFill>
              </a:rPr>
              <a:t> is 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i="1" dirty="0" smtClean="0">
                <a:solidFill>
                  <a:srgbClr val="0070C0"/>
                </a:solidFill>
              </a:rPr>
              <a:t>preferentially</a:t>
            </a:r>
            <a:r>
              <a:rPr lang="en-US" dirty="0" smtClean="0">
                <a:solidFill>
                  <a:srgbClr val="0070C0"/>
                </a:solidFill>
              </a:rPr>
              <a:t> oriented to the 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left side in both cases, which 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results in an e.e.-value &lt; 100 %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5197059"/>
              </p:ext>
            </p:extLst>
          </p:nvPr>
        </p:nvGraphicFramePr>
        <p:xfrm>
          <a:off x="4724400" y="1981200"/>
          <a:ext cx="3810000" cy="25438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1" name="CS ChemDraw Drawing" r:id="rId3" imgW="6179439" imgH="4115943" progId="ChemDraw.Document.6.0">
                  <p:embed/>
                </p:oleObj>
              </mc:Choice>
              <mc:Fallback>
                <p:oleObj name="CS ChemDraw Drawing" r:id="rId3" imgW="6179439" imgH="4115943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1981200"/>
                        <a:ext cx="3810000" cy="2543872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181600" y="3108960"/>
            <a:ext cx="457200" cy="54864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7543800" y="3108960"/>
            <a:ext cx="457200" cy="54864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 rot="19620000">
            <a:off x="5877129" y="3587546"/>
            <a:ext cx="533400" cy="457200"/>
          </a:xfrm>
          <a:prstGeom prst="roundRect">
            <a:avLst/>
          </a:pr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 rot="1800000">
            <a:off x="6800850" y="3586504"/>
            <a:ext cx="533400" cy="457200"/>
          </a:xfrm>
          <a:prstGeom prst="roundRect">
            <a:avLst/>
          </a:pr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6134100" y="2590800"/>
            <a:ext cx="914400" cy="304800"/>
          </a:xfrm>
          <a:prstGeom prst="roundRect">
            <a:avLst/>
          </a:prstGeom>
          <a:noFill/>
          <a:ln w="254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134100" y="1984248"/>
            <a:ext cx="914400" cy="310896"/>
          </a:xfrm>
          <a:prstGeom prst="roundRect">
            <a:avLst/>
          </a:prstGeom>
          <a:noFill/>
          <a:ln w="254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 rot="1713606">
            <a:off x="5349240" y="2331720"/>
            <a:ext cx="496726" cy="685800"/>
          </a:xfrm>
          <a:prstGeom prst="roundRect">
            <a:avLst/>
          </a:prstGeom>
          <a:noFill/>
          <a:ln w="2540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ube 14"/>
          <p:cNvSpPr/>
          <p:nvPr/>
        </p:nvSpPr>
        <p:spPr>
          <a:xfrm>
            <a:off x="5215528" y="4572000"/>
            <a:ext cx="2876679" cy="1219200"/>
          </a:xfrm>
          <a:prstGeom prst="cube">
            <a:avLst>
              <a:gd name="adj" fmla="val 16852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ube 12"/>
          <p:cNvSpPr/>
          <p:nvPr/>
        </p:nvSpPr>
        <p:spPr>
          <a:xfrm>
            <a:off x="4953000" y="4572000"/>
            <a:ext cx="851832" cy="1606672"/>
          </a:xfrm>
          <a:prstGeom prst="cube">
            <a:avLst>
              <a:gd name="adj" fmla="val 4520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4" name="Cube 13"/>
          <p:cNvSpPr/>
          <p:nvPr/>
        </p:nvSpPr>
        <p:spPr>
          <a:xfrm>
            <a:off x="7239000" y="4572000"/>
            <a:ext cx="851832" cy="1606672"/>
          </a:xfrm>
          <a:prstGeom prst="cube">
            <a:avLst>
              <a:gd name="adj" fmla="val 45202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953000" y="4953000"/>
            <a:ext cx="2711916" cy="12500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lowchart: Manual Input 25"/>
          <p:cNvSpPr/>
          <p:nvPr/>
        </p:nvSpPr>
        <p:spPr>
          <a:xfrm>
            <a:off x="5851758" y="5416672"/>
            <a:ext cx="914400" cy="374528"/>
          </a:xfrm>
          <a:prstGeom prst="flowChartManualInput">
            <a:avLst/>
          </a:prstGeom>
          <a:solidFill>
            <a:srgbClr val="0070C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6"/>
          <p:cNvSpPr/>
          <p:nvPr/>
        </p:nvSpPr>
        <p:spPr>
          <a:xfrm>
            <a:off x="4953000" y="4572000"/>
            <a:ext cx="3137832" cy="381000"/>
          </a:xfrm>
          <a:prstGeom prst="parallelogram">
            <a:avLst>
              <a:gd name="adj" fmla="val 99075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7086600" y="2984956"/>
            <a:ext cx="2359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1</a:t>
            </a:r>
            <a:endParaRPr lang="en-US" sz="8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6926838" y="3213556"/>
            <a:ext cx="2359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2</a:t>
            </a:r>
            <a:endParaRPr lang="en-US" sz="800" b="1" dirty="0"/>
          </a:p>
        </p:txBody>
      </p:sp>
    </p:spTree>
    <p:extLst>
      <p:ext uri="{BB962C8B-B14F-4D97-AF65-F5344CB8AC3E}">
        <p14:creationId xmlns:p14="http://schemas.microsoft.com/office/powerpoint/2010/main" val="1191941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7" grpId="0" animBg="1"/>
      <p:bldP spid="10" grpId="0" animBg="1"/>
      <p:bldP spid="9" grpId="0" animBg="1"/>
      <p:bldP spid="11" grpId="0" animBg="1"/>
      <p:bldP spid="12" grpId="0" animBg="1"/>
      <p:bldP spid="15" grpId="0" animBg="1"/>
      <p:bldP spid="13" grpId="0" animBg="1"/>
      <p:bldP spid="14" grpId="0" animBg="1"/>
      <p:bldP spid="25" grpId="0" animBg="1"/>
      <p:bldP spid="2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Catalyst </a:t>
            </a:r>
            <a:r>
              <a:rPr lang="en-US" dirty="0" smtClean="0">
                <a:solidFill>
                  <a:srgbClr val="002060"/>
                </a:solidFill>
              </a:rPr>
              <a:t>Design 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rmAutofit/>
          </a:bodyPr>
          <a:lstStyle/>
          <a:p>
            <a:r>
              <a:rPr lang="en-US" sz="2400" b="1" i="1" dirty="0" smtClean="0"/>
              <a:t>Reactivity of catalyst</a:t>
            </a:r>
          </a:p>
          <a:p>
            <a:pPr lvl="1"/>
            <a:r>
              <a:rPr lang="en-US" sz="2000" dirty="0" smtClean="0">
                <a:solidFill>
                  <a:srgbClr val="002060"/>
                </a:solidFill>
              </a:rPr>
              <a:t>Donor groups i.e., methoxy, </a:t>
            </a:r>
            <a:r>
              <a:rPr lang="en-US" sz="2000" dirty="0" err="1" smtClean="0">
                <a:solidFill>
                  <a:srgbClr val="002060"/>
                </a:solidFill>
              </a:rPr>
              <a:t>phenoxy</a:t>
            </a:r>
            <a:r>
              <a:rPr lang="en-US" sz="2000" dirty="0" smtClean="0">
                <a:solidFill>
                  <a:srgbClr val="002060"/>
                </a:solidFill>
              </a:rPr>
              <a:t>, etc. attached to the benzene ring lower its reactivity </a:t>
            </a:r>
          </a:p>
          <a:p>
            <a:pPr lvl="1"/>
            <a:r>
              <a:rPr lang="en-US" sz="2000" dirty="0" smtClean="0">
                <a:solidFill>
                  <a:srgbClr val="002060"/>
                </a:solidFill>
              </a:rPr>
              <a:t>Additives i.e., </a:t>
            </a:r>
            <a:r>
              <a:rPr lang="en-US" sz="2000" i="1" dirty="0" smtClean="0">
                <a:solidFill>
                  <a:srgbClr val="002060"/>
                </a:solidFill>
              </a:rPr>
              <a:t>4</a:t>
            </a:r>
            <a:r>
              <a:rPr lang="en-US" sz="2000" dirty="0" smtClean="0">
                <a:solidFill>
                  <a:srgbClr val="002060"/>
                </a:solidFill>
              </a:rPr>
              <a:t>-phenylpyridine </a:t>
            </a:r>
            <a:r>
              <a:rPr lang="en-US" sz="2000" i="1" dirty="0" smtClean="0">
                <a:solidFill>
                  <a:srgbClr val="002060"/>
                </a:solidFill>
              </a:rPr>
              <a:t>N</a:t>
            </a:r>
            <a:r>
              <a:rPr lang="en-US" sz="2000" dirty="0" smtClean="0">
                <a:solidFill>
                  <a:srgbClr val="002060"/>
                </a:solidFill>
              </a:rPr>
              <a:t>-oxide (=PPNO) lower its reactivity as well (=</a:t>
            </a:r>
            <a:r>
              <a:rPr lang="en-US" sz="2000" i="1" dirty="0" smtClean="0">
                <a:solidFill>
                  <a:srgbClr val="002060"/>
                </a:solidFill>
              </a:rPr>
              <a:t>L </a:t>
            </a:r>
            <a:r>
              <a:rPr lang="en-US" sz="2000" dirty="0" smtClean="0">
                <a:solidFill>
                  <a:srgbClr val="002060"/>
                </a:solidFill>
              </a:rPr>
              <a:t>in the diagram on the previous slide)</a:t>
            </a:r>
          </a:p>
          <a:p>
            <a:pPr lvl="1"/>
            <a:r>
              <a:rPr lang="en-US" sz="2000" dirty="0" smtClean="0">
                <a:solidFill>
                  <a:srgbClr val="002060"/>
                </a:solidFill>
              </a:rPr>
              <a:t>Both type of ligands above are electron-donating and increase the electron-density on the Mn(III)-ion slightly, which decreases its electrophilic character </a:t>
            </a:r>
          </a:p>
          <a:p>
            <a:pPr lvl="2"/>
            <a:r>
              <a:rPr lang="en-US" sz="1800" dirty="0" smtClean="0">
                <a:solidFill>
                  <a:srgbClr val="660033"/>
                </a:solidFill>
              </a:rPr>
              <a:t>The </a:t>
            </a:r>
            <a:r>
              <a:rPr lang="en-US" sz="1800" dirty="0" err="1" smtClean="0">
                <a:solidFill>
                  <a:srgbClr val="660033"/>
                </a:solidFill>
              </a:rPr>
              <a:t>Mulliken</a:t>
            </a:r>
            <a:r>
              <a:rPr lang="en-US" sz="1800" dirty="0" smtClean="0">
                <a:solidFill>
                  <a:srgbClr val="660033"/>
                </a:solidFill>
              </a:rPr>
              <a:t> charge on Mn atom according </a:t>
            </a:r>
            <a:r>
              <a:rPr lang="en-US" sz="1800" dirty="0" smtClean="0">
                <a:solidFill>
                  <a:srgbClr val="660033"/>
                </a:solidFill>
              </a:rPr>
              <a:t>(Spartan, </a:t>
            </a:r>
            <a:r>
              <a:rPr lang="en-US" sz="1800" i="1" dirty="0" smtClean="0">
                <a:solidFill>
                  <a:srgbClr val="660033"/>
                </a:solidFill>
              </a:rPr>
              <a:t>PM6)</a:t>
            </a:r>
            <a:r>
              <a:rPr lang="en-US" sz="1800" dirty="0" smtClean="0">
                <a:solidFill>
                  <a:srgbClr val="660033"/>
                </a:solidFill>
              </a:rPr>
              <a:t> </a:t>
            </a:r>
            <a:br>
              <a:rPr lang="en-US" sz="1800" dirty="0" smtClean="0">
                <a:solidFill>
                  <a:srgbClr val="660033"/>
                </a:solidFill>
              </a:rPr>
            </a:br>
            <a:r>
              <a:rPr lang="en-US" sz="1800" dirty="0" smtClean="0">
                <a:solidFill>
                  <a:srgbClr val="660033"/>
                </a:solidFill>
              </a:rPr>
              <a:t>when </a:t>
            </a:r>
            <a:r>
              <a:rPr lang="en-US" sz="1800" i="1" dirty="0" smtClean="0">
                <a:solidFill>
                  <a:srgbClr val="660033"/>
                </a:solidFill>
              </a:rPr>
              <a:t>X</a:t>
            </a:r>
            <a:r>
              <a:rPr lang="en-US" sz="1800" dirty="0" smtClean="0">
                <a:solidFill>
                  <a:srgbClr val="660033"/>
                </a:solidFill>
              </a:rPr>
              <a:t> is </a:t>
            </a:r>
            <a:r>
              <a:rPr lang="en-US" sz="1800" dirty="0" smtClean="0">
                <a:solidFill>
                  <a:srgbClr val="660033"/>
                </a:solidFill>
              </a:rPr>
              <a:t>located in </a:t>
            </a:r>
            <a:r>
              <a:rPr lang="en-US" sz="1800" i="1" dirty="0" smtClean="0">
                <a:solidFill>
                  <a:srgbClr val="660033"/>
                </a:solidFill>
              </a:rPr>
              <a:t>5,5</a:t>
            </a:r>
            <a:r>
              <a:rPr lang="en-US" sz="1800" i="1" dirty="0" smtClean="0">
                <a:solidFill>
                  <a:srgbClr val="660033"/>
                </a:solidFill>
              </a:rPr>
              <a:t>’</a:t>
            </a:r>
            <a:r>
              <a:rPr lang="en-US" sz="1800" dirty="0" smtClean="0">
                <a:solidFill>
                  <a:srgbClr val="660033"/>
                </a:solidFill>
              </a:rPr>
              <a:t>-</a:t>
            </a:r>
            <a:r>
              <a:rPr lang="en-US" sz="1800" dirty="0" smtClean="0">
                <a:solidFill>
                  <a:srgbClr val="660033"/>
                </a:solidFill>
              </a:rPr>
              <a:t>position</a:t>
            </a:r>
            <a:endParaRPr lang="en-US" sz="18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38261"/>
              </p:ext>
            </p:extLst>
          </p:nvPr>
        </p:nvGraphicFramePr>
        <p:xfrm>
          <a:off x="5379720" y="4724400"/>
          <a:ext cx="2926080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3040"/>
                <a:gridCol w="1463040"/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Substituent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Charge on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Mn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1.985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 i="1" dirty="0" smtClean="0">
                          <a:solidFill>
                            <a:schemeClr val="tx1"/>
                          </a:solidFill>
                        </a:rPr>
                        <a:t>tert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.-Bu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1.982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OMe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1.981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r>
                        <a:rPr lang="en-US" sz="16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1.987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0237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Catalyst </a:t>
            </a:r>
            <a:r>
              <a:rPr lang="en-US" dirty="0" smtClean="0">
                <a:solidFill>
                  <a:srgbClr val="002060"/>
                </a:solidFill>
              </a:rPr>
              <a:t>Design III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 activation energy of  the first step will increase if an electron-donating group is attached to the benzene ring </a:t>
            </a:r>
            <a:endParaRPr lang="en-US" dirty="0"/>
          </a:p>
          <a:p>
            <a:pPr lvl="1"/>
            <a:endParaRPr lang="en-US" dirty="0" smtClean="0">
              <a:solidFill>
                <a:srgbClr val="002060"/>
              </a:solidFill>
            </a:endParaRPr>
          </a:p>
          <a:p>
            <a:pPr lvl="1"/>
            <a:endParaRPr lang="en-US" dirty="0">
              <a:solidFill>
                <a:srgbClr val="002060"/>
              </a:solidFill>
            </a:endParaRPr>
          </a:p>
          <a:p>
            <a:pPr lvl="1"/>
            <a:endParaRPr lang="en-US" dirty="0" smtClean="0">
              <a:solidFill>
                <a:srgbClr val="002060"/>
              </a:solidFill>
            </a:endParaRPr>
          </a:p>
          <a:p>
            <a:pPr lvl="1"/>
            <a:endParaRPr lang="en-US" dirty="0">
              <a:solidFill>
                <a:srgbClr val="002060"/>
              </a:solidFill>
            </a:endParaRPr>
          </a:p>
          <a:p>
            <a:pPr lvl="1"/>
            <a:endParaRPr lang="en-US" dirty="0" smtClean="0">
              <a:solidFill>
                <a:srgbClr val="002060"/>
              </a:solidFill>
            </a:endParaRPr>
          </a:p>
          <a:p>
            <a:pPr lvl="1"/>
            <a:endParaRPr lang="en-US" dirty="0">
              <a:solidFill>
                <a:srgbClr val="002060"/>
              </a:solidFill>
            </a:endParaRPr>
          </a:p>
          <a:p>
            <a:pPr lvl="1"/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smtClean="0"/>
              <a:t>This </a:t>
            </a:r>
            <a:r>
              <a:rPr lang="en-US" dirty="0"/>
              <a:t>leads to an improved stereoselectivity in many reactions due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a late transition state (</a:t>
            </a:r>
            <a:r>
              <a:rPr lang="en-US" i="1" dirty="0"/>
              <a:t>Hammond Postulate</a:t>
            </a:r>
            <a:r>
              <a:rPr lang="en-US" dirty="0"/>
              <a:t>)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The </a:t>
            </a:r>
            <a:r>
              <a:rPr lang="en-US" dirty="0" err="1">
                <a:solidFill>
                  <a:srgbClr val="002060"/>
                </a:solidFill>
              </a:rPr>
              <a:t>stereochemical</a:t>
            </a:r>
            <a:r>
              <a:rPr lang="en-US" dirty="0">
                <a:solidFill>
                  <a:srgbClr val="002060"/>
                </a:solidFill>
              </a:rPr>
              <a:t> aspect during the approach of the alkene to the active specie becomes more important because the </a:t>
            </a:r>
            <a:r>
              <a:rPr lang="en-US" dirty="0" err="1">
                <a:solidFill>
                  <a:srgbClr val="002060"/>
                </a:solidFill>
              </a:rPr>
              <a:t>oxo</a:t>
            </a:r>
            <a:r>
              <a:rPr lang="en-US" dirty="0">
                <a:solidFill>
                  <a:srgbClr val="002060"/>
                </a:solidFill>
              </a:rPr>
              <a:t>-ligand is transferred at a later </a:t>
            </a:r>
            <a:r>
              <a:rPr lang="en-US" dirty="0" smtClean="0">
                <a:solidFill>
                  <a:srgbClr val="002060"/>
                </a:solidFill>
              </a:rPr>
              <a:t>stage because the Mn=O bond is stronger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Example: 2,2-dimethylchromene: </a:t>
            </a:r>
            <a:r>
              <a:rPr lang="en-US" i="1" dirty="0" smtClean="0">
                <a:solidFill>
                  <a:srgbClr val="002060"/>
                </a:solidFill>
              </a:rPr>
              <a:t>X</a:t>
            </a:r>
            <a:r>
              <a:rPr lang="en-US" dirty="0" smtClean="0">
                <a:solidFill>
                  <a:srgbClr val="002060"/>
                </a:solidFill>
              </a:rPr>
              <a:t>=OCH</a:t>
            </a:r>
            <a:r>
              <a:rPr lang="en-US" baseline="-25000" dirty="0" smtClean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 (98 % </a:t>
            </a:r>
            <a:r>
              <a:rPr lang="en-US" dirty="0" err="1" smtClean="0">
                <a:solidFill>
                  <a:srgbClr val="002060"/>
                </a:solidFill>
              </a:rPr>
              <a:t>ee</a:t>
            </a:r>
            <a:r>
              <a:rPr lang="en-US" dirty="0" smtClean="0">
                <a:solidFill>
                  <a:srgbClr val="002060"/>
                </a:solidFill>
              </a:rPr>
              <a:t>), </a:t>
            </a:r>
            <a:r>
              <a:rPr lang="en-US" i="1" dirty="0" smtClean="0">
                <a:solidFill>
                  <a:srgbClr val="002060"/>
                </a:solidFill>
              </a:rPr>
              <a:t>X</a:t>
            </a:r>
            <a:r>
              <a:rPr lang="en-US" dirty="0" smtClean="0">
                <a:solidFill>
                  <a:srgbClr val="002060"/>
                </a:solidFill>
              </a:rPr>
              <a:t>=</a:t>
            </a:r>
            <a:r>
              <a:rPr lang="en-US" i="1" dirty="0" smtClean="0">
                <a:solidFill>
                  <a:srgbClr val="002060"/>
                </a:solidFill>
              </a:rPr>
              <a:t>tert</a:t>
            </a:r>
            <a:r>
              <a:rPr lang="en-US" dirty="0" smtClean="0">
                <a:solidFill>
                  <a:srgbClr val="002060"/>
                </a:solidFill>
              </a:rPr>
              <a:t>.-Bu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(83 % </a:t>
            </a:r>
            <a:r>
              <a:rPr lang="en-US" dirty="0" err="1" smtClean="0">
                <a:solidFill>
                  <a:srgbClr val="002060"/>
                </a:solidFill>
              </a:rPr>
              <a:t>ee</a:t>
            </a:r>
            <a:r>
              <a:rPr lang="en-US" dirty="0" smtClean="0">
                <a:solidFill>
                  <a:srgbClr val="002060"/>
                </a:solidFill>
              </a:rPr>
              <a:t>), </a:t>
            </a:r>
            <a:r>
              <a:rPr lang="en-US" i="1" dirty="0" smtClean="0">
                <a:solidFill>
                  <a:srgbClr val="002060"/>
                </a:solidFill>
              </a:rPr>
              <a:t>X</a:t>
            </a:r>
            <a:r>
              <a:rPr lang="en-US" dirty="0" smtClean="0">
                <a:solidFill>
                  <a:srgbClr val="002060"/>
                </a:solidFill>
              </a:rPr>
              <a:t>=NO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 (66 % </a:t>
            </a:r>
            <a:r>
              <a:rPr lang="en-US" dirty="0" err="1" smtClean="0">
                <a:solidFill>
                  <a:srgbClr val="002060"/>
                </a:solidFill>
              </a:rPr>
              <a:t>ee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  <a:r>
              <a:rPr lang="en-US" dirty="0">
                <a:solidFill>
                  <a:srgbClr val="002060"/>
                </a:solidFill>
              </a:rPr>
              <a:t>	</a:t>
            </a:r>
            <a:r>
              <a:rPr lang="en-US" dirty="0"/>
              <a:t>	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16" t="5819" r="20161" b="67784"/>
          <a:stretch/>
        </p:blipFill>
        <p:spPr bwMode="auto">
          <a:xfrm>
            <a:off x="2057400" y="2133600"/>
            <a:ext cx="364889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667000"/>
            <a:ext cx="1776413" cy="97631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6168656" y="3643313"/>
            <a:ext cx="18149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2,2-dimethylchromene</a:t>
            </a:r>
          </a:p>
        </p:txBody>
      </p:sp>
    </p:spTree>
    <p:extLst>
      <p:ext uri="{BB962C8B-B14F-4D97-AF65-F5344CB8AC3E}">
        <p14:creationId xmlns:p14="http://schemas.microsoft.com/office/powerpoint/2010/main" val="1467477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Catalytic Cycle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 Jacobsen catalyst is oxidized with suitable oxidant </a:t>
            </a:r>
            <a:br>
              <a:rPr lang="en-US" dirty="0" smtClean="0"/>
            </a:br>
            <a:r>
              <a:rPr lang="en-US" dirty="0" smtClean="0"/>
              <a:t>i.e., bleach (r.t.), </a:t>
            </a:r>
            <a:r>
              <a:rPr lang="en-US" dirty="0" err="1" smtClean="0"/>
              <a:t>iodosobenzene</a:t>
            </a:r>
            <a:r>
              <a:rPr lang="en-US" dirty="0" smtClean="0"/>
              <a:t> (r.t.), </a:t>
            </a:r>
            <a:r>
              <a:rPr lang="en-US" i="1" dirty="0" smtClean="0"/>
              <a:t>m</a:t>
            </a:r>
            <a:r>
              <a:rPr lang="en-US" dirty="0" smtClean="0"/>
              <a:t>-CPBA (-78 </a:t>
            </a:r>
            <a:r>
              <a:rPr lang="en-US" baseline="30000" dirty="0" smtClean="0"/>
              <a:t>o</a:t>
            </a:r>
            <a:r>
              <a:rPr lang="en-US" dirty="0" smtClean="0"/>
              <a:t>C) </a:t>
            </a:r>
            <a:br>
              <a:rPr lang="en-US" dirty="0" smtClean="0"/>
            </a:br>
            <a:r>
              <a:rPr lang="en-US" dirty="0" smtClean="0"/>
              <a:t>to form a </a:t>
            </a:r>
            <a:r>
              <a:rPr lang="en-US" dirty="0" smtClean="0">
                <a:solidFill>
                  <a:srgbClr val="002060"/>
                </a:solidFill>
              </a:rPr>
              <a:t>manganese(V) </a:t>
            </a:r>
            <a:r>
              <a:rPr lang="en-US" dirty="0" err="1" smtClean="0">
                <a:solidFill>
                  <a:srgbClr val="002060"/>
                </a:solidFill>
              </a:rPr>
              <a:t>oxo</a:t>
            </a:r>
            <a:r>
              <a:rPr lang="en-US" dirty="0" smtClean="0">
                <a:solidFill>
                  <a:srgbClr val="002060"/>
                </a:solidFill>
              </a:rPr>
              <a:t> specie</a:t>
            </a:r>
            <a:r>
              <a:rPr lang="en-US" dirty="0" smtClean="0"/>
              <a:t>  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Due to its shallow nature, Jacobsen’s catalyst works </a:t>
            </a:r>
            <a:br>
              <a:rPr lang="en-US" dirty="0" smtClean="0"/>
            </a:br>
            <a:r>
              <a:rPr lang="en-US" dirty="0" smtClean="0"/>
              <a:t>well for </a:t>
            </a:r>
            <a:r>
              <a:rPr lang="en-US" i="1" dirty="0" smtClean="0"/>
              <a:t>cis</a:t>
            </a:r>
            <a:r>
              <a:rPr lang="en-US" dirty="0" smtClean="0"/>
              <a:t>, tri- and tetra-substituted alkenes, with the e.e.-values for these alkene exceeding often 90 % 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7" name="Picture 49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743200"/>
            <a:ext cx="4953000" cy="2286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xtLst/>
        </p:spPr>
      </p:pic>
      <p:sp>
        <p:nvSpPr>
          <p:cNvPr id="4" name="Rounded Rectangle 3"/>
          <p:cNvSpPr/>
          <p:nvPr/>
        </p:nvSpPr>
        <p:spPr>
          <a:xfrm>
            <a:off x="4114800" y="2743200"/>
            <a:ext cx="1676400" cy="807720"/>
          </a:xfrm>
          <a:prstGeom prst="roundRect">
            <a:avLst/>
          </a:pr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088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Mechanistic Studies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If </a:t>
            </a:r>
            <a:r>
              <a:rPr lang="en-US" sz="2800" i="1" dirty="0" err="1" smtClean="0"/>
              <a:t>cis</a:t>
            </a:r>
            <a:r>
              <a:rPr lang="en-US" sz="2800" dirty="0" smtClean="0"/>
              <a:t> alkenes are used as substrates, several pathways are possible. </a:t>
            </a:r>
          </a:p>
          <a:p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517877"/>
            <a:ext cx="5029200" cy="410824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  <a:extLst/>
        </p:spPr>
      </p:pic>
      <p:sp>
        <p:nvSpPr>
          <p:cNvPr id="4" name="Rounded Rectangle 3"/>
          <p:cNvSpPr/>
          <p:nvPr/>
        </p:nvSpPr>
        <p:spPr>
          <a:xfrm>
            <a:off x="3660257" y="2438400"/>
            <a:ext cx="1471723" cy="1056167"/>
          </a:xfrm>
          <a:prstGeom prst="roundRect">
            <a:avLst/>
          </a:pr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3633676" y="3733800"/>
            <a:ext cx="1368942" cy="609600"/>
          </a:xfrm>
          <a:prstGeom prst="roundRect">
            <a:avLst/>
          </a:prstGeom>
          <a:noFill/>
          <a:ln w="254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3973033" y="4724400"/>
            <a:ext cx="990600" cy="838200"/>
          </a:xfrm>
          <a:prstGeom prst="roundRect">
            <a:avLst/>
          </a:prstGeom>
          <a:noFill/>
          <a:ln w="2540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156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Mechanistic Studies II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i="1" dirty="0" smtClean="0"/>
              <a:t>Example 1</a:t>
            </a:r>
            <a:r>
              <a:rPr lang="en-US" sz="2000" dirty="0" smtClean="0"/>
              <a:t>: </a:t>
            </a:r>
            <a:r>
              <a:rPr lang="en-US" sz="2000" i="1" dirty="0" err="1" smtClean="0"/>
              <a:t>Cis</a:t>
            </a:r>
            <a:r>
              <a:rPr lang="en-US" sz="2000" i="1" dirty="0" smtClean="0"/>
              <a:t>/trans</a:t>
            </a:r>
            <a:r>
              <a:rPr lang="en-US" sz="2000" dirty="0" smtClean="0"/>
              <a:t> ratio for substituted </a:t>
            </a:r>
            <a:r>
              <a:rPr lang="en-US" sz="2000" i="1" dirty="0" err="1" smtClean="0"/>
              <a:t>cis</a:t>
            </a:r>
            <a:r>
              <a:rPr lang="en-US" sz="2000" dirty="0" err="1" smtClean="0"/>
              <a:t>-cinnamates</a:t>
            </a:r>
            <a:endParaRPr lang="en-US" sz="20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2000" b="1" dirty="0" smtClean="0">
                <a:solidFill>
                  <a:srgbClr val="FF0000"/>
                </a:solidFill>
              </a:rPr>
              <a:t>Bottom line: </a:t>
            </a:r>
          </a:p>
          <a:p>
            <a:pPr lvl="1"/>
            <a:r>
              <a:rPr lang="en-US" sz="1800" b="1" dirty="0" smtClean="0">
                <a:solidFill>
                  <a:srgbClr val="FF0000"/>
                </a:solidFill>
              </a:rPr>
              <a:t>Electron-withdrawing ligands favor the formation of </a:t>
            </a:r>
            <a:r>
              <a:rPr lang="en-US" sz="1800" b="1" i="1" dirty="0" smtClean="0">
                <a:solidFill>
                  <a:srgbClr val="FF0000"/>
                </a:solidFill>
              </a:rPr>
              <a:t>trans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smtClean="0">
                <a:solidFill>
                  <a:srgbClr val="FF0000"/>
                </a:solidFill>
              </a:rPr>
              <a:t>epoxide </a:t>
            </a:r>
            <a:r>
              <a:rPr lang="en-US" sz="1800" b="1" smtClean="0">
                <a:solidFill>
                  <a:srgbClr val="FF0000"/>
                </a:solidFill>
              </a:rPr>
              <a:t/>
            </a:r>
            <a:br>
              <a:rPr lang="en-US" sz="1800" b="1" smtClean="0">
                <a:solidFill>
                  <a:srgbClr val="FF0000"/>
                </a:solidFill>
              </a:rPr>
            </a:br>
            <a:r>
              <a:rPr lang="en-US" sz="1800" b="1" smtClean="0">
                <a:solidFill>
                  <a:srgbClr val="FF0000"/>
                </a:solidFill>
              </a:rPr>
              <a:t>over </a:t>
            </a:r>
            <a:r>
              <a:rPr lang="en-US" sz="1800" b="1" i="1" dirty="0" smtClean="0">
                <a:solidFill>
                  <a:srgbClr val="FF0000"/>
                </a:solidFill>
              </a:rPr>
              <a:t>cis</a:t>
            </a:r>
            <a:r>
              <a:rPr lang="en-US" sz="1800" b="1" dirty="0" smtClean="0">
                <a:solidFill>
                  <a:srgbClr val="FF0000"/>
                </a:solidFill>
              </a:rPr>
              <a:t> epoxides due to the longer life-time of the radical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0019925"/>
              </p:ext>
            </p:extLst>
          </p:nvPr>
        </p:nvGraphicFramePr>
        <p:xfrm>
          <a:off x="1143000" y="3244515"/>
          <a:ext cx="4084320" cy="1584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0"/>
                <a:gridCol w="1005840"/>
                <a:gridCol w="1005840"/>
                <a:gridCol w="1005840"/>
              </a:tblGrid>
              <a:tr h="3587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R-group</a:t>
                      </a:r>
                      <a:endParaRPr lang="en-US" sz="1800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cis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/trans</a:t>
                      </a:r>
                      <a:endParaRPr lang="en-US" sz="1800" i="1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ee</a:t>
                      </a:r>
                      <a:r>
                        <a:rPr lang="en-US" sz="1800" baseline="-25000" dirty="0" err="1">
                          <a:solidFill>
                            <a:schemeClr val="tx1"/>
                          </a:solidFill>
                          <a:effectLst/>
                        </a:rPr>
                        <a:t>cis</a:t>
                      </a:r>
                      <a:endParaRPr lang="en-US" sz="1800" i="1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457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ee</a:t>
                      </a:r>
                      <a:r>
                        <a:rPr lang="en-US" sz="1800" baseline="-25000" dirty="0" err="1">
                          <a:solidFill>
                            <a:schemeClr val="tx1"/>
                          </a:solidFill>
                          <a:effectLst/>
                        </a:rPr>
                        <a:t>trans</a:t>
                      </a:r>
                      <a:endParaRPr lang="en-US" sz="1800" i="1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9151">
                <a:tc>
                  <a:txBody>
                    <a:bodyPr/>
                    <a:lstStyle/>
                    <a:p>
                      <a:pPr marL="0" marR="508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OCH</a:t>
                      </a:r>
                      <a:r>
                        <a:rPr lang="en-US" sz="1600" baseline="-25000" dirty="0">
                          <a:effectLst/>
                        </a:rPr>
                        <a:t>3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11.7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ctr"/>
                          <a:tab pos="5486400" algn="r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</a:rPr>
                        <a:t>72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457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66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9151">
                <a:tc>
                  <a:txBody>
                    <a:bodyPr/>
                    <a:lstStyle/>
                    <a:p>
                      <a:pPr marL="0" marR="508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CH</a:t>
                      </a:r>
                      <a:r>
                        <a:rPr lang="en-US" sz="1600" baseline="-25000" dirty="0">
                          <a:effectLst/>
                        </a:rPr>
                        <a:t>3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7.0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79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457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41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9151">
                <a:tc>
                  <a:txBody>
                    <a:bodyPr/>
                    <a:lstStyle/>
                    <a:p>
                      <a:pPr marL="0" marR="508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5.7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85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457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62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9151">
                <a:tc>
                  <a:txBody>
                    <a:bodyPr/>
                    <a:lstStyle/>
                    <a:p>
                      <a:pPr marL="0" marR="508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CF</a:t>
                      </a:r>
                      <a:r>
                        <a:rPr lang="en-US" sz="1600" baseline="-25000" dirty="0">
                          <a:effectLst/>
                        </a:rPr>
                        <a:t>3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0.8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79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457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55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9151">
                <a:tc>
                  <a:txBody>
                    <a:bodyPr/>
                    <a:lstStyle/>
                    <a:p>
                      <a:pPr marL="0" marR="508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NO</a:t>
                      </a:r>
                      <a:r>
                        <a:rPr lang="en-US" sz="1600" baseline="-25000" dirty="0">
                          <a:effectLst/>
                        </a:rPr>
                        <a:t>2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 0.27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91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4572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53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9140624"/>
              </p:ext>
            </p:extLst>
          </p:nvPr>
        </p:nvGraphicFramePr>
        <p:xfrm>
          <a:off x="1371600" y="1985963"/>
          <a:ext cx="5884863" cy="1138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8" name="CS ChemDraw Drawing" r:id="rId3" imgW="5885234" imgH="1137878" progId="ChemDraw.Document.6.0">
                  <p:embed/>
                </p:oleObj>
              </mc:Choice>
              <mc:Fallback>
                <p:oleObj name="CS ChemDraw Drawing" r:id="rId3" imgW="5885234" imgH="1137878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71600" y="1985963"/>
                        <a:ext cx="5884863" cy="1138237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rgbClr val="FFEFD1"/>
                          </a:gs>
                          <a:gs pos="64999">
                            <a:srgbClr val="F0EBD5"/>
                          </a:gs>
                          <a:gs pos="100000">
                            <a:srgbClr val="D1C39F"/>
                          </a:gs>
                        </a:gsLst>
                        <a:lin ang="5400000" scaled="0"/>
                      </a:gra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123" name="Chart 1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230880"/>
            <a:ext cx="2895600" cy="1645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905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Mechanistic </a:t>
            </a:r>
            <a:r>
              <a:rPr lang="en-US" dirty="0" smtClean="0">
                <a:solidFill>
                  <a:srgbClr val="002060"/>
                </a:solidFill>
              </a:rPr>
              <a:t>Studies III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i="1" dirty="0" smtClean="0"/>
              <a:t>Example 2</a:t>
            </a:r>
            <a:r>
              <a:rPr lang="en-US" sz="2400" dirty="0" smtClean="0"/>
              <a:t>: Reactivity of dienes with Jacobsen’s catalyst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b="1" dirty="0" smtClean="0">
                <a:solidFill>
                  <a:srgbClr val="FF0000"/>
                </a:solidFill>
              </a:rPr>
              <a:t>Bottom line: </a:t>
            </a:r>
          </a:p>
          <a:p>
            <a:pPr lvl="1"/>
            <a:r>
              <a:rPr lang="en-US" sz="2400" i="1" dirty="0" smtClean="0">
                <a:solidFill>
                  <a:srgbClr val="FF0000"/>
                </a:solidFill>
              </a:rPr>
              <a:t>Cis</a:t>
            </a:r>
            <a:r>
              <a:rPr lang="en-US" sz="2400" dirty="0" smtClean="0">
                <a:solidFill>
                  <a:srgbClr val="FF0000"/>
                </a:solidFill>
              </a:rPr>
              <a:t> alkenes are significantly more reactive than </a:t>
            </a:r>
            <a:r>
              <a:rPr lang="en-US" sz="2400" i="1" dirty="0" smtClean="0">
                <a:solidFill>
                  <a:srgbClr val="FF0000"/>
                </a:solidFill>
              </a:rPr>
              <a:t>trans</a:t>
            </a:r>
            <a:r>
              <a:rPr lang="en-US" sz="2400" dirty="0" smtClean="0">
                <a:solidFill>
                  <a:srgbClr val="FF0000"/>
                </a:solidFill>
              </a:rPr>
              <a:t> alkenes (~5:1 above)  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Donor substituted alkene functions are much more reactive than acceptor substituted alkenes (~6:1 above) </a:t>
            </a:r>
          </a:p>
          <a:p>
            <a:endParaRPr lang="en-US" sz="2400" dirty="0"/>
          </a:p>
        </p:txBody>
      </p:sp>
      <p:pic>
        <p:nvPicPr>
          <p:cNvPr id="4099" name="Picture 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475" y="2057400"/>
            <a:ext cx="4977925" cy="228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1955001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Epoxide Chemistry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572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Epoxides are very reactive </a:t>
            </a:r>
            <a:r>
              <a:rPr lang="en-US" sz="2400" dirty="0" smtClean="0">
                <a:sym typeface="Wingdings"/>
              </a:rPr>
              <a:t>  </a:t>
            </a:r>
            <a:r>
              <a:rPr lang="en-US" sz="2400" dirty="0" smtClean="0"/>
              <a:t>good starting materials for many reaction, but also difficult to handle</a:t>
            </a:r>
          </a:p>
          <a:p>
            <a:r>
              <a:rPr lang="en-US" sz="2400" i="1" dirty="0" smtClean="0"/>
              <a:t>Example 1</a:t>
            </a:r>
            <a:r>
              <a:rPr lang="en-US" sz="2400" dirty="0" smtClean="0"/>
              <a:t>: Acid catalyzed hydrolysis leading to </a:t>
            </a:r>
            <a:r>
              <a:rPr lang="en-US" sz="2400" i="1" dirty="0" smtClean="0"/>
              <a:t>trans </a:t>
            </a:r>
            <a:r>
              <a:rPr lang="en-US" sz="2400" dirty="0" err="1" smtClean="0"/>
              <a:t>diols</a:t>
            </a:r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i="1" dirty="0" smtClean="0"/>
              <a:t>Example 2</a:t>
            </a:r>
            <a:r>
              <a:rPr lang="en-US" sz="2400" dirty="0" smtClean="0"/>
              <a:t>: Base catalyzed hydrolysis leading to diols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i="1" dirty="0" smtClean="0"/>
              <a:t>Example 3</a:t>
            </a:r>
            <a:r>
              <a:rPr lang="en-US" sz="2400" dirty="0" smtClean="0"/>
              <a:t>: Acid catalyzed rearrangement i.e., silica column</a:t>
            </a:r>
          </a:p>
          <a:p>
            <a:endParaRPr lang="en-US" sz="2400" dirty="0" smtClean="0"/>
          </a:p>
          <a:p>
            <a:endParaRPr lang="en-US" dirty="0"/>
          </a:p>
        </p:txBody>
      </p:sp>
      <p:pic>
        <p:nvPicPr>
          <p:cNvPr id="2051" name="Picture 5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844804"/>
            <a:ext cx="7315200" cy="75624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xtLst/>
        </p:spPr>
      </p:pic>
      <p:pic>
        <p:nvPicPr>
          <p:cNvPr id="2052" name="Picture 5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114800"/>
            <a:ext cx="5181600" cy="8509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xtLst/>
        </p:spPr>
      </p:pic>
      <p:pic>
        <p:nvPicPr>
          <p:cNvPr id="2053" name="Picture 5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7028" y="5486400"/>
            <a:ext cx="5486400" cy="8567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3810703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2634</TotalTime>
  <Words>407</Words>
  <Application>Microsoft Office PowerPoint</Application>
  <PresentationFormat>On-screen Show (4:3)</PresentationFormat>
  <Paragraphs>132</Paragraphs>
  <Slides>11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CS ChemDraw Drawing</vt:lpstr>
      <vt:lpstr>Lecture 4a</vt:lpstr>
      <vt:lpstr>Catalyst Design I</vt:lpstr>
      <vt:lpstr>Catalyst Design II</vt:lpstr>
      <vt:lpstr>Catalyst Design III</vt:lpstr>
      <vt:lpstr>Catalytic Cycle</vt:lpstr>
      <vt:lpstr>Mechanistic Studies I</vt:lpstr>
      <vt:lpstr>Mechanistic Studies II</vt:lpstr>
      <vt:lpstr>Mechanistic Studies III</vt:lpstr>
      <vt:lpstr>Epoxide Chemistry</vt:lpstr>
      <vt:lpstr>Industrial Examples I</vt:lpstr>
      <vt:lpstr>Industrial Examples II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4a</dc:title>
  <dc:creator>A. Bacher</dc:creator>
  <cp:lastModifiedBy>Alf Bacher</cp:lastModifiedBy>
  <cp:revision>104</cp:revision>
  <cp:lastPrinted>2010-09-26T18:25:03Z</cp:lastPrinted>
  <dcterms:created xsi:type="dcterms:W3CDTF">2010-09-21T01:24:34Z</dcterms:created>
  <dcterms:modified xsi:type="dcterms:W3CDTF">2014-10-12T17:30:15Z</dcterms:modified>
</cp:coreProperties>
</file>