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CC9900"/>
    <a:srgbClr val="00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7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54BB-747F-4D2C-9B1D-EAD8968C323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err="1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Enantioselective</a:t>
            </a:r>
            <a:r>
              <a:rPr lang="en-US" sz="3600" b="1" i="1" spc="0" dirty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i="1" spc="0" dirty="0" err="1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Epoxidation</a:t>
            </a:r>
            <a:r>
              <a:rPr lang="en-US" sz="3600" b="1" i="1" spc="0" dirty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i="1" spc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</a:t>
            </a:r>
            <a:endParaRPr lang="en-US" sz="3600" b="1" i="1" spc="0" dirty="0">
              <a:ln w="18000">
                <a:solidFill>
                  <a:srgbClr val="660033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>
                <a:solidFill>
                  <a:srgbClr val="660033"/>
                </a:solidFill>
              </a:ln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of </a:t>
            </a:r>
            <a:r>
              <a:rPr lang="en-US" dirty="0" err="1" smtClean="0">
                <a:solidFill>
                  <a:srgbClr val="002060"/>
                </a:solidFill>
              </a:rPr>
              <a:t>Epoxidation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epoxidation is carried out in a biphasic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Organic layer</a:t>
            </a:r>
            <a:r>
              <a:rPr lang="en-US" dirty="0" smtClean="0">
                <a:solidFill>
                  <a:srgbClr val="002060"/>
                </a:solidFill>
              </a:rPr>
              <a:t>: ethyl acetate, Jacobsen catalyst, unknown alkene assigned by TA (list of possible unknowns can be found online, hints meeting 5), pyridine </a:t>
            </a: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-oxide (optional)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The alkenes have to be handled under the hood because they are suspected carcinogens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Aqueous layer: </a:t>
            </a:r>
            <a:r>
              <a:rPr lang="en-US" dirty="0" smtClean="0">
                <a:solidFill>
                  <a:srgbClr val="002060"/>
                </a:solidFill>
              </a:rPr>
              <a:t>water, bleach, disodium hydrogen phosphate solution + 1 drop sodium hydroxide (pH= ~11.3)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33416"/>
              </p:ext>
            </p:extLst>
          </p:nvPr>
        </p:nvGraphicFramePr>
        <p:xfrm>
          <a:off x="2133600" y="1600200"/>
          <a:ext cx="465474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S ChemDraw Drawing" r:id="rId3" imgW="5095943" imgH="1328468" progId="ChemDraw.Document.6.0">
                  <p:embed/>
                </p:oleObj>
              </mc:Choice>
              <mc:Fallback>
                <p:oleObj name="CS ChemDraw Drawing" r:id="rId3" imgW="5095943" imgH="132846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654746" cy="12192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20000"/>
                              <a:lumOff val="80000"/>
                            </a:schemeClr>
                          </a:gs>
                          <a:gs pos="64999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60000"/>
                              <a:lumOff val="4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9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Prepare a solution of  </a:t>
            </a:r>
            <a:r>
              <a:rPr lang="en-US" b="1" i="1" dirty="0" smtClean="0"/>
              <a:t>0.5 mL of an unknown alkene (</a:t>
            </a:r>
            <a:r>
              <a:rPr lang="en-US" b="1" i="1" dirty="0" smtClean="0">
                <a:solidFill>
                  <a:srgbClr val="FF0000"/>
                </a:solidFill>
              </a:rPr>
              <a:t>measured with a syringe in the hood</a:t>
            </a:r>
            <a:r>
              <a:rPr lang="en-US" b="1" i="1" dirty="0" smtClean="0"/>
              <a:t>) </a:t>
            </a:r>
            <a:r>
              <a:rPr lang="en-US" dirty="0" smtClean="0"/>
              <a:t>and the catalyst in ethyl acetate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300" dirty="0" smtClean="0"/>
          </a:p>
          <a:p>
            <a:endParaRPr lang="en-US" sz="1500" dirty="0" smtClean="0"/>
          </a:p>
          <a:p>
            <a:r>
              <a:rPr lang="en-US" dirty="0" smtClean="0"/>
              <a:t>Prepare a mixture of bleach, Na</a:t>
            </a:r>
            <a:r>
              <a:rPr lang="en-US" baseline="-25000" dirty="0" smtClean="0"/>
              <a:t>2</a:t>
            </a: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dirty="0" smtClean="0"/>
              <a:t> and NaOH</a:t>
            </a:r>
          </a:p>
          <a:p>
            <a:endParaRPr lang="en-US" sz="5200" dirty="0" smtClean="0"/>
          </a:p>
          <a:p>
            <a:r>
              <a:rPr lang="en-US" dirty="0" smtClean="0"/>
              <a:t>Combine both solutions in an Erlenmeyer flask or a round bottomed flask (</a:t>
            </a:r>
            <a:r>
              <a:rPr lang="en-US" b="1" dirty="0" smtClean="0"/>
              <a:t>do not use a beaker here</a:t>
            </a:r>
            <a:r>
              <a:rPr lang="en-US" dirty="0" smtClean="0"/>
              <a:t>!), close the flask </a:t>
            </a:r>
            <a:br>
              <a:rPr lang="en-US" dirty="0" smtClean="0"/>
            </a:br>
            <a:r>
              <a:rPr lang="en-US" dirty="0" smtClean="0"/>
              <a:t>and stir </a:t>
            </a:r>
            <a:r>
              <a:rPr lang="en-US" b="1" dirty="0" smtClean="0">
                <a:solidFill>
                  <a:srgbClr val="C00000"/>
                </a:solidFill>
              </a:rPr>
              <a:t>vigorously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524000"/>
            <a:ext cx="4212957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the catalyst is used?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When should pyridine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-oxide be added?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the function of Na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HPO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and NaOH?</a:t>
            </a:r>
          </a:p>
          <a:p>
            <a:endParaRPr lang="en-US" sz="4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necessary?</a:t>
            </a:r>
          </a:p>
          <a:p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199" y="2069068"/>
            <a:ext cx="376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4-8 mol % (minimum: ~100 mg)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11269"/>
            <a:ext cx="377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the amount of catalyst is low (m&lt;&lt;100 mg)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555" y="4230469"/>
            <a:ext cx="396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They form a buffer to stabilize the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pH-value of the aqueous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200471"/>
            <a:ext cx="3770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a biphasic system which means that efficient stirring is necessary to have a good mass transfer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Monitor reaction using TLC (make sure to optimize the solvent </a:t>
            </a:r>
            <a:r>
              <a:rPr lang="en-US" sz="2400" dirty="0" smtClean="0"/>
              <a:t>mixture)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Why is this necessary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solvent should be used here?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are the compounds visualized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What does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optimizing the solvent mixture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imply?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35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EtOAc:hexane</a:t>
            </a:r>
            <a:r>
              <a:rPr lang="en-US" b="1" dirty="0" smtClean="0">
                <a:solidFill>
                  <a:srgbClr val="FF0000"/>
                </a:solidFill>
              </a:rPr>
              <a:t> (1:4) to start with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UV-light: Alkene 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Ceric </a:t>
            </a:r>
            <a:r>
              <a:rPr lang="en-US" b="1" dirty="0" smtClean="0">
                <a:solidFill>
                  <a:srgbClr val="FF0000"/>
                </a:solidFill>
              </a:rPr>
              <a:t>staining: Epoxide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923871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mixture has to be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worked up as soon as the epoxidation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completed to minimize losses due to 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ydrolysis of the epoxide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7822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desirable R</a:t>
            </a:r>
            <a:r>
              <a:rPr lang="en-US" b="1" baseline="-2500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-values </a:t>
            </a:r>
            <a:r>
              <a:rPr lang="en-US" b="1" dirty="0" smtClean="0">
                <a:solidFill>
                  <a:srgbClr val="FF0000"/>
                </a:solidFill>
              </a:rPr>
              <a:t>are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= ~0.3-0.4 </a:t>
            </a:r>
            <a:r>
              <a:rPr lang="en-US" b="1" dirty="0">
                <a:solidFill>
                  <a:srgbClr val="FF0000"/>
                </a:solidFill>
              </a:rPr>
              <a:t>for the epoxide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0.7-0.8 </a:t>
            </a:r>
            <a:r>
              <a:rPr lang="en-US" b="1" dirty="0">
                <a:solidFill>
                  <a:srgbClr val="FF0000"/>
                </a:solidFill>
              </a:rPr>
              <a:t>for the </a:t>
            </a:r>
            <a:r>
              <a:rPr lang="en-US" b="1" dirty="0" smtClean="0">
                <a:solidFill>
                  <a:srgbClr val="FF0000"/>
                </a:solidFill>
              </a:rPr>
              <a:t>alkene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After the reaction is completed, hexane is added to the reaction mixture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3800" dirty="0" smtClean="0"/>
          </a:p>
          <a:p>
            <a:r>
              <a:rPr lang="en-US" dirty="0" smtClean="0"/>
              <a:t>After drying the organic layer, the solvents are removed using the rotary evaporator</a:t>
            </a:r>
          </a:p>
          <a:p>
            <a:endParaRPr lang="en-US" sz="4200" dirty="0" smtClean="0"/>
          </a:p>
          <a:p>
            <a:endParaRPr lang="en-US" sz="4200" dirty="0"/>
          </a:p>
          <a:p>
            <a:endParaRPr lang="en-US" sz="3800" dirty="0" smtClean="0"/>
          </a:p>
          <a:p>
            <a:r>
              <a:rPr lang="en-US" dirty="0" smtClean="0"/>
              <a:t>The crude product is transferred into </a:t>
            </a:r>
            <a:br>
              <a:rPr lang="en-US" dirty="0" smtClean="0"/>
            </a:br>
            <a:r>
              <a:rPr lang="en-US" dirty="0" smtClean="0"/>
              <a:t>a vial and stored over a small amount of anhydrous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long does the reaction usually take?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hexane added?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used for drying here?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rotary evaporator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remains behind?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is the product transferred?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crude stored over Na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76426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 hours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363" y="341985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Anhydrous sodium 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247" y="2286000"/>
            <a:ext cx="3860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increase amount of the organic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layer and precipitate the catalyst,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which has to be removed by filtration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459069"/>
            <a:ext cx="332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small amount of a beige or brown oil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638800"/>
            <a:ext cx="3324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remove the remaining water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from the epoxide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7" y="1524000"/>
            <a:ext cx="6629403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Pack the 25 mL burette with a small piece of cotton, </a:t>
            </a:r>
            <a:r>
              <a:rPr lang="en-US" sz="1800" dirty="0" err="1" smtClean="0">
                <a:solidFill>
                  <a:srgbClr val="663300"/>
                </a:solidFill>
              </a:rPr>
              <a:t>seasand</a:t>
            </a:r>
            <a:r>
              <a:rPr lang="en-US" sz="1800" dirty="0" smtClean="0">
                <a:solidFill>
                  <a:srgbClr val="CC9900"/>
                </a:solidFill>
              </a:rPr>
              <a:t> </a:t>
            </a:r>
            <a:br>
              <a:rPr lang="en-US" sz="1800" dirty="0" smtClean="0">
                <a:solidFill>
                  <a:srgbClr val="CC9900"/>
                </a:solidFill>
              </a:rPr>
            </a:br>
            <a:r>
              <a:rPr lang="en-US" sz="1800" dirty="0" smtClean="0"/>
              <a:t>(</a:t>
            </a:r>
            <a:r>
              <a:rPr lang="en-US" sz="1800" b="1" dirty="0" smtClean="0"/>
              <a:t>0.5-1 cm</a:t>
            </a:r>
            <a:r>
              <a:rPr lang="en-US" sz="1800" dirty="0" smtClean="0"/>
              <a:t>), dry silica and (up to the 7 mL mark) and more </a:t>
            </a:r>
            <a:r>
              <a:rPr lang="en-US" sz="1800" dirty="0" err="1" smtClean="0">
                <a:solidFill>
                  <a:srgbClr val="663300"/>
                </a:solidFill>
              </a:rPr>
              <a:t>seasand</a:t>
            </a:r>
            <a:r>
              <a:rPr lang="en-US" sz="1800" dirty="0" smtClean="0"/>
              <a:t> (</a:t>
            </a:r>
            <a:r>
              <a:rPr lang="en-US" sz="1800" b="1" dirty="0" smtClean="0"/>
              <a:t>0.5-1 cm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Use hexane to wet </a:t>
            </a:r>
            <a:r>
              <a:rPr lang="en-US" sz="1800" dirty="0" smtClean="0"/>
              <a:t>column (Hint: Use adapter and air pressure to push the solvent through the column. The glass tube might have </a:t>
            </a:r>
            <a:br>
              <a:rPr lang="en-US" sz="1800" dirty="0" smtClean="0"/>
            </a:br>
            <a:r>
              <a:rPr lang="en-US" sz="1800" dirty="0" smtClean="0"/>
              <a:t>to be wrapped with some parafilm again to get a better seal. The pressure has to be properly regulated using the regulator (setting 10 psi)).</a:t>
            </a:r>
          </a:p>
          <a:p>
            <a:r>
              <a:rPr lang="en-US" sz="1800" dirty="0" smtClean="0"/>
              <a:t>Pretreat the column with 20 mL of a 1 % solution of NEt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in hexane</a:t>
            </a:r>
          </a:p>
          <a:p>
            <a:r>
              <a:rPr lang="en-US" sz="1800" dirty="0" smtClean="0"/>
              <a:t>Rinse the column with 20 mL of hexane</a:t>
            </a:r>
          </a:p>
          <a:p>
            <a:r>
              <a:rPr lang="en-US" sz="1800" dirty="0" smtClean="0"/>
              <a:t>Apply the </a:t>
            </a:r>
            <a:r>
              <a:rPr lang="en-US" sz="1800" b="1" i="1" dirty="0" smtClean="0">
                <a:solidFill>
                  <a:srgbClr val="FF0000"/>
                </a:solidFill>
              </a:rPr>
              <a:t>entire crude epoxide </a:t>
            </a:r>
            <a:r>
              <a:rPr lang="en-US" sz="1800" dirty="0" smtClean="0"/>
              <a:t>dissolved in a small hexane to the column</a:t>
            </a:r>
          </a:p>
          <a:p>
            <a:r>
              <a:rPr lang="en-US" sz="1800" dirty="0" smtClean="0"/>
              <a:t>Use the solvent mixture as determined by TLC to elute fractions (~10*10 mL each)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10400" y="5105400"/>
            <a:ext cx="914400" cy="2743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Cotton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7743825" y="2757532"/>
            <a:ext cx="409575" cy="0"/>
          </a:xfrm>
          <a:prstGeom prst="straightConnector1">
            <a:avLst/>
          </a:prstGeom>
          <a:noFill/>
          <a:ln w="2540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6600" y="2634500"/>
            <a:ext cx="718798" cy="2460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/>
                <a:latin typeface="Times New Roman" pitchFamily="18" charset="0"/>
                <a:cs typeface="Arial" pitchFamily="34" charset="0"/>
              </a:rPr>
              <a:t>Seasand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39000" y="3617118"/>
            <a:ext cx="794998" cy="233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Silica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chem.ucla.edu/~bacher/General/30CL/hints/adap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94" y="490025"/>
            <a:ext cx="695706" cy="10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>
            <a:off x="7743824" y="3733800"/>
            <a:ext cx="4095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>
            <a:off x="7743824" y="4876800"/>
            <a:ext cx="448754" cy="138549"/>
          </a:xfrm>
          <a:prstGeom prst="straightConnector1">
            <a:avLst/>
          </a:prstGeom>
          <a:noFill/>
          <a:ln w="2540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flipV="1">
            <a:off x="7772400" y="5211450"/>
            <a:ext cx="409575" cy="457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8098313" y="1546157"/>
            <a:ext cx="530352" cy="4626043"/>
            <a:chOff x="7696200" y="990600"/>
            <a:chExt cx="788837" cy="54102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857753"/>
                </p:ext>
              </p:extLst>
            </p:nvPr>
          </p:nvGraphicFramePr>
          <p:xfrm>
            <a:off x="7696200" y="990600"/>
            <a:ext cx="788837" cy="541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CS ChemDraw Drawing" r:id="rId4" imgW="863600" imgH="5923382" progId="ChemDraw.Document.6.0">
                    <p:embed/>
                  </p:oleObj>
                </mc:Choice>
                <mc:Fallback>
                  <p:oleObj name="CS ChemDraw Drawing" r:id="rId4" imgW="863600" imgH="59233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96200" y="990600"/>
                          <a:ext cx="788837" cy="541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7955280" y="5148072"/>
              <a:ext cx="152400" cy="2286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nip Same Side Corner Rectangle 25"/>
            <p:cNvSpPr/>
            <p:nvPr/>
          </p:nvSpPr>
          <p:spPr>
            <a:xfrm rot="10800000">
              <a:off x="7845552" y="5029200"/>
              <a:ext cx="384048" cy="1524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5552" y="2438400"/>
              <a:ext cx="381000" cy="25908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36408" y="2362200"/>
              <a:ext cx="393192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053602" y="4744631"/>
            <a:ext cx="718798" cy="2460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/>
                <a:latin typeface="Times New Roman" pitchFamily="18" charset="0"/>
                <a:cs typeface="Arial" pitchFamily="34" charset="0"/>
              </a:rPr>
              <a:t>Seasand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5656" y="5715000"/>
            <a:ext cx="189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Close stopcock before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filling the column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flipV="1">
            <a:off x="7696200" y="5599814"/>
            <a:ext cx="494962" cy="19138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74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Identify the fractions containing epoxide with </a:t>
            </a:r>
            <a:r>
              <a:rPr lang="en-US" dirty="0" smtClean="0"/>
              <a:t>TLC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dirty="0" smtClean="0"/>
              <a:t>Which fractions should be combined here?</a:t>
            </a:r>
            <a:endParaRPr lang="en-US" dirty="0"/>
          </a:p>
          <a:p>
            <a:r>
              <a:rPr lang="en-US" dirty="0" smtClean="0"/>
              <a:t>Combine </a:t>
            </a:r>
            <a:r>
              <a:rPr lang="en-US" dirty="0"/>
              <a:t>the fractions </a:t>
            </a:r>
            <a:r>
              <a:rPr lang="en-US" dirty="0" smtClean="0"/>
              <a:t>and </a:t>
            </a:r>
            <a:r>
              <a:rPr lang="en-US" dirty="0"/>
              <a:t>remove </a:t>
            </a:r>
            <a:br>
              <a:rPr lang="en-US" dirty="0"/>
            </a:br>
            <a:r>
              <a:rPr lang="en-US" dirty="0"/>
              <a:t>the solvent using the rotary evaporator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Fractions 5-7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81738"/>
              </p:ext>
            </p:extLst>
          </p:nvPr>
        </p:nvGraphicFramePr>
        <p:xfrm>
          <a:off x="4572000" y="1645920"/>
          <a:ext cx="3997077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S ChemDraw Drawing" r:id="rId3" imgW="3561134" imgH="2607334" progId="ChemDraw.Document.6.0">
                  <p:embed/>
                </p:oleObj>
              </mc:Choice>
              <mc:Fallback>
                <p:oleObj name="CS ChemDraw Drawing" r:id="rId3" imgW="3561134" imgH="26073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645920"/>
                        <a:ext cx="3997077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1981200"/>
            <a:ext cx="990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928752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No infrared spectrum</a:t>
            </a:r>
          </a:p>
          <a:p>
            <a:r>
              <a:rPr lang="en-US" sz="2000" dirty="0" smtClean="0"/>
              <a:t>No UV-Vis spectrum</a:t>
            </a:r>
          </a:p>
          <a:p>
            <a:r>
              <a:rPr lang="en-US" sz="2000" b="1" dirty="0" smtClean="0"/>
              <a:t>Submit sample for NMR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Use a clean and dry NMR tube with a </a:t>
            </a:r>
            <a:r>
              <a:rPr lang="en-US" sz="1800" dirty="0" smtClean="0">
                <a:solidFill>
                  <a:srgbClr val="FF0000"/>
                </a:solidFill>
              </a:rPr>
              <a:t>minimum length of 16 cm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solution should be as concentrated as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solution level in the NMR tube has to be</a:t>
            </a: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5 </a:t>
            </a:r>
            <a:r>
              <a:rPr lang="en-US" sz="1800" dirty="0" smtClean="0">
                <a:solidFill>
                  <a:srgbClr val="FF0000"/>
                </a:solidFill>
              </a:rPr>
              <a:t>cm exactly</a:t>
            </a:r>
            <a:endParaRPr lang="en-US" sz="1800" dirty="0" smtClean="0">
              <a:solidFill>
                <a:srgbClr val="0000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compound is dissolved in </a:t>
            </a:r>
            <a:r>
              <a:rPr lang="en-US" sz="1800" dirty="0">
                <a:solidFill>
                  <a:srgbClr val="FF0000"/>
                </a:solidFill>
              </a:rPr>
              <a:t>CDCl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and </a:t>
            </a:r>
            <a:r>
              <a:rPr lang="en-US" sz="1800" b="1" dirty="0" smtClean="0">
                <a:solidFill>
                  <a:srgbClr val="002060"/>
                </a:solidFill>
              </a:rPr>
              <a:t>not</a:t>
            </a:r>
            <a:r>
              <a:rPr lang="en-US" sz="1800" dirty="0" smtClean="0">
                <a:solidFill>
                  <a:srgbClr val="002060"/>
                </a:solidFill>
              </a:rPr>
              <a:t> in any other solvent (</a:t>
            </a:r>
            <a:r>
              <a:rPr lang="en-US" sz="1800" b="1" dirty="0" smtClean="0">
                <a:solidFill>
                  <a:srgbClr val="FF0000"/>
                </a:solidFill>
              </a:rPr>
              <a:t>handle only under the hood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NMR tube has to be properly labeled on the upper third of  the NMR tube using a Sharpie. The label has to contain your name, the unknown alkene, </a:t>
            </a:r>
            <a:r>
              <a:rPr lang="en-US" sz="1800" dirty="0" err="1" smtClean="0">
                <a:solidFill>
                  <a:srgbClr val="002060"/>
                </a:solidFill>
              </a:rPr>
              <a:t>Chem</a:t>
            </a:r>
            <a:r>
              <a:rPr lang="en-US" sz="1800" dirty="0" smtClean="0">
                <a:solidFill>
                  <a:srgbClr val="002060"/>
                </a:solidFill>
              </a:rPr>
              <a:t> 30CL, and the section.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dirty="0">
                <a:solidFill>
                  <a:srgbClr val="002060"/>
                </a:solidFill>
              </a:rPr>
              <a:t>sample </a:t>
            </a:r>
            <a:r>
              <a:rPr lang="en-US" sz="1800" dirty="0" smtClean="0">
                <a:solidFill>
                  <a:srgbClr val="002060"/>
                </a:solidFill>
              </a:rPr>
              <a:t>has to be signed into </a:t>
            </a:r>
            <a:r>
              <a:rPr lang="en-US" sz="1800" dirty="0">
                <a:solidFill>
                  <a:srgbClr val="002060"/>
                </a:solidFill>
              </a:rPr>
              <a:t>the log sheet with the exact same name as written down on the NMR tube. </a:t>
            </a:r>
            <a:endParaRPr lang="en-US" sz="1800" dirty="0" smtClean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4" name="AutoShape 2" descr="https://zmail.chem.ucla.edu/service/home/~/?auth=co&amp;id=97388&amp;part=1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2738" r="2678" b="32440"/>
          <a:stretch/>
        </p:blipFill>
        <p:spPr bwMode="auto">
          <a:xfrm rot="5400000">
            <a:off x="5927267" y="3211285"/>
            <a:ext cx="4190999" cy="1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/>
          <p:cNvSpPr/>
          <p:nvPr/>
        </p:nvSpPr>
        <p:spPr>
          <a:xfrm>
            <a:off x="7543800" y="4648200"/>
            <a:ext cx="76200" cy="1143000"/>
          </a:xfrm>
          <a:prstGeom prst="leftBrac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401290" y="2133600"/>
            <a:ext cx="142509" cy="762000"/>
          </a:xfrm>
          <a:prstGeom prst="leftBrac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781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Submit a sample for GC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Prepare a solution of the epoxide in hexane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(1-2 mg/mL)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Fill the GC vial to the 1.5 mL mark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sample cannot contain any solids or water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Close </a:t>
            </a:r>
            <a:r>
              <a:rPr lang="en-US" dirty="0">
                <a:solidFill>
                  <a:srgbClr val="002060"/>
                </a:solidFill>
              </a:rPr>
              <a:t>the vial with a cap and submit into </a:t>
            </a:r>
            <a:r>
              <a:rPr lang="en-US" dirty="0" smtClean="0">
                <a:solidFill>
                  <a:srgbClr val="002060"/>
                </a:solidFill>
              </a:rPr>
              <a:t>tray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Place the letter of the unknown on the label as well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Sign the sample in on sign-in sheet (student </a:t>
            </a:r>
            <a:r>
              <a:rPr lang="en-US" dirty="0" smtClean="0">
                <a:solidFill>
                  <a:srgbClr val="002060"/>
                </a:solidFill>
              </a:rPr>
              <a:t>name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code on </a:t>
            </a:r>
            <a:r>
              <a:rPr lang="en-US" dirty="0">
                <a:solidFill>
                  <a:srgbClr val="002060"/>
                </a:solidFill>
              </a:rPr>
              <a:t>the vial (make sure not to </a:t>
            </a:r>
            <a:r>
              <a:rPr lang="en-US" dirty="0" smtClean="0">
                <a:solidFill>
                  <a:srgbClr val="002060"/>
                </a:solidFill>
              </a:rPr>
              <a:t>remove </a:t>
            </a:r>
            <a:r>
              <a:rPr lang="en-US" dirty="0">
                <a:solidFill>
                  <a:srgbClr val="002060"/>
                </a:solidFill>
              </a:rPr>
              <a:t>it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unknown alkene)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Record the </a:t>
            </a:r>
            <a:r>
              <a:rPr lang="en-US" dirty="0" smtClean="0">
                <a:solidFill>
                  <a:srgbClr val="002060"/>
                </a:solidFill>
              </a:rPr>
              <a:t>code </a:t>
            </a:r>
            <a:r>
              <a:rPr lang="en-US" dirty="0">
                <a:solidFill>
                  <a:srgbClr val="002060"/>
                </a:solidFill>
              </a:rPr>
              <a:t>in your notebook as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All GC samples have to be submitted by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January 23, 2015 </a:t>
            </a:r>
            <a:r>
              <a:rPr lang="en-US" dirty="0" smtClean="0">
                <a:solidFill>
                  <a:srgbClr val="002060"/>
                </a:solidFill>
              </a:rPr>
              <a:t>at 5 pm since the GC samples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12" y="2057400"/>
            <a:ext cx="16462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725864" y="2743200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583</Words>
  <Application>Microsoft Office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CS ChemDraw Drawing</vt:lpstr>
      <vt:lpstr>Lecture 4b</vt:lpstr>
      <vt:lpstr>Theory of Epoxidation</vt:lpstr>
      <vt:lpstr>Experimental I</vt:lpstr>
      <vt:lpstr>Experimental II</vt:lpstr>
      <vt:lpstr>Experimental III</vt:lpstr>
      <vt:lpstr>Experimental III</vt:lpstr>
      <vt:lpstr>Experimental IV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83</cp:revision>
  <dcterms:created xsi:type="dcterms:W3CDTF">2010-09-26T22:46:01Z</dcterms:created>
  <dcterms:modified xsi:type="dcterms:W3CDTF">2015-01-07T20:22:22Z</dcterms:modified>
</cp:coreProperties>
</file>