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4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9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9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7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1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9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7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9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1608-020A-4898-8533-482AEA85E13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505B5-A01A-45E6-85F6-BAC661E9F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3b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C00000"/>
                </a:solidFill>
              </a:rPr>
              <a:t>Formal Report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6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Hints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Writing a scientific paper takes a lot of time even for professionals. </a:t>
            </a:r>
            <a:r>
              <a:rPr lang="en-US" b="1" dirty="0" smtClean="0">
                <a:solidFill>
                  <a:srgbClr val="FF0000"/>
                </a:solidFill>
              </a:rPr>
              <a:t>START EARLY.</a:t>
            </a:r>
          </a:p>
          <a:p>
            <a:r>
              <a:rPr lang="en-US" dirty="0" smtClean="0"/>
              <a:t>Draw diagram and equations using </a:t>
            </a:r>
            <a:r>
              <a:rPr lang="en-US" dirty="0" err="1" smtClean="0"/>
              <a:t>Chemdraw</a:t>
            </a:r>
            <a:r>
              <a:rPr lang="en-US" dirty="0"/>
              <a:t> </a:t>
            </a:r>
            <a:r>
              <a:rPr lang="en-US" dirty="0" smtClean="0"/>
              <a:t>or an equivalent program. </a:t>
            </a:r>
            <a:br>
              <a:rPr lang="en-US" dirty="0" smtClean="0"/>
            </a:br>
            <a:r>
              <a:rPr lang="en-US" dirty="0" smtClean="0"/>
              <a:t>Make sure to check them for mistakes! Copies from the reader, lectures, internet are not acceptable.</a:t>
            </a:r>
          </a:p>
          <a:p>
            <a:r>
              <a:rPr lang="en-US" dirty="0" smtClean="0"/>
              <a:t>Third person passive voice </a:t>
            </a:r>
          </a:p>
          <a:p>
            <a:r>
              <a:rPr lang="en-US" dirty="0" smtClean="0"/>
              <a:t>Proper spelling i.e., enantiomer and </a:t>
            </a:r>
            <a:r>
              <a:rPr lang="en-US" u="sng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enatiomer</a:t>
            </a:r>
            <a:r>
              <a:rPr lang="en-US" dirty="0" smtClean="0"/>
              <a:t>, diastereomer and </a:t>
            </a:r>
            <a:r>
              <a:rPr lang="en-US" u="sng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diasteriomer</a:t>
            </a:r>
            <a:r>
              <a:rPr lang="en-US" dirty="0" smtClean="0"/>
              <a:t>, mL and </a:t>
            </a:r>
            <a:r>
              <a:rPr lang="en-US" u="sng" dirty="0" smtClean="0"/>
              <a:t>no</a:t>
            </a:r>
            <a:r>
              <a:rPr lang="en-US" dirty="0" smtClean="0"/>
              <a:t>t ml, ketone and </a:t>
            </a:r>
            <a:r>
              <a:rPr lang="en-US" u="sng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keytone</a:t>
            </a:r>
            <a:r>
              <a:rPr lang="en-US" dirty="0" smtClean="0"/>
              <a:t>, aldehyde and </a:t>
            </a:r>
            <a:r>
              <a:rPr lang="en-US" u="sng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aldehye</a:t>
            </a:r>
            <a:r>
              <a:rPr lang="en-US" dirty="0" smtClean="0"/>
              <a:t>, “</a:t>
            </a:r>
            <a:r>
              <a:rPr lang="en-US" baseline="30000" dirty="0" smtClean="0"/>
              <a:t>o</a:t>
            </a:r>
            <a:r>
              <a:rPr lang="en-US" dirty="0" smtClean="0"/>
              <a:t>C” and </a:t>
            </a:r>
            <a:r>
              <a:rPr lang="en-US" u="sng" dirty="0" smtClean="0"/>
              <a:t>not </a:t>
            </a:r>
            <a:r>
              <a:rPr lang="en-US" dirty="0" smtClean="0"/>
              <a:t>degree </a:t>
            </a:r>
            <a:r>
              <a:rPr lang="en-US" dirty="0" err="1" smtClean="0"/>
              <a:t>celsius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No slang i.e., came out to be, </a:t>
            </a:r>
            <a:r>
              <a:rPr lang="en-US" dirty="0" err="1" smtClean="0"/>
              <a:t>rotavap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Proper significant figures and units i.e., two decimals </a:t>
            </a:r>
            <a:br>
              <a:rPr lang="en-US" dirty="0" smtClean="0"/>
            </a:br>
            <a:r>
              <a:rPr lang="en-US" dirty="0" smtClean="0"/>
              <a:t>for weights</a:t>
            </a:r>
          </a:p>
          <a:p>
            <a:r>
              <a:rPr lang="en-US" dirty="0" smtClean="0"/>
              <a:t>Use subscripts and superscripts where appropriate</a:t>
            </a:r>
          </a:p>
          <a:p>
            <a:r>
              <a:rPr lang="en-US" dirty="0" smtClean="0"/>
              <a:t>Cover page with proper title, </a:t>
            </a:r>
            <a:r>
              <a:rPr lang="en-US" dirty="0"/>
              <a:t>pages numbered</a:t>
            </a:r>
          </a:p>
          <a:p>
            <a:r>
              <a:rPr lang="en-US" dirty="0" smtClean="0"/>
              <a:t>Use a report binder with a metal clamp on the inside</a:t>
            </a:r>
          </a:p>
          <a:p>
            <a:r>
              <a:rPr lang="en-US" dirty="0" smtClean="0"/>
              <a:t>Submit the draft (hardcopy) and the final paper on time (as hardcopy and online)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134" y="4202289"/>
            <a:ext cx="152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96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Administrative Issues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Due dates (hard copies)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Draft version: January 23, 2015, 4:30 pm, YH 3077E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Final version: February 6, 2015, 4:30 pm, YH 3077E</a:t>
            </a:r>
          </a:p>
          <a:p>
            <a:r>
              <a:rPr lang="en-US" sz="2400" dirty="0" smtClean="0"/>
              <a:t>The final version has to be submitted to </a:t>
            </a:r>
            <a:r>
              <a:rPr lang="en-US" sz="2400" smtClean="0"/>
              <a:t>www.turnitin.com </a:t>
            </a:r>
            <a:br>
              <a:rPr lang="en-US" sz="2400" smtClean="0"/>
            </a:br>
            <a:r>
              <a:rPr lang="en-US" sz="2400" smtClean="0"/>
              <a:t>by </a:t>
            </a:r>
            <a:r>
              <a:rPr lang="en-US" sz="2400" dirty="0" smtClean="0">
                <a:solidFill>
                  <a:srgbClr val="FF0000"/>
                </a:solidFill>
              </a:rPr>
              <a:t>February 6, 2015 at 5 </a:t>
            </a:r>
            <a:r>
              <a:rPr lang="en-US" sz="2400" dirty="0">
                <a:solidFill>
                  <a:srgbClr val="FF0000"/>
                </a:solidFill>
              </a:rPr>
              <a:t>pm</a:t>
            </a:r>
            <a:r>
              <a:rPr lang="en-US" sz="2400" dirty="0"/>
              <a:t> </a:t>
            </a:r>
            <a:r>
              <a:rPr lang="en-US" sz="2400" dirty="0" smtClean="0"/>
              <a:t>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Course ID: </a:t>
            </a:r>
            <a:r>
              <a:rPr lang="en-US" sz="2400" i="1" dirty="0" smtClean="0">
                <a:solidFill>
                  <a:srgbClr val="002060"/>
                </a:solidFill>
              </a:rPr>
              <a:t>9040620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Password: </a:t>
            </a:r>
            <a:r>
              <a:rPr lang="en-US" sz="2400" i="1" dirty="0" smtClean="0">
                <a:solidFill>
                  <a:srgbClr val="002060"/>
                </a:solidFill>
              </a:rPr>
              <a:t>Chem30CL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Plagiarism and other forms of cheating in any form will not be tolerated. If you get caught, you will be referred to the Dean of Students.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2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General structure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Results/Discussion</a:t>
            </a:r>
          </a:p>
          <a:p>
            <a:r>
              <a:rPr lang="en-US" dirty="0" smtClean="0"/>
              <a:t>Conclusion/Summary</a:t>
            </a:r>
          </a:p>
          <a:p>
            <a:r>
              <a:rPr lang="en-US" dirty="0" smtClean="0"/>
              <a:t>Experimental Section</a:t>
            </a:r>
          </a:p>
          <a:p>
            <a:r>
              <a:rPr lang="en-US" dirty="0" smtClean="0"/>
              <a:t>Spectra Section</a:t>
            </a:r>
          </a:p>
          <a:p>
            <a:r>
              <a:rPr lang="en-US" dirty="0" smtClean="0"/>
              <a:t>Reference Section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Total length: 18 pages (maximum, excluding the actual spectra and the cover page but including the spectra section and the list of references)</a:t>
            </a:r>
          </a:p>
        </p:txBody>
      </p:sp>
    </p:spTree>
    <p:extLst>
      <p:ext uri="{BB962C8B-B14F-4D97-AF65-F5344CB8AC3E}">
        <p14:creationId xmlns:p14="http://schemas.microsoft.com/office/powerpoint/2010/main" val="216711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Abstract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is the </a:t>
            </a:r>
            <a:r>
              <a:rPr lang="en-US" b="1" i="1" dirty="0" smtClean="0"/>
              <a:t>advertisemen</a:t>
            </a:r>
            <a:r>
              <a:rPr lang="en-US" i="1" dirty="0" smtClean="0"/>
              <a:t>t</a:t>
            </a:r>
            <a:r>
              <a:rPr lang="en-US" dirty="0" smtClean="0"/>
              <a:t> for the paper</a:t>
            </a:r>
          </a:p>
          <a:p>
            <a:r>
              <a:rPr lang="en-US" dirty="0" smtClean="0"/>
              <a:t>Present the key findings of </a:t>
            </a:r>
            <a:r>
              <a:rPr lang="en-US" b="1" i="1" dirty="0" smtClean="0"/>
              <a:t>your</a:t>
            </a:r>
            <a:r>
              <a:rPr lang="en-US" dirty="0" smtClean="0"/>
              <a:t> work</a:t>
            </a:r>
          </a:p>
          <a:p>
            <a:r>
              <a:rPr lang="en-US" dirty="0" smtClean="0"/>
              <a:t>Length: 2-3 sentences</a:t>
            </a:r>
          </a:p>
          <a:p>
            <a:r>
              <a:rPr lang="en-US" i="1" dirty="0" smtClean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Which product was isolated in the end of the project?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How was the final product identified?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What can be said about its purity and the yield?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Was the project successful?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No references and general comments here!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“The (</a:t>
            </a:r>
            <a:r>
              <a:rPr lang="en-US" i="1" dirty="0" smtClean="0">
                <a:solidFill>
                  <a:srgbClr val="003300"/>
                </a:solidFill>
              </a:rPr>
              <a:t>R,R</a:t>
            </a:r>
            <a:r>
              <a:rPr lang="en-US" dirty="0" smtClean="0">
                <a:solidFill>
                  <a:srgbClr val="003300"/>
                </a:solidFill>
              </a:rPr>
              <a:t>)-enantiomer of Jacobsen’ s catalyst was used in the </a:t>
            </a:r>
            <a:r>
              <a:rPr lang="en-US" dirty="0" smtClean="0">
                <a:solidFill>
                  <a:srgbClr val="003300"/>
                </a:solidFill>
              </a:rPr>
              <a:t/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epoxidation </a:t>
            </a:r>
            <a:r>
              <a:rPr lang="en-US" dirty="0" smtClean="0">
                <a:solidFill>
                  <a:srgbClr val="003300"/>
                </a:solidFill>
              </a:rPr>
              <a:t>of unknown alkene. The epoxide that was obtained </a:t>
            </a:r>
            <a:r>
              <a:rPr lang="en-US" dirty="0" smtClean="0">
                <a:solidFill>
                  <a:srgbClr val="003300"/>
                </a:solidFill>
              </a:rPr>
              <a:t/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in </a:t>
            </a:r>
            <a:r>
              <a:rPr lang="en-US" dirty="0" smtClean="0">
                <a:solidFill>
                  <a:srgbClr val="003300"/>
                </a:solidFill>
              </a:rPr>
              <a:t>a 30 % yield was characterized using NMR spectroscopy and </a:t>
            </a:r>
            <a:r>
              <a:rPr lang="en-US" dirty="0" smtClean="0">
                <a:solidFill>
                  <a:srgbClr val="003300"/>
                </a:solidFill>
              </a:rPr>
              <a:t/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GC/MS</a:t>
            </a:r>
            <a:r>
              <a:rPr lang="en-US" dirty="0" smtClean="0">
                <a:solidFill>
                  <a:srgbClr val="003300"/>
                </a:solidFill>
              </a:rPr>
              <a:t>. The (</a:t>
            </a:r>
            <a:r>
              <a:rPr lang="en-US" i="1" dirty="0" smtClean="0">
                <a:solidFill>
                  <a:srgbClr val="003300"/>
                </a:solidFill>
              </a:rPr>
              <a:t>R</a:t>
            </a:r>
            <a:r>
              <a:rPr lang="en-US" dirty="0" smtClean="0">
                <a:solidFill>
                  <a:srgbClr val="003300"/>
                </a:solidFill>
              </a:rPr>
              <a:t>)-enantiomer of styrene oxide was obtained in </a:t>
            </a:r>
            <a:r>
              <a:rPr lang="en-US" dirty="0" smtClean="0">
                <a:solidFill>
                  <a:srgbClr val="003300"/>
                </a:solidFill>
              </a:rPr>
              <a:t/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50 </a:t>
            </a:r>
            <a:r>
              <a:rPr lang="en-US" dirty="0" smtClean="0">
                <a:solidFill>
                  <a:srgbClr val="003300"/>
                </a:solidFill>
              </a:rPr>
              <a:t>% yield and an enantiomeric excess </a:t>
            </a:r>
            <a:r>
              <a:rPr lang="en-US" dirty="0" smtClean="0">
                <a:solidFill>
                  <a:srgbClr val="003300"/>
                </a:solidFill>
              </a:rPr>
              <a:t>of </a:t>
            </a:r>
            <a:r>
              <a:rPr lang="en-US" dirty="0" smtClean="0">
                <a:solidFill>
                  <a:srgbClr val="003300"/>
                </a:solidFill>
              </a:rPr>
              <a:t>45 %.”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It demonstrates that the author conducted an own literature search using Scifinder and Reaxys (hence the library training on the first day of lab)</a:t>
            </a:r>
          </a:p>
          <a:p>
            <a:r>
              <a:rPr lang="en-US" dirty="0" smtClean="0"/>
              <a:t>For this paper the student will have to present two main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Synthesis of the salicylic aldehyde that is used for the ligand synthesis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Alternative synthesis of a chiral epoxide (i.e., styrene oxide) 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other than the Sharpless epoxidation or an epoxidation based 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on Jacobsen-type ligands</a:t>
            </a:r>
          </a:p>
          <a:p>
            <a:r>
              <a:rPr lang="en-US" dirty="0" smtClean="0"/>
              <a:t>The syntheses have to be presented briefly using a chemical equation, a brief explanation of the idea and the conditions</a:t>
            </a:r>
          </a:p>
          <a:p>
            <a:r>
              <a:rPr lang="en-US" dirty="0" smtClean="0"/>
              <a:t>The presented synthetic methods have to be evaluated for their feasibility in Chem 30CL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Bottom line: Did the student research the literature and was able to extract relevant information from the papers?</a:t>
            </a:r>
          </a:p>
        </p:txBody>
      </p:sp>
    </p:spTree>
    <p:extLst>
      <p:ext uri="{BB962C8B-B14F-4D97-AF65-F5344CB8AC3E}">
        <p14:creationId xmlns:p14="http://schemas.microsoft.com/office/powerpoint/2010/main" val="166601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Result/Discussion Section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Very brief description of the key steps in the procedure (no </a:t>
            </a:r>
            <a:r>
              <a:rPr lang="en-US" smtClean="0"/>
              <a:t>weights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or </a:t>
            </a:r>
            <a:r>
              <a:rPr lang="en-US" dirty="0" smtClean="0"/>
              <a:t>volumes)</a:t>
            </a:r>
          </a:p>
          <a:p>
            <a:r>
              <a:rPr lang="en-US" dirty="0" smtClean="0"/>
              <a:t>Chemical equation using </a:t>
            </a:r>
            <a:r>
              <a:rPr lang="en-US" dirty="0" err="1" smtClean="0"/>
              <a:t>Chemdraw</a:t>
            </a:r>
            <a:r>
              <a:rPr lang="en-US" dirty="0" smtClean="0"/>
              <a:t> (or a similar program)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You cannot use copies from the lecture slides or the literature.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If you do so, it will be considered cheating.</a:t>
            </a:r>
          </a:p>
          <a:p>
            <a:r>
              <a:rPr lang="en-US" dirty="0" smtClean="0"/>
              <a:t>The results i.e., yield only given in percent here (no weights here!) have to be presented here</a:t>
            </a:r>
          </a:p>
          <a:p>
            <a:r>
              <a:rPr lang="en-US" dirty="0" smtClean="0"/>
              <a:t>The results are compared with the literature and any discrepancy </a:t>
            </a:r>
            <a:br>
              <a:rPr lang="en-US" dirty="0" smtClean="0"/>
            </a:br>
            <a:r>
              <a:rPr lang="en-US" dirty="0" smtClean="0"/>
              <a:t>i.e., yield, melting point, optical rotation, stereoselectivity, etc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rationalized </a:t>
            </a:r>
            <a:endParaRPr lang="en-US" dirty="0"/>
          </a:p>
          <a:p>
            <a:r>
              <a:rPr lang="en-US" dirty="0" smtClean="0"/>
              <a:t>Problems that were encountered during the synthesis and how they were solved in a concise way have to be briefly addressed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Bottom line: This part should demonstrate the student’s ability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analyze the obtained results correctly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Conclusion/Summary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main accomplishments/results of your work?</a:t>
            </a:r>
          </a:p>
          <a:p>
            <a:r>
              <a:rPr lang="en-US" dirty="0" smtClean="0"/>
              <a:t>Which techniques and instrumentation were mastered/new during the project?</a:t>
            </a:r>
          </a:p>
          <a:p>
            <a:r>
              <a:rPr lang="en-US" dirty="0" smtClean="0"/>
              <a:t>In which way did the author improve on his knowledge of chemistry in general? </a:t>
            </a:r>
          </a:p>
          <a:p>
            <a:r>
              <a:rPr lang="en-US" dirty="0" smtClean="0"/>
              <a:t>In which way does this project prepare the author for future endeavors i.e., upper division chemistry courses, undergraduate research, employment, professional school?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Please no bullshitting around here!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Section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concise summary of the procedure as performed in the lab: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Reagents: gram (two </a:t>
            </a:r>
            <a:r>
              <a:rPr lang="en-US" dirty="0">
                <a:solidFill>
                  <a:srgbClr val="002060"/>
                </a:solidFill>
              </a:rPr>
              <a:t>decimals and mole </a:t>
            </a:r>
            <a:r>
              <a:rPr lang="en-US" dirty="0" smtClean="0">
                <a:solidFill>
                  <a:srgbClr val="002060"/>
                </a:solidFill>
              </a:rPr>
              <a:t>quantities)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1.50 g (2.20 mmol)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Solvent quantities (volume in mL (integer), no moles here!),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</a:t>
            </a:r>
            <a:r>
              <a:rPr lang="en-US" dirty="0">
                <a:solidFill>
                  <a:srgbClr val="002060"/>
                </a:solidFill>
              </a:rPr>
              <a:t>., 20 mL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Reaction conditions i.e., temperature, pH-value, reflux,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Include observations i.e., color changes, evolution of a gas,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Work-up and purification 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Product: appearance (color, odor, </a:t>
            </a:r>
            <a:r>
              <a:rPr lang="en-US" dirty="0" err="1" smtClean="0">
                <a:solidFill>
                  <a:srgbClr val="002060"/>
                </a:solidFill>
              </a:rPr>
              <a:t>crystallinity</a:t>
            </a:r>
            <a:r>
              <a:rPr lang="en-US" dirty="0" smtClean="0">
                <a:solidFill>
                  <a:srgbClr val="002060"/>
                </a:solidFill>
              </a:rPr>
              <a:t>, etc.), yield (weight and percentage i.e., 2.20 g (25 %)), m.p. (i.e., 199-203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Characterization: solvent and concentration of solutions for optical rotation, UV-Vis spectrum, GC samples, values, etc. 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Spectra Section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data have to presented in tables that contain the  experimental data and the literature data (with citation)</a:t>
            </a:r>
          </a:p>
          <a:p>
            <a:r>
              <a:rPr lang="en-US" dirty="0" smtClean="0"/>
              <a:t>Tables have to contain assignment of the data i.e., NMR spectra have be accompanied by a labeled diagram and/or structure next to the table </a:t>
            </a:r>
          </a:p>
          <a:p>
            <a:r>
              <a:rPr lang="en-US" dirty="0" smtClean="0"/>
              <a:t>All peaks in the NMR spectra and UV-Vis spectra have </a:t>
            </a:r>
            <a:br>
              <a:rPr lang="en-US" dirty="0" smtClean="0"/>
            </a:br>
            <a:r>
              <a:rPr lang="en-US" dirty="0" smtClean="0"/>
              <a:t>to be shown </a:t>
            </a:r>
            <a:r>
              <a:rPr lang="en-US" dirty="0"/>
              <a:t>and </a:t>
            </a:r>
            <a:r>
              <a:rPr lang="en-US" dirty="0" smtClean="0"/>
              <a:t>assigned in the table </a:t>
            </a:r>
          </a:p>
          <a:p>
            <a:r>
              <a:rPr lang="en-US" dirty="0" smtClean="0"/>
              <a:t>The data presented in the table has to be briefly discussed below the table emphasizing the important points only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All spectra discussion has to be performed in the spectra section and not in the discussion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Reference Section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This is the place where the author gives credit to people who deserve credit i.e., literature, communications with the teaching assistant, instructor, etc.</a:t>
            </a:r>
          </a:p>
          <a:p>
            <a:r>
              <a:rPr lang="en-US" sz="2000" b="1" dirty="0" smtClean="0"/>
              <a:t>Format: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Research paper: </a:t>
            </a:r>
            <a:r>
              <a:rPr lang="de-DE" sz="1800" dirty="0" smtClean="0">
                <a:solidFill>
                  <a:srgbClr val="002060"/>
                </a:solidFill>
              </a:rPr>
              <a:t>Ruhlandt-Senge</a:t>
            </a:r>
            <a:r>
              <a:rPr lang="de-DE" sz="1800" dirty="0">
                <a:solidFill>
                  <a:srgbClr val="002060"/>
                </a:solidFill>
              </a:rPr>
              <a:t>, K</a:t>
            </a:r>
            <a:r>
              <a:rPr lang="de-DE" sz="1800" dirty="0" smtClean="0">
                <a:solidFill>
                  <a:srgbClr val="002060"/>
                </a:solidFill>
              </a:rPr>
              <a:t>.; </a:t>
            </a:r>
            <a:r>
              <a:rPr lang="de-DE" sz="1800" dirty="0">
                <a:solidFill>
                  <a:srgbClr val="002060"/>
                </a:solidFill>
              </a:rPr>
              <a:t>Bacher, A.D</a:t>
            </a:r>
            <a:r>
              <a:rPr lang="de-DE" sz="1800" dirty="0" smtClean="0">
                <a:solidFill>
                  <a:srgbClr val="002060"/>
                </a:solidFill>
              </a:rPr>
              <a:t>.; </a:t>
            </a:r>
            <a:r>
              <a:rPr lang="de-DE" sz="1800" dirty="0">
                <a:solidFill>
                  <a:srgbClr val="002060"/>
                </a:solidFill>
              </a:rPr>
              <a:t>Müller, U</a:t>
            </a:r>
            <a:r>
              <a:rPr lang="de-DE" sz="1800" dirty="0" smtClean="0">
                <a:solidFill>
                  <a:srgbClr val="002060"/>
                </a:solidFill>
              </a:rPr>
              <a:t>.  </a:t>
            </a:r>
            <a:br>
              <a:rPr lang="de-DE" sz="1800" dirty="0" smtClean="0">
                <a:solidFill>
                  <a:srgbClr val="002060"/>
                </a:solidFill>
              </a:rPr>
            </a:br>
            <a:r>
              <a:rPr lang="de-DE" sz="1800" i="1" dirty="0" smtClean="0">
                <a:solidFill>
                  <a:srgbClr val="002060"/>
                </a:solidFill>
              </a:rPr>
              <a:t>Acta </a:t>
            </a:r>
            <a:r>
              <a:rPr lang="de-DE" sz="1800" i="1" dirty="0">
                <a:solidFill>
                  <a:srgbClr val="002060"/>
                </a:solidFill>
              </a:rPr>
              <a:t>Cryst.,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rgbClr val="002060"/>
                </a:solidFill>
              </a:rPr>
              <a:t>1990</a:t>
            </a:r>
            <a:r>
              <a:rPr lang="de-DE" sz="1800" dirty="0">
                <a:solidFill>
                  <a:srgbClr val="002060"/>
                </a:solidFill>
              </a:rPr>
              <a:t>, </a:t>
            </a:r>
            <a:r>
              <a:rPr lang="de-DE" sz="1800" i="1" dirty="0">
                <a:solidFill>
                  <a:srgbClr val="002060"/>
                </a:solidFill>
              </a:rPr>
              <a:t>C46</a:t>
            </a:r>
            <a:r>
              <a:rPr lang="de-DE" sz="1800" dirty="0">
                <a:solidFill>
                  <a:srgbClr val="002060"/>
                </a:solidFill>
              </a:rPr>
              <a:t>, </a:t>
            </a:r>
            <a:r>
              <a:rPr lang="de-DE" sz="1800" dirty="0" smtClean="0">
                <a:solidFill>
                  <a:srgbClr val="002060"/>
                </a:solidFill>
              </a:rPr>
              <a:t>1925</a:t>
            </a:r>
            <a:endParaRPr lang="de-DE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rgbClr val="002060"/>
                </a:solidFill>
              </a:rPr>
              <a:t>Verbal information: Personal communication, Bacher, A</a:t>
            </a:r>
            <a:r>
              <a:rPr lang="de-DE" sz="1800" dirty="0">
                <a:solidFill>
                  <a:srgbClr val="002060"/>
                </a:solidFill>
              </a:rPr>
              <a:t>. 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sz="2000" dirty="0" smtClean="0"/>
              <a:t>Every reference is only cited once even if it used at several parts in the paper</a:t>
            </a:r>
          </a:p>
          <a:p>
            <a:r>
              <a:rPr lang="en-US" sz="2000" dirty="0" smtClean="0"/>
              <a:t>Only include references that are needed here and not every research paper that you ever touched. </a:t>
            </a:r>
            <a:r>
              <a:rPr lang="en-US" sz="2000" dirty="0" smtClean="0">
                <a:solidFill>
                  <a:srgbClr val="FF0000"/>
                </a:solidFill>
              </a:rPr>
              <a:t>Textbooks and internet </a:t>
            </a:r>
            <a:r>
              <a:rPr lang="en-US" sz="2000" dirty="0">
                <a:solidFill>
                  <a:srgbClr val="FF0000"/>
                </a:solidFill>
              </a:rPr>
              <a:t>references are not acceptable </a:t>
            </a:r>
            <a:r>
              <a:rPr lang="en-US" sz="2000" dirty="0" smtClean="0">
                <a:solidFill>
                  <a:srgbClr val="FF0000"/>
                </a:solidFill>
              </a:rPr>
              <a:t>here. </a:t>
            </a:r>
            <a:r>
              <a:rPr lang="en-US" sz="2000" dirty="0" smtClean="0"/>
              <a:t>The </a:t>
            </a:r>
            <a:r>
              <a:rPr lang="en-US" sz="2000" dirty="0"/>
              <a:t>course reader or the lecture should be cited as little as possible because it demonstrates laziness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Overall 12-15 references </a:t>
            </a:r>
            <a:r>
              <a:rPr lang="en-US" sz="2000" dirty="0" smtClean="0"/>
              <a:t>for the final version (8-10 references for draft)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The reference are numbered and the numbers used in the text i.e., “</a:t>
            </a:r>
            <a:r>
              <a:rPr lang="en-US" sz="2000" i="1" dirty="0" smtClean="0">
                <a:solidFill>
                  <a:schemeClr val="tx1"/>
                </a:solidFill>
              </a:rPr>
              <a:t>The observed melting point of the ligand of 202-204 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o</a:t>
            </a:r>
            <a:r>
              <a:rPr lang="en-US" sz="2000" i="1" dirty="0" smtClean="0">
                <a:solidFill>
                  <a:schemeClr val="tx1"/>
                </a:solidFill>
              </a:rPr>
              <a:t>C correlates well with </a:t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the literature valu</a:t>
            </a:r>
            <a:r>
              <a:rPr lang="en-US" sz="2000" i="1" dirty="0" smtClean="0"/>
              <a:t>e of 203-205</a:t>
            </a:r>
            <a:r>
              <a:rPr lang="en-US" sz="2000" i="1" baseline="30000" dirty="0" smtClean="0"/>
              <a:t>o</a:t>
            </a:r>
            <a:r>
              <a:rPr lang="en-US" sz="2000" i="1" dirty="0" smtClean="0"/>
              <a:t>C</a:t>
            </a:r>
            <a:r>
              <a:rPr lang="en-US" sz="2000" i="1" dirty="0" smtClean="0">
                <a:solidFill>
                  <a:schemeClr val="tx1"/>
                </a:solidFill>
              </a:rPr>
              <a:t>.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1</a:t>
            </a:r>
            <a:r>
              <a:rPr lang="en-US" sz="2000" baseline="30000" dirty="0" smtClean="0">
                <a:solidFill>
                  <a:schemeClr val="tx1"/>
                </a:solidFill>
              </a:rPr>
              <a:t>”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466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3b</vt:lpstr>
      <vt:lpstr>General structure</vt:lpstr>
      <vt:lpstr>Abstract</vt:lpstr>
      <vt:lpstr>Introduction</vt:lpstr>
      <vt:lpstr>Result/Discussion Section</vt:lpstr>
      <vt:lpstr>Conclusion/Summary</vt:lpstr>
      <vt:lpstr>Experimental Section</vt:lpstr>
      <vt:lpstr>Spectra Section</vt:lpstr>
      <vt:lpstr>Reference Section</vt:lpstr>
      <vt:lpstr>Hints</vt:lpstr>
      <vt:lpstr>Administrative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3b</dc:title>
  <dc:creator>A. Bacher</dc:creator>
  <cp:lastModifiedBy>Alf Bacher</cp:lastModifiedBy>
  <cp:revision>74</cp:revision>
  <dcterms:created xsi:type="dcterms:W3CDTF">2010-09-21T15:33:10Z</dcterms:created>
  <dcterms:modified xsi:type="dcterms:W3CDTF">2015-01-07T19:40:27Z</dcterms:modified>
</cp:coreProperties>
</file>