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360000"/>
    <a:srgbClr val="2A0000"/>
    <a:srgbClr val="CC3300"/>
    <a:srgbClr val="006600"/>
    <a:srgbClr val="663300"/>
    <a:srgbClr val="003300"/>
    <a:srgbClr val="FFFF25"/>
    <a:srgbClr val="0066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4660"/>
  </p:normalViewPr>
  <p:slideViewPr>
    <p:cSldViewPr>
      <p:cViewPr>
        <p:scale>
          <a:sx n="80" d="100"/>
          <a:sy n="80" d="100"/>
        </p:scale>
        <p:origin x="-1590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D3B50-F480-467F-A833-136F7803C1CC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CF8E7-D224-4330-8FC9-092712668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12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CF8E7-D224-4330-8FC9-09271266825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263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7586-93F4-4378-8D20-E415335B7B0A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3BB0-3801-4399-BDB2-7490F1114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1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7586-93F4-4378-8D20-E415335B7B0A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3BB0-3801-4399-BDB2-7490F1114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8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7586-93F4-4378-8D20-E415335B7B0A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3BB0-3801-4399-BDB2-7490F1114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4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7586-93F4-4378-8D20-E415335B7B0A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3BB0-3801-4399-BDB2-7490F1114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9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7586-93F4-4378-8D20-E415335B7B0A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3BB0-3801-4399-BDB2-7490F1114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9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7586-93F4-4378-8D20-E415335B7B0A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3BB0-3801-4399-BDB2-7490F1114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7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7586-93F4-4378-8D20-E415335B7B0A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3BB0-3801-4399-BDB2-7490F1114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7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7586-93F4-4378-8D20-E415335B7B0A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3BB0-3801-4399-BDB2-7490F1114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1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7586-93F4-4378-8D20-E415335B7B0A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3BB0-3801-4399-BDB2-7490F1114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90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7586-93F4-4378-8D20-E415335B7B0A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3BB0-3801-4399-BDB2-7490F1114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7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D7586-93F4-4378-8D20-E415335B7B0A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3BB0-3801-4399-BDB2-7490F1114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94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D7586-93F4-4378-8D20-E415335B7B0A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F3BB0-3801-4399-BDB2-7490F1114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8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hyperlink" Target="http://upload.wikimedia.org/wikipedia/commons/9/99/Cobalamin.sv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microsoft.com/office/2007/relationships/hdphoto" Target="../media/hdphoto1.wdp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3a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sz="4400" b="1" i="1" dirty="0" smtClean="0">
                <a:solidFill>
                  <a:srgbClr val="800000"/>
                </a:solidFill>
              </a:rPr>
              <a:t>Catalyst</a:t>
            </a:r>
            <a:endParaRPr lang="en-US" sz="4400" b="1" i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45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Transition Metals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sz="2200" dirty="0" smtClean="0"/>
              <a:t>Many </a:t>
            </a:r>
            <a:r>
              <a:rPr lang="en-US" sz="2200" i="1" dirty="0" smtClean="0"/>
              <a:t>TM</a:t>
            </a:r>
            <a:r>
              <a:rPr lang="en-US" sz="2200" dirty="0" smtClean="0"/>
              <a:t> compounds are very colorful due to </a:t>
            </a:r>
            <a:r>
              <a:rPr lang="en-US" sz="2200" i="1" dirty="0" smtClean="0"/>
              <a:t>d-d</a:t>
            </a:r>
            <a:r>
              <a:rPr lang="en-US" sz="2200" dirty="0" smtClean="0"/>
              <a:t> transitions </a:t>
            </a:r>
            <a:r>
              <a:rPr lang="en-US" sz="2200" dirty="0"/>
              <a:t>(</a:t>
            </a:r>
            <a:r>
              <a:rPr lang="en-US" sz="2200" dirty="0" smtClean="0"/>
              <a:t>i.e., Cu(II) is blue/green, </a:t>
            </a:r>
            <a:br>
              <a:rPr lang="en-US" sz="2200" dirty="0" smtClean="0"/>
            </a:br>
            <a:r>
              <a:rPr lang="en-US" sz="2200" dirty="0" smtClean="0"/>
              <a:t>Ni(II) is green, Co(II) is red/blue, Fe(III) is orange (</a:t>
            </a:r>
            <a:r>
              <a:rPr lang="en-US" sz="2200" dirty="0"/>
              <a:t>all of these are hydrates except the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blue Co-compound))</a:t>
            </a:r>
          </a:p>
          <a:p>
            <a:r>
              <a:rPr lang="en-US" sz="2200" dirty="0" smtClean="0"/>
              <a:t>However, many simple Zn(II), Cd(II) and Hg(II) compounds are white (</a:t>
            </a:r>
            <a:r>
              <a:rPr lang="en-US" sz="2200" i="1" dirty="0" smtClean="0"/>
              <a:t>d</a:t>
            </a:r>
            <a:r>
              <a:rPr lang="en-US" sz="2200" i="1" baseline="30000" dirty="0" smtClean="0"/>
              <a:t>10</a:t>
            </a:r>
            <a:r>
              <a:rPr lang="en-US" sz="2200" dirty="0" smtClean="0"/>
              <a:t> configuration)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2200" dirty="0" smtClean="0"/>
          </a:p>
          <a:p>
            <a:r>
              <a:rPr lang="en-US" sz="2200" dirty="0" smtClean="0"/>
              <a:t>Different oxidation states of a metal display characteristic colors due to different number of </a:t>
            </a:r>
            <a:br>
              <a:rPr lang="en-US" sz="2200" dirty="0" smtClean="0"/>
            </a:br>
            <a:r>
              <a:rPr lang="en-US" sz="2200" i="1" dirty="0" smtClean="0"/>
              <a:t>d</a:t>
            </a:r>
            <a:r>
              <a:rPr lang="en-US" sz="2200" dirty="0" smtClean="0"/>
              <a:t>-electrons i.e., Mn(II) pale pink</a:t>
            </a:r>
            <a:r>
              <a:rPr lang="en-US" sz="2200" dirty="0"/>
              <a:t>, Mn(IV) </a:t>
            </a:r>
            <a:r>
              <a:rPr lang="en-US" sz="2200" dirty="0" smtClean="0"/>
              <a:t>dark brown, Mn(VI) green, Mn(VII) </a:t>
            </a:r>
            <a:r>
              <a:rPr lang="en-US" sz="2200" dirty="0"/>
              <a:t>dark </a:t>
            </a:r>
            <a:r>
              <a:rPr lang="en-US" sz="2200" dirty="0" smtClean="0"/>
              <a:t>purple</a:t>
            </a:r>
          </a:p>
          <a:p>
            <a:endParaRPr lang="en-US" dirty="0"/>
          </a:p>
          <a:p>
            <a:endParaRPr lang="en-US" sz="2000" dirty="0" smtClean="0"/>
          </a:p>
          <a:p>
            <a:endParaRPr lang="en-US" sz="2200" dirty="0" smtClean="0"/>
          </a:p>
          <a:p>
            <a:r>
              <a:rPr lang="en-US" sz="2200" dirty="0" smtClean="0"/>
              <a:t>Most </a:t>
            </a:r>
            <a:r>
              <a:rPr lang="en-US" sz="2200" i="1" dirty="0" smtClean="0"/>
              <a:t>TM</a:t>
            </a:r>
            <a:r>
              <a:rPr lang="en-US" sz="2200" dirty="0" smtClean="0"/>
              <a:t> exhibit many more oxidation states than main group elements </a:t>
            </a:r>
            <a:br>
              <a:rPr lang="en-US" sz="2200" dirty="0" smtClean="0"/>
            </a:br>
            <a:r>
              <a:rPr lang="en-US" sz="2200" dirty="0" smtClean="0"/>
              <a:t>i.e., Mn(0) in Mn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(CO)</a:t>
            </a:r>
            <a:r>
              <a:rPr lang="en-US" sz="2200" baseline="-25000" dirty="0" smtClean="0"/>
              <a:t>10</a:t>
            </a:r>
            <a:r>
              <a:rPr lang="en-US" sz="2200" dirty="0" smtClean="0"/>
              <a:t> to Mn(VII) in KMnO</a:t>
            </a:r>
            <a:r>
              <a:rPr lang="en-US" sz="2200" baseline="-25000" dirty="0" smtClean="0"/>
              <a:t>4</a:t>
            </a:r>
            <a:r>
              <a:rPr lang="en-US" sz="2200" dirty="0" smtClean="0"/>
              <a:t>, most commonly used is Mn(II)</a:t>
            </a:r>
            <a:endParaRPr lang="en-US" sz="2200" baseline="-25000" dirty="0" smtClean="0"/>
          </a:p>
          <a:p>
            <a:r>
              <a:rPr lang="en-US" sz="2200" dirty="0" smtClean="0"/>
              <a:t>Several </a:t>
            </a:r>
            <a:r>
              <a:rPr lang="en-US" sz="2200" i="1" dirty="0" smtClean="0"/>
              <a:t>TM</a:t>
            </a:r>
            <a:r>
              <a:rPr lang="en-US" sz="2200" dirty="0" smtClean="0"/>
              <a:t> play important roles in biological processes i.e., cobalt (cobalamin), </a:t>
            </a:r>
            <a:br>
              <a:rPr lang="en-US" sz="2200" dirty="0" smtClean="0"/>
            </a:br>
            <a:r>
              <a:rPr lang="en-US" sz="2200" dirty="0" smtClean="0"/>
              <a:t>iron (hemoglobin, cytochromes), molybdenum (iron-molybdenum-sulfur proteins </a:t>
            </a:r>
            <a:br>
              <a:rPr lang="en-US" sz="2200" dirty="0" smtClean="0"/>
            </a:br>
            <a:r>
              <a:rPr lang="en-US" sz="2200" dirty="0" smtClean="0"/>
              <a:t>in </a:t>
            </a:r>
            <a:r>
              <a:rPr lang="en-US" sz="2200" dirty="0" err="1" smtClean="0"/>
              <a:t>nitrogenase</a:t>
            </a:r>
            <a:r>
              <a:rPr lang="en-US" sz="2200" dirty="0" smtClean="0"/>
              <a:t>, </a:t>
            </a:r>
            <a:r>
              <a:rPr lang="en-US" sz="2200" dirty="0"/>
              <a:t>Xanthine </a:t>
            </a:r>
            <a:r>
              <a:rPr lang="en-US" sz="2200" dirty="0" smtClean="0"/>
              <a:t>oxidase catalyzes </a:t>
            </a:r>
            <a:r>
              <a:rPr lang="en-US" sz="2200" dirty="0"/>
              <a:t>the oxidation of hypoxanthine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to </a:t>
            </a:r>
            <a:r>
              <a:rPr lang="en-US" sz="2200" dirty="0"/>
              <a:t>uric </a:t>
            </a:r>
            <a:r>
              <a:rPr lang="en-US" sz="2200" dirty="0" smtClean="0"/>
              <a:t>acid), nickel (carbon </a:t>
            </a:r>
            <a:r>
              <a:rPr lang="en-US" sz="2200" dirty="0"/>
              <a:t>monoxide dehydrogenase</a:t>
            </a:r>
            <a:r>
              <a:rPr lang="en-US" sz="2200" dirty="0" smtClean="0"/>
              <a:t>), manganese ((</a:t>
            </a:r>
            <a:r>
              <a:rPr lang="en-US" sz="2200" i="1" dirty="0"/>
              <a:t>D</a:t>
            </a:r>
            <a:r>
              <a:rPr lang="en-US" sz="2200" dirty="0"/>
              <a:t>)-tartrate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dehydratase), etc.</a:t>
            </a:r>
          </a:p>
          <a:p>
            <a:endParaRPr lang="en-US" sz="2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45080"/>
            <a:ext cx="901725" cy="73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 t="12500" r="16623" b="12500"/>
          <a:stretch/>
        </p:blipFill>
        <p:spPr bwMode="auto">
          <a:xfrm>
            <a:off x="2286000" y="2545080"/>
            <a:ext cx="805139" cy="73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7381" b="30357"/>
          <a:stretch/>
        </p:blipFill>
        <p:spPr bwMode="auto">
          <a:xfrm>
            <a:off x="3352800" y="2545080"/>
            <a:ext cx="1730917" cy="73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1" t="7418" r="5441" b="12323"/>
          <a:stretch/>
        </p:blipFill>
        <p:spPr bwMode="auto">
          <a:xfrm>
            <a:off x="5410200" y="2545080"/>
            <a:ext cx="1227092" cy="73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1" t="7374" r="6241" b="6912"/>
          <a:stretch/>
        </p:blipFill>
        <p:spPr bwMode="auto">
          <a:xfrm>
            <a:off x="2532964" y="3962400"/>
            <a:ext cx="819836" cy="73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508" y="3966916"/>
            <a:ext cx="991892" cy="73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962400"/>
            <a:ext cx="1113356" cy="73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43" b="9333"/>
          <a:stretch/>
        </p:blipFill>
        <p:spPr bwMode="auto">
          <a:xfrm>
            <a:off x="5911225" y="3966916"/>
            <a:ext cx="870575" cy="73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77168" y="3048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Cu</a:t>
            </a:r>
            <a:endParaRPr lang="en-US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209800" y="304800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Ni</a:t>
            </a:r>
            <a:endParaRPr lang="en-US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028142" y="30758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Co</a:t>
            </a:r>
            <a:endParaRPr lang="en-US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0" y="2542401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Fe</a:t>
            </a:r>
            <a:endParaRPr lang="en-US" sz="12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6781800" y="2545080"/>
            <a:ext cx="1371600" cy="731520"/>
            <a:chOff x="6781800" y="2545080"/>
            <a:chExt cx="1371600" cy="73152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466" b="13500"/>
            <a:stretch/>
          </p:blipFill>
          <p:spPr bwMode="auto">
            <a:xfrm>
              <a:off x="6830438" y="2545080"/>
              <a:ext cx="1322962" cy="731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>
              <a:off x="6781800" y="2999601"/>
              <a:ext cx="3722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Zn</a:t>
              </a:r>
              <a:endParaRPr lang="en-US" sz="1200" b="1" dirty="0"/>
            </a:p>
          </p:txBody>
        </p:sp>
      </p:grpSp>
      <p:pic>
        <p:nvPicPr>
          <p:cNvPr id="18" name="Picture 17" descr="File:Cobalamin.svg">
            <a:hlinkClick r:id="rId12"/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1143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655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Cytochrome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Cytochrome P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450</a:t>
            </a:r>
            <a:r>
              <a:rPr lang="en-US" sz="2400" dirty="0" smtClean="0"/>
              <a:t>: it facilitates the oxidation of a </a:t>
            </a:r>
            <a:r>
              <a:rPr lang="en-US" sz="2400" b="1" i="1" dirty="0" smtClean="0"/>
              <a:t>C-H</a:t>
            </a:r>
            <a:r>
              <a:rPr lang="en-US" sz="2400" dirty="0" smtClean="0"/>
              <a:t> function </a:t>
            </a:r>
            <a:br>
              <a:rPr lang="en-US" sz="2400" dirty="0" smtClean="0"/>
            </a:br>
            <a:r>
              <a:rPr lang="en-US" sz="2400" dirty="0" smtClean="0"/>
              <a:t>to </a:t>
            </a:r>
            <a:r>
              <a:rPr lang="en-US" sz="2400" b="1" i="1" dirty="0" smtClean="0"/>
              <a:t>C-OH</a:t>
            </a:r>
            <a:r>
              <a:rPr lang="en-US" sz="2400" dirty="0" smtClean="0"/>
              <a:t> function using oxygen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It contains an iron center that</a:t>
            </a:r>
            <a:br>
              <a:rPr lang="en-US" sz="2400" dirty="0" smtClean="0">
                <a:solidFill>
                  <a:srgbClr val="006600"/>
                </a:solidFill>
              </a:rPr>
            </a:br>
            <a:r>
              <a:rPr lang="en-US" sz="2400" dirty="0" smtClean="0">
                <a:solidFill>
                  <a:srgbClr val="006600"/>
                </a:solidFill>
              </a:rPr>
              <a:t>goes through various oxidation</a:t>
            </a:r>
            <a:br>
              <a:rPr lang="en-US" sz="2400" dirty="0" smtClean="0">
                <a:solidFill>
                  <a:srgbClr val="006600"/>
                </a:solidFill>
              </a:rPr>
            </a:br>
            <a:r>
              <a:rPr lang="en-US" sz="2400" dirty="0" smtClean="0">
                <a:solidFill>
                  <a:srgbClr val="006600"/>
                </a:solidFill>
              </a:rPr>
              <a:t>states during the catalytic cycle </a:t>
            </a:r>
            <a:br>
              <a:rPr lang="en-US" sz="2400" dirty="0" smtClean="0">
                <a:solidFill>
                  <a:srgbClr val="006600"/>
                </a:solidFill>
              </a:rPr>
            </a:br>
            <a:r>
              <a:rPr lang="en-US" sz="2400" dirty="0" smtClean="0">
                <a:solidFill>
                  <a:srgbClr val="006600"/>
                </a:solidFill>
              </a:rPr>
              <a:t>(Fe(II), Fe(III) and Fe(V))</a:t>
            </a:r>
          </a:p>
          <a:p>
            <a:pPr lvl="2"/>
            <a:r>
              <a:rPr lang="en-US" sz="1800" dirty="0" smtClean="0">
                <a:solidFill>
                  <a:srgbClr val="002060"/>
                </a:solidFill>
              </a:rPr>
              <a:t>Superoxide (</a:t>
            </a:r>
            <a:r>
              <a:rPr lang="en-US" sz="1800" dirty="0" err="1" smtClean="0">
                <a:solidFill>
                  <a:srgbClr val="002060"/>
                </a:solidFill>
              </a:rPr>
              <a:t>hyperoxide</a:t>
            </a:r>
            <a:r>
              <a:rPr lang="en-US" sz="1800" dirty="0" smtClean="0">
                <a:solidFill>
                  <a:srgbClr val="002060"/>
                </a:solidFill>
              </a:rPr>
              <a:t>)</a:t>
            </a:r>
          </a:p>
          <a:p>
            <a:pPr lvl="2"/>
            <a:r>
              <a:rPr lang="en-US" sz="1800" dirty="0" smtClean="0">
                <a:solidFill>
                  <a:srgbClr val="660066"/>
                </a:solidFill>
              </a:rPr>
              <a:t>Peroxide</a:t>
            </a:r>
          </a:p>
          <a:p>
            <a:pPr lvl="2"/>
            <a:r>
              <a:rPr lang="en-US" sz="1800" dirty="0" smtClean="0">
                <a:solidFill>
                  <a:srgbClr val="FF0000"/>
                </a:solidFill>
              </a:rPr>
              <a:t>The </a:t>
            </a:r>
            <a:r>
              <a:rPr lang="en-US" sz="1800" dirty="0">
                <a:solidFill>
                  <a:srgbClr val="FF0000"/>
                </a:solidFill>
              </a:rPr>
              <a:t>key intermediate is an </a:t>
            </a:r>
            <a:br>
              <a:rPr lang="en-US" sz="1800" dirty="0">
                <a:solidFill>
                  <a:srgbClr val="FF0000"/>
                </a:solidFill>
              </a:rPr>
            </a:br>
            <a:r>
              <a:rPr lang="en-US" sz="1800" dirty="0">
                <a:solidFill>
                  <a:srgbClr val="FF0000"/>
                </a:solidFill>
              </a:rPr>
              <a:t>iron </a:t>
            </a:r>
            <a:r>
              <a:rPr lang="en-US" sz="1800" dirty="0" err="1">
                <a:solidFill>
                  <a:srgbClr val="FF0000"/>
                </a:solidFill>
              </a:rPr>
              <a:t>oxo</a:t>
            </a:r>
            <a:r>
              <a:rPr lang="en-US" sz="1800" dirty="0">
                <a:solidFill>
                  <a:srgbClr val="FF0000"/>
                </a:solidFill>
              </a:rPr>
              <a:t> specie “(Fe=O)”</a:t>
            </a:r>
          </a:p>
          <a:p>
            <a:pPr lvl="2"/>
            <a:endParaRPr lang="en-US" sz="1800" dirty="0" smtClean="0"/>
          </a:p>
          <a:p>
            <a:pPr lvl="2"/>
            <a:endParaRPr lang="en-US" sz="1800" dirty="0" smtClean="0"/>
          </a:p>
          <a:p>
            <a:r>
              <a:rPr lang="en-US" sz="2400" dirty="0" smtClean="0"/>
              <a:t>Overall:  </a:t>
            </a:r>
            <a:r>
              <a:rPr lang="en-US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R-H + O</a:t>
            </a:r>
            <a:r>
              <a:rPr lang="en-US" sz="2400" b="1" baseline="-2500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+ 2 H</a:t>
            </a:r>
            <a:r>
              <a:rPr lang="en-US" sz="2400" b="1" baseline="3000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</a:t>
            </a:r>
            <a:r>
              <a:rPr lang="en-US" sz="2400" b="1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+ 2 e</a:t>
            </a:r>
            <a:r>
              <a:rPr lang="en-US" sz="2400" b="1" baseline="30000" dirty="0" smtClean="0">
                <a:ln w="1905"/>
                <a:solidFill>
                  <a:srgbClr val="00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r>
              <a:rPr lang="en-US" sz="2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R-OH  +  H</a:t>
            </a:r>
            <a:r>
              <a:rPr lang="en-US" sz="2400" b="1" baseline="-25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sz="24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2400" dirty="0" smtClean="0">
                <a:solidFill>
                  <a:srgbClr val="002060"/>
                </a:solidFill>
              </a:rPr>
              <a:t>          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4098" name="Picture 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57400"/>
            <a:ext cx="3237931" cy="3657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</p:pic>
      <p:sp>
        <p:nvSpPr>
          <p:cNvPr id="4" name="Rounded Rectangle 3"/>
          <p:cNvSpPr/>
          <p:nvPr/>
        </p:nvSpPr>
        <p:spPr>
          <a:xfrm>
            <a:off x="8296656" y="2253996"/>
            <a:ext cx="390144" cy="22860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8525256" y="4876800"/>
            <a:ext cx="313944" cy="22860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539740" y="3429000"/>
            <a:ext cx="365760" cy="22860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676900" y="2121408"/>
            <a:ext cx="495300" cy="240792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486400" y="2971800"/>
            <a:ext cx="838200" cy="4572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036820" y="6096000"/>
            <a:ext cx="64008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781" y="3073803"/>
            <a:ext cx="1347219" cy="15743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11" name="Rounded Rectangle 10"/>
          <p:cNvSpPr/>
          <p:nvPr/>
        </p:nvSpPr>
        <p:spPr>
          <a:xfrm>
            <a:off x="5562600" y="4038600"/>
            <a:ext cx="879475" cy="457200"/>
          </a:xfrm>
          <a:prstGeom prst="roundRect">
            <a:avLst/>
          </a:prstGeom>
          <a:noFill/>
          <a:ln w="2540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858000" y="5105400"/>
            <a:ext cx="762000" cy="60894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562600" y="3771900"/>
            <a:ext cx="390144" cy="22860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56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6" grpId="0" animBg="1"/>
      <p:bldP spid="10" grpId="0" animBg="1"/>
      <p:bldP spid="5" grpId="0" animBg="1"/>
      <p:bldP spid="11" grpId="0" animBg="1"/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Catalyst Synthesis (Theory)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Two step reaction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i="1" dirty="0" smtClean="0">
              <a:solidFill>
                <a:srgbClr val="FFFF00"/>
              </a:solidFill>
            </a:endParaRPr>
          </a:p>
          <a:p>
            <a:endParaRPr lang="en-US" i="1" dirty="0" smtClean="0">
              <a:solidFill>
                <a:srgbClr val="FFFF00"/>
              </a:solidFill>
            </a:endParaRPr>
          </a:p>
          <a:p>
            <a:r>
              <a:rPr lang="en-US" b="1" i="1" dirty="0" smtClean="0"/>
              <a:t>Step 1</a:t>
            </a:r>
            <a:r>
              <a:rPr lang="en-US" b="1" dirty="0" smtClean="0"/>
              <a:t>: Formation of the Mn(II) salen complex (light yellow)</a:t>
            </a:r>
          </a:p>
          <a:p>
            <a:r>
              <a:rPr lang="en-US" b="1" i="1" dirty="0" smtClean="0">
                <a:solidFill>
                  <a:srgbClr val="663300"/>
                </a:solidFill>
              </a:rPr>
              <a:t>Step 2:</a:t>
            </a:r>
            <a:r>
              <a:rPr lang="en-US" b="1" dirty="0" smtClean="0">
                <a:solidFill>
                  <a:srgbClr val="663300"/>
                </a:solidFill>
              </a:rPr>
              <a:t> Formation of the Mn(III) salen complex (dark brown) </a:t>
            </a:r>
            <a:br>
              <a:rPr lang="en-US" b="1" dirty="0" smtClean="0">
                <a:solidFill>
                  <a:srgbClr val="663300"/>
                </a:solidFill>
              </a:rPr>
            </a:br>
            <a:r>
              <a:rPr lang="en-US" b="1" dirty="0" smtClean="0">
                <a:solidFill>
                  <a:srgbClr val="663300"/>
                </a:solidFill>
              </a:rPr>
              <a:t>by oxidation with oxygen in air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The configuration in the backbone (cyclohexane) is retained during the reaction leading to the </a:t>
            </a:r>
            <a:r>
              <a:rPr lang="en-US" b="1" i="1" dirty="0" smtClean="0">
                <a:solidFill>
                  <a:srgbClr val="C00000"/>
                </a:solidFill>
              </a:rPr>
              <a:t>R,R</a:t>
            </a:r>
            <a:r>
              <a:rPr lang="en-US" b="1" dirty="0" smtClean="0">
                <a:solidFill>
                  <a:srgbClr val="C00000"/>
                </a:solidFill>
              </a:rPr>
              <a:t>-enantiomer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of the catalyst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28955"/>
              </p:ext>
            </p:extLst>
          </p:nvPr>
        </p:nvGraphicFramePr>
        <p:xfrm>
          <a:off x="1833563" y="1981200"/>
          <a:ext cx="5476875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" name="CS ChemDraw Drawing" r:id="rId3" imgW="7805547" imgH="3264027" progId="ChemDraw.Document.6.0">
                  <p:embed/>
                </p:oleObj>
              </mc:Choice>
              <mc:Fallback>
                <p:oleObj name="CS ChemDraw Drawing" r:id="rId3" imgW="7805547" imgH="3264027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3563" y="1981200"/>
                        <a:ext cx="5476875" cy="228600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3810000" y="1981200"/>
            <a:ext cx="1447800" cy="2286000"/>
          </a:xfrm>
          <a:prstGeom prst="roundRect">
            <a:avLst/>
          </a:prstGeom>
          <a:noFill/>
          <a:ln w="31750">
            <a:solidFill>
              <a:srgbClr val="FFFF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943600" y="1981200"/>
            <a:ext cx="1371600" cy="2286000"/>
          </a:xfrm>
          <a:prstGeom prst="roundRect">
            <a:avLst/>
          </a:prstGeom>
          <a:noFill/>
          <a:ln w="3175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6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Catalyst Synthesis </a:t>
            </a:r>
            <a:r>
              <a:rPr lang="en-US" dirty="0" smtClean="0">
                <a:solidFill>
                  <a:srgbClr val="002060"/>
                </a:solidFill>
              </a:rPr>
              <a:t>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Assemble the following setup</a:t>
            </a:r>
          </a:p>
          <a:p>
            <a:endParaRPr lang="en-US" dirty="0"/>
          </a:p>
        </p:txBody>
      </p:sp>
      <p:pic>
        <p:nvPicPr>
          <p:cNvPr id="3074" name="Picture 2" descr="C:\Users\bacher\Desktop\Lectures\Chem 30CL\Pictures\jacobsen setup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89" b="12543"/>
          <a:stretch/>
        </p:blipFill>
        <p:spPr bwMode="auto">
          <a:xfrm>
            <a:off x="2286000" y="2252764"/>
            <a:ext cx="3394807" cy="429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43400" y="5382399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800000"/>
                </a:solidFill>
              </a:rPr>
              <a:t>Two-necked round-bottomed flask</a:t>
            </a:r>
            <a:endParaRPr lang="en-US" sz="1400" b="1" dirty="0">
              <a:solidFill>
                <a:srgbClr val="8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3733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800000"/>
                </a:solidFill>
              </a:rPr>
              <a:t>Air inlet tube</a:t>
            </a:r>
            <a:endParaRPr lang="en-US" sz="1400" b="1" dirty="0">
              <a:solidFill>
                <a:srgbClr val="8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3426023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800000"/>
                </a:solidFill>
              </a:rPr>
              <a:t>Water-jacketed condenser</a:t>
            </a:r>
            <a:endParaRPr lang="en-US" sz="1400" b="1" dirty="0">
              <a:solidFill>
                <a:srgbClr val="8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47900" y="4267200"/>
            <a:ext cx="1181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2060"/>
                </a:solidFill>
              </a:rPr>
              <a:t>Water inlet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12521" y="2892623"/>
            <a:ext cx="12164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Water outlet</a:t>
            </a:r>
            <a:endParaRPr lang="en-US" sz="1400" b="1" dirty="0">
              <a:solidFill>
                <a:srgbClr val="0070C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86000" y="4191000"/>
            <a:ext cx="838200" cy="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286000" y="3276600"/>
            <a:ext cx="838200" cy="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638800" y="2590800"/>
            <a:ext cx="9144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56203" y="2233136"/>
            <a:ext cx="228299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Increase the diameter of </a:t>
            </a:r>
            <a:br>
              <a:rPr lang="en-US" sz="1400" b="1" dirty="0" smtClean="0">
                <a:solidFill>
                  <a:srgbClr val="C00000"/>
                </a:solidFill>
              </a:rPr>
            </a:br>
            <a:r>
              <a:rPr lang="en-US" sz="1400" b="1" dirty="0" smtClean="0">
                <a:solidFill>
                  <a:srgbClr val="C00000"/>
                </a:solidFill>
              </a:rPr>
              <a:t>the glass tube by wrapping </a:t>
            </a:r>
            <a:br>
              <a:rPr lang="en-US" sz="1400" b="1" dirty="0" smtClean="0">
                <a:solidFill>
                  <a:srgbClr val="C00000"/>
                </a:solidFill>
              </a:rPr>
            </a:br>
            <a:r>
              <a:rPr lang="en-US" sz="1400" b="1" dirty="0" smtClean="0">
                <a:solidFill>
                  <a:srgbClr val="C00000"/>
                </a:solidFill>
              </a:rPr>
              <a:t>some parafilm around it</a:t>
            </a:r>
            <a:endParaRPr lang="en-US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05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Catalyst Synthesis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41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Suspend the ligand in 95 % ethanol</a:t>
            </a:r>
          </a:p>
          <a:p>
            <a:r>
              <a:rPr lang="en-US" dirty="0" smtClean="0"/>
              <a:t>Reflux the mixture</a:t>
            </a:r>
          </a:p>
          <a:p>
            <a:r>
              <a:rPr lang="en-US" dirty="0" smtClean="0"/>
              <a:t>Add the crushed Mn(</a:t>
            </a:r>
            <a:r>
              <a:rPr lang="en-US" dirty="0" err="1" smtClean="0"/>
              <a:t>OAc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*4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r>
              <a:rPr lang="en-US" dirty="0" smtClean="0"/>
              <a:t>Reflux the mixture</a:t>
            </a:r>
          </a:p>
          <a:p>
            <a:r>
              <a:rPr lang="en-US" dirty="0" smtClean="0"/>
              <a:t>Introduce an air stream via the glass tube immersed in the solution</a:t>
            </a:r>
          </a:p>
          <a:p>
            <a:r>
              <a:rPr lang="en-US" dirty="0" smtClean="0"/>
              <a:t>Monitor the reaction with TLC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sz="2100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After the ligand is consumed, </a:t>
            </a:r>
            <a:br>
              <a:rPr lang="en-US" dirty="0" smtClean="0"/>
            </a:br>
            <a:r>
              <a:rPr lang="en-US" dirty="0" smtClean="0"/>
              <a:t>add </a:t>
            </a:r>
            <a:r>
              <a:rPr lang="en-US" dirty="0" err="1" smtClean="0"/>
              <a:t>LiCl</a:t>
            </a:r>
            <a:r>
              <a:rPr lang="en-US" dirty="0" smtClean="0"/>
              <a:t> und reflux again </a:t>
            </a:r>
          </a:p>
          <a:p>
            <a:r>
              <a:rPr lang="en-US" dirty="0"/>
              <a:t>Remove </a:t>
            </a:r>
            <a:r>
              <a:rPr lang="en-US" dirty="0" smtClean="0"/>
              <a:t>the solvent </a:t>
            </a:r>
            <a:r>
              <a:rPr lang="en-US" b="1" i="1" dirty="0" smtClean="0"/>
              <a:t>completely </a:t>
            </a:r>
            <a:r>
              <a:rPr lang="en-US" dirty="0" smtClean="0"/>
              <a:t>using </a:t>
            </a:r>
            <a:r>
              <a:rPr lang="en-US" dirty="0"/>
              <a:t>rotary evaporator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703064" y="1524000"/>
            <a:ext cx="4288536" cy="4953000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reflux required here?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Mn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-salt crushed?</a:t>
            </a:r>
          </a:p>
          <a:p>
            <a:endParaRPr lang="en-US" sz="26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 expected?</a:t>
            </a:r>
          </a:p>
          <a:p>
            <a:endParaRPr lang="en-US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solvent is used here?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When is the first TLC plate developed?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is the purpose of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LiCl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endParaRPr lang="en-US" sz="22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it used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here?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53000" y="2258568"/>
            <a:ext cx="3592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increase the rate of the reaction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2761488"/>
            <a:ext cx="3119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 color change to </a:t>
            </a:r>
            <a:r>
              <a:rPr lang="en-US" b="1" dirty="0" smtClean="0">
                <a:solidFill>
                  <a:srgbClr val="360000"/>
                </a:solidFill>
              </a:rPr>
              <a:t>dark brown</a:t>
            </a:r>
            <a:endParaRPr lang="en-US" b="1" dirty="0">
              <a:solidFill>
                <a:srgbClr val="36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3264408"/>
            <a:ext cx="276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Ethyl </a:t>
            </a:r>
            <a:r>
              <a:rPr lang="en-US" b="1" dirty="0" err="1" smtClean="0">
                <a:solidFill>
                  <a:srgbClr val="FF0000"/>
                </a:solidFill>
              </a:rPr>
              <a:t>acetate:hexane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(1:4)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2844" y="5669280"/>
            <a:ext cx="3200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It serves as the chloride source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3000" y="3821668"/>
            <a:ext cx="3598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About 45 minutes into the reaction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745412"/>
              </p:ext>
            </p:extLst>
          </p:nvPr>
        </p:nvGraphicFramePr>
        <p:xfrm>
          <a:off x="838199" y="3383280"/>
          <a:ext cx="1188456" cy="2103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CS ChemDraw Drawing" r:id="rId3" imgW="1260002" imgH="2229120" progId="ChemDraw.Document.6.0">
                  <p:embed/>
                </p:oleObj>
              </mc:Choice>
              <mc:Fallback>
                <p:oleObj name="CS ChemDraw Drawing" r:id="rId3" imgW="1260002" imgH="22291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199" y="3383280"/>
                        <a:ext cx="1188456" cy="210312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8519346"/>
              </p:ext>
            </p:extLst>
          </p:nvPr>
        </p:nvGraphicFramePr>
        <p:xfrm>
          <a:off x="3015580" y="3383280"/>
          <a:ext cx="1099220" cy="2103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CS ChemDraw Drawing" r:id="rId5" imgW="1170021" imgH="2238285" progId="ChemDraw.Document.6.0">
                  <p:embed/>
                </p:oleObj>
              </mc:Choice>
              <mc:Fallback>
                <p:oleObj name="CS ChemDraw Drawing" r:id="rId5" imgW="1170021" imgH="223828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15580" y="3383280"/>
                        <a:ext cx="1099220" cy="210312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ight Arrow 12"/>
          <p:cNvSpPr/>
          <p:nvPr/>
        </p:nvSpPr>
        <p:spPr>
          <a:xfrm>
            <a:off x="2133600" y="4267200"/>
            <a:ext cx="685800" cy="15240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0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10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Catalyst Synthesis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2672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Extract the residue with ethyl acetate</a:t>
            </a:r>
          </a:p>
          <a:p>
            <a:r>
              <a:rPr lang="en-US" dirty="0" smtClean="0"/>
              <a:t>Wash the organic layer with water and then saturated sodium chloride solution </a:t>
            </a:r>
          </a:p>
          <a:p>
            <a:r>
              <a:rPr lang="en-US" dirty="0" smtClean="0"/>
              <a:t>Dry over a minimum amount of anhydrous 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</a:p>
          <a:p>
            <a:r>
              <a:rPr lang="en-US" dirty="0" smtClean="0"/>
              <a:t>Rinse the drying agent with ethyl acetate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Add high-boiling petroleum ether (</a:t>
            </a:r>
            <a:r>
              <a:rPr lang="en-US" i="1" dirty="0" err="1" smtClean="0"/>
              <a:t>hbPE</a:t>
            </a:r>
            <a:r>
              <a:rPr lang="en-US" dirty="0" smtClean="0"/>
              <a:t>, </a:t>
            </a:r>
            <a:r>
              <a:rPr lang="en-US" dirty="0" err="1" smtClean="0"/>
              <a:t>b.p</a:t>
            </a:r>
            <a:r>
              <a:rPr lang="en-US" dirty="0" smtClean="0"/>
              <a:t>.=100-140 </a:t>
            </a:r>
            <a:r>
              <a:rPr lang="en-US" baseline="30000" dirty="0" smtClean="0"/>
              <a:t>o</a:t>
            </a:r>
            <a:r>
              <a:rPr lang="en-US" dirty="0" smtClean="0"/>
              <a:t>C)</a:t>
            </a:r>
          </a:p>
          <a:p>
            <a:endParaRPr lang="en-US"/>
          </a:p>
          <a:p>
            <a:endParaRPr lang="en-US" dirty="0" smtClean="0"/>
          </a:p>
          <a:p>
            <a:endParaRPr lang="en-US" sz="1000" dirty="0" smtClean="0"/>
          </a:p>
          <a:p>
            <a:r>
              <a:rPr lang="en-US" dirty="0" smtClean="0"/>
              <a:t>Slowly remove the solvent using rotary evaporator until a </a:t>
            </a:r>
            <a:r>
              <a:rPr lang="en-US" i="1" dirty="0" smtClean="0">
                <a:solidFill>
                  <a:srgbClr val="CC3300"/>
                </a:solidFill>
              </a:rPr>
              <a:t>light brown suspension </a:t>
            </a:r>
            <a:r>
              <a:rPr lang="en-US" dirty="0" smtClean="0"/>
              <a:t>is obtained</a:t>
            </a:r>
          </a:p>
          <a:p>
            <a:r>
              <a:rPr lang="en-US" dirty="0" smtClean="0"/>
              <a:t>Place suspension in an ice-bath</a:t>
            </a:r>
          </a:p>
          <a:p>
            <a:r>
              <a:rPr lang="en-US" dirty="0"/>
              <a:t>Isolate </a:t>
            </a:r>
            <a:r>
              <a:rPr lang="en-US" dirty="0" smtClean="0"/>
              <a:t>the solids by </a:t>
            </a:r>
            <a:r>
              <a:rPr lang="en-US" dirty="0"/>
              <a:t>vacuum filtration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038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much solvent should be used here? </a:t>
            </a:r>
          </a:p>
          <a:p>
            <a:endParaRPr lang="en-US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35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Why?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is high-boiling petroleum ether?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hbPE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added here?</a:t>
            </a:r>
          </a:p>
          <a:p>
            <a:endParaRPr lang="en-US" sz="33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solvent removed afterwards?</a:t>
            </a:r>
          </a:p>
          <a:p>
            <a:endParaRPr lang="en-US" dirty="0"/>
          </a:p>
        </p:txBody>
      </p:sp>
      <p:pic>
        <p:nvPicPr>
          <p:cNvPr id="5" name="Picture 2" descr="C:\Users\bacher\Desktop\Lectures\Chem 30CL\Pictures\cataly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726" y="6035040"/>
            <a:ext cx="995680" cy="746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715000" y="1786789"/>
            <a:ext cx="1146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2*10 mL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6280" y="4400490"/>
            <a:ext cx="40838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lower the polarity of the solution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2999" y="5156537"/>
            <a:ext cx="34467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further lower the polarity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of the solution facilitating the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precipitation of the catalyst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2971800"/>
            <a:ext cx="32690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polar catalyst absorbs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strongly on the drying agent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8949" y="3813048"/>
            <a:ext cx="3144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 mixture of hydrocarbons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04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sz="3100" b="1" dirty="0" smtClean="0"/>
              <a:t>Infrared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rgbClr val="0070C0"/>
                </a:solidFill>
                <a:latin typeface="Symbol" pitchFamily="18" charset="2"/>
              </a:rPr>
              <a:t>n</a:t>
            </a:r>
            <a:r>
              <a:rPr lang="en-US" sz="2900" dirty="0">
                <a:solidFill>
                  <a:srgbClr val="0070C0"/>
                </a:solidFill>
              </a:rPr>
              <a:t>(C=N</a:t>
            </a:r>
            <a:r>
              <a:rPr lang="en-US" sz="2900" dirty="0" smtClean="0">
                <a:solidFill>
                  <a:srgbClr val="0070C0"/>
                </a:solidFill>
              </a:rPr>
              <a:t>)=1610 cm</a:t>
            </a:r>
            <a:r>
              <a:rPr lang="en-US" sz="2900" baseline="30000" dirty="0" smtClean="0">
                <a:solidFill>
                  <a:srgbClr val="0070C0"/>
                </a:solidFill>
              </a:rPr>
              <a:t>-1</a:t>
            </a:r>
            <a:br>
              <a:rPr lang="en-US" sz="2900" baseline="30000" dirty="0" smtClean="0">
                <a:solidFill>
                  <a:srgbClr val="0070C0"/>
                </a:solidFill>
              </a:rPr>
            </a:br>
            <a:r>
              <a:rPr lang="en-US" sz="2900" dirty="0" smtClean="0">
                <a:solidFill>
                  <a:srgbClr val="0070C0"/>
                </a:solidFill>
              </a:rPr>
              <a:t>It is shifted </a:t>
            </a:r>
            <a:r>
              <a:rPr lang="en-US" sz="2900" dirty="0">
                <a:solidFill>
                  <a:srgbClr val="0070C0"/>
                </a:solidFill>
              </a:rPr>
              <a:t>to lower </a:t>
            </a:r>
            <a:br>
              <a:rPr lang="en-US" sz="2900" dirty="0">
                <a:solidFill>
                  <a:srgbClr val="0070C0"/>
                </a:solidFill>
              </a:rPr>
            </a:br>
            <a:r>
              <a:rPr lang="en-US" sz="2900" dirty="0">
                <a:solidFill>
                  <a:srgbClr val="0070C0"/>
                </a:solidFill>
              </a:rPr>
              <a:t>wavenumber due to </a:t>
            </a:r>
            <a:r>
              <a:rPr lang="en-US" sz="2900" dirty="0" smtClean="0">
                <a:solidFill>
                  <a:srgbClr val="0070C0"/>
                </a:solidFill>
              </a:rPr>
              <a:t>the</a:t>
            </a:r>
            <a:r>
              <a:rPr lang="en-US" sz="2900" dirty="0">
                <a:solidFill>
                  <a:srgbClr val="0070C0"/>
                </a:solidFill>
              </a:rPr>
              <a:t/>
            </a:r>
            <a:br>
              <a:rPr lang="en-US" sz="2900" dirty="0">
                <a:solidFill>
                  <a:srgbClr val="0070C0"/>
                </a:solidFill>
              </a:rPr>
            </a:br>
            <a:r>
              <a:rPr lang="en-US" sz="2900" dirty="0" smtClean="0">
                <a:solidFill>
                  <a:srgbClr val="0070C0"/>
                </a:solidFill>
              </a:rPr>
              <a:t>coordination of the nitrogen </a:t>
            </a:r>
            <a:br>
              <a:rPr lang="en-US" sz="2900" dirty="0" smtClean="0">
                <a:solidFill>
                  <a:srgbClr val="0070C0"/>
                </a:solidFill>
              </a:rPr>
            </a:br>
            <a:r>
              <a:rPr lang="en-US" sz="2900" dirty="0" smtClean="0">
                <a:solidFill>
                  <a:srgbClr val="0070C0"/>
                </a:solidFill>
              </a:rPr>
              <a:t>atoms to </a:t>
            </a:r>
            <a:r>
              <a:rPr lang="en-US" sz="2900" dirty="0">
                <a:solidFill>
                  <a:srgbClr val="0070C0"/>
                </a:solidFill>
              </a:rPr>
              <a:t>Mn(III)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dirty="0" smtClean="0">
                <a:solidFill>
                  <a:srgbClr val="660066"/>
                </a:solidFill>
                <a:latin typeface="Symbol" pitchFamily="18" charset="2"/>
              </a:rPr>
              <a:t>n</a:t>
            </a:r>
            <a:r>
              <a:rPr lang="en-US" sz="2900" dirty="0" smtClean="0">
                <a:solidFill>
                  <a:srgbClr val="660066"/>
                </a:solidFill>
              </a:rPr>
              <a:t>(Mn-O)=545 and 565 cm</a:t>
            </a:r>
            <a:r>
              <a:rPr lang="en-US" sz="2900" baseline="30000" dirty="0" smtClean="0">
                <a:solidFill>
                  <a:srgbClr val="660066"/>
                </a:solidFill>
              </a:rPr>
              <a:t>-1</a:t>
            </a:r>
            <a:br>
              <a:rPr lang="en-US" sz="2900" baseline="30000" dirty="0" smtClean="0">
                <a:solidFill>
                  <a:srgbClr val="660066"/>
                </a:solidFill>
              </a:rPr>
            </a:br>
            <a:r>
              <a:rPr lang="en-US" sz="2900" dirty="0" smtClean="0">
                <a:solidFill>
                  <a:srgbClr val="660066"/>
                </a:solidFill>
              </a:rPr>
              <a:t>Not present in ligand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b="1" dirty="0" smtClean="0">
                <a:solidFill>
                  <a:srgbClr val="C00000"/>
                </a:solidFill>
                <a:latin typeface="Symbol" pitchFamily="18" charset="2"/>
              </a:rPr>
              <a:t>n</a:t>
            </a:r>
            <a:r>
              <a:rPr lang="en-US" sz="2900" b="1" dirty="0" smtClean="0">
                <a:solidFill>
                  <a:srgbClr val="C00000"/>
                </a:solidFill>
              </a:rPr>
              <a:t>(OH)=2500-3100 cm</a:t>
            </a:r>
            <a:r>
              <a:rPr lang="en-US" sz="2900" b="1" baseline="30000" dirty="0" smtClean="0">
                <a:solidFill>
                  <a:srgbClr val="C00000"/>
                </a:solidFill>
              </a:rPr>
              <a:t>-1</a:t>
            </a:r>
            <a:br>
              <a:rPr lang="en-US" sz="2900" b="1" baseline="30000" dirty="0" smtClean="0">
                <a:solidFill>
                  <a:srgbClr val="C00000"/>
                </a:solidFill>
              </a:rPr>
            </a:br>
            <a:r>
              <a:rPr lang="en-US" sz="2900" b="1" dirty="0" smtClean="0">
                <a:solidFill>
                  <a:srgbClr val="C00000"/>
                </a:solidFill>
              </a:rPr>
              <a:t>is absent!</a:t>
            </a:r>
          </a:p>
          <a:p>
            <a:r>
              <a:rPr lang="en-US" sz="3100" b="1" dirty="0" smtClean="0"/>
              <a:t>UV-Vis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dirty="0" smtClean="0">
                <a:solidFill>
                  <a:srgbClr val="663300"/>
                </a:solidFill>
              </a:rPr>
              <a:t>Solvent: absolute ethanol</a:t>
            </a:r>
            <a:br>
              <a:rPr lang="en-US" sz="2900" dirty="0" smtClean="0">
                <a:solidFill>
                  <a:srgbClr val="663300"/>
                </a:solidFill>
              </a:rPr>
            </a:br>
            <a:r>
              <a:rPr lang="en-US" sz="2900" dirty="0" smtClean="0">
                <a:solidFill>
                  <a:srgbClr val="663300"/>
                </a:solidFill>
              </a:rPr>
              <a:t>Cuvette: quartz ($$$)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dirty="0" smtClean="0">
                <a:solidFill>
                  <a:srgbClr val="663300"/>
                </a:solidFill>
              </a:rPr>
              <a:t>Range: </a:t>
            </a:r>
            <a:r>
              <a:rPr lang="en-US" sz="2900" dirty="0">
                <a:solidFill>
                  <a:srgbClr val="663300"/>
                </a:solidFill>
                <a:latin typeface="Symbol" pitchFamily="18" charset="2"/>
              </a:rPr>
              <a:t>l</a:t>
            </a:r>
            <a:r>
              <a:rPr lang="en-US" sz="2900" dirty="0">
                <a:solidFill>
                  <a:srgbClr val="663300"/>
                </a:solidFill>
              </a:rPr>
              <a:t>=200-600 </a:t>
            </a:r>
            <a:r>
              <a:rPr lang="en-US" sz="2900" dirty="0" smtClean="0">
                <a:solidFill>
                  <a:srgbClr val="663300"/>
                </a:solidFill>
              </a:rPr>
              <a:t>nm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dirty="0" smtClean="0">
                <a:solidFill>
                  <a:srgbClr val="663300"/>
                </a:solidFill>
              </a:rPr>
              <a:t>Concentration: Based on </a:t>
            </a:r>
            <a:r>
              <a:rPr lang="en-US" sz="2900" dirty="0" smtClean="0">
                <a:solidFill>
                  <a:srgbClr val="663300"/>
                </a:solidFill>
                <a:latin typeface="Symbol" pitchFamily="18" charset="2"/>
              </a:rPr>
              <a:t>e</a:t>
            </a:r>
            <a:r>
              <a:rPr lang="en-US" sz="2900" dirty="0" smtClean="0">
                <a:solidFill>
                  <a:srgbClr val="663300"/>
                </a:solidFill>
              </a:rPr>
              <a:t>-values from the literature</a:t>
            </a:r>
            <a:endParaRPr lang="en-US" sz="2900" dirty="0">
              <a:solidFill>
                <a:srgbClr val="663300"/>
              </a:solidFill>
            </a:endParaRPr>
          </a:p>
          <a:p>
            <a:r>
              <a:rPr lang="en-US" sz="2900" dirty="0" smtClean="0"/>
              <a:t>No NMR spectrum will be acquired because the catalyst is paramagnetic</a:t>
            </a:r>
          </a:p>
          <a:p>
            <a:r>
              <a:rPr lang="en-US" sz="2900" dirty="0" smtClean="0"/>
              <a:t>No optical rotation will be obtained because the catalyst is too dark in color </a:t>
            </a:r>
          </a:p>
          <a:p>
            <a:r>
              <a:rPr lang="en-US" sz="2900" i="1" dirty="0" smtClean="0">
                <a:solidFill>
                  <a:srgbClr val="FF0000"/>
                </a:solidFill>
              </a:rPr>
              <a:t>What could be used to determine the optical purity?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aseline="30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baseline="30000" dirty="0"/>
          </a:p>
          <a:p>
            <a:pPr marL="82296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822960" lvl="1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5" name="Picture 3" descr="C:\Users\bacher\Desktop\Lectures\Chem 30CL\Diagrams\Jacobsen_ligand_+_Catalyst_overlay_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524000"/>
            <a:ext cx="46482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038600" y="15240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Red: ligand</a:t>
            </a:r>
          </a:p>
          <a:p>
            <a:r>
              <a:rPr lang="en-US" sz="1400" b="1" dirty="0" smtClean="0">
                <a:solidFill>
                  <a:srgbClr val="0066FF"/>
                </a:solidFill>
              </a:rPr>
              <a:t>Blue: catalyst</a:t>
            </a:r>
            <a:endParaRPr lang="en-US" sz="1400" b="1" dirty="0">
              <a:solidFill>
                <a:srgbClr val="0066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34200" y="4523601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66FF"/>
                </a:solidFill>
                <a:latin typeface="Symbol" pitchFamily="18" charset="2"/>
              </a:rPr>
              <a:t>n</a:t>
            </a:r>
            <a:r>
              <a:rPr lang="en-US" sz="1200" b="1" dirty="0" smtClean="0">
                <a:solidFill>
                  <a:srgbClr val="0066FF"/>
                </a:solidFill>
              </a:rPr>
              <a:t>(C=N)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29600" y="27432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660066"/>
                </a:solidFill>
                <a:latin typeface="Symbol" pitchFamily="18" charset="2"/>
              </a:rPr>
              <a:t>n</a:t>
            </a:r>
            <a:r>
              <a:rPr lang="en-US" sz="1200" b="1" dirty="0" smtClean="0">
                <a:solidFill>
                  <a:srgbClr val="660066"/>
                </a:solidFill>
              </a:rPr>
              <a:t>(</a:t>
            </a:r>
            <a:r>
              <a:rPr lang="en-US" sz="1200" b="1" dirty="0" err="1" smtClean="0">
                <a:solidFill>
                  <a:srgbClr val="660066"/>
                </a:solidFill>
              </a:rPr>
              <a:t>Mn</a:t>
            </a:r>
            <a:r>
              <a:rPr lang="en-US" sz="1200" b="1" dirty="0" smtClean="0">
                <a:solidFill>
                  <a:srgbClr val="660066"/>
                </a:solidFill>
              </a:rPr>
              <a:t>-O)</a:t>
            </a:r>
          </a:p>
        </p:txBody>
      </p:sp>
    </p:spTree>
    <p:extLst>
      <p:ext uri="{BB962C8B-B14F-4D97-AF65-F5344CB8AC3E}">
        <p14:creationId xmlns:p14="http://schemas.microsoft.com/office/powerpoint/2010/main" val="380878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3662" y="1600200"/>
            <a:ext cx="8229600" cy="5105400"/>
          </a:xfrm>
          <a:ln>
            <a:noFill/>
            <a:prstDash val="sysDot"/>
          </a:ln>
        </p:spPr>
        <p:txBody>
          <a:bodyPr>
            <a:normAutofit/>
          </a:bodyPr>
          <a:lstStyle/>
          <a:p>
            <a:r>
              <a:rPr lang="en-US" sz="2400" b="1" dirty="0" smtClean="0"/>
              <a:t>Crystal Structure</a:t>
            </a:r>
          </a:p>
          <a:p>
            <a:r>
              <a:rPr lang="en-US" sz="2400" i="1" dirty="0" smtClean="0"/>
              <a:t>Bond lengths: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d(Mn-O)=186-187 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d(Mn-N)=197-199 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d(C=N)=129.5 pm (ligand: 127.2 pm)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six-membered ring </a:t>
            </a:r>
            <a:r>
              <a:rPr lang="en-US" sz="2000" i="1" dirty="0" smtClean="0">
                <a:solidFill>
                  <a:srgbClr val="002060"/>
                </a:solidFill>
              </a:rPr>
              <a:t>Mn-O1-C2-C7-C8-N9</a:t>
            </a:r>
            <a:r>
              <a:rPr lang="en-US" sz="2000" dirty="0" smtClean="0">
                <a:solidFill>
                  <a:srgbClr val="002060"/>
                </a:solidFill>
              </a:rPr>
              <a:t> is almost planar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two oxygen atoms and the two nitrogen atoms for the basal plane of a square pyramid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</a:t>
            </a:r>
            <a:r>
              <a:rPr lang="en-US" sz="2000" dirty="0" err="1" smtClean="0">
                <a:solidFill>
                  <a:srgbClr val="002060"/>
                </a:solidFill>
              </a:rPr>
              <a:t>Mn</a:t>
            </a:r>
            <a:r>
              <a:rPr lang="en-US" sz="2000" dirty="0" smtClean="0">
                <a:solidFill>
                  <a:srgbClr val="002060"/>
                </a:solidFill>
              </a:rPr>
              <a:t>-atom is located 33 pm above the basal plane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The chlorine atom assumes the apex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371600"/>
            <a:ext cx="3486853" cy="211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6248400" y="2133600"/>
            <a:ext cx="762000" cy="609600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673702" y="4495800"/>
            <a:ext cx="1844104" cy="1828800"/>
            <a:chOff x="6673702" y="4343400"/>
            <a:chExt cx="1844104" cy="18288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883" r="33412" b="29785"/>
            <a:stretch/>
          </p:blipFill>
          <p:spPr bwMode="auto">
            <a:xfrm>
              <a:off x="6673702" y="4343400"/>
              <a:ext cx="1844104" cy="182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6767771" y="5795311"/>
              <a:ext cx="3145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N</a:t>
              </a:r>
              <a:endParaRPr lang="en-US" sz="14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924800" y="5737115"/>
              <a:ext cx="3145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N</a:t>
              </a:r>
              <a:endParaRPr lang="en-US" sz="14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391400" y="4495800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err="1" smtClean="0"/>
                <a:t>Cl</a:t>
              </a:r>
              <a:endParaRPr lang="en-US" sz="14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58000" y="5486400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O</a:t>
              </a:r>
              <a:endParaRPr lang="en-US" sz="14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74653" y="5535662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O</a:t>
              </a:r>
              <a:endParaRPr lang="en-US" sz="14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345474" y="5788223"/>
              <a:ext cx="4539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Mn</a:t>
              </a:r>
              <a:endParaRPr lang="en-US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4135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3760</TotalTime>
  <Words>431</Words>
  <Application>Microsoft Office PowerPoint</Application>
  <PresentationFormat>On-screen Show (4:3)</PresentationFormat>
  <Paragraphs>164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CS ChemDraw Drawing</vt:lpstr>
      <vt:lpstr>Lecture 3a</vt:lpstr>
      <vt:lpstr>Transition Metals</vt:lpstr>
      <vt:lpstr>Cytochrome</vt:lpstr>
      <vt:lpstr>Catalyst Synthesis (Theory)</vt:lpstr>
      <vt:lpstr>Catalyst Synthesis I</vt:lpstr>
      <vt:lpstr>Catalyst Synthesis II</vt:lpstr>
      <vt:lpstr>Catalyst Synthesis III</vt:lpstr>
      <vt:lpstr>Characterization I</vt:lpstr>
      <vt:lpstr>Characterization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3a</dc:title>
  <dc:creator>A. Bacher</dc:creator>
  <cp:lastModifiedBy>Alf Bacher</cp:lastModifiedBy>
  <cp:revision>120</cp:revision>
  <dcterms:created xsi:type="dcterms:W3CDTF">2010-09-18T00:19:31Z</dcterms:created>
  <dcterms:modified xsi:type="dcterms:W3CDTF">2015-01-07T19:38:04Z</dcterms:modified>
</cp:coreProperties>
</file>