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00"/>
    <a:srgbClr val="66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8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CE2AC-A944-4441-9835-6C0D5A735510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7F89-F9D6-422F-B055-79FD9D13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5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F7F89-F9D6-422F-B055-79FD9D1358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0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3B0-CB09-4B3B-98B5-D6E28403A577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2CE1-2D1D-4888-8161-95B34B50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1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3B0-CB09-4B3B-98B5-D6E28403A577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2CE1-2D1D-4888-8161-95B34B50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3B0-CB09-4B3B-98B5-D6E28403A577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2CE1-2D1D-4888-8161-95B34B50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3B0-CB09-4B3B-98B5-D6E28403A577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2CE1-2D1D-4888-8161-95B34B50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3B0-CB09-4B3B-98B5-D6E28403A577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2CE1-2D1D-4888-8161-95B34B50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3B0-CB09-4B3B-98B5-D6E28403A577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2CE1-2D1D-4888-8161-95B34B50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3B0-CB09-4B3B-98B5-D6E28403A577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2CE1-2D1D-4888-8161-95B34B50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3B0-CB09-4B3B-98B5-D6E28403A577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2CE1-2D1D-4888-8161-95B34B50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3B0-CB09-4B3B-98B5-D6E28403A577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2CE1-2D1D-4888-8161-95B34B50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3B0-CB09-4B3B-98B5-D6E28403A577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2CE1-2D1D-4888-8161-95B34B50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7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3B0-CB09-4B3B-98B5-D6E28403A577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2CE1-2D1D-4888-8161-95B34B50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4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43B0-CB09-4B3B-98B5-D6E28403A577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E2CE1-2D1D-4888-8161-95B34B50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6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2b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99804"/>
            <a:ext cx="7467600" cy="567396"/>
          </a:xfrm>
        </p:spPr>
        <p:txBody>
          <a:bodyPr>
            <a:prstTxWarp prst="textCanDown">
              <a:avLst/>
            </a:prstTxWarp>
            <a:normAutofit fontScale="92500" lnSpcReduction="10000"/>
          </a:bodyPr>
          <a:lstStyle/>
          <a:p>
            <a:r>
              <a:rPr lang="en-US" sz="3600" b="1" i="1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Ligand Synthesis</a:t>
            </a:r>
            <a:endParaRPr lang="en-US" sz="3600" b="1" i="1" spc="0" dirty="0">
              <a:ln w="1905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5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Chiral </a:t>
            </a:r>
            <a:r>
              <a:rPr lang="en-US" sz="3200" dirty="0" err="1" smtClean="0">
                <a:solidFill>
                  <a:srgbClr val="002060"/>
                </a:solidFill>
              </a:rPr>
              <a:t>Diamines</a:t>
            </a:r>
            <a:r>
              <a:rPr lang="en-US" sz="3200" dirty="0" smtClean="0">
                <a:solidFill>
                  <a:srgbClr val="002060"/>
                </a:solidFill>
              </a:rPr>
              <a:t> as Part of a Chiral Catalysts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/>
              <a:t>Jacobsen ligand and derivatives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i="1" dirty="0" smtClean="0"/>
          </a:p>
          <a:p>
            <a:endParaRPr lang="en-US" sz="3600" i="1" dirty="0" smtClean="0"/>
          </a:p>
          <a:p>
            <a:r>
              <a:rPr lang="en-US" i="1" dirty="0" smtClean="0"/>
              <a:t>1,2</a:t>
            </a:r>
            <a:r>
              <a:rPr lang="en-US" dirty="0" smtClean="0"/>
              <a:t>-Diaminocyclohexane is also used as the backbone of the </a:t>
            </a:r>
            <a:r>
              <a:rPr lang="en-US" dirty="0" err="1" smtClean="0"/>
              <a:t>Trost</a:t>
            </a:r>
            <a:r>
              <a:rPr lang="en-US" dirty="0" smtClean="0"/>
              <a:t> ligand (used for palladium-catalyzed asymmetric allylic alkylation)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of these ligands are tetradentate</a:t>
            </a:r>
            <a:r>
              <a:rPr lang="en-US" dirty="0"/>
              <a:t> </a:t>
            </a:r>
            <a:r>
              <a:rPr lang="en-US" dirty="0" smtClean="0"/>
              <a:t>(coordinate via four atoms to the metal atom </a:t>
            </a:r>
            <a:br>
              <a:rPr lang="en-US" dirty="0" smtClean="0"/>
            </a:br>
            <a:r>
              <a:rPr lang="en-US" dirty="0" smtClean="0"/>
              <a:t>i.e., </a:t>
            </a:r>
            <a:r>
              <a:rPr lang="en-US" i="1" dirty="0" smtClean="0"/>
              <a:t>NNOO</a:t>
            </a:r>
            <a:r>
              <a:rPr lang="en-US" dirty="0" smtClean="0"/>
              <a:t> or </a:t>
            </a:r>
            <a:r>
              <a:rPr lang="en-US" i="1" dirty="0" smtClean="0"/>
              <a:t>NNPP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platinum oxalate complex with (</a:t>
            </a:r>
            <a:r>
              <a:rPr lang="en-US" i="1" dirty="0" smtClean="0"/>
              <a:t>R,R</a:t>
            </a:r>
            <a:r>
              <a:rPr lang="en-US" dirty="0" smtClean="0"/>
              <a:t>)-</a:t>
            </a:r>
            <a:r>
              <a:rPr lang="en-US" dirty="0" err="1" smtClean="0"/>
              <a:t>diaminocyclohexane</a:t>
            </a:r>
            <a:r>
              <a:rPr lang="en-US" dirty="0" smtClean="0"/>
              <a:t> as ligand is used in the cancer chemotherapy (colorectal, </a:t>
            </a:r>
            <a:r>
              <a:rPr lang="en-US" dirty="0" err="1" smtClean="0"/>
              <a:t>Eloxatin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240110"/>
              </p:ext>
            </p:extLst>
          </p:nvPr>
        </p:nvGraphicFramePr>
        <p:xfrm>
          <a:off x="1022615" y="4038600"/>
          <a:ext cx="3244585" cy="126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name="CS ChemDraw Drawing" r:id="rId3" imgW="5793902" imgH="2252033" progId="ChemDraw.Document.6.0">
                  <p:embed/>
                </p:oleObj>
              </mc:Choice>
              <mc:Fallback>
                <p:oleObj name="CS ChemDraw Drawing" r:id="rId3" imgW="5793902" imgH="2252033" progId="ChemDraw.Document.6.0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615" y="4038600"/>
                        <a:ext cx="3244585" cy="126113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259330" y="4088130"/>
            <a:ext cx="712470" cy="71247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828538"/>
              </p:ext>
            </p:extLst>
          </p:nvPr>
        </p:nvGraphicFramePr>
        <p:xfrm>
          <a:off x="4876802" y="1828800"/>
          <a:ext cx="2895168" cy="1643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CS ChemDraw Drawing" r:id="rId5" imgW="4907064" imgH="2785523" progId="ChemDraw.Document.6.0">
                  <p:embed/>
                </p:oleObj>
              </mc:Choice>
              <mc:Fallback>
                <p:oleObj name="CS ChemDraw Drawing" r:id="rId5" imgW="4907064" imgH="27855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2" y="1828800"/>
                        <a:ext cx="2895168" cy="164345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077109"/>
              </p:ext>
            </p:extLst>
          </p:nvPr>
        </p:nvGraphicFramePr>
        <p:xfrm>
          <a:off x="1169672" y="2011680"/>
          <a:ext cx="2487038" cy="1493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CS ChemDraw Drawing" r:id="rId7" imgW="4145064" imgH="2488451" progId="ChemDraw.Document.6.0">
                  <p:embed/>
                </p:oleObj>
              </mc:Choice>
              <mc:Fallback>
                <p:oleObj name="CS ChemDraw Drawing" r:id="rId7" imgW="4145064" imgH="24884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69672" y="2011680"/>
                        <a:ext cx="2487038" cy="1493071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>
            <a:spLocks noChangeAspect="1"/>
          </p:cNvSpPr>
          <p:nvPr/>
        </p:nvSpPr>
        <p:spPr>
          <a:xfrm>
            <a:off x="5989320" y="1760220"/>
            <a:ext cx="685800" cy="75438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2039112" y="1897380"/>
            <a:ext cx="738362" cy="61722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le 10"/>
          <p:cNvSpPr>
            <a:spLocks/>
          </p:cNvSpPr>
          <p:nvPr/>
        </p:nvSpPr>
        <p:spPr>
          <a:xfrm>
            <a:off x="1295400" y="2164080"/>
            <a:ext cx="2194560" cy="960120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81726" y="1828800"/>
            <a:ext cx="2209474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C2 symmetric bridge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726" y="2280557"/>
            <a:ext cx="152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Salen</a:t>
            </a:r>
            <a:r>
              <a:rPr lang="en-US" b="1" dirty="0" smtClean="0">
                <a:solidFill>
                  <a:srgbClr val="FFFF00"/>
                </a:solidFill>
              </a:rPr>
              <a:t> ligand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57800" y="2209800"/>
            <a:ext cx="2103120" cy="914400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5" name="Picture 1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4013"/>
            <a:ext cx="2239963" cy="10175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791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Jacobsen Ligand (Theory)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formation of the ligand is two step process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Step 1: The </a:t>
            </a:r>
            <a:r>
              <a:rPr lang="en-US" i="1" dirty="0" smtClean="0">
                <a:solidFill>
                  <a:srgbClr val="002060"/>
                </a:solidFill>
              </a:rPr>
              <a:t>in-situ</a:t>
            </a:r>
            <a:r>
              <a:rPr lang="en-US" dirty="0" smtClean="0">
                <a:solidFill>
                  <a:srgbClr val="002060"/>
                </a:solidFill>
              </a:rPr>
              <a:t> formation of the free diamine by the reaction of the tartrate salt with two equivalents of potassium carbonate (</a:t>
            </a:r>
            <a:r>
              <a:rPr lang="en-US" i="1" dirty="0" smtClean="0">
                <a:solidFill>
                  <a:srgbClr val="002060"/>
                </a:solidFill>
              </a:rPr>
              <a:t>trans</a:t>
            </a:r>
            <a:r>
              <a:rPr lang="en-US" dirty="0" smtClean="0">
                <a:solidFill>
                  <a:srgbClr val="002060"/>
                </a:solidFill>
              </a:rPr>
              <a:t>-C</a:t>
            </a:r>
            <a:r>
              <a:rPr lang="en-US" baseline="-25000" dirty="0" smtClean="0">
                <a:solidFill>
                  <a:srgbClr val="002060"/>
                </a:solidFill>
              </a:rPr>
              <a:t>6</a:t>
            </a:r>
            <a:r>
              <a:rPr lang="en-US" dirty="0" smtClean="0">
                <a:solidFill>
                  <a:srgbClr val="002060"/>
                </a:solidFill>
              </a:rPr>
              <a:t>H</a:t>
            </a:r>
            <a:r>
              <a:rPr lang="en-US" baseline="-25000" dirty="0" smtClean="0">
                <a:solidFill>
                  <a:srgbClr val="002060"/>
                </a:solidFill>
              </a:rPr>
              <a:t>10</a:t>
            </a:r>
            <a:r>
              <a:rPr lang="en-US" dirty="0" smtClean="0">
                <a:solidFill>
                  <a:srgbClr val="002060"/>
                </a:solidFill>
              </a:rPr>
              <a:t>(NH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pK</a:t>
            </a:r>
            <a:r>
              <a:rPr lang="en-US" baseline="-25000" dirty="0" err="1" smtClean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= 6.47, 9.94;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CO</a:t>
            </a:r>
            <a:r>
              <a:rPr lang="en-US" baseline="-25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pK</a:t>
            </a:r>
            <a:r>
              <a:rPr lang="en-US" baseline="-25000" dirty="0" err="1">
                <a:solidFill>
                  <a:srgbClr val="00206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= </a:t>
            </a:r>
            <a:r>
              <a:rPr lang="en-US" dirty="0" smtClean="0">
                <a:solidFill>
                  <a:srgbClr val="002060"/>
                </a:solidFill>
              </a:rPr>
              <a:t>6.70, 10.33)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Step 2: The nucleophilic attack of the diamine on the carbonyl group of the aldehyde. The configuration of the ligand is retained during the reaction ((</a:t>
            </a:r>
            <a:r>
              <a:rPr lang="en-US" i="1" dirty="0" smtClean="0">
                <a:solidFill>
                  <a:srgbClr val="660066"/>
                </a:solidFill>
              </a:rPr>
              <a:t>R,R</a:t>
            </a:r>
            <a:r>
              <a:rPr lang="en-US" dirty="0" smtClean="0">
                <a:solidFill>
                  <a:srgbClr val="660066"/>
                </a:solidFill>
              </a:rPr>
              <a:t>)-diammonium salt </a:t>
            </a:r>
            <a:r>
              <a:rPr lang="en-US" dirty="0" smtClean="0">
                <a:solidFill>
                  <a:srgbClr val="660066"/>
                </a:solidFill>
                <a:sym typeface="Wingdings"/>
              </a:rPr>
              <a:t> </a:t>
            </a:r>
            <a:r>
              <a:rPr lang="en-US" dirty="0" smtClean="0">
                <a:solidFill>
                  <a:srgbClr val="660066"/>
                </a:solidFill>
              </a:rPr>
              <a:t>(</a:t>
            </a:r>
            <a:r>
              <a:rPr lang="en-US" i="1" dirty="0" smtClean="0">
                <a:solidFill>
                  <a:srgbClr val="660066"/>
                </a:solidFill>
              </a:rPr>
              <a:t>R,R</a:t>
            </a:r>
            <a:r>
              <a:rPr lang="en-US" dirty="0" smtClean="0">
                <a:solidFill>
                  <a:srgbClr val="660066"/>
                </a:solidFill>
              </a:rPr>
              <a:t>)-</a:t>
            </a:r>
            <a:r>
              <a:rPr lang="en-US" dirty="0" smtClean="0">
                <a:solidFill>
                  <a:srgbClr val="660066"/>
                </a:solidFill>
                <a:sym typeface="Wingdings" pitchFamily="2" charset="2"/>
              </a:rPr>
              <a:t>ligand)</a:t>
            </a:r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20391"/>
              </p:ext>
            </p:extLst>
          </p:nvPr>
        </p:nvGraphicFramePr>
        <p:xfrm>
          <a:off x="1600200" y="1905000"/>
          <a:ext cx="6333424" cy="256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CS ChemDraw Drawing" r:id="rId3" imgW="8006715" imgH="3242691" progId="ChemDraw.Document.6.0">
                  <p:embed/>
                </p:oleObj>
              </mc:Choice>
              <mc:Fallback>
                <p:oleObj name="CS ChemDraw Drawing" r:id="rId3" imgW="8006715" imgH="324269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6333424" cy="256032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733800" y="2788920"/>
            <a:ext cx="762000" cy="71628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Jacobsen Ligand </a:t>
            </a:r>
            <a:r>
              <a:rPr lang="en-US" dirty="0" smtClean="0">
                <a:solidFill>
                  <a:srgbClr val="002060"/>
                </a:solidFill>
              </a:rPr>
              <a:t>(Synthesis I)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554479"/>
            <a:ext cx="4191000" cy="476565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Stir the tartrate salt and two equivalents of potassium carbonate in water until they are </a:t>
            </a:r>
            <a:r>
              <a:rPr lang="en-US" i="1" dirty="0" smtClean="0"/>
              <a:t>completely</a:t>
            </a:r>
            <a:r>
              <a:rPr lang="en-US" dirty="0" smtClean="0"/>
              <a:t> dissolved</a:t>
            </a:r>
          </a:p>
          <a:p>
            <a:endParaRPr lang="en-US" dirty="0" smtClean="0"/>
          </a:p>
          <a:p>
            <a:endParaRPr lang="en-US" sz="2600" dirty="0" smtClean="0"/>
          </a:p>
          <a:p>
            <a:r>
              <a:rPr lang="en-US" dirty="0" smtClean="0"/>
              <a:t>Add 95 % ethanol</a:t>
            </a:r>
          </a:p>
          <a:p>
            <a:endParaRPr lang="en-US" dirty="0" smtClean="0"/>
          </a:p>
          <a:p>
            <a:r>
              <a:rPr lang="en-US" dirty="0" smtClean="0"/>
              <a:t>Heat to a gentle reflux</a:t>
            </a:r>
          </a:p>
          <a:p>
            <a:endParaRPr lang="en-US" sz="3200" dirty="0" smtClean="0"/>
          </a:p>
          <a:p>
            <a:endParaRPr lang="en-US" sz="1900" dirty="0"/>
          </a:p>
          <a:p>
            <a:r>
              <a:rPr lang="en-US" dirty="0" smtClean="0"/>
              <a:t>Add the ethanolic aldehyde solution (slightly more than two equivalents compared to the salt)</a:t>
            </a:r>
          </a:p>
          <a:p>
            <a:endParaRPr lang="en-US" sz="1300" dirty="0"/>
          </a:p>
          <a:p>
            <a:endParaRPr lang="en-US" dirty="0" smtClean="0"/>
          </a:p>
          <a:p>
            <a:endParaRPr lang="en-US" sz="1900" dirty="0" smtClean="0"/>
          </a:p>
          <a:p>
            <a:r>
              <a:rPr lang="en-US" dirty="0" smtClean="0"/>
              <a:t>Reflux for at least 45 min</a:t>
            </a:r>
          </a:p>
          <a:p>
            <a:r>
              <a:rPr lang="en-US" dirty="0" smtClean="0"/>
              <a:t>Add a small amount of water to mixture before allowing to cool down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55448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are two equivalents of K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used here?</a:t>
            </a:r>
          </a:p>
          <a:p>
            <a:endParaRPr lang="en-US" sz="17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95 % ethanol added?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does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reflux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imply?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are more than two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equivalents used here?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observation should be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made here?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mixture refluxed?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water added?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7019" y="1905000"/>
            <a:ext cx="3815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Two ammonium functions have to be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deprotonated and the bicarbonate is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too weak as a base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6501" y="5029200"/>
            <a:ext cx="281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bright yellow precipitate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2999" y="5858470"/>
            <a:ext cx="4038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lower the solubility of the </a:t>
            </a:r>
            <a:r>
              <a:rPr lang="en-US" b="1" dirty="0" smtClean="0">
                <a:solidFill>
                  <a:srgbClr val="FF0000"/>
                </a:solidFill>
              </a:rPr>
              <a:t>ligand </a:t>
            </a:r>
            <a:r>
              <a:rPr lang="en-US" b="1" dirty="0" smtClean="0">
                <a:solidFill>
                  <a:srgbClr val="FF0000"/>
                </a:solidFill>
              </a:rPr>
              <a:t>gradually while the solution </a:t>
            </a:r>
            <a:r>
              <a:rPr lang="en-US" b="1" dirty="0" smtClean="0">
                <a:solidFill>
                  <a:srgbClr val="FF0000"/>
                </a:solidFill>
              </a:rPr>
              <a:t>is </a:t>
            </a:r>
            <a:r>
              <a:rPr lang="en-US" b="1" dirty="0" smtClean="0">
                <a:solidFill>
                  <a:srgbClr val="FF0000"/>
                </a:solidFill>
              </a:rPr>
              <a:t>cooling to room temperature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971800"/>
            <a:ext cx="383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lower the polarity of the solution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8393"/>
          <a:stretch/>
        </p:blipFill>
        <p:spPr bwMode="auto">
          <a:xfrm>
            <a:off x="7924800" y="3429000"/>
            <a:ext cx="98445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53400" y="5029200"/>
            <a:ext cx="82266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Contains </a:t>
            </a:r>
            <a:br>
              <a:rPr lang="en-US" sz="1100" b="1" dirty="0" smtClean="0"/>
            </a:br>
            <a:r>
              <a:rPr lang="en-US" sz="1100" b="1" dirty="0" smtClean="0"/>
              <a:t>propylene </a:t>
            </a:r>
            <a:br>
              <a:rPr lang="en-US" sz="1100" b="1" dirty="0" smtClean="0"/>
            </a:br>
            <a:r>
              <a:rPr lang="en-US" sz="1100" b="1" dirty="0" smtClean="0"/>
              <a:t>glycol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544669"/>
            <a:ext cx="3065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Boiling of solution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Reflux ring in lower third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4" grpId="0"/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Jacobsen Ligand (Synthesis </a:t>
            </a:r>
            <a:r>
              <a:rPr lang="en-US" dirty="0" smtClean="0">
                <a:solidFill>
                  <a:srgbClr val="002060"/>
                </a:solidFill>
              </a:rPr>
              <a:t>II)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386943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Place the mixture in an </a:t>
            </a:r>
            <a:r>
              <a:rPr lang="en-US" i="1" dirty="0" smtClean="0"/>
              <a:t>ice-bath</a:t>
            </a:r>
          </a:p>
          <a:p>
            <a:r>
              <a:rPr lang="en-US" dirty="0" smtClean="0"/>
              <a:t>Isolate the precipitate </a:t>
            </a:r>
            <a:r>
              <a:rPr lang="en-US" dirty="0"/>
              <a:t>b</a:t>
            </a:r>
            <a:r>
              <a:rPr lang="en-US" dirty="0" smtClean="0"/>
              <a:t>y vacuum filtration</a:t>
            </a:r>
          </a:p>
          <a:p>
            <a:r>
              <a:rPr lang="en-US" dirty="0" smtClean="0"/>
              <a:t>Dissolve the crude ligand in a mixture of ethyl acetate and hexane (1:1, v/v)</a:t>
            </a:r>
          </a:p>
          <a:p>
            <a:endParaRPr lang="en-US" sz="1100" dirty="0" smtClean="0"/>
          </a:p>
          <a:p>
            <a:r>
              <a:rPr lang="en-US" dirty="0" smtClean="0"/>
              <a:t>Extract the organic layer with saturated sodium chloride solution </a:t>
            </a:r>
          </a:p>
          <a:p>
            <a:r>
              <a:rPr lang="en-US" dirty="0" smtClean="0"/>
              <a:t>Dry the organic layer over anhydrous 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Remove the solvent using the rotary evaporator</a:t>
            </a:r>
          </a:p>
          <a:p>
            <a:r>
              <a:rPr lang="en-US" dirty="0" smtClean="0"/>
              <a:t>Product: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434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is an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ice-bath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funnel is used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is used to wash the ligand?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a solvent mixture used here?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this step performed?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rotary evaporator used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can the final product be removed from the round bottom flask?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18782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0605" y="2667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wet ligand does not dissolve </a:t>
            </a:r>
            <a:r>
              <a:rPr lang="en-US" b="1" dirty="0">
                <a:solidFill>
                  <a:srgbClr val="FF0000"/>
                </a:solidFill>
              </a:rPr>
              <a:t>well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 either solvent alone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35287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Mechanically (spatula)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Add a small amount of </a:t>
            </a:r>
            <a:r>
              <a:rPr lang="en-US" b="1" dirty="0" err="1" smtClean="0">
                <a:solidFill>
                  <a:srgbClr val="FF0000"/>
                </a:solidFill>
              </a:rPr>
              <a:t>EtOAc</a:t>
            </a:r>
            <a:r>
              <a:rPr lang="en-US" b="1" dirty="0" smtClean="0">
                <a:solidFill>
                  <a:srgbClr val="FF0000"/>
                </a:solidFill>
              </a:rPr>
              <a:t> to dissolve the ligand in the flask and remove solvent in a small beaker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lum bright="-30000" contrast="50000"/>
          </a:blip>
          <a:srcRect/>
          <a:stretch>
            <a:fillRect/>
          </a:stretch>
        </p:blipFill>
        <p:spPr bwMode="auto">
          <a:xfrm>
            <a:off x="7924800" y="1295400"/>
            <a:ext cx="89535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0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Jacobsen Ligand (Characterization </a:t>
            </a:r>
            <a:r>
              <a:rPr lang="en-US" dirty="0" smtClean="0">
                <a:solidFill>
                  <a:srgbClr val="002060"/>
                </a:solidFill>
              </a:rPr>
              <a:t>I)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Crystal </a:t>
            </a:r>
            <a:r>
              <a:rPr lang="en-US" b="1" dirty="0" smtClean="0"/>
              <a:t>structure </a:t>
            </a:r>
            <a:r>
              <a:rPr lang="en-US" dirty="0" smtClean="0"/>
              <a:t>(for reference see reader)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two </a:t>
            </a:r>
            <a:r>
              <a:rPr lang="en-US" dirty="0" err="1">
                <a:solidFill>
                  <a:srgbClr val="002060"/>
                </a:solidFill>
              </a:rPr>
              <a:t>salicylideneimine</a:t>
            </a:r>
            <a:r>
              <a:rPr lang="en-US" dirty="0">
                <a:solidFill>
                  <a:srgbClr val="002060"/>
                </a:solidFill>
              </a:rPr>
              <a:t> moieties are planar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en-US" dirty="0">
                <a:solidFill>
                  <a:srgbClr val="002060"/>
                </a:solidFill>
              </a:rPr>
              <a:t>almost perpendicular to each other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C-N bond distances (127.2 pm) are in the normal range for C-N double </a:t>
            </a:r>
            <a:r>
              <a:rPr lang="en-US" dirty="0" smtClean="0">
                <a:solidFill>
                  <a:srgbClr val="002060"/>
                </a:solidFill>
              </a:rPr>
              <a:t>bonds, which are longer than C-O double bonds (~120 pm) but shorter than C-C double bonds (~134 pm)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bond distances </a:t>
            </a:r>
            <a:r>
              <a:rPr lang="en-US" i="1" dirty="0">
                <a:solidFill>
                  <a:srgbClr val="002060"/>
                </a:solidFill>
              </a:rPr>
              <a:t>O1</a:t>
            </a:r>
            <a:r>
              <a:rPr lang="en-US" dirty="0">
                <a:solidFill>
                  <a:srgbClr val="002060"/>
                </a:solidFill>
              </a:rPr>
              <a:t>…</a:t>
            </a:r>
            <a:r>
              <a:rPr lang="en-US" i="1" dirty="0">
                <a:solidFill>
                  <a:srgbClr val="002060"/>
                </a:solidFill>
              </a:rPr>
              <a:t>N9</a:t>
            </a:r>
            <a:r>
              <a:rPr lang="en-US" dirty="0">
                <a:solidFill>
                  <a:srgbClr val="002060"/>
                </a:solidFill>
              </a:rPr>
              <a:t> (260.4 pm) and the </a:t>
            </a:r>
            <a:r>
              <a:rPr lang="en-US" i="1" dirty="0">
                <a:solidFill>
                  <a:srgbClr val="002060"/>
                </a:solidFill>
              </a:rPr>
              <a:t>O24</a:t>
            </a:r>
            <a:r>
              <a:rPr lang="en-US" dirty="0">
                <a:solidFill>
                  <a:srgbClr val="002060"/>
                </a:solidFill>
              </a:rPr>
              <a:t>…</a:t>
            </a:r>
            <a:r>
              <a:rPr lang="en-US" i="1" dirty="0">
                <a:solidFill>
                  <a:srgbClr val="002060"/>
                </a:solidFill>
              </a:rPr>
              <a:t>N16</a:t>
            </a:r>
            <a:r>
              <a:rPr lang="en-US" dirty="0">
                <a:solidFill>
                  <a:srgbClr val="002060"/>
                </a:solidFill>
              </a:rPr>
              <a:t> (260.2 pm) are indicative of a strong hydrogen bonding because the O-N distance is much shorter than the sum of the van der Waals radii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</a:rPr>
              <a:t>O: 150 pm, N: 155 pm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barrier for the nitrogen inversion on the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imine nitrogen is about 100 kJ/mol, which is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 higher than the energy at room temperature which accounts for the broad signals in the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baseline="30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H-NMR spectrum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3260" t="18394" r="33799" b="14767"/>
          <a:stretch/>
        </p:blipFill>
        <p:spPr bwMode="auto">
          <a:xfrm>
            <a:off x="5943600" y="2514600"/>
            <a:ext cx="289560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7086600" y="3810000"/>
            <a:ext cx="76200" cy="1143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488936" y="3200400"/>
            <a:ext cx="76200" cy="152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9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Jacobsen Ligand </a:t>
            </a:r>
            <a:r>
              <a:rPr lang="en-US" dirty="0" smtClean="0">
                <a:solidFill>
                  <a:srgbClr val="002060"/>
                </a:solidFill>
              </a:rPr>
              <a:t>(Characterization II)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Polarimetry</a:t>
            </a:r>
            <a:r>
              <a:rPr lang="en-US" sz="2400" dirty="0" smtClean="0"/>
              <a:t>: 1-2 % solution</a:t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 err="1" smtClean="0"/>
              <a:t>EtOAc:hexane</a:t>
            </a:r>
            <a:r>
              <a:rPr lang="en-US" sz="2400" dirty="0" smtClean="0"/>
              <a:t> </a:t>
            </a:r>
            <a:r>
              <a:rPr lang="en-US" sz="2400" dirty="0"/>
              <a:t>(1:1)</a:t>
            </a:r>
            <a:endParaRPr lang="en-US" sz="2400" dirty="0" smtClean="0"/>
          </a:p>
          <a:p>
            <a:r>
              <a:rPr lang="en-US" sz="2400" b="1" dirty="0" smtClean="0"/>
              <a:t>UV-Vis spectroscopy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Hexane, quartz </a:t>
            </a:r>
            <a:r>
              <a:rPr lang="en-US" sz="2000" dirty="0">
                <a:solidFill>
                  <a:srgbClr val="002060"/>
                </a:solidFill>
              </a:rPr>
              <a:t>cuvette </a:t>
            </a:r>
            <a:r>
              <a:rPr lang="en-US" sz="2000" dirty="0" smtClean="0">
                <a:solidFill>
                  <a:srgbClr val="002060"/>
                </a:solidFill>
              </a:rPr>
              <a:t>($$$)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Range: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 l</a:t>
            </a:r>
            <a:r>
              <a:rPr lang="en-US" sz="2000" dirty="0" smtClean="0">
                <a:solidFill>
                  <a:srgbClr val="002060"/>
                </a:solidFill>
              </a:rPr>
              <a:t>=200-600 nm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concentration is based on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n-US" sz="2000" dirty="0" smtClean="0">
                <a:solidFill>
                  <a:srgbClr val="002060"/>
                </a:solidFill>
              </a:rPr>
              <a:t>-values from </a:t>
            </a:r>
            <a:r>
              <a:rPr lang="en-US" sz="2000" dirty="0">
                <a:solidFill>
                  <a:srgbClr val="002060"/>
                </a:solidFill>
              </a:rPr>
              <a:t>the literature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400" b="1" dirty="0" smtClean="0"/>
              <a:t>Infrared spectrum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srgbClr val="FF0000"/>
                </a:solidFill>
              </a:rPr>
              <a:t>(C=N)=1631 cm</a:t>
            </a:r>
            <a:r>
              <a:rPr lang="en-US" sz="1600" baseline="30000" dirty="0" smtClean="0">
                <a:solidFill>
                  <a:srgbClr val="FF0000"/>
                </a:solidFill>
              </a:rPr>
              <a:t>-1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weaker than a carbonyl </a:t>
            </a:r>
            <a:r>
              <a:rPr lang="en-US" sz="1600" dirty="0">
                <a:solidFill>
                  <a:srgbClr val="FF0000"/>
                </a:solidFill>
              </a:rPr>
              <a:t>group in terms </a:t>
            </a:r>
            <a:r>
              <a:rPr lang="en-US" sz="1600" dirty="0" smtClean="0">
                <a:solidFill>
                  <a:srgbClr val="FF0000"/>
                </a:solidFill>
              </a:rPr>
              <a:t>of intensity </a:t>
            </a:r>
            <a:r>
              <a:rPr lang="en-US" sz="1600" dirty="0">
                <a:solidFill>
                  <a:srgbClr val="FF0000"/>
                </a:solidFill>
              </a:rPr>
              <a:t>and bond </a:t>
            </a:r>
            <a:r>
              <a:rPr lang="en-US" sz="1600" dirty="0" smtClean="0">
                <a:solidFill>
                  <a:srgbClr val="FF0000"/>
                </a:solidFill>
              </a:rPr>
              <a:t>strength (aldehyde: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srgbClr val="FF0000"/>
                </a:solidFill>
              </a:rPr>
              <a:t>(C=O)=~1650 cm</a:t>
            </a:r>
            <a:r>
              <a:rPr lang="en-US" sz="1600" baseline="30000" dirty="0" smtClean="0">
                <a:solidFill>
                  <a:srgbClr val="FF0000"/>
                </a:solidFill>
              </a:rPr>
              <a:t>-1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srgbClr val="0070C0"/>
                </a:solidFill>
              </a:rPr>
              <a:t>(OH)=2300-3100 cm</a:t>
            </a:r>
            <a:r>
              <a:rPr lang="en-US" sz="1600" baseline="30000" dirty="0" smtClean="0">
                <a:solidFill>
                  <a:srgbClr val="0070C0"/>
                </a:solidFill>
              </a:rPr>
              <a:t>-1</a:t>
            </a:r>
            <a:r>
              <a:rPr lang="en-US" sz="1600" dirty="0" smtClean="0">
                <a:solidFill>
                  <a:srgbClr val="0070C0"/>
                </a:solidFill>
              </a:rPr>
              <a:t>, shifted to significantly lower wavenumbers due to the strong intramolecular hydrogen bond between phenolic hydroxyl group and the imine nitrogen atom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srgbClr val="006600"/>
                </a:solidFill>
              </a:rPr>
              <a:t>(CH, </a:t>
            </a:r>
            <a:r>
              <a:rPr lang="en-US" sz="1600" i="1" dirty="0" smtClean="0">
                <a:solidFill>
                  <a:srgbClr val="006600"/>
                </a:solidFill>
              </a:rPr>
              <a:t>sp</a:t>
            </a:r>
            <a:r>
              <a:rPr lang="en-US" sz="1600" i="1" baseline="30000" dirty="0" smtClean="0">
                <a:solidFill>
                  <a:srgbClr val="006600"/>
                </a:solidFill>
              </a:rPr>
              <a:t>3</a:t>
            </a:r>
            <a:r>
              <a:rPr lang="en-US" sz="1600" dirty="0" smtClean="0">
                <a:solidFill>
                  <a:srgbClr val="006600"/>
                </a:solidFill>
              </a:rPr>
              <a:t>)=2850-2960 cm</a:t>
            </a:r>
            <a:r>
              <a:rPr lang="en-US" sz="1600" baseline="30000" dirty="0" smtClean="0">
                <a:solidFill>
                  <a:srgbClr val="006600"/>
                </a:solidFill>
              </a:rPr>
              <a:t>-1</a:t>
            </a:r>
            <a:r>
              <a:rPr lang="en-US" sz="1600" dirty="0" smtClean="0">
                <a:solidFill>
                  <a:srgbClr val="006600"/>
                </a:solidFill>
              </a:rPr>
              <a:t> (</a:t>
            </a:r>
            <a:r>
              <a:rPr lang="en-US" sz="1600" i="1" dirty="0" smtClean="0">
                <a:solidFill>
                  <a:srgbClr val="006600"/>
                </a:solidFill>
              </a:rPr>
              <a:t>tert.</a:t>
            </a:r>
            <a:r>
              <a:rPr lang="en-US" sz="1600" dirty="0" smtClean="0">
                <a:solidFill>
                  <a:srgbClr val="006600"/>
                </a:solidFill>
              </a:rPr>
              <a:t>-Bu, cyclohexane)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962400" cy="285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eft Brace 9"/>
          <p:cNvSpPr/>
          <p:nvPr/>
        </p:nvSpPr>
        <p:spPr>
          <a:xfrm rot="5400000">
            <a:off x="6037112" y="1582887"/>
            <a:ext cx="152401" cy="1101428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1676400"/>
            <a:ext cx="81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0070C0"/>
                </a:solidFill>
              </a:rPr>
              <a:t>(OH)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810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FF0000"/>
                </a:solidFill>
              </a:rPr>
              <a:t>(C=N)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72" y="2286000"/>
            <a:ext cx="1083228" cy="191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96460" y="3733800"/>
            <a:ext cx="96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006600"/>
                </a:solidFill>
              </a:rPr>
              <a:t>(CH, </a:t>
            </a:r>
            <a:r>
              <a:rPr lang="en-US" sz="1400" i="1" dirty="0" smtClean="0">
                <a:solidFill>
                  <a:srgbClr val="006600"/>
                </a:solidFill>
              </a:rPr>
              <a:t>sp</a:t>
            </a:r>
            <a:r>
              <a:rPr lang="en-US" sz="1400" i="1" baseline="30000" dirty="0" smtClean="0">
                <a:solidFill>
                  <a:srgbClr val="006600"/>
                </a:solidFill>
              </a:rPr>
              <a:t>3</a:t>
            </a:r>
            <a:r>
              <a:rPr lang="en-US" sz="1400" dirty="0" smtClean="0">
                <a:solidFill>
                  <a:srgbClr val="006600"/>
                </a:solidFill>
              </a:rPr>
              <a:t>)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rot="60000">
            <a:off x="5562044" y="2219334"/>
            <a:ext cx="1097280" cy="548640"/>
          </a:xfrm>
          <a:custGeom>
            <a:avLst/>
            <a:gdLst>
              <a:gd name="connsiteX0" fmla="*/ 0 w 1294843"/>
              <a:gd name="connsiteY0" fmla="*/ 49141 h 381667"/>
              <a:gd name="connsiteX1" fmla="*/ 475013 w 1294843"/>
              <a:gd name="connsiteY1" fmla="*/ 381650 h 381667"/>
              <a:gd name="connsiteX2" fmla="*/ 1211283 w 1294843"/>
              <a:gd name="connsiteY2" fmla="*/ 37266 h 381667"/>
              <a:gd name="connsiteX3" fmla="*/ 1246909 w 1294843"/>
              <a:gd name="connsiteY3" fmla="*/ 25390 h 3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843" h="381667">
                <a:moveTo>
                  <a:pt x="0" y="49141"/>
                </a:moveTo>
                <a:cubicBezTo>
                  <a:pt x="136566" y="216385"/>
                  <a:pt x="273133" y="383629"/>
                  <a:pt x="475013" y="381650"/>
                </a:cubicBezTo>
                <a:cubicBezTo>
                  <a:pt x="676893" y="379671"/>
                  <a:pt x="1082634" y="96643"/>
                  <a:pt x="1211283" y="37266"/>
                </a:cubicBezTo>
                <a:cubicBezTo>
                  <a:pt x="1339932" y="-22111"/>
                  <a:pt x="1293420" y="1639"/>
                  <a:pt x="1246909" y="25390"/>
                </a:cubicBezTo>
              </a:path>
            </a:pathLst>
          </a:cu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00" y="2743200"/>
            <a:ext cx="228600" cy="1308556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6011"/>
            <a:ext cx="3657600" cy="463858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Jacobsen Ligand (Characterization </a:t>
            </a:r>
            <a:r>
              <a:rPr lang="en-US" dirty="0" smtClean="0">
                <a:solidFill>
                  <a:srgbClr val="002060"/>
                </a:solidFill>
              </a:rPr>
              <a:t>III)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baseline="30000" dirty="0" smtClean="0"/>
              <a:t>1</a:t>
            </a:r>
            <a:r>
              <a:rPr lang="en-US" b="1" dirty="0" smtClean="0"/>
              <a:t>H-NMR spectrum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837" y="-6462712"/>
            <a:ext cx="2903473" cy="264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3400" y="4492823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Imine-H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475" y="205740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chemeClr val="accent4">
                    <a:lumMod val="50000"/>
                  </a:schemeClr>
                </a:solidFill>
              </a:rPr>
              <a:t>tert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.-Bu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4419600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CH-N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595595"/>
              </p:ext>
            </p:extLst>
          </p:nvPr>
        </p:nvGraphicFramePr>
        <p:xfrm>
          <a:off x="5528469" y="2209800"/>
          <a:ext cx="1412875" cy="249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CS ChemDraw Drawing" r:id="rId6" imgW="2791568" imgH="4937275" progId="ChemDraw.Document.6.0">
                  <p:embed/>
                </p:oleObj>
              </mc:Choice>
              <mc:Fallback>
                <p:oleObj name="CS ChemDraw Drawing" r:id="rId6" imgW="2791568" imgH="493727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469" y="2209800"/>
                        <a:ext cx="1412875" cy="2493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5152203" y="4356194"/>
            <a:ext cx="0" cy="383977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20221" y="4025946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CDCl</a:t>
            </a:r>
            <a:r>
              <a:rPr lang="en-US" sz="1400" baseline="-25000" dirty="0" smtClean="0">
                <a:solidFill>
                  <a:srgbClr val="006600"/>
                </a:solidFill>
              </a:rPr>
              <a:t>3</a:t>
            </a:r>
            <a:endParaRPr lang="en-US" sz="1400" baseline="-25000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400" y="4876800"/>
            <a:ext cx="632046" cy="225623"/>
          </a:xfrm>
          <a:prstGeom prst="rect">
            <a:avLst/>
          </a:prstGeom>
          <a:noFill/>
          <a:ln w="158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5447" y="5026223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cyclohexane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8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9" y="2103120"/>
            <a:ext cx="3657600" cy="381381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371600" y="2130623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OH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7" grpId="0"/>
      <p:bldP spid="14" grpId="0" animBg="1"/>
      <p:bldP spid="1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3" cstate="print">
            <a:lum contras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3" r="-5855"/>
          <a:stretch/>
        </p:blipFill>
        <p:spPr bwMode="auto">
          <a:xfrm>
            <a:off x="2286000" y="2101985"/>
            <a:ext cx="4599940" cy="425422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Jacobsen Ligand (Characterization </a:t>
            </a:r>
            <a:r>
              <a:rPr lang="en-US" dirty="0" smtClean="0">
                <a:solidFill>
                  <a:srgbClr val="002060"/>
                </a:solidFill>
              </a:rPr>
              <a:t>IV)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baseline="30000" dirty="0" smtClean="0"/>
              <a:t>13</a:t>
            </a:r>
            <a:r>
              <a:rPr lang="en-US" b="1" dirty="0" smtClean="0"/>
              <a:t>C{</a:t>
            </a:r>
            <a:r>
              <a:rPr lang="en-US" b="1" baseline="30000" dirty="0" smtClean="0"/>
              <a:t>1</a:t>
            </a:r>
            <a:r>
              <a:rPr lang="en-US" b="1" dirty="0" smtClean="0"/>
              <a:t>H}-NMR spectrum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64408" y="4508771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08738" y="4184442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</a:t>
            </a:r>
            <a:r>
              <a:rPr lang="en-US" sz="1400" dirty="0" smtClean="0"/>
              <a:t>=N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439596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75466" y="4075211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600"/>
                </a:solidFill>
              </a:rPr>
              <a:t>C</a:t>
            </a:r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094606"/>
              </p:ext>
            </p:extLst>
          </p:nvPr>
        </p:nvGraphicFramePr>
        <p:xfrm>
          <a:off x="6790813" y="2740123"/>
          <a:ext cx="1514987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CS ChemDraw Drawing" r:id="rId4" imgW="2791568" imgH="4926761" progId="ChemDraw.Document.6.0">
                  <p:embed/>
                </p:oleObj>
              </mc:Choice>
              <mc:Fallback>
                <p:oleObj name="CS ChemDraw Drawing" r:id="rId4" imgW="2791568" imgH="492676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813" y="2740123"/>
                        <a:ext cx="1514987" cy="2670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93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</TotalTime>
  <Words>494</Words>
  <Application>Microsoft Office PowerPoint</Application>
  <PresentationFormat>On-screen Show (4:3)</PresentationFormat>
  <Paragraphs>147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CS ChemDraw Drawing</vt:lpstr>
      <vt:lpstr>Lecture 2b</vt:lpstr>
      <vt:lpstr>Chiral Diamines as Part of a Chiral Catalysts</vt:lpstr>
      <vt:lpstr>Jacobsen Ligand (Theory)</vt:lpstr>
      <vt:lpstr>Jacobsen Ligand (Synthesis I)</vt:lpstr>
      <vt:lpstr>Jacobsen Ligand (Synthesis II)</vt:lpstr>
      <vt:lpstr>Jacobsen Ligand (Characterization I)</vt:lpstr>
      <vt:lpstr>Jacobsen Ligand (Characterization II)</vt:lpstr>
      <vt:lpstr>Jacobsen Ligand (Characterization III)</vt:lpstr>
      <vt:lpstr>Jacobsen Ligand (Characterization IV)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2b</dc:title>
  <dc:creator>bacher</dc:creator>
  <cp:lastModifiedBy>Alf Bacher</cp:lastModifiedBy>
  <cp:revision>128</cp:revision>
  <dcterms:created xsi:type="dcterms:W3CDTF">2010-09-17T19:04:19Z</dcterms:created>
  <dcterms:modified xsi:type="dcterms:W3CDTF">2015-01-02T22:57:50Z</dcterms:modified>
</cp:coreProperties>
</file>