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CC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9AD7B-04A6-4E4F-8BB2-ABACECD62EE2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33918-21F4-4930-8E00-5F2C7B43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33918-21F4-4930-8E00-5F2C7B4361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4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7543-0314-4AFD-A816-AC6BF587ED79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D31F-4747-426E-9671-95C161C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1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7543-0314-4AFD-A816-AC6BF587ED79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D31F-4747-426E-9671-95C161C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9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7543-0314-4AFD-A816-AC6BF587ED79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D31F-4747-426E-9671-95C161C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7543-0314-4AFD-A816-AC6BF587ED79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D31F-4747-426E-9671-95C161C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7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7543-0314-4AFD-A816-AC6BF587ED79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D31F-4747-426E-9671-95C161C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7543-0314-4AFD-A816-AC6BF587ED79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D31F-4747-426E-9671-95C161C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7543-0314-4AFD-A816-AC6BF587ED79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D31F-4747-426E-9671-95C161C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7543-0314-4AFD-A816-AC6BF587ED79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D31F-4747-426E-9671-95C161C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7543-0314-4AFD-A816-AC6BF587ED79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D31F-4747-426E-9671-95C161C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7543-0314-4AFD-A816-AC6BF587ED79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D31F-4747-426E-9671-95C161C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7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7543-0314-4AFD-A816-AC6BF587ED79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D31F-4747-426E-9671-95C161C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4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37543-0314-4AFD-A816-AC6BF587ED79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FD31F-4747-426E-9671-95C161C3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6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emf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11" Type="http://schemas.openxmlformats.org/officeDocument/2006/relationships/image" Target="../media/image8.e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Lecture 2a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52204"/>
            <a:ext cx="7315200" cy="719796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en-US" sz="3600" i="1" spc="0" dirty="0" smtClean="0">
                <a:ln w="18415" cmpd="sng">
                  <a:solidFill>
                    <a:srgbClr val="A50021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Optical Purity</a:t>
            </a:r>
            <a:endParaRPr lang="en-US" sz="3600" i="1" spc="0" dirty="0">
              <a:ln w="18415" cmpd="sng">
                <a:solidFill>
                  <a:srgbClr val="A50021"/>
                </a:solidFill>
                <a:prstDash val="solid"/>
              </a:ln>
              <a:solidFill>
                <a:srgbClr val="A5002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Polarimetry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Polarimeter</a:t>
            </a:r>
            <a:r>
              <a:rPr lang="en-US" dirty="0"/>
              <a:t> </a:t>
            </a:r>
            <a:r>
              <a:rPr lang="en-US" dirty="0" smtClean="0"/>
              <a:t>(located in YH 6104)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Polarimetry</a:t>
            </a:r>
            <a:r>
              <a:rPr lang="en-US" dirty="0" smtClean="0"/>
              <a:t> cell (~$1000)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Concentration: usually 0.5-3 % depending on specific optical rotation, the amount of material available for the measurement and the intensity of the color of the compound</a:t>
            </a:r>
            <a:endParaRPr lang="en-US" dirty="0"/>
          </a:p>
          <a:p>
            <a:r>
              <a:rPr lang="en-US" dirty="0" smtClean="0"/>
              <a:t>It is important that there are </a:t>
            </a:r>
            <a:r>
              <a:rPr lang="en-US" b="1" dirty="0" smtClean="0"/>
              <a:t>no</a:t>
            </a:r>
            <a:r>
              <a:rPr lang="en-US" dirty="0" smtClean="0"/>
              <a:t> air bubbles in the path of the light because they will cause problems in the measurement (i.e., dark sample error)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Note that the sample </a:t>
            </a:r>
            <a:r>
              <a:rPr lang="en-US" b="1" dirty="0">
                <a:solidFill>
                  <a:srgbClr val="FF0000"/>
                </a:solidFill>
              </a:rPr>
              <a:t>used for polarimetry </a:t>
            </a:r>
            <a:r>
              <a:rPr lang="en-US" b="1" dirty="0" smtClean="0">
                <a:solidFill>
                  <a:srgbClr val="FF0000"/>
                </a:solidFill>
              </a:rPr>
              <a:t>can be recovered from the solution if needed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Polar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79739"/>
            <a:ext cx="4537710" cy="175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larcel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1905000" cy="14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0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Optical Purity Assessment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Conversion to enantiomers into diastereomers followed by quantitation using </a:t>
            </a:r>
            <a:r>
              <a:rPr lang="en-US" baseline="30000" dirty="0" smtClean="0"/>
              <a:t>1</a:t>
            </a:r>
            <a:r>
              <a:rPr lang="en-US" dirty="0" smtClean="0"/>
              <a:t>H-NMR spectroscopy ($$)</a:t>
            </a:r>
          </a:p>
          <a:p>
            <a:r>
              <a:rPr lang="en-US" dirty="0" smtClean="0"/>
              <a:t>Chiral solvent ($$$)</a:t>
            </a:r>
          </a:p>
          <a:p>
            <a:r>
              <a:rPr lang="en-US" dirty="0" smtClean="0"/>
              <a:t>Chiral NMR shift reagents ($$$)</a:t>
            </a:r>
          </a:p>
          <a:p>
            <a:r>
              <a:rPr lang="en-US" dirty="0" smtClean="0"/>
              <a:t>Chromatography on chiral HPLC or GC phases ($$)</a:t>
            </a:r>
          </a:p>
          <a:p>
            <a:r>
              <a:rPr lang="en-US" dirty="0" smtClean="0"/>
              <a:t>Polarimetry ($$)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Mosher’s Acid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Example: </a:t>
            </a:r>
            <a:r>
              <a:rPr lang="en-US" dirty="0"/>
              <a:t>(±)-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-phenylethylamine is reacted with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-methoxy-</a:t>
            </a:r>
            <a:br>
              <a:rPr lang="en-US" dirty="0" smtClean="0"/>
            </a:br>
            <a:r>
              <a:rPr lang="en-US" dirty="0" err="1" smtClean="0"/>
              <a:t>phenylacetyl</a:t>
            </a:r>
            <a:r>
              <a:rPr lang="en-US" dirty="0" smtClean="0"/>
              <a:t> chloride to form diastereomeric amides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methyl groups in the amine (marked in red in the amide) appear at different chemical shifts in the </a:t>
            </a:r>
            <a:r>
              <a:rPr lang="en-US" baseline="30000" dirty="0"/>
              <a:t>1</a:t>
            </a:r>
            <a:r>
              <a:rPr lang="en-US" dirty="0"/>
              <a:t>H-NMR </a:t>
            </a:r>
            <a:r>
              <a:rPr lang="en-US" dirty="0" smtClean="0"/>
              <a:t>spectrum (</a:t>
            </a:r>
            <a:r>
              <a:rPr lang="en-US" dirty="0" err="1" smtClean="0">
                <a:latin typeface="Symbol" pitchFamily="18" charset="2"/>
              </a:rPr>
              <a:t>Dd</a:t>
            </a:r>
            <a:r>
              <a:rPr lang="en-US" dirty="0" smtClean="0"/>
              <a:t>=0.07 ppm) </a:t>
            </a:r>
            <a:r>
              <a:rPr lang="en-US" dirty="0"/>
              <a:t>in the </a:t>
            </a:r>
            <a:r>
              <a:rPr lang="en-US" dirty="0" smtClean="0"/>
              <a:t>diastereomeric amides because of the hindered rotation about the C-N bond, which possesses a significant double bond character</a:t>
            </a:r>
          </a:p>
          <a:p>
            <a:r>
              <a:rPr lang="en-US" dirty="0" smtClean="0"/>
              <a:t>Accuracy of this method is about </a:t>
            </a:r>
            <a:r>
              <a:rPr lang="en-US" dirty="0" smtClean="0">
                <a:latin typeface="Symbol" pitchFamily="18" charset="2"/>
              </a:rPr>
              <a:t>D= </a:t>
            </a:r>
            <a:r>
              <a:rPr lang="en-US" dirty="0" smtClean="0">
                <a:latin typeface="Times New Roman"/>
                <a:cs typeface="Times New Roman"/>
              </a:rPr>
              <a:t>±5 %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221847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867400" y="2895600"/>
            <a:ext cx="457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178098"/>
              </p:ext>
            </p:extLst>
          </p:nvPr>
        </p:nvGraphicFramePr>
        <p:xfrm>
          <a:off x="1447800" y="2286000"/>
          <a:ext cx="3530641" cy="173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CS ChemDraw Drawing" r:id="rId4" imgW="5719323" imgH="2814368" progId="ChemDraw.Document.6.0">
                  <p:embed/>
                </p:oleObj>
              </mc:Choice>
              <mc:Fallback>
                <p:oleObj name="CS ChemDraw Drawing" r:id="rId4" imgW="5719323" imgH="2814368" progId="ChemDraw.Document.6.0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86000"/>
                        <a:ext cx="3530641" cy="173736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1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Chiral NMR Shift Reagents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Chiral NMR shift reagents are compounds that contain </a:t>
            </a:r>
            <a:br>
              <a:rPr lang="en-US" sz="1800" dirty="0" smtClean="0"/>
            </a:br>
            <a:r>
              <a:rPr lang="en-US" sz="1800" dirty="0" smtClean="0"/>
              <a:t>lanthanide ions that form complexes with chelating </a:t>
            </a:r>
            <a:br>
              <a:rPr lang="en-US" sz="1800" dirty="0" smtClean="0"/>
            </a:br>
            <a:r>
              <a:rPr lang="en-US" sz="1800" dirty="0" smtClean="0"/>
              <a:t>molecules i.e., chiral camphor derivatives like in </a:t>
            </a:r>
            <a:r>
              <a:rPr lang="en-US" sz="1800" dirty="0" err="1" smtClean="0"/>
              <a:t>Eu</a:t>
            </a:r>
            <a:r>
              <a:rPr lang="en-US" sz="1800" dirty="0" smtClean="0"/>
              <a:t>(</a:t>
            </a:r>
            <a:r>
              <a:rPr lang="en-US" sz="1800" dirty="0" err="1" smtClean="0"/>
              <a:t>hfc</a:t>
            </a:r>
            <a:r>
              <a:rPr lang="en-US" sz="1800" dirty="0" smtClean="0"/>
              <a:t>)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or </a:t>
            </a:r>
            <a:r>
              <a:rPr lang="en-US" sz="1800" dirty="0" err="1" smtClean="0"/>
              <a:t>Eu</a:t>
            </a:r>
            <a:r>
              <a:rPr lang="en-US" sz="1800" dirty="0" smtClean="0"/>
              <a:t>(</a:t>
            </a:r>
            <a:r>
              <a:rPr lang="en-US" sz="1800" dirty="0" err="1" smtClean="0"/>
              <a:t>tfc</a:t>
            </a:r>
            <a:r>
              <a:rPr lang="en-US" sz="1800" dirty="0" smtClean="0"/>
              <a:t>)</a:t>
            </a:r>
            <a:r>
              <a:rPr lang="en-US" sz="1800" baseline="-25000" dirty="0" smtClean="0"/>
              <a:t>3</a:t>
            </a:r>
            <a:endParaRPr lang="en-US" sz="1800" dirty="0" smtClean="0"/>
          </a:p>
          <a:p>
            <a:r>
              <a:rPr lang="en-US" sz="1800" dirty="0" smtClean="0"/>
              <a:t>They are weakly paramagnetic </a:t>
            </a:r>
            <a:r>
              <a:rPr lang="en-US" sz="1800" dirty="0"/>
              <a:t>because </a:t>
            </a:r>
            <a:r>
              <a:rPr lang="en-US" sz="1800" dirty="0" smtClean="0"/>
              <a:t>they possess </a:t>
            </a:r>
            <a:r>
              <a:rPr lang="en-US" sz="1800" dirty="0"/>
              <a:t>low-lying excited </a:t>
            </a:r>
            <a:r>
              <a:rPr lang="en-US" sz="1800" dirty="0" smtClean="0"/>
              <a:t>states, </a:t>
            </a:r>
            <a:r>
              <a:rPr lang="en-US" sz="1800" dirty="0"/>
              <a:t>which have a magnetic moment and which are partially occupied at room </a:t>
            </a:r>
            <a:r>
              <a:rPr lang="en-US" sz="1800" dirty="0" smtClean="0"/>
              <a:t>temperature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Eu</a:t>
            </a:r>
            <a:r>
              <a:rPr lang="en-US" sz="1800" baseline="30000" dirty="0"/>
              <a:t>3+</a:t>
            </a:r>
            <a:r>
              <a:rPr lang="en-US" sz="1800" dirty="0"/>
              <a:t>-ion induces a spreading of the chemical shifts over a </a:t>
            </a:r>
            <a:r>
              <a:rPr lang="en-US" sz="1800" dirty="0" smtClean="0"/>
              <a:t>wider </a:t>
            </a:r>
            <a:r>
              <a:rPr lang="en-US" sz="1800" dirty="0"/>
              <a:t>range according to the McConnell-Robertson </a:t>
            </a:r>
            <a:r>
              <a:rPr lang="en-US" sz="1800" dirty="0" smtClean="0"/>
              <a:t>equation (</a:t>
            </a:r>
            <a:r>
              <a:rPr lang="en-US" sz="1800" i="1" dirty="0" smtClean="0"/>
              <a:t>J. Chem. Phys.</a:t>
            </a:r>
            <a:r>
              <a:rPr lang="en-US" sz="1800" b="1" dirty="0"/>
              <a:t> 1958</a:t>
            </a:r>
            <a:r>
              <a:rPr lang="en-US" sz="1800" dirty="0"/>
              <a:t>, </a:t>
            </a:r>
            <a:r>
              <a:rPr lang="en-US" sz="1800" i="1" dirty="0" smtClean="0"/>
              <a:t>29</a:t>
            </a:r>
            <a:r>
              <a:rPr lang="en-US" sz="1800" dirty="0" smtClean="0"/>
              <a:t>, 1361) </a:t>
            </a:r>
            <a:endParaRPr lang="en-US" sz="1800" dirty="0"/>
          </a:p>
          <a:p>
            <a:endParaRPr lang="en-US" sz="1800" baseline="-25000" dirty="0" smtClean="0"/>
          </a:p>
          <a:p>
            <a:endParaRPr lang="en-US" sz="1200" dirty="0" smtClean="0"/>
          </a:p>
          <a:p>
            <a:r>
              <a:rPr lang="en-US" sz="1800" dirty="0" smtClean="0"/>
              <a:t>The following spectra illustrate on how lanthanide shift </a:t>
            </a:r>
            <a:br>
              <a:rPr lang="en-US" sz="1800" dirty="0" smtClean="0"/>
            </a:br>
            <a:r>
              <a:rPr lang="en-US" sz="1800" dirty="0" smtClean="0"/>
              <a:t>reagent works using ethyl 3-hydroxybutanoate as an example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823044"/>
              </p:ext>
            </p:extLst>
          </p:nvPr>
        </p:nvGraphicFramePr>
        <p:xfrm>
          <a:off x="1066800" y="5015865"/>
          <a:ext cx="1975857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CS ChemDraw Drawing" r:id="rId3" imgW="2253845" imgH="1355965" progId="ChemDraw.Document.6.0">
                  <p:embed/>
                </p:oleObj>
              </mc:Choice>
              <mc:Fallback>
                <p:oleObj name="CS ChemDraw Drawing" r:id="rId3" imgW="2253845" imgH="13559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5015865"/>
                        <a:ext cx="1975857" cy="118872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2">
                              <a:lumMod val="60000"/>
                              <a:lumOff val="40000"/>
                            </a:schemeClr>
                          </a:gs>
                          <a:gs pos="64999">
                            <a:schemeClr val="accent2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4">
                              <a:lumMod val="20000"/>
                              <a:lumOff val="8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167840"/>
              </p:ext>
            </p:extLst>
          </p:nvPr>
        </p:nvGraphicFramePr>
        <p:xfrm>
          <a:off x="6248400" y="1447800"/>
          <a:ext cx="2790542" cy="127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CS ChemDraw Drawing" r:id="rId5" imgW="3488177" imgH="1595348" progId="ChemDraw.Document.6.0">
                  <p:embed/>
                </p:oleObj>
              </mc:Choice>
              <mc:Fallback>
                <p:oleObj name="CS ChemDraw Drawing" r:id="rId5" imgW="3488177" imgH="1595348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447800"/>
                        <a:ext cx="2790542" cy="127627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0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05850"/>
              </p:ext>
            </p:extLst>
          </p:nvPr>
        </p:nvGraphicFramePr>
        <p:xfrm>
          <a:off x="3565451" y="3962400"/>
          <a:ext cx="13144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Equation" r:id="rId7" imgW="1320227" imgH="418918" progId="Equation.3">
                  <p:embed/>
                </p:oleObj>
              </mc:Choice>
              <mc:Fallback>
                <p:oleObj name="Equation" r:id="rId7" imgW="1320227" imgH="418918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451" y="3962400"/>
                        <a:ext cx="1314450" cy="419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3" name="Picture 13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3" b="17739"/>
          <a:stretch/>
        </p:blipFill>
        <p:spPr bwMode="auto">
          <a:xfrm>
            <a:off x="6553200" y="3962399"/>
            <a:ext cx="2193459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227906"/>
              </p:ext>
            </p:extLst>
          </p:nvPr>
        </p:nvGraphicFramePr>
        <p:xfrm>
          <a:off x="4267200" y="5015865"/>
          <a:ext cx="1594992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CS ChemDraw Drawing" r:id="rId10" imgW="2063345" imgH="1524988" progId="ChemDraw.Document.6.0">
                  <p:embed/>
                </p:oleObj>
              </mc:Choice>
              <mc:Fallback>
                <p:oleObj name="CS ChemDraw Drawing" r:id="rId10" imgW="2063345" imgH="1524988" progId="ChemDraw.Document.6.0">
                  <p:embed/>
                  <p:pic>
                    <p:nvPicPr>
                      <p:cNvPr id="0" name="Object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15865"/>
                        <a:ext cx="1594992" cy="118872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3276600" y="5457825"/>
            <a:ext cx="9144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9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Chiral </a:t>
            </a:r>
            <a:r>
              <a:rPr lang="en-US" dirty="0" smtClean="0">
                <a:solidFill>
                  <a:srgbClr val="002060"/>
                </a:solidFill>
              </a:rPr>
              <a:t>NMR Shift </a:t>
            </a:r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eagents II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237744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237744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599"/>
            <a:ext cx="237744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4038600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41"/>
          <p:cNvPicPr>
            <a:picLocks noChangeArrowheads="1"/>
          </p:cNvPicPr>
          <p:nvPr/>
        </p:nvPicPr>
        <p:blipFill>
          <a:blip r:embed="rId9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23360"/>
            <a:ext cx="237744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" y="1371599"/>
            <a:ext cx="11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Full spectrum</a:t>
            </a:r>
          </a:p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No CSR</a:t>
            </a: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1371600"/>
            <a:ext cx="11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Full spectrum</a:t>
            </a:r>
          </a:p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40 mg CSR</a:t>
            </a: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1371600"/>
            <a:ext cx="11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Full spectrum</a:t>
            </a:r>
          </a:p>
          <a:p>
            <a:r>
              <a:rPr lang="en-US" sz="1200" b="1" dirty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0 mg CSR</a:t>
            </a: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038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Expansion ~4.2 ppm</a:t>
            </a:r>
          </a:p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No CSR</a:t>
            </a: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0517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Expansion ~4.2 ppm</a:t>
            </a:r>
          </a:p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40 mg CSR</a:t>
            </a: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0341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Expansion ~4.2 ppm</a:t>
            </a:r>
          </a:p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80 mg CSR</a:t>
            </a: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254460"/>
              </p:ext>
            </p:extLst>
          </p:nvPr>
        </p:nvGraphicFramePr>
        <p:xfrm>
          <a:off x="1481137" y="5657215"/>
          <a:ext cx="16097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CS ChemDraw Drawing" r:id="rId10" imgW="2252223" imgH="1045144" progId="ChemDraw.Document.6.0">
                  <p:embed/>
                </p:oleObj>
              </mc:Choice>
              <mc:Fallback>
                <p:oleObj name="CS ChemDraw Drawing" r:id="rId10" imgW="2252223" imgH="1045144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7" y="5657215"/>
                        <a:ext cx="160972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90600" y="2286000"/>
            <a:ext cx="339635" cy="10668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Chiral </a:t>
            </a:r>
            <a:r>
              <a:rPr lang="en-US" dirty="0" smtClean="0">
                <a:solidFill>
                  <a:srgbClr val="002060"/>
                </a:solidFill>
              </a:rPr>
              <a:t>NMR Shift </a:t>
            </a:r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eagents 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strength of the effect of the </a:t>
            </a:r>
            <a:r>
              <a:rPr lang="en-US" dirty="0"/>
              <a:t>chiral shift </a:t>
            </a:r>
            <a:r>
              <a:rPr lang="en-US" dirty="0" smtClean="0"/>
              <a:t>reagent depends 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nature of the NMR shift </a:t>
            </a:r>
            <a:r>
              <a:rPr lang="en-US" dirty="0" smtClean="0">
                <a:solidFill>
                  <a:srgbClr val="002060"/>
                </a:solidFill>
              </a:rPr>
              <a:t>reagent (metal and ligand)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concentration of the NMR shift reagent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proximity of the hydrogen atom to the metal 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solvent because it determines how strong the molecule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is coordinated to the metal center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temperature</a:t>
            </a:r>
          </a:p>
          <a:p>
            <a:r>
              <a:rPr lang="en-US" dirty="0" smtClean="0"/>
              <a:t>Most chiral shift reagents are very expensive </a:t>
            </a:r>
            <a:br>
              <a:rPr lang="en-US" dirty="0" smtClean="0"/>
            </a:br>
            <a:r>
              <a:rPr lang="en-US" dirty="0" smtClean="0"/>
              <a:t>(&gt; $100/g)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Polarimetry</a:t>
            </a:r>
            <a:r>
              <a:rPr lang="en-US" dirty="0" smtClean="0">
                <a:solidFill>
                  <a:srgbClr val="002060"/>
                </a:solidFill>
              </a:rPr>
              <a:t>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Optical activity was discovered </a:t>
            </a:r>
            <a:r>
              <a:rPr lang="en-US" dirty="0"/>
              <a:t>by </a:t>
            </a:r>
            <a:r>
              <a:rPr lang="en-US" dirty="0" smtClean="0"/>
              <a:t>E.L. </a:t>
            </a:r>
            <a:r>
              <a:rPr lang="en-US" dirty="0" err="1" smtClean="0"/>
              <a:t>Malus</a:t>
            </a:r>
            <a:r>
              <a:rPr lang="en-US" dirty="0" smtClean="0"/>
              <a:t> </a:t>
            </a:r>
            <a:r>
              <a:rPr lang="en-US" dirty="0"/>
              <a:t>(1808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Chiral molecules rotate the plane of polarization of polarized light</a:t>
            </a:r>
          </a:p>
          <a:p>
            <a:r>
              <a:rPr lang="en-US" dirty="0" smtClean="0"/>
              <a:t>The specific optical rotation is a physical property like a melting point or boiling point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b="1" i="1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34126"/>
              </p:ext>
            </p:extLst>
          </p:nvPr>
        </p:nvGraphicFramePr>
        <p:xfrm>
          <a:off x="2819400" y="4191000"/>
          <a:ext cx="3840480" cy="2194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81609"/>
                <a:gridCol w="1458871"/>
              </a:tblGrid>
              <a:tr h="0">
                <a:tc>
                  <a:txBody>
                    <a:bodyPr/>
                    <a:lstStyle/>
                    <a:p>
                      <a:pPr marL="228600" marR="457200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  <a:tab pos="5143500" algn="l"/>
                          <a:tab pos="53721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Compound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solidFill>
                            <a:schemeClr val="tx1"/>
                          </a:solidFill>
                          <a:effectLst/>
                        </a:rPr>
                        <a:t>   [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</a:rPr>
                        <a:t>D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(in 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(1R)-(+)-Camphor</a:t>
                      </a:r>
                      <a:endParaRPr lang="en-US" sz="1800" b="1" kern="0" dirty="0">
                        <a:solidFill>
                          <a:schemeClr val="tx1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+44.26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Sucrose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+66.47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Cholesterol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 -31.50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Morphine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-132.00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(-)-TADDOL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 -65.50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L-Proline (in water)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 -84.00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</a:rPr>
                        <a:t>S,S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)-Jacobsen catalyst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+1175.00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11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Polarimetry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How does it work?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Monochromatic light is polarized by a Nicol prism (polarizer)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plane-polarized light passes through a polarimetry cell in which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the plane of the light will be rotated if the cells contains a chiral compound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analyzer at the end of the setup rotates the plane of the light back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to its original orientation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02" y="4341494"/>
            <a:ext cx="7093131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 rot="5400000" flipH="1" flipV="1">
            <a:off x="4572000" y="4160520"/>
            <a:ext cx="139700" cy="1280160"/>
          </a:xfrm>
          <a:prstGeom prst="can">
            <a:avLst>
              <a:gd name="adj" fmla="val 13759"/>
            </a:avLst>
          </a:prstGeom>
          <a:solidFill>
            <a:srgbClr val="FFCC00">
              <a:alpha val="60000"/>
            </a:srgbClr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8" y="4572000"/>
            <a:ext cx="593180" cy="667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4434840"/>
            <a:ext cx="211954" cy="74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0" y="539496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Polarizer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6480" y="539496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Analyzer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6240" y="539496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Analyte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4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Polarimetry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value </a:t>
            </a:r>
            <a:r>
              <a:rPr lang="en-US" dirty="0"/>
              <a:t>of </a:t>
            </a:r>
            <a:r>
              <a:rPr lang="en-US" dirty="0" smtClean="0"/>
              <a:t>the optical rotation (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) depends </a:t>
            </a:r>
            <a:r>
              <a:rPr lang="en-US" dirty="0"/>
              <a:t>on </a:t>
            </a:r>
            <a:r>
              <a:rPr lang="en-US" dirty="0" smtClean="0"/>
              <a:t>the wavelength </a:t>
            </a:r>
            <a:br>
              <a:rPr lang="en-US" dirty="0" smtClean="0"/>
            </a:br>
            <a:r>
              <a:rPr lang="en-US" dirty="0" smtClean="0"/>
              <a:t>(the subscript </a:t>
            </a:r>
            <a:r>
              <a:rPr lang="en-US" dirty="0"/>
              <a:t>“D” refers to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dirty="0"/>
              <a:t>=589.3 </a:t>
            </a:r>
            <a:r>
              <a:rPr lang="en-US" dirty="0" smtClean="0"/>
              <a:t>nm), </a:t>
            </a:r>
            <a:r>
              <a:rPr lang="en-US" dirty="0"/>
              <a:t>the path </a:t>
            </a:r>
            <a:r>
              <a:rPr lang="en-US" dirty="0" smtClean="0"/>
              <a:t>length (</a:t>
            </a:r>
            <a:r>
              <a:rPr lang="en-US" i="1" dirty="0" smtClean="0"/>
              <a:t>l</a:t>
            </a:r>
            <a:r>
              <a:rPr lang="en-US" dirty="0" smtClean="0"/>
              <a:t>), the concentration (</a:t>
            </a:r>
            <a:r>
              <a:rPr lang="en-US" i="1" dirty="0" smtClean="0"/>
              <a:t>c</a:t>
            </a:r>
            <a:r>
              <a:rPr lang="en-US" dirty="0" smtClean="0"/>
              <a:t>) and the specific optical rotation for the specific enantiomer and to a lesser degree on the temperature (X)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The sign of the optical rotation is independent from the absolute configuration!</a:t>
            </a:r>
          </a:p>
          <a:p>
            <a:r>
              <a:rPr lang="en-US" dirty="0" smtClean="0"/>
              <a:t>The sign </a:t>
            </a:r>
            <a:r>
              <a:rPr lang="en-US" b="1" i="1" dirty="0" smtClean="0"/>
              <a:t>and</a:t>
            </a:r>
            <a:r>
              <a:rPr lang="en-US" dirty="0" smtClean="0"/>
              <a:t> absolute value can depend on the solvent because the observer might look at different compounds i.e., cation, anion or neutral specie for amino acids.</a:t>
            </a:r>
          </a:p>
          <a:p>
            <a:r>
              <a:rPr lang="en-US" dirty="0" smtClean="0"/>
              <a:t>The specific rotation can be used to assess the optical purity </a:t>
            </a:r>
            <a:br>
              <a:rPr lang="en-US" dirty="0" smtClean="0"/>
            </a:br>
            <a:r>
              <a:rPr lang="en-US" dirty="0" smtClean="0"/>
              <a:t>of a chiral compound by comparing it with published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0892"/>
            <a:ext cx="5105400" cy="4381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863684"/>
              </p:ext>
            </p:extLst>
          </p:nvPr>
        </p:nvGraphicFramePr>
        <p:xfrm>
          <a:off x="3772140" y="2743200"/>
          <a:ext cx="1523520" cy="43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5" imgW="761760" imgH="215640" progId="Equation.3">
                  <p:embed/>
                </p:oleObj>
              </mc:Choice>
              <mc:Fallback>
                <p:oleObj name="Equation" r:id="rId5" imgW="7617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2140" y="2743200"/>
                        <a:ext cx="1523520" cy="43128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9050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6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3005</TotalTime>
  <Words>374</Words>
  <Application>Microsoft Office PowerPoint</Application>
  <PresentationFormat>On-screen Show (4:3)</PresentationFormat>
  <Paragraphs>111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CS ChemDraw Drawing</vt:lpstr>
      <vt:lpstr>Equation</vt:lpstr>
      <vt:lpstr>Lecture 2a</vt:lpstr>
      <vt:lpstr>Optical Purity Assessment</vt:lpstr>
      <vt:lpstr>Mosher’s Acid</vt:lpstr>
      <vt:lpstr>Chiral NMR Shift Reagents I</vt:lpstr>
      <vt:lpstr>Chiral NMR Shift Reagents II</vt:lpstr>
      <vt:lpstr>Chiral NMR Shift Reagents III</vt:lpstr>
      <vt:lpstr>Polarimetry I</vt:lpstr>
      <vt:lpstr>Polarimetry II</vt:lpstr>
      <vt:lpstr>Polarimetry III</vt:lpstr>
      <vt:lpstr>Polarimetry IV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2a</dc:title>
  <dc:creator>A. Bacher</dc:creator>
  <cp:lastModifiedBy>Alf Bacher</cp:lastModifiedBy>
  <cp:revision>105</cp:revision>
  <dcterms:created xsi:type="dcterms:W3CDTF">2010-09-16T16:25:27Z</dcterms:created>
  <dcterms:modified xsi:type="dcterms:W3CDTF">2015-01-02T21:48:35Z</dcterms:modified>
</cp:coreProperties>
</file>