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notesMasterIdLst>
    <p:notesMasterId r:id="rId10"/>
  </p:notesMasterIdLst>
  <p:handoutMasterIdLst>
    <p:handoutMasterId r:id="rId11"/>
  </p:handoutMasterIdLst>
  <p:sldIdLst>
    <p:sldId id="256" r:id="rId2"/>
    <p:sldId id="259" r:id="rId3"/>
    <p:sldId id="257" r:id="rId4"/>
    <p:sldId id="258" r:id="rId5"/>
    <p:sldId id="260" r:id="rId6"/>
    <p:sldId id="261" r:id="rId7"/>
    <p:sldId id="263" r:id="rId8"/>
    <p:sldId id="262" r:id="rId9"/>
  </p:sldIdLst>
  <p:sldSz cx="9144000" cy="6858000" type="screen4x3"/>
  <p:notesSz cx="6881813"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00"/>
    <a:srgbClr val="660033"/>
    <a:srgbClr val="CC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90" d="100"/>
          <a:sy n="90" d="100"/>
        </p:scale>
        <p:origin x="-1314" y="-6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2982913"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97313" y="0"/>
            <a:ext cx="2982912" cy="465138"/>
          </a:xfrm>
          <a:prstGeom prst="rect">
            <a:avLst/>
          </a:prstGeom>
        </p:spPr>
        <p:txBody>
          <a:bodyPr vert="horz" lIns="91440" tIns="45720" rIns="91440" bIns="45720" rtlCol="0"/>
          <a:lstStyle>
            <a:lvl1pPr algn="r">
              <a:defRPr sz="1200"/>
            </a:lvl1pPr>
          </a:lstStyle>
          <a:p>
            <a:fld id="{9E7DCA7B-37C4-45B5-8F0D-586B8022262F}" type="datetimeFigureOut">
              <a:rPr lang="en-US" smtClean="0"/>
              <a:t>1/2/2015</a:t>
            </a:fld>
            <a:endParaRPr lang="en-US"/>
          </a:p>
        </p:txBody>
      </p:sp>
      <p:sp>
        <p:nvSpPr>
          <p:cNvPr id="4" name="Footer Placeholder 3"/>
          <p:cNvSpPr>
            <a:spLocks noGrp="1"/>
          </p:cNvSpPr>
          <p:nvPr>
            <p:ph type="ftr" sz="quarter" idx="2"/>
          </p:nvPr>
        </p:nvSpPr>
        <p:spPr>
          <a:xfrm>
            <a:off x="1" y="8829675"/>
            <a:ext cx="2982913" cy="465138"/>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97313" y="8829675"/>
            <a:ext cx="2982912" cy="465138"/>
          </a:xfrm>
          <a:prstGeom prst="rect">
            <a:avLst/>
          </a:prstGeom>
        </p:spPr>
        <p:txBody>
          <a:bodyPr vert="horz" lIns="91440" tIns="45720" rIns="91440" bIns="45720" rtlCol="0" anchor="b"/>
          <a:lstStyle>
            <a:lvl1pPr algn="r">
              <a:defRPr sz="1200"/>
            </a:lvl1pPr>
          </a:lstStyle>
          <a:p>
            <a:fld id="{463E6364-1511-4260-9677-3030FA2E4892}" type="slidenum">
              <a:rPr lang="en-US" smtClean="0"/>
              <a:t>‹#›</a:t>
            </a:fld>
            <a:endParaRPr lang="en-US"/>
          </a:p>
        </p:txBody>
      </p:sp>
    </p:spTree>
    <p:extLst>
      <p:ext uri="{BB962C8B-B14F-4D97-AF65-F5344CB8AC3E}">
        <p14:creationId xmlns:p14="http://schemas.microsoft.com/office/powerpoint/2010/main" val="17304737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2982913"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97313" y="0"/>
            <a:ext cx="2982912" cy="465138"/>
          </a:xfrm>
          <a:prstGeom prst="rect">
            <a:avLst/>
          </a:prstGeom>
        </p:spPr>
        <p:txBody>
          <a:bodyPr vert="horz" lIns="91440" tIns="45720" rIns="91440" bIns="45720" rtlCol="0"/>
          <a:lstStyle>
            <a:lvl1pPr algn="r">
              <a:defRPr sz="1200"/>
            </a:lvl1pPr>
          </a:lstStyle>
          <a:p>
            <a:fld id="{0E12DDCA-E157-47EB-9895-4BBB3494B9D5}" type="datetimeFigureOut">
              <a:rPr lang="en-US" smtClean="0"/>
              <a:t>1/2/2015</a:t>
            </a:fld>
            <a:endParaRPr lang="en-US"/>
          </a:p>
        </p:txBody>
      </p:sp>
      <p:sp>
        <p:nvSpPr>
          <p:cNvPr id="4" name="Slide Image Placeholder 3"/>
          <p:cNvSpPr>
            <a:spLocks noGrp="1" noRot="1" noChangeAspect="1"/>
          </p:cNvSpPr>
          <p:nvPr>
            <p:ph type="sldImg" idx="2"/>
          </p:nvPr>
        </p:nvSpPr>
        <p:spPr>
          <a:xfrm>
            <a:off x="1117600" y="696913"/>
            <a:ext cx="4648200" cy="34861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8975" y="4416427"/>
            <a:ext cx="5505450" cy="4183063"/>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1" y="8829675"/>
            <a:ext cx="2982913" cy="465138"/>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97313" y="8829675"/>
            <a:ext cx="2982912" cy="465138"/>
          </a:xfrm>
          <a:prstGeom prst="rect">
            <a:avLst/>
          </a:prstGeom>
        </p:spPr>
        <p:txBody>
          <a:bodyPr vert="horz" lIns="91440" tIns="45720" rIns="91440" bIns="45720" rtlCol="0" anchor="b"/>
          <a:lstStyle>
            <a:lvl1pPr algn="r">
              <a:defRPr sz="1200"/>
            </a:lvl1pPr>
          </a:lstStyle>
          <a:p>
            <a:fld id="{8A6DEFA4-6AA3-4CCA-8EE8-00C147841BA3}" type="slidenum">
              <a:rPr lang="en-US" smtClean="0"/>
              <a:t>‹#›</a:t>
            </a:fld>
            <a:endParaRPr lang="en-US"/>
          </a:p>
        </p:txBody>
      </p:sp>
    </p:spTree>
    <p:extLst>
      <p:ext uri="{BB962C8B-B14F-4D97-AF65-F5344CB8AC3E}">
        <p14:creationId xmlns:p14="http://schemas.microsoft.com/office/powerpoint/2010/main" val="1922892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A6DEFA4-6AA3-4CCA-8EE8-00C147841BA3}" type="slidenum">
              <a:rPr lang="en-US" smtClean="0"/>
              <a:t>1</a:t>
            </a:fld>
            <a:endParaRPr lang="en-US"/>
          </a:p>
        </p:txBody>
      </p:sp>
    </p:spTree>
    <p:extLst>
      <p:ext uri="{BB962C8B-B14F-4D97-AF65-F5344CB8AC3E}">
        <p14:creationId xmlns:p14="http://schemas.microsoft.com/office/powerpoint/2010/main" val="3149616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A6DEFA4-6AA3-4CCA-8EE8-00C147841BA3}" type="slidenum">
              <a:rPr lang="en-US" smtClean="0"/>
              <a:t>2</a:t>
            </a:fld>
            <a:endParaRPr lang="en-US"/>
          </a:p>
        </p:txBody>
      </p:sp>
    </p:spTree>
    <p:extLst>
      <p:ext uri="{BB962C8B-B14F-4D97-AF65-F5344CB8AC3E}">
        <p14:creationId xmlns:p14="http://schemas.microsoft.com/office/powerpoint/2010/main" val="365741251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A6DEFA4-6AA3-4CCA-8EE8-00C147841BA3}" type="slidenum">
              <a:rPr lang="en-US" smtClean="0"/>
              <a:t>3</a:t>
            </a:fld>
            <a:endParaRPr lang="en-US"/>
          </a:p>
        </p:txBody>
      </p:sp>
    </p:spTree>
    <p:extLst>
      <p:ext uri="{BB962C8B-B14F-4D97-AF65-F5344CB8AC3E}">
        <p14:creationId xmlns:p14="http://schemas.microsoft.com/office/powerpoint/2010/main" val="25568085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A6DEFA4-6AA3-4CCA-8EE8-00C147841BA3}" type="slidenum">
              <a:rPr lang="en-US" smtClean="0"/>
              <a:t>4</a:t>
            </a:fld>
            <a:endParaRPr lang="en-US"/>
          </a:p>
        </p:txBody>
      </p:sp>
    </p:spTree>
    <p:extLst>
      <p:ext uri="{BB962C8B-B14F-4D97-AF65-F5344CB8AC3E}">
        <p14:creationId xmlns:p14="http://schemas.microsoft.com/office/powerpoint/2010/main" val="423510838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A6DEFA4-6AA3-4CCA-8EE8-00C147841BA3}" type="slidenum">
              <a:rPr lang="en-US" smtClean="0"/>
              <a:t>5</a:t>
            </a:fld>
            <a:endParaRPr lang="en-US"/>
          </a:p>
        </p:txBody>
      </p:sp>
    </p:spTree>
    <p:extLst>
      <p:ext uri="{BB962C8B-B14F-4D97-AF65-F5344CB8AC3E}">
        <p14:creationId xmlns:p14="http://schemas.microsoft.com/office/powerpoint/2010/main" val="383272721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A6DEFA4-6AA3-4CCA-8EE8-00C147841BA3}" type="slidenum">
              <a:rPr lang="en-US" smtClean="0"/>
              <a:t>6</a:t>
            </a:fld>
            <a:endParaRPr lang="en-US"/>
          </a:p>
        </p:txBody>
      </p:sp>
    </p:spTree>
    <p:extLst>
      <p:ext uri="{BB962C8B-B14F-4D97-AF65-F5344CB8AC3E}">
        <p14:creationId xmlns:p14="http://schemas.microsoft.com/office/powerpoint/2010/main" val="73252879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A6DEFA4-6AA3-4CCA-8EE8-00C147841BA3}" type="slidenum">
              <a:rPr lang="en-US" smtClean="0"/>
              <a:t>8</a:t>
            </a:fld>
            <a:endParaRPr lang="en-US"/>
          </a:p>
        </p:txBody>
      </p:sp>
    </p:spTree>
    <p:extLst>
      <p:ext uri="{BB962C8B-B14F-4D97-AF65-F5344CB8AC3E}">
        <p14:creationId xmlns:p14="http://schemas.microsoft.com/office/powerpoint/2010/main" val="196812059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BD672C2-6A03-47F4-B8FB-492AD257FE51}" type="datetimeFigureOut">
              <a:rPr lang="en-US" smtClean="0"/>
              <a:t>1/2/2015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002B650-82FB-4E44-9EAF-18D97BD0C157}" type="slidenum">
              <a:rPr lang="en-US" smtClean="0"/>
              <a:t>‹#›</a:t>
            </a:fld>
            <a:endParaRPr lang="en-US"/>
          </a:p>
        </p:txBody>
      </p:sp>
    </p:spTree>
    <p:extLst>
      <p:ext uri="{BB962C8B-B14F-4D97-AF65-F5344CB8AC3E}">
        <p14:creationId xmlns:p14="http://schemas.microsoft.com/office/powerpoint/2010/main" val="38942540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BD672C2-6A03-47F4-B8FB-492AD257FE51}" type="datetimeFigureOut">
              <a:rPr lang="en-US" smtClean="0"/>
              <a:t>1/2/2015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002B650-82FB-4E44-9EAF-18D97BD0C157}" type="slidenum">
              <a:rPr lang="en-US" smtClean="0"/>
              <a:t>‹#›</a:t>
            </a:fld>
            <a:endParaRPr lang="en-US"/>
          </a:p>
        </p:txBody>
      </p:sp>
    </p:spTree>
    <p:extLst>
      <p:ext uri="{BB962C8B-B14F-4D97-AF65-F5344CB8AC3E}">
        <p14:creationId xmlns:p14="http://schemas.microsoft.com/office/powerpoint/2010/main" val="41285734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BD672C2-6A03-47F4-B8FB-492AD257FE51}" type="datetimeFigureOut">
              <a:rPr lang="en-US" smtClean="0"/>
              <a:t>1/2/2015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002B650-82FB-4E44-9EAF-18D97BD0C157}" type="slidenum">
              <a:rPr lang="en-US" smtClean="0"/>
              <a:t>‹#›</a:t>
            </a:fld>
            <a:endParaRPr lang="en-US"/>
          </a:p>
        </p:txBody>
      </p:sp>
    </p:spTree>
    <p:extLst>
      <p:ext uri="{BB962C8B-B14F-4D97-AF65-F5344CB8AC3E}">
        <p14:creationId xmlns:p14="http://schemas.microsoft.com/office/powerpoint/2010/main" val="11347755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BD672C2-6A03-47F4-B8FB-492AD257FE51}" type="datetimeFigureOut">
              <a:rPr lang="en-US" smtClean="0"/>
              <a:t>1/2/2015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002B650-82FB-4E44-9EAF-18D97BD0C157}" type="slidenum">
              <a:rPr lang="en-US" smtClean="0"/>
              <a:t>‹#›</a:t>
            </a:fld>
            <a:endParaRPr lang="en-US"/>
          </a:p>
        </p:txBody>
      </p:sp>
    </p:spTree>
    <p:extLst>
      <p:ext uri="{BB962C8B-B14F-4D97-AF65-F5344CB8AC3E}">
        <p14:creationId xmlns:p14="http://schemas.microsoft.com/office/powerpoint/2010/main" val="1296319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BD672C2-6A03-47F4-B8FB-492AD257FE51}" type="datetimeFigureOut">
              <a:rPr lang="en-US" smtClean="0"/>
              <a:t>1/2/2015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002B650-82FB-4E44-9EAF-18D97BD0C157}" type="slidenum">
              <a:rPr lang="en-US" smtClean="0"/>
              <a:t>‹#›</a:t>
            </a:fld>
            <a:endParaRPr lang="en-US"/>
          </a:p>
        </p:txBody>
      </p:sp>
    </p:spTree>
    <p:extLst>
      <p:ext uri="{BB962C8B-B14F-4D97-AF65-F5344CB8AC3E}">
        <p14:creationId xmlns:p14="http://schemas.microsoft.com/office/powerpoint/2010/main" val="41104385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BD672C2-6A03-47F4-B8FB-492AD257FE51}" type="datetimeFigureOut">
              <a:rPr lang="en-US" smtClean="0"/>
              <a:t>1/2/2015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002B650-82FB-4E44-9EAF-18D97BD0C157}" type="slidenum">
              <a:rPr lang="en-US" smtClean="0"/>
              <a:t>‹#›</a:t>
            </a:fld>
            <a:endParaRPr lang="en-US"/>
          </a:p>
        </p:txBody>
      </p:sp>
    </p:spTree>
    <p:extLst>
      <p:ext uri="{BB962C8B-B14F-4D97-AF65-F5344CB8AC3E}">
        <p14:creationId xmlns:p14="http://schemas.microsoft.com/office/powerpoint/2010/main" val="4165972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BD672C2-6A03-47F4-B8FB-492AD257FE51}" type="datetimeFigureOut">
              <a:rPr lang="en-US" smtClean="0"/>
              <a:t>1/2/2015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002B650-82FB-4E44-9EAF-18D97BD0C157}" type="slidenum">
              <a:rPr lang="en-US" smtClean="0"/>
              <a:t>‹#›</a:t>
            </a:fld>
            <a:endParaRPr lang="en-US"/>
          </a:p>
        </p:txBody>
      </p:sp>
    </p:spTree>
    <p:extLst>
      <p:ext uri="{BB962C8B-B14F-4D97-AF65-F5344CB8AC3E}">
        <p14:creationId xmlns:p14="http://schemas.microsoft.com/office/powerpoint/2010/main" val="39438260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BD672C2-6A03-47F4-B8FB-492AD257FE51}" type="datetimeFigureOut">
              <a:rPr lang="en-US" smtClean="0"/>
              <a:t>1/2/2015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002B650-82FB-4E44-9EAF-18D97BD0C157}" type="slidenum">
              <a:rPr lang="en-US" smtClean="0"/>
              <a:t>‹#›</a:t>
            </a:fld>
            <a:endParaRPr lang="en-US"/>
          </a:p>
        </p:txBody>
      </p:sp>
    </p:spTree>
    <p:extLst>
      <p:ext uri="{BB962C8B-B14F-4D97-AF65-F5344CB8AC3E}">
        <p14:creationId xmlns:p14="http://schemas.microsoft.com/office/powerpoint/2010/main" val="7903394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BD672C2-6A03-47F4-B8FB-492AD257FE51}" type="datetimeFigureOut">
              <a:rPr lang="en-US" smtClean="0"/>
              <a:t>1/2/2015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002B650-82FB-4E44-9EAF-18D97BD0C157}" type="slidenum">
              <a:rPr lang="en-US" smtClean="0"/>
              <a:t>‹#›</a:t>
            </a:fld>
            <a:endParaRPr lang="en-US"/>
          </a:p>
        </p:txBody>
      </p:sp>
    </p:spTree>
    <p:extLst>
      <p:ext uri="{BB962C8B-B14F-4D97-AF65-F5344CB8AC3E}">
        <p14:creationId xmlns:p14="http://schemas.microsoft.com/office/powerpoint/2010/main" val="15860244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BD672C2-6A03-47F4-B8FB-492AD257FE51}" type="datetimeFigureOut">
              <a:rPr lang="en-US" smtClean="0"/>
              <a:t>1/2/2015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002B650-82FB-4E44-9EAF-18D97BD0C157}" type="slidenum">
              <a:rPr lang="en-US" smtClean="0"/>
              <a:t>‹#›</a:t>
            </a:fld>
            <a:endParaRPr lang="en-US"/>
          </a:p>
        </p:txBody>
      </p:sp>
    </p:spTree>
    <p:extLst>
      <p:ext uri="{BB962C8B-B14F-4D97-AF65-F5344CB8AC3E}">
        <p14:creationId xmlns:p14="http://schemas.microsoft.com/office/powerpoint/2010/main" val="4037268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BD672C2-6A03-47F4-B8FB-492AD257FE51}" type="datetimeFigureOut">
              <a:rPr lang="en-US" smtClean="0"/>
              <a:t>1/2/2015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002B650-82FB-4E44-9EAF-18D97BD0C157}" type="slidenum">
              <a:rPr lang="en-US" smtClean="0"/>
              <a:t>‹#›</a:t>
            </a:fld>
            <a:endParaRPr lang="en-US"/>
          </a:p>
        </p:txBody>
      </p:sp>
    </p:spTree>
    <p:extLst>
      <p:ext uri="{BB962C8B-B14F-4D97-AF65-F5344CB8AC3E}">
        <p14:creationId xmlns:p14="http://schemas.microsoft.com/office/powerpoint/2010/main" val="38141358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3">
            <a:lumMod val="40000"/>
            <a:lumOff val="6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BD672C2-6A03-47F4-B8FB-492AD257FE51}" type="datetimeFigureOut">
              <a:rPr lang="en-US" smtClean="0"/>
              <a:t>1/2/2015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002B650-82FB-4E44-9EAF-18D97BD0C157}" type="slidenum">
              <a:rPr lang="en-US" smtClean="0"/>
              <a:t>‹#›</a:t>
            </a:fld>
            <a:endParaRPr lang="en-US"/>
          </a:p>
        </p:txBody>
      </p:sp>
    </p:spTree>
    <p:extLst>
      <p:ext uri="{BB962C8B-B14F-4D97-AF65-F5344CB8AC3E}">
        <p14:creationId xmlns:p14="http://schemas.microsoft.com/office/powerpoint/2010/main" val="2291562877"/>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www.chem.ucla.edu/axe" TargetMode="External"/><Relationship Id="rId7"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image" Target="../media/image2.jpeg"/><Relationship Id="rId5" Type="http://schemas.openxmlformats.org/officeDocument/2006/relationships/hyperlink" Target="http://www.chem.ucla.edu/~bacher/General/safety/UCLA%20PPE%20Policy%202014.pdf" TargetMode="External"/><Relationship Id="rId4" Type="http://schemas.openxmlformats.org/officeDocument/2006/relationships/hyperlink" Target="http://www.chem.ucla.edu/axe/"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5.jpeg"/></Relationships>
</file>

<file path=ppt/slides/_rels/slide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8.gif"/><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smtClean="0">
                <a:solidFill>
                  <a:schemeClr val="tx1"/>
                </a:solidFill>
                <a:latin typeface="Times New Roman" pitchFamily="18" charset="0"/>
                <a:cs typeface="Times New Roman" pitchFamily="18" charset="0"/>
              </a:rPr>
              <a:t>Lecture 1b</a:t>
            </a:r>
            <a:endParaRPr lang="en-US" b="1" dirty="0">
              <a:solidFill>
                <a:schemeClr val="tx1"/>
              </a:solidFill>
              <a:latin typeface="Times New Roman" pitchFamily="18" charset="0"/>
              <a:cs typeface="Times New Roman" pitchFamily="18" charset="0"/>
            </a:endParaRPr>
          </a:p>
        </p:txBody>
      </p:sp>
      <p:sp>
        <p:nvSpPr>
          <p:cNvPr id="3" name="Subtitle 2"/>
          <p:cNvSpPr>
            <a:spLocks noGrp="1" noChangeAspect="1"/>
          </p:cNvSpPr>
          <p:nvPr>
            <p:ph type="subTitle" idx="1"/>
          </p:nvPr>
        </p:nvSpPr>
        <p:spPr>
          <a:xfrm>
            <a:off x="1466850" y="3733800"/>
            <a:ext cx="6229350" cy="857250"/>
          </a:xfrm>
          <a:noFill/>
        </p:spPr>
        <p:txBody>
          <a:bodyPr>
            <a:prstTxWarp prst="textChevronInverted">
              <a:avLst/>
            </a:prstTxWarp>
          </a:bodyPr>
          <a:lstStyle/>
          <a:p>
            <a:r>
              <a:rPr lang="en-US" sz="3600" b="1" i="1" dirty="0" smtClean="0">
                <a:solidFill>
                  <a:srgbClr val="7030A0"/>
                </a:solidFill>
                <a:latin typeface="Times New Roman" pitchFamily="18" charset="0"/>
                <a:cs typeface="Times New Roman" pitchFamily="18" charset="0"/>
              </a:rPr>
              <a:t>Safety</a:t>
            </a:r>
            <a:endParaRPr lang="en-US" sz="3600" b="1" i="1" dirty="0">
              <a:solidFill>
                <a:srgbClr val="7030A0"/>
              </a:solidFill>
              <a:latin typeface="Times New Roman" pitchFamily="18" charset="0"/>
              <a:cs typeface="Times New Roman" pitchFamily="18" charset="0"/>
            </a:endParaRPr>
          </a:p>
        </p:txBody>
      </p:sp>
    </p:spTree>
    <p:extLst>
      <p:ext uri="{BB962C8B-B14F-4D97-AF65-F5344CB8AC3E}">
        <p14:creationId xmlns:p14="http://schemas.microsoft.com/office/powerpoint/2010/main" val="3476967044"/>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lgn="ctr"/>
            <a:r>
              <a:rPr lang="en-US" dirty="0" smtClean="0">
                <a:solidFill>
                  <a:srgbClr val="002060"/>
                </a:solidFill>
                <a:latin typeface="Times New Roman" pitchFamily="18" charset="0"/>
                <a:cs typeface="Times New Roman" pitchFamily="18" charset="0"/>
              </a:rPr>
              <a:t>Safety - Issues</a:t>
            </a:r>
            <a:endParaRPr lang="en-US" dirty="0">
              <a:solidFill>
                <a:srgbClr val="002060"/>
              </a:solidFill>
              <a:latin typeface="Times New Roman" pitchFamily="18" charset="0"/>
              <a:cs typeface="Times New Roman" pitchFamily="18" charset="0"/>
            </a:endParaRPr>
          </a:p>
        </p:txBody>
      </p:sp>
      <p:sp>
        <p:nvSpPr>
          <p:cNvPr id="2" name="Content Placeholder 1"/>
          <p:cNvSpPr>
            <a:spLocks noGrp="1"/>
          </p:cNvSpPr>
          <p:nvPr>
            <p:ph idx="1"/>
          </p:nvPr>
        </p:nvSpPr>
        <p:spPr>
          <a:xfrm>
            <a:off x="640080" y="1463040"/>
            <a:ext cx="8046720" cy="5013960"/>
          </a:xfrm>
        </p:spPr>
        <p:txBody>
          <a:bodyPr>
            <a:noAutofit/>
          </a:bodyPr>
          <a:lstStyle/>
          <a:p>
            <a:r>
              <a:rPr lang="en-US" sz="1700" dirty="0">
                <a:latin typeface="Times New Roman" pitchFamily="18" charset="0"/>
                <a:cs typeface="Times New Roman" pitchFamily="18" charset="0"/>
              </a:rPr>
              <a:t>Several accidents in the past couple of years (one of them deadly </a:t>
            </a:r>
            <a:r>
              <a:rPr lang="en-US" sz="1700" dirty="0">
                <a:latin typeface="Times New Roman" pitchFamily="18" charset="0"/>
                <a:cs typeface="Times New Roman" pitchFamily="18" charset="0"/>
                <a:sym typeface="Wingdings" pitchFamily="2" charset="2"/>
              </a:rPr>
              <a:t>and others, </a:t>
            </a:r>
            <a:r>
              <a:rPr lang="en-US" sz="1700" dirty="0" smtClean="0">
                <a:latin typeface="Times New Roman" pitchFamily="18" charset="0"/>
                <a:cs typeface="Times New Roman" pitchFamily="18" charset="0"/>
                <a:sym typeface="Wingdings" pitchFamily="2" charset="2"/>
              </a:rPr>
              <a:t>which </a:t>
            </a:r>
            <a:r>
              <a:rPr lang="en-US" sz="1700" dirty="0">
                <a:latin typeface="Times New Roman" pitchFamily="18" charset="0"/>
                <a:cs typeface="Times New Roman" pitchFamily="18" charset="0"/>
                <a:sym typeface="Wingdings" pitchFamily="2" charset="2"/>
              </a:rPr>
              <a:t>required treatment in the hospital</a:t>
            </a:r>
            <a:r>
              <a:rPr lang="en-US" sz="1700" dirty="0">
                <a:latin typeface="Times New Roman" pitchFamily="18" charset="0"/>
                <a:cs typeface="Times New Roman" pitchFamily="18" charset="0"/>
              </a:rPr>
              <a:t>) have triggered a very strict enforcement of existing and the institution of many new safety rules </a:t>
            </a:r>
          </a:p>
          <a:p>
            <a:r>
              <a:rPr lang="en-US" sz="1700" dirty="0">
                <a:latin typeface="Times New Roman" pitchFamily="18" charset="0"/>
                <a:cs typeface="Times New Roman" pitchFamily="18" charset="0"/>
              </a:rPr>
              <a:t>For instance, the use of chlorinated solvents i.e., chloroform and dichloromethane, which used to be a very popular due to their low flammability, were banned from </a:t>
            </a:r>
            <a:r>
              <a:rPr lang="en-US" sz="1700" dirty="0" smtClean="0">
                <a:latin typeface="Times New Roman" pitchFamily="18" charset="0"/>
                <a:cs typeface="Times New Roman" pitchFamily="18" charset="0"/>
              </a:rPr>
              <a:t/>
            </a:r>
            <a:br>
              <a:rPr lang="en-US" sz="1700" dirty="0" smtClean="0">
                <a:latin typeface="Times New Roman" pitchFamily="18" charset="0"/>
                <a:cs typeface="Times New Roman" pitchFamily="18" charset="0"/>
              </a:rPr>
            </a:br>
            <a:r>
              <a:rPr lang="en-US" sz="1700" dirty="0" smtClean="0">
                <a:latin typeface="Times New Roman" pitchFamily="18" charset="0"/>
                <a:cs typeface="Times New Roman" pitchFamily="18" charset="0"/>
              </a:rPr>
              <a:t>lower </a:t>
            </a:r>
            <a:r>
              <a:rPr lang="en-US" sz="1700" dirty="0">
                <a:latin typeface="Times New Roman" pitchFamily="18" charset="0"/>
                <a:cs typeface="Times New Roman" pitchFamily="18" charset="0"/>
              </a:rPr>
              <a:t>division organic labs like Chem 30BL and Chem 30CL because they are considered potential carcinogens, which should only be handled by properly trained personnel and other a well-ventilated hood</a:t>
            </a:r>
          </a:p>
          <a:p>
            <a:r>
              <a:rPr lang="en-US" sz="1700" dirty="0">
                <a:latin typeface="Times New Roman" pitchFamily="18" charset="0"/>
                <a:cs typeface="Times New Roman" pitchFamily="18" charset="0"/>
              </a:rPr>
              <a:t>UCLA has also established a very strict policy regarding PPE (personal protective equipment, UCLA policy 905, for details see link on the homework for meeting 2, make sure to read it thoroughly because you will be held to these standards as well)</a:t>
            </a:r>
          </a:p>
          <a:p>
            <a:r>
              <a:rPr lang="en-US" sz="1700" dirty="0">
                <a:latin typeface="Times New Roman" pitchFamily="18" charset="0"/>
                <a:cs typeface="Times New Roman" pitchFamily="18" charset="0"/>
              </a:rPr>
              <a:t>There are many internal inspections from EHS (Environmental Health and Safety), whose results will cause a lot of trouble for the teaching assistant and the instructor.</a:t>
            </a:r>
          </a:p>
          <a:p>
            <a:r>
              <a:rPr lang="en-US" sz="1700" dirty="0">
                <a:latin typeface="Times New Roman" pitchFamily="18" charset="0"/>
                <a:cs typeface="Times New Roman" pitchFamily="18" charset="0"/>
              </a:rPr>
              <a:t>The chemistry department will be under a lot of scrutiny for the</a:t>
            </a:r>
            <a:br>
              <a:rPr lang="en-US" sz="1700" dirty="0">
                <a:latin typeface="Times New Roman" pitchFamily="18" charset="0"/>
                <a:cs typeface="Times New Roman" pitchFamily="18" charset="0"/>
              </a:rPr>
            </a:br>
            <a:r>
              <a:rPr lang="en-US" sz="1700" dirty="0">
                <a:latin typeface="Times New Roman" pitchFamily="18" charset="0"/>
                <a:cs typeface="Times New Roman" pitchFamily="18" charset="0"/>
              </a:rPr>
              <a:t>next four years by CAL OSHA, which means that everything has </a:t>
            </a:r>
            <a:br>
              <a:rPr lang="en-US" sz="1700" dirty="0">
                <a:latin typeface="Times New Roman" pitchFamily="18" charset="0"/>
                <a:cs typeface="Times New Roman" pitchFamily="18" charset="0"/>
              </a:rPr>
            </a:br>
            <a:r>
              <a:rPr lang="en-US" sz="1700" dirty="0">
                <a:latin typeface="Times New Roman" pitchFamily="18" charset="0"/>
                <a:cs typeface="Times New Roman" pitchFamily="18" charset="0"/>
              </a:rPr>
              <a:t>to be done by the book. Any violation will be very costly and bring </a:t>
            </a:r>
            <a:br>
              <a:rPr lang="en-US" sz="1700" dirty="0">
                <a:latin typeface="Times New Roman" pitchFamily="18" charset="0"/>
                <a:cs typeface="Times New Roman" pitchFamily="18" charset="0"/>
              </a:rPr>
            </a:br>
            <a:r>
              <a:rPr lang="en-US" sz="1700" dirty="0">
                <a:latin typeface="Times New Roman" pitchFamily="18" charset="0"/>
                <a:cs typeface="Times New Roman" pitchFamily="18" charset="0"/>
              </a:rPr>
              <a:t>a lot of bad publicity with it as well (newspaper and TV).</a:t>
            </a:r>
          </a:p>
          <a:p>
            <a:endParaRPr lang="en-US" sz="2000" dirty="0"/>
          </a:p>
          <a:p>
            <a:endParaRPr lang="en-US" sz="2000" dirty="0" smtClean="0">
              <a:latin typeface="Times New Roman" pitchFamily="18" charset="0"/>
              <a:cs typeface="Times New Roman" pitchFamily="18" charset="0"/>
            </a:endParaRPr>
          </a:p>
          <a:p>
            <a:endParaRPr lang="en-US" sz="2000" dirty="0">
              <a:latin typeface="Times New Roman" pitchFamily="18" charset="0"/>
              <a:cs typeface="Times New Roman" pitchFamily="18" charset="0"/>
            </a:endParaRPr>
          </a:p>
          <a:p>
            <a:endParaRPr lang="en-US" sz="2000" dirty="0">
              <a:latin typeface="Times New Roman" pitchFamily="18" charset="0"/>
              <a:cs typeface="Times New Roman" pitchFamily="18" charset="0"/>
            </a:endParaRPr>
          </a:p>
          <a:p>
            <a:endParaRPr lang="en-US" sz="2000" dirty="0">
              <a:latin typeface="Times New Roman" pitchFamily="18" charset="0"/>
              <a:cs typeface="Times New Roman" pitchFamily="18" charset="0"/>
            </a:endParaRPr>
          </a:p>
          <a:p>
            <a:pPr marL="0" indent="0">
              <a:buNone/>
            </a:pPr>
            <a:r>
              <a:rPr lang="en-US" sz="2000" dirty="0" smtClean="0">
                <a:latin typeface="Times New Roman" pitchFamily="18" charset="0"/>
                <a:cs typeface="Times New Roman" pitchFamily="18" charset="0"/>
              </a:rPr>
              <a:t/>
            </a:r>
            <a:br>
              <a:rPr lang="en-US" sz="2000" dirty="0" smtClean="0">
                <a:latin typeface="Times New Roman" pitchFamily="18" charset="0"/>
                <a:cs typeface="Times New Roman" pitchFamily="18" charset="0"/>
              </a:rPr>
            </a:br>
            <a:endParaRPr lang="en-US" sz="2000" dirty="0">
              <a:latin typeface="Times New Roman" pitchFamily="18" charset="0"/>
              <a:cs typeface="Times New Roman" pitchFamily="18" charset="0"/>
            </a:endParaRPr>
          </a:p>
          <a:p>
            <a:endParaRPr lang="en-US" sz="2200" dirty="0">
              <a:latin typeface="Times New Roman" pitchFamily="18" charset="0"/>
              <a:cs typeface="Times New Roman" pitchFamily="18" charset="0"/>
            </a:endParaRPr>
          </a:p>
        </p:txBody>
      </p:sp>
      <p:pic>
        <p:nvPicPr>
          <p:cNvPr id="5" name="Picture 5"/>
          <p:cNvPicPr>
            <a:picLocks noChangeAspect="1" noChangeArrowheads="1"/>
          </p:cNvPicPr>
          <p:nvPr/>
        </p:nvPicPr>
        <p:blipFill rotWithShape="1">
          <a:blip r:embed="rId3">
            <a:extLst>
              <a:ext uri="{28A0092B-C50C-407E-A947-70E740481C1C}">
                <a14:useLocalDpi xmlns:a14="http://schemas.microsoft.com/office/drawing/2010/main" val="0"/>
              </a:ext>
            </a:extLst>
          </a:blip>
          <a:srcRect t="6318" b="7764"/>
          <a:stretch/>
        </p:blipFill>
        <p:spPr bwMode="auto">
          <a:xfrm>
            <a:off x="6934200" y="5181600"/>
            <a:ext cx="1594283" cy="10038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569054750"/>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2">
                                            <p:txEl>
                                              <p:pRg st="10" end="10"/>
                                            </p:txEl>
                                          </p:spTgt>
                                        </p:tgtEl>
                                        <p:attrNameLst>
                                          <p:attrName>style.visibility</p:attrName>
                                        </p:attrNameLst>
                                      </p:cBhvr>
                                      <p:to>
                                        <p:strVal val="visible"/>
                                      </p:to>
                                    </p:set>
                                    <p:animEffect transition="in" filter="barn(inVertical)">
                                      <p:cBhvr>
                                        <p:cTn id="7" dur="500"/>
                                        <p:tgtEl>
                                          <p:spTgt spid="2">
                                            <p:txEl>
                                              <p:pRg st="10" end="1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2">
                                            <p:txEl>
                                              <p:pRg st="0" end="0"/>
                                            </p:txEl>
                                          </p:spTgt>
                                        </p:tgtEl>
                                        <p:attrNameLst>
                                          <p:attrName>style.visibility</p:attrName>
                                        </p:attrNameLst>
                                      </p:cBhvr>
                                      <p:to>
                                        <p:strVal val="visible"/>
                                      </p:to>
                                    </p:set>
                                    <p:animEffect transition="in" filter="barn(inVertical)">
                                      <p:cBhvr>
                                        <p:cTn id="12" dur="500"/>
                                        <p:tgtEl>
                                          <p:spTgt spid="2">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2">
                                            <p:txEl>
                                              <p:pRg st="1" end="1"/>
                                            </p:txEl>
                                          </p:spTgt>
                                        </p:tgtEl>
                                        <p:attrNameLst>
                                          <p:attrName>style.visibility</p:attrName>
                                        </p:attrNameLst>
                                      </p:cBhvr>
                                      <p:to>
                                        <p:strVal val="visible"/>
                                      </p:to>
                                    </p:set>
                                    <p:animEffect transition="in" filter="barn(inVertical)">
                                      <p:cBhvr>
                                        <p:cTn id="17" dur="500"/>
                                        <p:tgtEl>
                                          <p:spTgt spid="2">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2">
                                            <p:txEl>
                                              <p:pRg st="2" end="2"/>
                                            </p:txEl>
                                          </p:spTgt>
                                        </p:tgtEl>
                                        <p:attrNameLst>
                                          <p:attrName>style.visibility</p:attrName>
                                        </p:attrNameLst>
                                      </p:cBhvr>
                                      <p:to>
                                        <p:strVal val="visible"/>
                                      </p:to>
                                    </p:set>
                                    <p:animEffect transition="in" filter="barn(inVertical)">
                                      <p:cBhvr>
                                        <p:cTn id="22" dur="500"/>
                                        <p:tgtEl>
                                          <p:spTgt spid="2">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nodeType="clickEffect">
                                  <p:stCondLst>
                                    <p:cond delay="0"/>
                                  </p:stCondLst>
                                  <p:childTnLst>
                                    <p:set>
                                      <p:cBhvr>
                                        <p:cTn id="26" dur="1" fill="hold">
                                          <p:stCondLst>
                                            <p:cond delay="0"/>
                                          </p:stCondLst>
                                        </p:cTn>
                                        <p:tgtEl>
                                          <p:spTgt spid="2">
                                            <p:txEl>
                                              <p:pRg st="3" end="3"/>
                                            </p:txEl>
                                          </p:spTgt>
                                        </p:tgtEl>
                                        <p:attrNameLst>
                                          <p:attrName>style.visibility</p:attrName>
                                        </p:attrNameLst>
                                      </p:cBhvr>
                                      <p:to>
                                        <p:strVal val="visible"/>
                                      </p:to>
                                    </p:set>
                                    <p:animEffect transition="in" filter="barn(inVertical)">
                                      <p:cBhvr>
                                        <p:cTn id="27" dur="500"/>
                                        <p:tgtEl>
                                          <p:spTgt spid="2">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nodeType="clickEffect">
                                  <p:stCondLst>
                                    <p:cond delay="0"/>
                                  </p:stCondLst>
                                  <p:childTnLst>
                                    <p:set>
                                      <p:cBhvr>
                                        <p:cTn id="31" dur="1" fill="hold">
                                          <p:stCondLst>
                                            <p:cond delay="0"/>
                                          </p:stCondLst>
                                        </p:cTn>
                                        <p:tgtEl>
                                          <p:spTgt spid="2">
                                            <p:txEl>
                                              <p:pRg st="4" end="4"/>
                                            </p:txEl>
                                          </p:spTgt>
                                        </p:tgtEl>
                                        <p:attrNameLst>
                                          <p:attrName>style.visibility</p:attrName>
                                        </p:attrNameLst>
                                      </p:cBhvr>
                                      <p:to>
                                        <p:strVal val="visible"/>
                                      </p:to>
                                    </p:set>
                                    <p:animEffect transition="in" filter="barn(inVertical)">
                                      <p:cBhvr>
                                        <p:cTn id="32" dur="500"/>
                                        <p:tgtEl>
                                          <p:spTgt spid="2">
                                            <p:txEl>
                                              <p:pRg st="4" end="4"/>
                                            </p:txEl>
                                          </p:spTgt>
                                        </p:tgtEl>
                                      </p:cBhvr>
                                    </p:animEffect>
                                  </p:childTnLst>
                                </p:cTn>
                              </p:par>
                              <p:par>
                                <p:cTn id="33" presetID="53" presetClass="entr" presetSubtype="16" fill="hold" nodeType="withEffect">
                                  <p:stCondLst>
                                    <p:cond delay="0"/>
                                  </p:stCondLst>
                                  <p:childTnLst>
                                    <p:set>
                                      <p:cBhvr>
                                        <p:cTn id="34" dur="1" fill="hold">
                                          <p:stCondLst>
                                            <p:cond delay="0"/>
                                          </p:stCondLst>
                                        </p:cTn>
                                        <p:tgtEl>
                                          <p:spTgt spid="5"/>
                                        </p:tgtEl>
                                        <p:attrNameLst>
                                          <p:attrName>style.visibility</p:attrName>
                                        </p:attrNameLst>
                                      </p:cBhvr>
                                      <p:to>
                                        <p:strVal val="visible"/>
                                      </p:to>
                                    </p:set>
                                    <p:anim calcmode="lin" valueType="num">
                                      <p:cBhvr>
                                        <p:cTn id="35" dur="500" fill="hold"/>
                                        <p:tgtEl>
                                          <p:spTgt spid="5"/>
                                        </p:tgtEl>
                                        <p:attrNameLst>
                                          <p:attrName>ppt_w</p:attrName>
                                        </p:attrNameLst>
                                      </p:cBhvr>
                                      <p:tavLst>
                                        <p:tav tm="0">
                                          <p:val>
                                            <p:fltVal val="0"/>
                                          </p:val>
                                        </p:tav>
                                        <p:tav tm="100000">
                                          <p:val>
                                            <p:strVal val="#ppt_w"/>
                                          </p:val>
                                        </p:tav>
                                      </p:tavLst>
                                    </p:anim>
                                    <p:anim calcmode="lin" valueType="num">
                                      <p:cBhvr>
                                        <p:cTn id="36" dur="500" fill="hold"/>
                                        <p:tgtEl>
                                          <p:spTgt spid="5"/>
                                        </p:tgtEl>
                                        <p:attrNameLst>
                                          <p:attrName>ppt_h</p:attrName>
                                        </p:attrNameLst>
                                      </p:cBhvr>
                                      <p:tavLst>
                                        <p:tav tm="0">
                                          <p:val>
                                            <p:fltVal val="0"/>
                                          </p:val>
                                        </p:tav>
                                        <p:tav tm="100000">
                                          <p:val>
                                            <p:strVal val="#ppt_h"/>
                                          </p:val>
                                        </p:tav>
                                      </p:tavLst>
                                    </p:anim>
                                    <p:animEffect transition="in" filter="fade">
                                      <p:cBhvr>
                                        <p:cTn id="3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lgn="ctr"/>
            <a:r>
              <a:rPr lang="en-US" dirty="0" smtClean="0">
                <a:solidFill>
                  <a:srgbClr val="002060"/>
                </a:solidFill>
                <a:latin typeface="Times New Roman" pitchFamily="18" charset="0"/>
                <a:cs typeface="Times New Roman" pitchFamily="18" charset="0"/>
              </a:rPr>
              <a:t>Safety – Dress Code</a:t>
            </a:r>
            <a:endParaRPr lang="en-US" dirty="0">
              <a:solidFill>
                <a:srgbClr val="002060"/>
              </a:solidFill>
              <a:latin typeface="Times New Roman" pitchFamily="18" charset="0"/>
              <a:cs typeface="Times New Roman" pitchFamily="18" charset="0"/>
            </a:endParaRPr>
          </a:p>
        </p:txBody>
      </p:sp>
      <p:sp>
        <p:nvSpPr>
          <p:cNvPr id="2" name="Content Placeholder 1"/>
          <p:cNvSpPr>
            <a:spLocks noGrp="1"/>
          </p:cNvSpPr>
          <p:nvPr>
            <p:ph idx="1"/>
          </p:nvPr>
        </p:nvSpPr>
        <p:spPr/>
        <p:txBody>
          <a:bodyPr>
            <a:normAutofit fontScale="70000" lnSpcReduction="20000"/>
          </a:bodyPr>
          <a:lstStyle/>
          <a:p>
            <a:r>
              <a:rPr lang="en-US" b="1" dirty="0">
                <a:solidFill>
                  <a:srgbClr val="C00000"/>
                </a:solidFill>
                <a:latin typeface="Times New Roman" pitchFamily="18" charset="0"/>
                <a:cs typeface="Times New Roman" pitchFamily="18" charset="0"/>
              </a:rPr>
              <a:t>The dress code for the course applies from the first day </a:t>
            </a:r>
            <a:r>
              <a:rPr lang="en-US" b="1" dirty="0" smtClean="0">
                <a:solidFill>
                  <a:srgbClr val="C00000"/>
                </a:solidFill>
                <a:latin typeface="Times New Roman" pitchFamily="18" charset="0"/>
                <a:cs typeface="Times New Roman" pitchFamily="18" charset="0"/>
              </a:rPr>
              <a:t>of </a:t>
            </a:r>
            <a:r>
              <a:rPr lang="en-US" b="1" dirty="0">
                <a:solidFill>
                  <a:srgbClr val="C00000"/>
                </a:solidFill>
                <a:latin typeface="Times New Roman" pitchFamily="18" charset="0"/>
                <a:cs typeface="Times New Roman" pitchFamily="18" charset="0"/>
              </a:rPr>
              <a:t>class because the student will handle chemicals starting from meeting 1 to meeting </a:t>
            </a:r>
            <a:r>
              <a:rPr lang="en-US" b="1" dirty="0" smtClean="0">
                <a:solidFill>
                  <a:srgbClr val="C00000"/>
                </a:solidFill>
                <a:latin typeface="Times New Roman" pitchFamily="18" charset="0"/>
                <a:cs typeface="Times New Roman" pitchFamily="18" charset="0"/>
              </a:rPr>
              <a:t>20 </a:t>
            </a:r>
            <a:r>
              <a:rPr lang="en-US" b="1" dirty="0">
                <a:solidFill>
                  <a:srgbClr val="C00000"/>
                </a:solidFill>
                <a:latin typeface="Times New Roman" pitchFamily="18" charset="0"/>
                <a:cs typeface="Times New Roman" pitchFamily="18" charset="0"/>
              </a:rPr>
              <a:t>in the lab (check-in</a:t>
            </a:r>
            <a:r>
              <a:rPr lang="en-US" b="1" dirty="0" smtClean="0">
                <a:solidFill>
                  <a:srgbClr val="C00000"/>
                </a:solidFill>
                <a:latin typeface="Times New Roman" pitchFamily="18" charset="0"/>
                <a:cs typeface="Times New Roman" pitchFamily="18" charset="0"/>
              </a:rPr>
              <a:t>, glass cleaning, disposal of waste, clean-up</a:t>
            </a:r>
            <a:r>
              <a:rPr lang="en-US" b="1" dirty="0">
                <a:solidFill>
                  <a:srgbClr val="C00000"/>
                </a:solidFill>
                <a:latin typeface="Times New Roman" pitchFamily="18" charset="0"/>
                <a:cs typeface="Times New Roman" pitchFamily="18" charset="0"/>
              </a:rPr>
              <a:t>, etc.) </a:t>
            </a:r>
          </a:p>
          <a:p>
            <a:r>
              <a:rPr lang="en-US" dirty="0" smtClean="0">
                <a:latin typeface="Times New Roman" pitchFamily="18" charset="0"/>
                <a:cs typeface="Times New Roman" pitchFamily="18" charset="0"/>
              </a:rPr>
              <a:t>Long </a:t>
            </a:r>
            <a:r>
              <a:rPr lang="en-US" dirty="0">
                <a:latin typeface="Times New Roman" pitchFamily="18" charset="0"/>
                <a:cs typeface="Times New Roman" pitchFamily="18" charset="0"/>
              </a:rPr>
              <a:t>pants (or a long skirt that covers the ankles if required due to religious reasons, </a:t>
            </a:r>
            <a:r>
              <a:rPr lang="en-US" dirty="0" smtClean="0">
                <a:latin typeface="Times New Roman" pitchFamily="18" charset="0"/>
                <a:cs typeface="Times New Roman" pitchFamily="18" charset="0"/>
              </a:rPr>
              <a:t>but this needs </a:t>
            </a:r>
            <a:r>
              <a:rPr lang="en-US" dirty="0">
                <a:latin typeface="Times New Roman" pitchFamily="18" charset="0"/>
                <a:cs typeface="Times New Roman" pitchFamily="18" charset="0"/>
              </a:rPr>
              <a:t>to be approved by the instructor) </a:t>
            </a:r>
          </a:p>
          <a:p>
            <a:r>
              <a:rPr lang="en-US" dirty="0">
                <a:latin typeface="Times New Roman" pitchFamily="18" charset="0"/>
                <a:cs typeface="Times New Roman" pitchFamily="18" charset="0"/>
              </a:rPr>
              <a:t>Long-sleeve shirt or sweeter </a:t>
            </a:r>
            <a:r>
              <a:rPr lang="en-US" dirty="0" smtClean="0">
                <a:latin typeface="Times New Roman" pitchFamily="18" charset="0"/>
                <a:cs typeface="Times New Roman" pitchFamily="18" charset="0"/>
              </a:rPr>
              <a:t>preferred</a:t>
            </a:r>
          </a:p>
          <a:p>
            <a:r>
              <a:rPr lang="en-US" dirty="0">
                <a:latin typeface="Times New Roman" pitchFamily="18" charset="0"/>
                <a:cs typeface="Times New Roman" pitchFamily="18" charset="0"/>
              </a:rPr>
              <a:t>Clothing should be made from natural fibers (cotton, wool)</a:t>
            </a:r>
          </a:p>
          <a:p>
            <a:r>
              <a:rPr lang="en-US" b="1" dirty="0" smtClean="0">
                <a:solidFill>
                  <a:srgbClr val="C00000"/>
                </a:solidFill>
                <a:latin typeface="Times New Roman" pitchFamily="18" charset="0"/>
                <a:cs typeface="Times New Roman" pitchFamily="18" charset="0"/>
              </a:rPr>
              <a:t>Shorts </a:t>
            </a:r>
            <a:r>
              <a:rPr lang="en-US" b="1" dirty="0">
                <a:solidFill>
                  <a:srgbClr val="C00000"/>
                </a:solidFill>
                <a:latin typeface="Times New Roman" pitchFamily="18" charset="0"/>
                <a:cs typeface="Times New Roman" pitchFamily="18" charset="0"/>
              </a:rPr>
              <a:t>or short skirts </a:t>
            </a:r>
            <a:r>
              <a:rPr lang="en-US" b="1" dirty="0" smtClean="0">
                <a:solidFill>
                  <a:srgbClr val="C00000"/>
                </a:solidFill>
                <a:latin typeface="Times New Roman" pitchFamily="18" charset="0"/>
                <a:cs typeface="Times New Roman" pitchFamily="18" charset="0"/>
              </a:rPr>
              <a:t>are NOT allowed</a:t>
            </a:r>
            <a:endParaRPr lang="en-US" b="1" dirty="0">
              <a:solidFill>
                <a:srgbClr val="C00000"/>
              </a:solidFill>
              <a:latin typeface="Times New Roman" pitchFamily="18" charset="0"/>
              <a:cs typeface="Times New Roman" pitchFamily="18" charset="0"/>
            </a:endParaRPr>
          </a:p>
          <a:p>
            <a:r>
              <a:rPr lang="en-US" dirty="0">
                <a:latin typeface="Times New Roman" pitchFamily="18" charset="0"/>
                <a:cs typeface="Times New Roman" pitchFamily="18" charset="0"/>
              </a:rPr>
              <a:t>Closed-toes shoes </a:t>
            </a:r>
            <a:r>
              <a:rPr lang="en-US" dirty="0" smtClean="0">
                <a:latin typeface="Times New Roman" pitchFamily="18" charset="0"/>
                <a:cs typeface="Times New Roman" pitchFamily="18" charset="0"/>
              </a:rPr>
              <a:t>i.e., sneakers (the feet have to be entirely covered of necessary with socks!)</a:t>
            </a:r>
            <a:endParaRPr lang="en-US" dirty="0">
              <a:latin typeface="Times New Roman" pitchFamily="18" charset="0"/>
              <a:cs typeface="Times New Roman" pitchFamily="18" charset="0"/>
            </a:endParaRPr>
          </a:p>
          <a:p>
            <a:r>
              <a:rPr lang="en-US" b="1" dirty="0" smtClean="0">
                <a:solidFill>
                  <a:srgbClr val="C00000"/>
                </a:solidFill>
                <a:latin typeface="Times New Roman" pitchFamily="18" charset="0"/>
                <a:cs typeface="Times New Roman" pitchFamily="18" charset="0"/>
              </a:rPr>
              <a:t>Clogs</a:t>
            </a:r>
            <a:r>
              <a:rPr lang="en-US" b="1" dirty="0">
                <a:solidFill>
                  <a:srgbClr val="C00000"/>
                </a:solidFill>
                <a:latin typeface="Times New Roman" pitchFamily="18" charset="0"/>
                <a:cs typeface="Times New Roman" pitchFamily="18" charset="0"/>
              </a:rPr>
              <a:t>, sandals or narrow base heels </a:t>
            </a:r>
            <a:r>
              <a:rPr lang="en-US" b="1" dirty="0" smtClean="0">
                <a:solidFill>
                  <a:srgbClr val="C00000"/>
                </a:solidFill>
                <a:latin typeface="Times New Roman" pitchFamily="18" charset="0"/>
                <a:cs typeface="Times New Roman" pitchFamily="18" charset="0"/>
              </a:rPr>
              <a:t>are NOT allowed</a:t>
            </a:r>
            <a:endParaRPr lang="en-US" b="1" dirty="0">
              <a:solidFill>
                <a:srgbClr val="C00000"/>
              </a:solidFill>
              <a:latin typeface="Times New Roman" pitchFamily="18" charset="0"/>
              <a:cs typeface="Times New Roman" pitchFamily="18" charset="0"/>
            </a:endParaRPr>
          </a:p>
          <a:p>
            <a:r>
              <a:rPr lang="en-US" dirty="0" smtClean="0">
                <a:latin typeface="Times New Roman" pitchFamily="18" charset="0"/>
                <a:cs typeface="Times New Roman" pitchFamily="18" charset="0"/>
              </a:rPr>
              <a:t>Long </a:t>
            </a:r>
            <a:r>
              <a:rPr lang="en-US" dirty="0">
                <a:latin typeface="Times New Roman" pitchFamily="18" charset="0"/>
                <a:cs typeface="Times New Roman" pitchFamily="18" charset="0"/>
              </a:rPr>
              <a:t>hair has to be tied back</a:t>
            </a:r>
          </a:p>
          <a:p>
            <a:endParaRPr lang="en-US" dirty="0" smtClean="0">
              <a:latin typeface="Times New Roman" pitchFamily="18" charset="0"/>
              <a:cs typeface="Times New Roman" pitchFamily="18" charset="0"/>
            </a:endParaRPr>
          </a:p>
          <a:p>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198693783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barn(inVertical)">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barn(inVertical)">
                                      <p:cBhvr>
                                        <p:cTn id="12" dur="5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barn(inVertical)">
                                      <p:cBhvr>
                                        <p:cTn id="17" dur="500"/>
                                        <p:tgtEl>
                                          <p:spTgt spid="2">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2">
                                            <p:txEl>
                                              <p:pRg st="3" end="3"/>
                                            </p:txEl>
                                          </p:spTgt>
                                        </p:tgtEl>
                                        <p:attrNameLst>
                                          <p:attrName>style.visibility</p:attrName>
                                        </p:attrNameLst>
                                      </p:cBhvr>
                                      <p:to>
                                        <p:strVal val="visible"/>
                                      </p:to>
                                    </p:set>
                                    <p:animEffect transition="in" filter="barn(inVertical)">
                                      <p:cBhvr>
                                        <p:cTn id="22" dur="500"/>
                                        <p:tgtEl>
                                          <p:spTgt spid="2">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grpId="0" nodeType="clickEffect">
                                  <p:stCondLst>
                                    <p:cond delay="0"/>
                                  </p:stCondLst>
                                  <p:childTnLst>
                                    <p:set>
                                      <p:cBhvr>
                                        <p:cTn id="26" dur="1" fill="hold">
                                          <p:stCondLst>
                                            <p:cond delay="0"/>
                                          </p:stCondLst>
                                        </p:cTn>
                                        <p:tgtEl>
                                          <p:spTgt spid="2">
                                            <p:txEl>
                                              <p:pRg st="4" end="4"/>
                                            </p:txEl>
                                          </p:spTgt>
                                        </p:tgtEl>
                                        <p:attrNameLst>
                                          <p:attrName>style.visibility</p:attrName>
                                        </p:attrNameLst>
                                      </p:cBhvr>
                                      <p:to>
                                        <p:strVal val="visible"/>
                                      </p:to>
                                    </p:set>
                                    <p:animEffect transition="in" filter="barn(inVertical)">
                                      <p:cBhvr>
                                        <p:cTn id="27" dur="500"/>
                                        <p:tgtEl>
                                          <p:spTgt spid="2">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grpId="0" nodeType="clickEffect">
                                  <p:stCondLst>
                                    <p:cond delay="0"/>
                                  </p:stCondLst>
                                  <p:childTnLst>
                                    <p:set>
                                      <p:cBhvr>
                                        <p:cTn id="31" dur="1" fill="hold">
                                          <p:stCondLst>
                                            <p:cond delay="0"/>
                                          </p:stCondLst>
                                        </p:cTn>
                                        <p:tgtEl>
                                          <p:spTgt spid="2">
                                            <p:txEl>
                                              <p:pRg st="5" end="5"/>
                                            </p:txEl>
                                          </p:spTgt>
                                        </p:tgtEl>
                                        <p:attrNameLst>
                                          <p:attrName>style.visibility</p:attrName>
                                        </p:attrNameLst>
                                      </p:cBhvr>
                                      <p:to>
                                        <p:strVal val="visible"/>
                                      </p:to>
                                    </p:set>
                                    <p:animEffect transition="in" filter="barn(inVertical)">
                                      <p:cBhvr>
                                        <p:cTn id="32" dur="500"/>
                                        <p:tgtEl>
                                          <p:spTgt spid="2">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6" presetClass="entr" presetSubtype="21" fill="hold" grpId="0" nodeType="clickEffect">
                                  <p:stCondLst>
                                    <p:cond delay="0"/>
                                  </p:stCondLst>
                                  <p:childTnLst>
                                    <p:set>
                                      <p:cBhvr>
                                        <p:cTn id="36" dur="1" fill="hold">
                                          <p:stCondLst>
                                            <p:cond delay="0"/>
                                          </p:stCondLst>
                                        </p:cTn>
                                        <p:tgtEl>
                                          <p:spTgt spid="2">
                                            <p:txEl>
                                              <p:pRg st="6" end="6"/>
                                            </p:txEl>
                                          </p:spTgt>
                                        </p:tgtEl>
                                        <p:attrNameLst>
                                          <p:attrName>style.visibility</p:attrName>
                                        </p:attrNameLst>
                                      </p:cBhvr>
                                      <p:to>
                                        <p:strVal val="visible"/>
                                      </p:to>
                                    </p:set>
                                    <p:animEffect transition="in" filter="barn(inVertical)">
                                      <p:cBhvr>
                                        <p:cTn id="37" dur="500"/>
                                        <p:tgtEl>
                                          <p:spTgt spid="2">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6" presetClass="entr" presetSubtype="21" fill="hold" grpId="0" nodeType="clickEffect">
                                  <p:stCondLst>
                                    <p:cond delay="0"/>
                                  </p:stCondLst>
                                  <p:childTnLst>
                                    <p:set>
                                      <p:cBhvr>
                                        <p:cTn id="41" dur="1" fill="hold">
                                          <p:stCondLst>
                                            <p:cond delay="0"/>
                                          </p:stCondLst>
                                        </p:cTn>
                                        <p:tgtEl>
                                          <p:spTgt spid="2">
                                            <p:txEl>
                                              <p:pRg st="7" end="7"/>
                                            </p:txEl>
                                          </p:spTgt>
                                        </p:tgtEl>
                                        <p:attrNameLst>
                                          <p:attrName>style.visibility</p:attrName>
                                        </p:attrNameLst>
                                      </p:cBhvr>
                                      <p:to>
                                        <p:strVal val="visible"/>
                                      </p:to>
                                    </p:set>
                                    <p:animEffect transition="in" filter="barn(inVertical)">
                                      <p:cBhvr>
                                        <p:cTn id="42" dur="500"/>
                                        <p:tgtEl>
                                          <p:spTgt spid="2">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pPr algn="ctr"/>
            <a:r>
              <a:rPr lang="en-US" sz="3600" dirty="0">
                <a:solidFill>
                  <a:srgbClr val="002060"/>
                </a:solidFill>
                <a:latin typeface="Times New Roman" pitchFamily="18" charset="0"/>
                <a:cs typeface="Times New Roman" pitchFamily="18" charset="0"/>
              </a:rPr>
              <a:t>Safety – </a:t>
            </a:r>
            <a:r>
              <a:rPr lang="en-US" sz="3600" dirty="0" smtClean="0">
                <a:solidFill>
                  <a:srgbClr val="002060"/>
                </a:solidFill>
                <a:latin typeface="Times New Roman" pitchFamily="18" charset="0"/>
                <a:cs typeface="Times New Roman" pitchFamily="18" charset="0"/>
              </a:rPr>
              <a:t>Personal Protective Equipment</a:t>
            </a:r>
            <a:endParaRPr lang="en-US" sz="3600" dirty="0">
              <a:solidFill>
                <a:srgbClr val="002060"/>
              </a:solidFill>
              <a:latin typeface="Times New Roman" pitchFamily="18" charset="0"/>
              <a:cs typeface="Times New Roman" pitchFamily="18" charset="0"/>
            </a:endParaRPr>
          </a:p>
        </p:txBody>
      </p:sp>
      <p:sp>
        <p:nvSpPr>
          <p:cNvPr id="2" name="Content Placeholder 1"/>
          <p:cNvSpPr>
            <a:spLocks noGrp="1"/>
          </p:cNvSpPr>
          <p:nvPr>
            <p:ph idx="1"/>
          </p:nvPr>
        </p:nvSpPr>
        <p:spPr>
          <a:xfrm>
            <a:off x="457199" y="1524000"/>
            <a:ext cx="6878638" cy="4953000"/>
          </a:xfrm>
        </p:spPr>
        <p:txBody>
          <a:bodyPr>
            <a:noAutofit/>
          </a:bodyPr>
          <a:lstStyle/>
          <a:p>
            <a:r>
              <a:rPr lang="en-US" sz="1400" b="1" dirty="0">
                <a:solidFill>
                  <a:srgbClr val="003300"/>
                </a:solidFill>
                <a:latin typeface="Times New Roman" pitchFamily="18" charset="0"/>
                <a:cs typeface="Times New Roman" pitchFamily="18" charset="0"/>
              </a:rPr>
              <a:t>Knee-length, flame-resistant lab coat </a:t>
            </a:r>
            <a:r>
              <a:rPr lang="en-US" sz="1400" dirty="0">
                <a:latin typeface="Times New Roman" pitchFamily="18" charset="0"/>
                <a:cs typeface="Times New Roman" pitchFamily="18" charset="0"/>
              </a:rPr>
              <a:t>(the blue ones that are available </a:t>
            </a:r>
            <a:r>
              <a:rPr lang="en-US" sz="1400" dirty="0" smtClean="0">
                <a:latin typeface="Times New Roman" pitchFamily="18" charset="0"/>
                <a:cs typeface="Times New Roman" pitchFamily="18" charset="0"/>
              </a:rPr>
              <a:t>from  </a:t>
            </a:r>
            <a:r>
              <a:rPr lang="en-US" sz="1400" dirty="0">
                <a:latin typeface="Times New Roman" pitchFamily="18" charset="0"/>
                <a:cs typeface="Times New Roman" pitchFamily="18" charset="0"/>
                <a:hlinkClick r:id="rId3"/>
              </a:rPr>
              <a:t>AXS</a:t>
            </a:r>
            <a:r>
              <a:rPr lang="en-US" sz="1400" dirty="0">
                <a:latin typeface="Times New Roman" pitchFamily="18" charset="0"/>
                <a:cs typeface="Times New Roman" pitchFamily="18" charset="0"/>
              </a:rPr>
              <a:t>, </a:t>
            </a:r>
            <a:r>
              <a:rPr lang="en-US" sz="1400" dirty="0" smtClean="0">
                <a:latin typeface="Times New Roman" pitchFamily="18" charset="0"/>
                <a:cs typeface="Times New Roman" pitchFamily="18" charset="0"/>
              </a:rPr>
              <a:t/>
            </a:r>
            <a:br>
              <a:rPr lang="en-US" sz="1400" dirty="0" smtClean="0">
                <a:latin typeface="Times New Roman" pitchFamily="18" charset="0"/>
                <a:cs typeface="Times New Roman" pitchFamily="18" charset="0"/>
              </a:rPr>
            </a:br>
            <a:r>
              <a:rPr lang="en-US" sz="1400" dirty="0" smtClean="0">
                <a:latin typeface="Times New Roman" pitchFamily="18" charset="0"/>
                <a:cs typeface="Times New Roman" pitchFamily="18" charset="0"/>
              </a:rPr>
              <a:t>a </a:t>
            </a:r>
            <a:r>
              <a:rPr lang="en-US" sz="1400" dirty="0">
                <a:latin typeface="Times New Roman" pitchFamily="18" charset="0"/>
                <a:cs typeface="Times New Roman" pitchFamily="18" charset="0"/>
              </a:rPr>
              <a:t>flame-resistant lab coat is a cotton lab coat that is impregnated with a </a:t>
            </a:r>
            <a:r>
              <a:rPr lang="en-US" sz="1400" dirty="0" smtClean="0">
                <a:latin typeface="Times New Roman" pitchFamily="18" charset="0"/>
                <a:cs typeface="Times New Roman" pitchFamily="18" charset="0"/>
              </a:rPr>
              <a:t>fire-retardant </a:t>
            </a:r>
            <a:r>
              <a:rPr lang="en-US" sz="1400" dirty="0">
                <a:latin typeface="Times New Roman" pitchFamily="18" charset="0"/>
                <a:cs typeface="Times New Roman" pitchFamily="18" charset="0"/>
              </a:rPr>
              <a:t>chemical or contains a special fiber) with proper length sleeves, </a:t>
            </a:r>
            <a:r>
              <a:rPr lang="en-US" sz="1400" dirty="0" smtClean="0">
                <a:latin typeface="Times New Roman" pitchFamily="18" charset="0"/>
                <a:cs typeface="Times New Roman" pitchFamily="18" charset="0"/>
              </a:rPr>
              <a:t>has </a:t>
            </a:r>
            <a:r>
              <a:rPr lang="en-US" sz="1400" dirty="0">
                <a:latin typeface="Times New Roman" pitchFamily="18" charset="0"/>
                <a:cs typeface="Times New Roman" pitchFamily="18" charset="0"/>
              </a:rPr>
              <a:t>to be closed at all times in the lab! </a:t>
            </a:r>
            <a:r>
              <a:rPr lang="en-US" sz="1400" b="1" dirty="0">
                <a:latin typeface="Times New Roman" pitchFamily="18" charset="0"/>
                <a:cs typeface="Times New Roman" pitchFamily="18" charset="0"/>
              </a:rPr>
              <a:t>No aprons!</a:t>
            </a:r>
          </a:p>
          <a:p>
            <a:r>
              <a:rPr lang="en-US" sz="1400" b="1" dirty="0" smtClean="0">
                <a:solidFill>
                  <a:srgbClr val="003300"/>
                </a:solidFill>
                <a:latin typeface="Times New Roman" pitchFamily="18" charset="0"/>
                <a:cs typeface="Times New Roman" pitchFamily="18" charset="0"/>
              </a:rPr>
              <a:t>Goggles</a:t>
            </a:r>
            <a:r>
              <a:rPr lang="en-US" sz="1400" dirty="0" smtClean="0">
                <a:latin typeface="Times New Roman" pitchFamily="18" charset="0"/>
                <a:cs typeface="Times New Roman" pitchFamily="18" charset="0"/>
              </a:rPr>
              <a:t> </a:t>
            </a:r>
            <a:r>
              <a:rPr lang="en-US" sz="1400" dirty="0">
                <a:latin typeface="Times New Roman" pitchFamily="18" charset="0"/>
                <a:cs typeface="Times New Roman" pitchFamily="18" charset="0"/>
              </a:rPr>
              <a:t>that cover the front and the sides of the eyes have to be worn at all times in </a:t>
            </a:r>
            <a:r>
              <a:rPr lang="en-US" sz="1400" dirty="0" smtClean="0">
                <a:latin typeface="Times New Roman" pitchFamily="18" charset="0"/>
                <a:cs typeface="Times New Roman" pitchFamily="18" charset="0"/>
              </a:rPr>
              <a:t/>
            </a:r>
            <a:br>
              <a:rPr lang="en-US" sz="1400" dirty="0" smtClean="0">
                <a:latin typeface="Times New Roman" pitchFamily="18" charset="0"/>
                <a:cs typeface="Times New Roman" pitchFamily="18" charset="0"/>
              </a:rPr>
            </a:br>
            <a:r>
              <a:rPr lang="en-US" sz="1400" dirty="0" smtClean="0">
                <a:latin typeface="Times New Roman" pitchFamily="18" charset="0"/>
                <a:cs typeface="Times New Roman" pitchFamily="18" charset="0"/>
              </a:rPr>
              <a:t>the </a:t>
            </a:r>
            <a:r>
              <a:rPr lang="en-US" sz="1400" dirty="0">
                <a:latin typeface="Times New Roman" pitchFamily="18" charset="0"/>
                <a:cs typeface="Times New Roman" pitchFamily="18" charset="0"/>
              </a:rPr>
              <a:t>lab. </a:t>
            </a:r>
            <a:r>
              <a:rPr lang="en-US" sz="1400" b="1" dirty="0">
                <a:solidFill>
                  <a:srgbClr val="FF0000"/>
                </a:solidFill>
                <a:latin typeface="Times New Roman" pitchFamily="18" charset="0"/>
                <a:cs typeface="Times New Roman" pitchFamily="18" charset="0"/>
              </a:rPr>
              <a:t>Regular prescription glasses are not sufficient,  neither are sunglasses!</a:t>
            </a:r>
          </a:p>
          <a:p>
            <a:r>
              <a:rPr lang="en-US" sz="1400" b="1" dirty="0">
                <a:solidFill>
                  <a:srgbClr val="003300"/>
                </a:solidFill>
                <a:latin typeface="Times New Roman" pitchFamily="18" charset="0"/>
                <a:cs typeface="Times New Roman" pitchFamily="18" charset="0"/>
              </a:rPr>
              <a:t>Nitrile gloves</a:t>
            </a:r>
            <a:r>
              <a:rPr lang="en-US" sz="1400" b="1" dirty="0">
                <a:latin typeface="Times New Roman" pitchFamily="18" charset="0"/>
                <a:cs typeface="Times New Roman" pitchFamily="18" charset="0"/>
              </a:rPr>
              <a:t> </a:t>
            </a:r>
            <a:r>
              <a:rPr lang="en-US" sz="1400" dirty="0">
                <a:latin typeface="Times New Roman" pitchFamily="18" charset="0"/>
                <a:cs typeface="Times New Roman" pitchFamily="18" charset="0"/>
              </a:rPr>
              <a:t>come in different colors and different thicknesses </a:t>
            </a:r>
            <a:r>
              <a:rPr lang="en-US" sz="1400" dirty="0" smtClean="0">
                <a:latin typeface="Times New Roman" pitchFamily="18" charset="0"/>
                <a:cs typeface="Times New Roman" pitchFamily="18" charset="0"/>
              </a:rPr>
              <a:t>(</a:t>
            </a:r>
            <a:r>
              <a:rPr lang="en-US" sz="1400" dirty="0">
                <a:latin typeface="Times New Roman" pitchFamily="18" charset="0"/>
                <a:cs typeface="Times New Roman" pitchFamily="18" charset="0"/>
              </a:rPr>
              <a:t>i.e., 4 mil). </a:t>
            </a:r>
            <a:r>
              <a:rPr lang="en-US" sz="1400" dirty="0" smtClean="0">
                <a:latin typeface="Times New Roman" pitchFamily="18" charset="0"/>
                <a:cs typeface="Times New Roman" pitchFamily="18" charset="0"/>
              </a:rPr>
              <a:t> </a:t>
            </a:r>
            <a:r>
              <a:rPr lang="en-US" sz="1400" i="1" dirty="0" smtClean="0">
                <a:latin typeface="Times New Roman" pitchFamily="18" charset="0"/>
                <a:cs typeface="Times New Roman" pitchFamily="18" charset="0"/>
              </a:rPr>
              <a:t>Latex </a:t>
            </a:r>
            <a:r>
              <a:rPr lang="en-US" sz="1400" i="1" dirty="0">
                <a:latin typeface="Times New Roman" pitchFamily="18" charset="0"/>
                <a:cs typeface="Times New Roman" pitchFamily="18" charset="0"/>
              </a:rPr>
              <a:t>gloves dissolve more or less quickly even in acetone</a:t>
            </a:r>
            <a:r>
              <a:rPr lang="en-US" sz="1400" dirty="0">
                <a:latin typeface="Times New Roman" pitchFamily="18" charset="0"/>
                <a:cs typeface="Times New Roman" pitchFamily="18" charset="0"/>
              </a:rPr>
              <a:t>). </a:t>
            </a:r>
          </a:p>
          <a:p>
            <a:r>
              <a:rPr lang="en-US" sz="1400" b="1" dirty="0">
                <a:solidFill>
                  <a:srgbClr val="C00000"/>
                </a:solidFill>
                <a:latin typeface="Times New Roman" pitchFamily="18" charset="0"/>
                <a:cs typeface="Times New Roman" pitchFamily="18" charset="0"/>
              </a:rPr>
              <a:t>Note that the lab coat and the gloves are only to be worn in the lab and not outside.</a:t>
            </a:r>
          </a:p>
          <a:p>
            <a:r>
              <a:rPr lang="en-US" sz="1400" dirty="0">
                <a:latin typeface="Times New Roman" pitchFamily="18" charset="0"/>
                <a:cs typeface="Times New Roman" pitchFamily="18" charset="0"/>
              </a:rPr>
              <a:t>Providing the proper personal protective equipment is the student’s responsibility and not the instructor’s or the department’s responsibility. All of these items can be purchased from </a:t>
            </a:r>
            <a:r>
              <a:rPr lang="en-US" sz="1400" dirty="0">
                <a:latin typeface="Times New Roman" pitchFamily="18" charset="0"/>
                <a:cs typeface="Times New Roman" pitchFamily="18" charset="0"/>
                <a:hlinkClick r:id="rId4"/>
              </a:rPr>
              <a:t>AXS</a:t>
            </a:r>
            <a:r>
              <a:rPr lang="en-US" sz="1400" dirty="0">
                <a:latin typeface="Times New Roman" pitchFamily="18" charset="0"/>
                <a:cs typeface="Times New Roman" pitchFamily="18" charset="0"/>
              </a:rPr>
              <a:t> (Young Hall 1275), the ASCULA bookstore, a store like </a:t>
            </a:r>
            <a:r>
              <a:rPr lang="en-US" sz="1400" dirty="0" err="1">
                <a:latin typeface="Times New Roman" pitchFamily="18" charset="0"/>
                <a:cs typeface="Times New Roman" pitchFamily="18" charset="0"/>
              </a:rPr>
              <a:t>Scrubbs</a:t>
            </a:r>
            <a:r>
              <a:rPr lang="en-US" sz="1400" dirty="0">
                <a:latin typeface="Times New Roman" pitchFamily="18" charset="0"/>
                <a:cs typeface="Times New Roman" pitchFamily="18" charset="0"/>
              </a:rPr>
              <a:t> Unlimited </a:t>
            </a:r>
            <a:r>
              <a:rPr lang="en-US" sz="1400" dirty="0" smtClean="0">
                <a:latin typeface="Times New Roman" pitchFamily="18" charset="0"/>
                <a:cs typeface="Times New Roman" pitchFamily="18" charset="0"/>
              </a:rPr>
              <a:t>in </a:t>
            </a:r>
            <a:r>
              <a:rPr lang="en-US" sz="1400" dirty="0">
                <a:latin typeface="Times New Roman" pitchFamily="18" charset="0"/>
                <a:cs typeface="Times New Roman" pitchFamily="18" charset="0"/>
              </a:rPr>
              <a:t>Westwood or the internet.</a:t>
            </a:r>
          </a:p>
          <a:p>
            <a:r>
              <a:rPr lang="en-US" sz="1400" dirty="0" smtClean="0">
                <a:latin typeface="Times New Roman" pitchFamily="18" charset="0"/>
                <a:cs typeface="Times New Roman" pitchFamily="18" charset="0"/>
              </a:rPr>
              <a:t>All parts of the experiments have to be carried out in the hoods </a:t>
            </a:r>
            <a:r>
              <a:rPr lang="en-US" sz="1400" dirty="0">
                <a:latin typeface="Times New Roman" pitchFamily="18" charset="0"/>
                <a:cs typeface="Times New Roman" pitchFamily="18" charset="0"/>
              </a:rPr>
              <a:t>provided </a:t>
            </a:r>
            <a:r>
              <a:rPr lang="en-US" sz="1400" dirty="0" smtClean="0">
                <a:latin typeface="Times New Roman" pitchFamily="18" charset="0"/>
                <a:cs typeface="Times New Roman" pitchFamily="18" charset="0"/>
              </a:rPr>
              <a:t>in the labs. </a:t>
            </a:r>
            <a:br>
              <a:rPr lang="en-US" sz="1400" dirty="0" smtClean="0">
                <a:latin typeface="Times New Roman" pitchFamily="18" charset="0"/>
                <a:cs typeface="Times New Roman" pitchFamily="18" charset="0"/>
              </a:rPr>
            </a:br>
            <a:r>
              <a:rPr lang="en-US" sz="1400" dirty="0" smtClean="0">
                <a:latin typeface="Times New Roman" pitchFamily="18" charset="0"/>
                <a:cs typeface="Times New Roman" pitchFamily="18" charset="0"/>
              </a:rPr>
              <a:t>The bench workspace </a:t>
            </a:r>
            <a:r>
              <a:rPr lang="en-US" sz="1400" dirty="0">
                <a:latin typeface="Times New Roman" pitchFamily="18" charset="0"/>
                <a:cs typeface="Times New Roman" pitchFamily="18" charset="0"/>
              </a:rPr>
              <a:t>should be used as </a:t>
            </a:r>
            <a:r>
              <a:rPr lang="en-US" sz="1400" dirty="0" smtClean="0">
                <a:latin typeface="Times New Roman" pitchFamily="18" charset="0"/>
                <a:cs typeface="Times New Roman" pitchFamily="18" charset="0"/>
              </a:rPr>
              <a:t>little </a:t>
            </a:r>
            <a:r>
              <a:rPr lang="en-US" sz="1400" dirty="0">
                <a:latin typeface="Times New Roman" pitchFamily="18" charset="0"/>
                <a:cs typeface="Times New Roman" pitchFamily="18" charset="0"/>
              </a:rPr>
              <a:t>as possible to minimize the exposure </a:t>
            </a:r>
            <a:r>
              <a:rPr lang="en-US" sz="1400" dirty="0" smtClean="0">
                <a:latin typeface="Times New Roman" pitchFamily="18" charset="0"/>
                <a:cs typeface="Times New Roman" pitchFamily="18" charset="0"/>
              </a:rPr>
              <a:t/>
            </a:r>
            <a:br>
              <a:rPr lang="en-US" sz="1400" dirty="0" smtClean="0">
                <a:latin typeface="Times New Roman" pitchFamily="18" charset="0"/>
                <a:cs typeface="Times New Roman" pitchFamily="18" charset="0"/>
              </a:rPr>
            </a:br>
            <a:r>
              <a:rPr lang="en-US" sz="1400" dirty="0" smtClean="0">
                <a:latin typeface="Times New Roman" pitchFamily="18" charset="0"/>
                <a:cs typeface="Times New Roman" pitchFamily="18" charset="0"/>
              </a:rPr>
              <a:t>to volatile, hazardous chemicals. </a:t>
            </a:r>
          </a:p>
          <a:p>
            <a:pPr lvl="1">
              <a:buFont typeface="Arial" panose="020B0604020202020204" pitchFamily="34" charset="0"/>
              <a:buChar char="•"/>
            </a:pPr>
            <a:r>
              <a:rPr lang="en-US" sz="1400" b="1" dirty="0" smtClean="0">
                <a:solidFill>
                  <a:srgbClr val="003300"/>
                </a:solidFill>
                <a:latin typeface="Times New Roman" pitchFamily="18" charset="0"/>
                <a:cs typeface="Times New Roman" pitchFamily="18" charset="0"/>
              </a:rPr>
              <a:t>The sash has to be lowered when working in the hood</a:t>
            </a:r>
          </a:p>
          <a:p>
            <a:pPr lvl="1">
              <a:buFont typeface="Arial" panose="020B0604020202020204" pitchFamily="34" charset="0"/>
              <a:buChar char="•"/>
            </a:pPr>
            <a:r>
              <a:rPr lang="en-US" sz="1400" b="1" dirty="0" smtClean="0">
                <a:solidFill>
                  <a:srgbClr val="003300"/>
                </a:solidFill>
                <a:latin typeface="Times New Roman" pitchFamily="18" charset="0"/>
                <a:cs typeface="Times New Roman" pitchFamily="18" charset="0"/>
              </a:rPr>
              <a:t>Do not stick your head into the hood</a:t>
            </a:r>
          </a:p>
          <a:p>
            <a:pPr lvl="1">
              <a:buFont typeface="Arial" panose="020B0604020202020204" pitchFamily="34" charset="0"/>
              <a:buChar char="•"/>
            </a:pPr>
            <a:r>
              <a:rPr lang="en-US" sz="1400" b="1" dirty="0" smtClean="0">
                <a:solidFill>
                  <a:srgbClr val="003300"/>
                </a:solidFill>
                <a:latin typeface="Times New Roman" pitchFamily="18" charset="0"/>
                <a:cs typeface="Times New Roman" pitchFamily="18" charset="0"/>
              </a:rPr>
              <a:t>Keep the hood free of clutter to guarantee proper  air flow</a:t>
            </a:r>
          </a:p>
          <a:p>
            <a:r>
              <a:rPr lang="en-US" sz="1400" b="1" dirty="0">
                <a:solidFill>
                  <a:srgbClr val="FF0000"/>
                </a:solidFill>
                <a:latin typeface="Times New Roman" pitchFamily="18" charset="0"/>
                <a:cs typeface="Times New Roman" pitchFamily="18" charset="0"/>
              </a:rPr>
              <a:t>Finally, make sure to review </a:t>
            </a:r>
            <a:r>
              <a:rPr lang="en-US" sz="1400" b="1" dirty="0">
                <a:solidFill>
                  <a:srgbClr val="FF0000"/>
                </a:solidFill>
                <a:latin typeface="Times New Roman" pitchFamily="18" charset="0"/>
                <a:cs typeface="Times New Roman" pitchFamily="18" charset="0"/>
                <a:hlinkClick r:id="rId5"/>
              </a:rPr>
              <a:t>UCLA Policy 905 </a:t>
            </a:r>
            <a:r>
              <a:rPr lang="en-US" sz="1400" b="1" dirty="0">
                <a:solidFill>
                  <a:srgbClr val="FF0000"/>
                </a:solidFill>
                <a:latin typeface="Times New Roman" pitchFamily="18" charset="0"/>
                <a:cs typeface="Times New Roman" pitchFamily="18" charset="0"/>
              </a:rPr>
              <a:t> (the link is also posted on course website)</a:t>
            </a:r>
            <a:endParaRPr lang="en-US" sz="1600" dirty="0"/>
          </a:p>
          <a:p>
            <a:endParaRPr lang="en-US" sz="1400" dirty="0" smtClean="0">
              <a:solidFill>
                <a:srgbClr val="FF0000"/>
              </a:solidFill>
            </a:endParaRPr>
          </a:p>
          <a:p>
            <a:endParaRPr lang="en-US" sz="1400" dirty="0"/>
          </a:p>
        </p:txBody>
      </p:sp>
      <p:pic>
        <p:nvPicPr>
          <p:cNvPr id="2050" name="Picture 2" descr="C:\Users\bacher\Desktop\Lectures\Chem 30CL\Pictures\hood_6th_floor.jpg"/>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7326977" y="4267200"/>
            <a:ext cx="1588423" cy="1635295"/>
          </a:xfrm>
          <a:prstGeom prst="rect">
            <a:avLst/>
          </a:prstGeom>
          <a:noFill/>
          <a:extLst>
            <a:ext uri="{909E8E84-426E-40DD-AFC4-6F175D3DCCD1}">
              <a14:hiddenFill xmlns:a14="http://schemas.microsoft.com/office/drawing/2010/main">
                <a:solidFill>
                  <a:srgbClr val="FFFFFF"/>
                </a:solidFill>
              </a14:hiddenFill>
            </a:ext>
          </a:extLst>
        </p:spPr>
      </p:pic>
      <p:pic>
        <p:nvPicPr>
          <p:cNvPr id="1026" name="Picture 2"/>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7335837" y="1640024"/>
            <a:ext cx="969963" cy="25479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13357987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barn(inVertical)">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barn(inVertical)">
                                      <p:cBhvr>
                                        <p:cTn id="12" dur="5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barn(inVertical)">
                                      <p:cBhvr>
                                        <p:cTn id="17" dur="500"/>
                                        <p:tgtEl>
                                          <p:spTgt spid="2">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53" presetClass="entr" presetSubtype="16" fill="hold" nodeType="clickEffect">
                                  <p:stCondLst>
                                    <p:cond delay="0"/>
                                  </p:stCondLst>
                                  <p:childTnLst>
                                    <p:set>
                                      <p:cBhvr>
                                        <p:cTn id="21" dur="1" fill="hold">
                                          <p:stCondLst>
                                            <p:cond delay="0"/>
                                          </p:stCondLst>
                                        </p:cTn>
                                        <p:tgtEl>
                                          <p:spTgt spid="1026"/>
                                        </p:tgtEl>
                                        <p:attrNameLst>
                                          <p:attrName>style.visibility</p:attrName>
                                        </p:attrNameLst>
                                      </p:cBhvr>
                                      <p:to>
                                        <p:strVal val="visible"/>
                                      </p:to>
                                    </p:set>
                                    <p:anim calcmode="lin" valueType="num">
                                      <p:cBhvr>
                                        <p:cTn id="22" dur="500" fill="hold"/>
                                        <p:tgtEl>
                                          <p:spTgt spid="1026"/>
                                        </p:tgtEl>
                                        <p:attrNameLst>
                                          <p:attrName>ppt_w</p:attrName>
                                        </p:attrNameLst>
                                      </p:cBhvr>
                                      <p:tavLst>
                                        <p:tav tm="0">
                                          <p:val>
                                            <p:fltVal val="0"/>
                                          </p:val>
                                        </p:tav>
                                        <p:tav tm="100000">
                                          <p:val>
                                            <p:strVal val="#ppt_w"/>
                                          </p:val>
                                        </p:tav>
                                      </p:tavLst>
                                    </p:anim>
                                    <p:anim calcmode="lin" valueType="num">
                                      <p:cBhvr>
                                        <p:cTn id="23" dur="500" fill="hold"/>
                                        <p:tgtEl>
                                          <p:spTgt spid="1026"/>
                                        </p:tgtEl>
                                        <p:attrNameLst>
                                          <p:attrName>ppt_h</p:attrName>
                                        </p:attrNameLst>
                                      </p:cBhvr>
                                      <p:tavLst>
                                        <p:tav tm="0">
                                          <p:val>
                                            <p:fltVal val="0"/>
                                          </p:val>
                                        </p:tav>
                                        <p:tav tm="100000">
                                          <p:val>
                                            <p:strVal val="#ppt_h"/>
                                          </p:val>
                                        </p:tav>
                                      </p:tavLst>
                                    </p:anim>
                                    <p:animEffect transition="in" filter="fade">
                                      <p:cBhvr>
                                        <p:cTn id="24" dur="500"/>
                                        <p:tgtEl>
                                          <p:spTgt spid="1026"/>
                                        </p:tgtEl>
                                      </p:cBhvr>
                                    </p:animEffect>
                                  </p:childTnLst>
                                </p:cTn>
                              </p:par>
                            </p:childTnLst>
                          </p:cTn>
                        </p:par>
                      </p:childTnLst>
                    </p:cTn>
                  </p:par>
                  <p:par>
                    <p:cTn id="25" fill="hold">
                      <p:stCondLst>
                        <p:cond delay="indefinite"/>
                      </p:stCondLst>
                      <p:childTnLst>
                        <p:par>
                          <p:cTn id="26" fill="hold">
                            <p:stCondLst>
                              <p:cond delay="0"/>
                            </p:stCondLst>
                            <p:childTnLst>
                              <p:par>
                                <p:cTn id="27" presetID="16" presetClass="entr" presetSubtype="21" fill="hold" grpId="0" nodeType="clickEffect">
                                  <p:stCondLst>
                                    <p:cond delay="0"/>
                                  </p:stCondLst>
                                  <p:childTnLst>
                                    <p:set>
                                      <p:cBhvr>
                                        <p:cTn id="28" dur="1" fill="hold">
                                          <p:stCondLst>
                                            <p:cond delay="0"/>
                                          </p:stCondLst>
                                        </p:cTn>
                                        <p:tgtEl>
                                          <p:spTgt spid="2">
                                            <p:txEl>
                                              <p:pRg st="3" end="3"/>
                                            </p:txEl>
                                          </p:spTgt>
                                        </p:tgtEl>
                                        <p:attrNameLst>
                                          <p:attrName>style.visibility</p:attrName>
                                        </p:attrNameLst>
                                      </p:cBhvr>
                                      <p:to>
                                        <p:strVal val="visible"/>
                                      </p:to>
                                    </p:set>
                                    <p:animEffect transition="in" filter="barn(inVertical)">
                                      <p:cBhvr>
                                        <p:cTn id="29" dur="500"/>
                                        <p:tgtEl>
                                          <p:spTgt spid="2">
                                            <p:txEl>
                                              <p:pRg st="3" end="3"/>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16" presetClass="entr" presetSubtype="21" fill="hold" grpId="0" nodeType="clickEffect">
                                  <p:stCondLst>
                                    <p:cond delay="0"/>
                                  </p:stCondLst>
                                  <p:childTnLst>
                                    <p:set>
                                      <p:cBhvr>
                                        <p:cTn id="33" dur="1" fill="hold">
                                          <p:stCondLst>
                                            <p:cond delay="0"/>
                                          </p:stCondLst>
                                        </p:cTn>
                                        <p:tgtEl>
                                          <p:spTgt spid="2">
                                            <p:txEl>
                                              <p:pRg st="4" end="4"/>
                                            </p:txEl>
                                          </p:spTgt>
                                        </p:tgtEl>
                                        <p:attrNameLst>
                                          <p:attrName>style.visibility</p:attrName>
                                        </p:attrNameLst>
                                      </p:cBhvr>
                                      <p:to>
                                        <p:strVal val="visible"/>
                                      </p:to>
                                    </p:set>
                                    <p:animEffect transition="in" filter="barn(inVertical)">
                                      <p:cBhvr>
                                        <p:cTn id="34" dur="500"/>
                                        <p:tgtEl>
                                          <p:spTgt spid="2">
                                            <p:txEl>
                                              <p:pRg st="4" end="4"/>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16" presetClass="entr" presetSubtype="21" fill="hold" grpId="0" nodeType="clickEffect">
                                  <p:stCondLst>
                                    <p:cond delay="0"/>
                                  </p:stCondLst>
                                  <p:childTnLst>
                                    <p:set>
                                      <p:cBhvr>
                                        <p:cTn id="38" dur="1" fill="hold">
                                          <p:stCondLst>
                                            <p:cond delay="0"/>
                                          </p:stCondLst>
                                        </p:cTn>
                                        <p:tgtEl>
                                          <p:spTgt spid="2">
                                            <p:txEl>
                                              <p:pRg st="5" end="5"/>
                                            </p:txEl>
                                          </p:spTgt>
                                        </p:tgtEl>
                                        <p:attrNameLst>
                                          <p:attrName>style.visibility</p:attrName>
                                        </p:attrNameLst>
                                      </p:cBhvr>
                                      <p:to>
                                        <p:strVal val="visible"/>
                                      </p:to>
                                    </p:set>
                                    <p:animEffect transition="in" filter="barn(inVertical)">
                                      <p:cBhvr>
                                        <p:cTn id="39" dur="500"/>
                                        <p:tgtEl>
                                          <p:spTgt spid="2">
                                            <p:txEl>
                                              <p:pRg st="5" end="5"/>
                                            </p:txEl>
                                          </p:spTgt>
                                        </p:tgtEl>
                                      </p:cBhvr>
                                    </p:animEffect>
                                  </p:childTnLst>
                                </p:cTn>
                              </p:par>
                              <p:par>
                                <p:cTn id="40" presetID="2" presetClass="entr" presetSubtype="4" fill="hold" nodeType="withEffect">
                                  <p:stCondLst>
                                    <p:cond delay="0"/>
                                  </p:stCondLst>
                                  <p:childTnLst>
                                    <p:set>
                                      <p:cBhvr>
                                        <p:cTn id="41" dur="1" fill="hold">
                                          <p:stCondLst>
                                            <p:cond delay="0"/>
                                          </p:stCondLst>
                                        </p:cTn>
                                        <p:tgtEl>
                                          <p:spTgt spid="2050"/>
                                        </p:tgtEl>
                                        <p:attrNameLst>
                                          <p:attrName>style.visibility</p:attrName>
                                        </p:attrNameLst>
                                      </p:cBhvr>
                                      <p:to>
                                        <p:strVal val="visible"/>
                                      </p:to>
                                    </p:set>
                                    <p:anim calcmode="lin" valueType="num">
                                      <p:cBhvr additive="base">
                                        <p:cTn id="42" dur="500" fill="hold"/>
                                        <p:tgtEl>
                                          <p:spTgt spid="2050"/>
                                        </p:tgtEl>
                                        <p:attrNameLst>
                                          <p:attrName>ppt_x</p:attrName>
                                        </p:attrNameLst>
                                      </p:cBhvr>
                                      <p:tavLst>
                                        <p:tav tm="0">
                                          <p:val>
                                            <p:strVal val="#ppt_x"/>
                                          </p:val>
                                        </p:tav>
                                        <p:tav tm="100000">
                                          <p:val>
                                            <p:strVal val="#ppt_x"/>
                                          </p:val>
                                        </p:tav>
                                      </p:tavLst>
                                    </p:anim>
                                    <p:anim calcmode="lin" valueType="num">
                                      <p:cBhvr additive="base">
                                        <p:cTn id="43" dur="500" fill="hold"/>
                                        <p:tgtEl>
                                          <p:spTgt spid="2050"/>
                                        </p:tgtEl>
                                        <p:attrNameLst>
                                          <p:attrName>ppt_y</p:attrName>
                                        </p:attrNameLst>
                                      </p:cBhvr>
                                      <p:tavLst>
                                        <p:tav tm="0">
                                          <p:val>
                                            <p:strVal val="1+#ppt_h/2"/>
                                          </p:val>
                                        </p:tav>
                                        <p:tav tm="100000">
                                          <p:val>
                                            <p:strVal val="#ppt_y"/>
                                          </p:val>
                                        </p:tav>
                                      </p:tavLst>
                                    </p:anim>
                                  </p:childTnLst>
                                </p:cTn>
                              </p:par>
                            </p:childTnLst>
                          </p:cTn>
                        </p:par>
                      </p:childTnLst>
                    </p:cTn>
                  </p:par>
                  <p:par>
                    <p:cTn id="44" fill="hold">
                      <p:stCondLst>
                        <p:cond delay="indefinite"/>
                      </p:stCondLst>
                      <p:childTnLst>
                        <p:par>
                          <p:cTn id="45" fill="hold">
                            <p:stCondLst>
                              <p:cond delay="0"/>
                            </p:stCondLst>
                            <p:childTnLst>
                              <p:par>
                                <p:cTn id="46" presetID="16" presetClass="entr" presetSubtype="21" fill="hold" grpId="0" nodeType="clickEffect">
                                  <p:stCondLst>
                                    <p:cond delay="0"/>
                                  </p:stCondLst>
                                  <p:childTnLst>
                                    <p:set>
                                      <p:cBhvr>
                                        <p:cTn id="47" dur="1" fill="hold">
                                          <p:stCondLst>
                                            <p:cond delay="0"/>
                                          </p:stCondLst>
                                        </p:cTn>
                                        <p:tgtEl>
                                          <p:spTgt spid="2">
                                            <p:txEl>
                                              <p:pRg st="6" end="6"/>
                                            </p:txEl>
                                          </p:spTgt>
                                        </p:tgtEl>
                                        <p:attrNameLst>
                                          <p:attrName>style.visibility</p:attrName>
                                        </p:attrNameLst>
                                      </p:cBhvr>
                                      <p:to>
                                        <p:strVal val="visible"/>
                                      </p:to>
                                    </p:set>
                                    <p:animEffect transition="in" filter="barn(inVertical)">
                                      <p:cBhvr>
                                        <p:cTn id="48" dur="500"/>
                                        <p:tgtEl>
                                          <p:spTgt spid="2">
                                            <p:txEl>
                                              <p:pRg st="6" end="6"/>
                                            </p:txEl>
                                          </p:spTgt>
                                        </p:tgtEl>
                                      </p:cBhvr>
                                    </p:animEffect>
                                  </p:childTnLst>
                                </p:cTn>
                              </p:par>
                            </p:childTnLst>
                          </p:cTn>
                        </p:par>
                      </p:childTnLst>
                    </p:cTn>
                  </p:par>
                  <p:par>
                    <p:cTn id="49" fill="hold">
                      <p:stCondLst>
                        <p:cond delay="indefinite"/>
                      </p:stCondLst>
                      <p:childTnLst>
                        <p:par>
                          <p:cTn id="50" fill="hold">
                            <p:stCondLst>
                              <p:cond delay="0"/>
                            </p:stCondLst>
                            <p:childTnLst>
                              <p:par>
                                <p:cTn id="51" presetID="16" presetClass="entr" presetSubtype="21" fill="hold" grpId="0" nodeType="clickEffect">
                                  <p:stCondLst>
                                    <p:cond delay="0"/>
                                  </p:stCondLst>
                                  <p:childTnLst>
                                    <p:set>
                                      <p:cBhvr>
                                        <p:cTn id="52" dur="1" fill="hold">
                                          <p:stCondLst>
                                            <p:cond delay="0"/>
                                          </p:stCondLst>
                                        </p:cTn>
                                        <p:tgtEl>
                                          <p:spTgt spid="2">
                                            <p:txEl>
                                              <p:pRg st="7" end="7"/>
                                            </p:txEl>
                                          </p:spTgt>
                                        </p:tgtEl>
                                        <p:attrNameLst>
                                          <p:attrName>style.visibility</p:attrName>
                                        </p:attrNameLst>
                                      </p:cBhvr>
                                      <p:to>
                                        <p:strVal val="visible"/>
                                      </p:to>
                                    </p:set>
                                    <p:animEffect transition="in" filter="barn(inVertical)">
                                      <p:cBhvr>
                                        <p:cTn id="53" dur="500"/>
                                        <p:tgtEl>
                                          <p:spTgt spid="2">
                                            <p:txEl>
                                              <p:pRg st="7" end="7"/>
                                            </p:txEl>
                                          </p:spTgt>
                                        </p:tgtEl>
                                      </p:cBhvr>
                                    </p:animEffect>
                                  </p:childTnLst>
                                </p:cTn>
                              </p:par>
                            </p:childTnLst>
                          </p:cTn>
                        </p:par>
                      </p:childTnLst>
                    </p:cTn>
                  </p:par>
                  <p:par>
                    <p:cTn id="54" fill="hold">
                      <p:stCondLst>
                        <p:cond delay="indefinite"/>
                      </p:stCondLst>
                      <p:childTnLst>
                        <p:par>
                          <p:cTn id="55" fill="hold">
                            <p:stCondLst>
                              <p:cond delay="0"/>
                            </p:stCondLst>
                            <p:childTnLst>
                              <p:par>
                                <p:cTn id="56" presetID="16" presetClass="entr" presetSubtype="21" fill="hold" grpId="0" nodeType="clickEffect">
                                  <p:stCondLst>
                                    <p:cond delay="0"/>
                                  </p:stCondLst>
                                  <p:childTnLst>
                                    <p:set>
                                      <p:cBhvr>
                                        <p:cTn id="57" dur="1" fill="hold">
                                          <p:stCondLst>
                                            <p:cond delay="0"/>
                                          </p:stCondLst>
                                        </p:cTn>
                                        <p:tgtEl>
                                          <p:spTgt spid="2">
                                            <p:txEl>
                                              <p:pRg st="8" end="8"/>
                                            </p:txEl>
                                          </p:spTgt>
                                        </p:tgtEl>
                                        <p:attrNameLst>
                                          <p:attrName>style.visibility</p:attrName>
                                        </p:attrNameLst>
                                      </p:cBhvr>
                                      <p:to>
                                        <p:strVal val="visible"/>
                                      </p:to>
                                    </p:set>
                                    <p:animEffect transition="in" filter="barn(inVertical)">
                                      <p:cBhvr>
                                        <p:cTn id="58" dur="500"/>
                                        <p:tgtEl>
                                          <p:spTgt spid="2">
                                            <p:txEl>
                                              <p:pRg st="8" end="8"/>
                                            </p:txEl>
                                          </p:spTgt>
                                        </p:tgtEl>
                                      </p:cBhvr>
                                    </p:animEffect>
                                  </p:childTnLst>
                                </p:cTn>
                              </p:par>
                            </p:childTnLst>
                          </p:cTn>
                        </p:par>
                      </p:childTnLst>
                    </p:cTn>
                  </p:par>
                  <p:par>
                    <p:cTn id="59" fill="hold">
                      <p:stCondLst>
                        <p:cond delay="indefinite"/>
                      </p:stCondLst>
                      <p:childTnLst>
                        <p:par>
                          <p:cTn id="60" fill="hold">
                            <p:stCondLst>
                              <p:cond delay="0"/>
                            </p:stCondLst>
                            <p:childTnLst>
                              <p:par>
                                <p:cTn id="61" presetID="16" presetClass="entr" presetSubtype="21" fill="hold" nodeType="clickEffect">
                                  <p:stCondLst>
                                    <p:cond delay="0"/>
                                  </p:stCondLst>
                                  <p:childTnLst>
                                    <p:set>
                                      <p:cBhvr>
                                        <p:cTn id="62" dur="1" fill="hold">
                                          <p:stCondLst>
                                            <p:cond delay="0"/>
                                          </p:stCondLst>
                                        </p:cTn>
                                        <p:tgtEl>
                                          <p:spTgt spid="2">
                                            <p:txEl>
                                              <p:pRg st="9" end="9"/>
                                            </p:txEl>
                                          </p:spTgt>
                                        </p:tgtEl>
                                        <p:attrNameLst>
                                          <p:attrName>style.visibility</p:attrName>
                                        </p:attrNameLst>
                                      </p:cBhvr>
                                      <p:to>
                                        <p:strVal val="visible"/>
                                      </p:to>
                                    </p:set>
                                    <p:animEffect transition="in" filter="barn(inVertical)">
                                      <p:cBhvr>
                                        <p:cTn id="63" dur="500"/>
                                        <p:tgtEl>
                                          <p:spTgt spid="2">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lgn="ctr"/>
            <a:r>
              <a:rPr lang="en-US" dirty="0" smtClean="0">
                <a:solidFill>
                  <a:srgbClr val="002060"/>
                </a:solidFill>
                <a:latin typeface="Times New Roman" pitchFamily="18" charset="0"/>
                <a:cs typeface="Times New Roman" pitchFamily="18" charset="0"/>
              </a:rPr>
              <a:t>Safety – Other Issues I</a:t>
            </a:r>
            <a:endParaRPr lang="en-US" dirty="0">
              <a:solidFill>
                <a:srgbClr val="002060"/>
              </a:solidFill>
              <a:latin typeface="Times New Roman" pitchFamily="18" charset="0"/>
              <a:cs typeface="Times New Roman" pitchFamily="18" charset="0"/>
            </a:endParaRPr>
          </a:p>
        </p:txBody>
      </p:sp>
      <p:sp>
        <p:nvSpPr>
          <p:cNvPr id="2" name="Content Placeholder 1"/>
          <p:cNvSpPr>
            <a:spLocks noGrp="1"/>
          </p:cNvSpPr>
          <p:nvPr>
            <p:ph idx="1"/>
          </p:nvPr>
        </p:nvSpPr>
        <p:spPr/>
        <p:txBody>
          <a:bodyPr>
            <a:normAutofit fontScale="85000" lnSpcReduction="10000"/>
          </a:bodyPr>
          <a:lstStyle/>
          <a:p>
            <a:r>
              <a:rPr lang="en-US" dirty="0" smtClean="0">
                <a:latin typeface="Times New Roman" pitchFamily="18" charset="0"/>
                <a:cs typeface="Times New Roman" pitchFamily="18" charset="0"/>
              </a:rPr>
              <a:t>No eating, drinking or chewing gum</a:t>
            </a:r>
          </a:p>
          <a:p>
            <a:r>
              <a:rPr lang="en-US" dirty="0" smtClean="0">
                <a:latin typeface="Times New Roman" pitchFamily="18" charset="0"/>
                <a:cs typeface="Times New Roman" pitchFamily="18" charset="0"/>
              </a:rPr>
              <a:t>Cell phones and beepers have to be turned off in the lab</a:t>
            </a:r>
          </a:p>
          <a:p>
            <a:r>
              <a:rPr lang="en-US" dirty="0" smtClean="0">
                <a:latin typeface="Times New Roman" pitchFamily="18" charset="0"/>
                <a:cs typeface="Times New Roman" pitchFamily="18" charset="0"/>
              </a:rPr>
              <a:t>No hats, no headsets</a:t>
            </a:r>
          </a:p>
          <a:p>
            <a:r>
              <a:rPr lang="en-US" dirty="0">
                <a:latin typeface="Times New Roman" pitchFamily="18" charset="0"/>
                <a:cs typeface="Times New Roman" pitchFamily="18" charset="0"/>
              </a:rPr>
              <a:t>Backpacks have to be properly stored </a:t>
            </a:r>
          </a:p>
          <a:p>
            <a:r>
              <a:rPr lang="en-US" b="1" i="1" dirty="0">
                <a:solidFill>
                  <a:srgbClr val="FF0000"/>
                </a:solidFill>
                <a:latin typeface="Times New Roman" pitchFamily="18" charset="0"/>
                <a:cs typeface="Times New Roman" pitchFamily="18" charset="0"/>
              </a:rPr>
              <a:t>Please inform the instructor immediately if you have </a:t>
            </a:r>
            <a:r>
              <a:rPr lang="en-US" b="1" i="1" dirty="0" smtClean="0">
                <a:solidFill>
                  <a:srgbClr val="FF0000"/>
                </a:solidFill>
                <a:latin typeface="Times New Roman" pitchFamily="18" charset="0"/>
                <a:cs typeface="Times New Roman" pitchFamily="18" charset="0"/>
              </a:rPr>
              <a:t/>
            </a:r>
            <a:br>
              <a:rPr lang="en-US" b="1" i="1" dirty="0" smtClean="0">
                <a:solidFill>
                  <a:srgbClr val="FF0000"/>
                </a:solidFill>
                <a:latin typeface="Times New Roman" pitchFamily="18" charset="0"/>
                <a:cs typeface="Times New Roman" pitchFamily="18" charset="0"/>
              </a:rPr>
            </a:br>
            <a:r>
              <a:rPr lang="en-US" b="1" i="1" dirty="0" smtClean="0">
                <a:solidFill>
                  <a:srgbClr val="FF0000"/>
                </a:solidFill>
                <a:latin typeface="Times New Roman" pitchFamily="18" charset="0"/>
                <a:cs typeface="Times New Roman" pitchFamily="18" charset="0"/>
              </a:rPr>
              <a:t>any </a:t>
            </a:r>
            <a:r>
              <a:rPr lang="en-US" b="1" i="1" dirty="0">
                <a:solidFill>
                  <a:srgbClr val="FF0000"/>
                </a:solidFill>
                <a:latin typeface="Times New Roman" pitchFamily="18" charset="0"/>
                <a:cs typeface="Times New Roman" pitchFamily="18" charset="0"/>
              </a:rPr>
              <a:t>health conditions that could cause problems or </a:t>
            </a:r>
            <a:r>
              <a:rPr lang="en-US" b="1" i="1" dirty="0" smtClean="0">
                <a:solidFill>
                  <a:srgbClr val="FF0000"/>
                </a:solidFill>
                <a:latin typeface="Times New Roman" pitchFamily="18" charset="0"/>
                <a:cs typeface="Times New Roman" pitchFamily="18" charset="0"/>
              </a:rPr>
              <a:t/>
            </a:r>
            <a:br>
              <a:rPr lang="en-US" b="1" i="1" dirty="0" smtClean="0">
                <a:solidFill>
                  <a:srgbClr val="FF0000"/>
                </a:solidFill>
                <a:latin typeface="Times New Roman" pitchFamily="18" charset="0"/>
                <a:cs typeface="Times New Roman" pitchFamily="18" charset="0"/>
              </a:rPr>
            </a:br>
            <a:r>
              <a:rPr lang="en-US" b="1" i="1" dirty="0" smtClean="0">
                <a:solidFill>
                  <a:srgbClr val="FF0000"/>
                </a:solidFill>
                <a:latin typeface="Times New Roman" pitchFamily="18" charset="0"/>
                <a:cs typeface="Times New Roman" pitchFamily="18" charset="0"/>
              </a:rPr>
              <a:t>need </a:t>
            </a:r>
            <a:r>
              <a:rPr lang="en-US" b="1" i="1" dirty="0">
                <a:solidFill>
                  <a:srgbClr val="FF0000"/>
                </a:solidFill>
                <a:latin typeface="Times New Roman" pitchFamily="18" charset="0"/>
                <a:cs typeface="Times New Roman" pitchFamily="18" charset="0"/>
              </a:rPr>
              <a:t>special consideration i.e., diabetes, pregnancy, </a:t>
            </a:r>
            <a:r>
              <a:rPr lang="en-US" b="1" i="1" dirty="0" smtClean="0">
                <a:solidFill>
                  <a:srgbClr val="FF0000"/>
                </a:solidFill>
                <a:latin typeface="Times New Roman" pitchFamily="18" charset="0"/>
                <a:cs typeface="Times New Roman" pitchFamily="18" charset="0"/>
              </a:rPr>
              <a:t/>
            </a:r>
            <a:br>
              <a:rPr lang="en-US" b="1" i="1" dirty="0" smtClean="0">
                <a:solidFill>
                  <a:srgbClr val="FF0000"/>
                </a:solidFill>
                <a:latin typeface="Times New Roman" pitchFamily="18" charset="0"/>
                <a:cs typeface="Times New Roman" pitchFamily="18" charset="0"/>
              </a:rPr>
            </a:br>
            <a:r>
              <a:rPr lang="en-US" b="1" i="1" dirty="0" smtClean="0">
                <a:solidFill>
                  <a:srgbClr val="FF0000"/>
                </a:solidFill>
                <a:latin typeface="Times New Roman" pitchFamily="18" charset="0"/>
                <a:cs typeface="Times New Roman" pitchFamily="18" charset="0"/>
              </a:rPr>
              <a:t>use </a:t>
            </a:r>
            <a:r>
              <a:rPr lang="en-US" b="1" i="1" dirty="0">
                <a:solidFill>
                  <a:srgbClr val="FF0000"/>
                </a:solidFill>
                <a:latin typeface="Times New Roman" pitchFamily="18" charset="0"/>
                <a:cs typeface="Times New Roman" pitchFamily="18" charset="0"/>
              </a:rPr>
              <a:t>of strong drugs, broken arms, broken legs, etc. </a:t>
            </a:r>
            <a:r>
              <a:rPr lang="en-US" b="1" i="1" dirty="0" smtClean="0">
                <a:solidFill>
                  <a:srgbClr val="FF0000"/>
                </a:solidFill>
                <a:latin typeface="Times New Roman" pitchFamily="18" charset="0"/>
                <a:cs typeface="Times New Roman" pitchFamily="18" charset="0"/>
              </a:rPr>
              <a:t/>
            </a:r>
            <a:br>
              <a:rPr lang="en-US" b="1" i="1" dirty="0" smtClean="0">
                <a:solidFill>
                  <a:srgbClr val="FF0000"/>
                </a:solidFill>
                <a:latin typeface="Times New Roman" pitchFamily="18" charset="0"/>
                <a:cs typeface="Times New Roman" pitchFamily="18" charset="0"/>
              </a:rPr>
            </a:br>
            <a:r>
              <a:rPr lang="en-US" b="1" i="1" dirty="0" smtClean="0">
                <a:solidFill>
                  <a:srgbClr val="FF0000"/>
                </a:solidFill>
                <a:latin typeface="Times New Roman" pitchFamily="18" charset="0"/>
                <a:cs typeface="Times New Roman" pitchFamily="18" charset="0"/>
              </a:rPr>
              <a:t>It </a:t>
            </a:r>
            <a:r>
              <a:rPr lang="en-US" b="1" i="1" dirty="0">
                <a:solidFill>
                  <a:srgbClr val="FF0000"/>
                </a:solidFill>
                <a:latin typeface="Times New Roman" pitchFamily="18" charset="0"/>
                <a:cs typeface="Times New Roman" pitchFamily="18" charset="0"/>
              </a:rPr>
              <a:t>is also advisable to consult your physician as well </a:t>
            </a:r>
            <a:r>
              <a:rPr lang="en-US" b="1" i="1" dirty="0" smtClean="0">
                <a:solidFill>
                  <a:srgbClr val="FF0000"/>
                </a:solidFill>
                <a:latin typeface="Times New Roman" pitchFamily="18" charset="0"/>
                <a:cs typeface="Times New Roman" pitchFamily="18" charset="0"/>
              </a:rPr>
              <a:t/>
            </a:r>
            <a:br>
              <a:rPr lang="en-US" b="1" i="1" dirty="0" smtClean="0">
                <a:solidFill>
                  <a:srgbClr val="FF0000"/>
                </a:solidFill>
                <a:latin typeface="Times New Roman" pitchFamily="18" charset="0"/>
                <a:cs typeface="Times New Roman" pitchFamily="18" charset="0"/>
              </a:rPr>
            </a:br>
            <a:r>
              <a:rPr lang="en-US" b="1" i="1" dirty="0" smtClean="0">
                <a:solidFill>
                  <a:srgbClr val="FF0000"/>
                </a:solidFill>
                <a:latin typeface="Times New Roman" pitchFamily="18" charset="0"/>
                <a:cs typeface="Times New Roman" pitchFamily="18" charset="0"/>
              </a:rPr>
              <a:t>and </a:t>
            </a:r>
            <a:r>
              <a:rPr lang="en-US" b="1" i="1" dirty="0">
                <a:solidFill>
                  <a:srgbClr val="FF0000"/>
                </a:solidFill>
                <a:latin typeface="Times New Roman" pitchFamily="18" charset="0"/>
                <a:cs typeface="Times New Roman" pitchFamily="18" charset="0"/>
              </a:rPr>
              <a:t>ask him/her if it is ok to be in a chemistry lab at </a:t>
            </a:r>
            <a:r>
              <a:rPr lang="en-US" b="1" i="1" dirty="0" smtClean="0">
                <a:solidFill>
                  <a:srgbClr val="FF0000"/>
                </a:solidFill>
                <a:latin typeface="Times New Roman" pitchFamily="18" charset="0"/>
                <a:cs typeface="Times New Roman" pitchFamily="18" charset="0"/>
              </a:rPr>
              <a:t/>
            </a:r>
            <a:br>
              <a:rPr lang="en-US" b="1" i="1" dirty="0" smtClean="0">
                <a:solidFill>
                  <a:srgbClr val="FF0000"/>
                </a:solidFill>
                <a:latin typeface="Times New Roman" pitchFamily="18" charset="0"/>
                <a:cs typeface="Times New Roman" pitchFamily="18" charset="0"/>
              </a:rPr>
            </a:br>
            <a:r>
              <a:rPr lang="en-US" b="1" i="1" dirty="0" smtClean="0">
                <a:solidFill>
                  <a:srgbClr val="FF0000"/>
                </a:solidFill>
                <a:latin typeface="Times New Roman" pitchFamily="18" charset="0"/>
                <a:cs typeface="Times New Roman" pitchFamily="18" charset="0"/>
              </a:rPr>
              <a:t>this </a:t>
            </a:r>
            <a:r>
              <a:rPr lang="en-US" b="1" i="1" dirty="0">
                <a:solidFill>
                  <a:srgbClr val="FF0000"/>
                </a:solidFill>
                <a:latin typeface="Times New Roman" pitchFamily="18" charset="0"/>
                <a:cs typeface="Times New Roman" pitchFamily="18" charset="0"/>
              </a:rPr>
              <a:t>point </a:t>
            </a:r>
            <a:r>
              <a:rPr lang="en-US" b="1" i="1" dirty="0" smtClean="0">
                <a:solidFill>
                  <a:srgbClr val="FF0000"/>
                </a:solidFill>
                <a:latin typeface="Times New Roman" pitchFamily="18" charset="0"/>
                <a:cs typeface="Times New Roman" pitchFamily="18" charset="0"/>
              </a:rPr>
              <a:t>in </a:t>
            </a:r>
            <a:r>
              <a:rPr lang="en-US" b="1" i="1" dirty="0">
                <a:solidFill>
                  <a:srgbClr val="FF0000"/>
                </a:solidFill>
                <a:latin typeface="Times New Roman" pitchFamily="18" charset="0"/>
                <a:cs typeface="Times New Roman" pitchFamily="18" charset="0"/>
              </a:rPr>
              <a:t>time.</a:t>
            </a:r>
          </a:p>
          <a:p>
            <a:endParaRPr lang="en-US" dirty="0" smtClean="0">
              <a:latin typeface="Times New Roman" pitchFamily="18" charset="0"/>
              <a:cs typeface="Times New Roman" pitchFamily="18" charset="0"/>
            </a:endParaRPr>
          </a:p>
          <a:p>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155361194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barn(inVertical)">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barn(inVertical)">
                                      <p:cBhvr>
                                        <p:cTn id="12" dur="5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barn(inVertical)">
                                      <p:cBhvr>
                                        <p:cTn id="17" dur="500"/>
                                        <p:tgtEl>
                                          <p:spTgt spid="2">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2">
                                            <p:txEl>
                                              <p:pRg st="3" end="3"/>
                                            </p:txEl>
                                          </p:spTgt>
                                        </p:tgtEl>
                                        <p:attrNameLst>
                                          <p:attrName>style.visibility</p:attrName>
                                        </p:attrNameLst>
                                      </p:cBhvr>
                                      <p:to>
                                        <p:strVal val="visible"/>
                                      </p:to>
                                    </p:set>
                                    <p:animEffect transition="in" filter="barn(inVertical)">
                                      <p:cBhvr>
                                        <p:cTn id="22" dur="500"/>
                                        <p:tgtEl>
                                          <p:spTgt spid="2">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nodeType="clickEffect">
                                  <p:stCondLst>
                                    <p:cond delay="0"/>
                                  </p:stCondLst>
                                  <p:childTnLst>
                                    <p:set>
                                      <p:cBhvr>
                                        <p:cTn id="26" dur="1" fill="hold">
                                          <p:stCondLst>
                                            <p:cond delay="0"/>
                                          </p:stCondLst>
                                        </p:cTn>
                                        <p:tgtEl>
                                          <p:spTgt spid="2">
                                            <p:txEl>
                                              <p:pRg st="4" end="4"/>
                                            </p:txEl>
                                          </p:spTgt>
                                        </p:tgtEl>
                                        <p:attrNameLst>
                                          <p:attrName>style.visibility</p:attrName>
                                        </p:attrNameLst>
                                      </p:cBhvr>
                                      <p:to>
                                        <p:strVal val="visible"/>
                                      </p:to>
                                    </p:set>
                                    <p:animEffect transition="in" filter="barn(inVertical)">
                                      <p:cBhvr>
                                        <p:cTn id="27" dur="500"/>
                                        <p:tgtEl>
                                          <p:spTgt spid="2">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lgn="ctr"/>
            <a:r>
              <a:rPr lang="en-US" dirty="0" smtClean="0">
                <a:solidFill>
                  <a:srgbClr val="002060"/>
                </a:solidFill>
                <a:latin typeface="Times New Roman" pitchFamily="18" charset="0"/>
                <a:cs typeface="Times New Roman" pitchFamily="18" charset="0"/>
              </a:rPr>
              <a:t>Safety – Waste Management</a:t>
            </a:r>
            <a:endParaRPr lang="en-US" dirty="0">
              <a:solidFill>
                <a:srgbClr val="002060"/>
              </a:solidFill>
              <a:latin typeface="Times New Roman" pitchFamily="18" charset="0"/>
              <a:cs typeface="Times New Roman" pitchFamily="18" charset="0"/>
            </a:endParaRPr>
          </a:p>
        </p:txBody>
      </p:sp>
      <p:sp>
        <p:nvSpPr>
          <p:cNvPr id="2" name="Content Placeholder 1"/>
          <p:cNvSpPr>
            <a:spLocks noGrp="1"/>
          </p:cNvSpPr>
          <p:nvPr>
            <p:ph idx="1"/>
          </p:nvPr>
        </p:nvSpPr>
        <p:spPr>
          <a:xfrm>
            <a:off x="457200" y="1524000"/>
            <a:ext cx="6858000" cy="4572000"/>
          </a:xfrm>
        </p:spPr>
        <p:txBody>
          <a:bodyPr>
            <a:normAutofit fontScale="62500" lnSpcReduction="20000"/>
          </a:bodyPr>
          <a:lstStyle/>
          <a:p>
            <a:r>
              <a:rPr lang="en-US" b="1" dirty="0">
                <a:solidFill>
                  <a:srgbClr val="003300"/>
                </a:solidFill>
                <a:latin typeface="Times New Roman" pitchFamily="18" charset="0"/>
                <a:cs typeface="Times New Roman" pitchFamily="18" charset="0"/>
              </a:rPr>
              <a:t>Glass waste </a:t>
            </a:r>
            <a:r>
              <a:rPr lang="en-US" dirty="0">
                <a:latin typeface="Times New Roman" pitchFamily="18" charset="0"/>
                <a:cs typeface="Times New Roman" pitchFamily="18" charset="0"/>
              </a:rPr>
              <a:t>(</a:t>
            </a:r>
            <a:r>
              <a:rPr lang="en-US" b="1" dirty="0">
                <a:solidFill>
                  <a:srgbClr val="C00000"/>
                </a:solidFill>
                <a:latin typeface="Times New Roman" pitchFamily="18" charset="0"/>
                <a:cs typeface="Times New Roman" pitchFamily="18" charset="0"/>
              </a:rPr>
              <a:t>and only glass waste</a:t>
            </a:r>
            <a:r>
              <a:rPr lang="en-US" dirty="0">
                <a:solidFill>
                  <a:srgbClr val="C00000"/>
                </a:solidFill>
                <a:latin typeface="Times New Roman" pitchFamily="18" charset="0"/>
                <a:cs typeface="Times New Roman" pitchFamily="18" charset="0"/>
              </a:rPr>
              <a:t>!</a:t>
            </a:r>
            <a:r>
              <a:rPr lang="en-US" dirty="0">
                <a:latin typeface="Times New Roman" pitchFamily="18" charset="0"/>
                <a:cs typeface="Times New Roman" pitchFamily="18" charset="0"/>
              </a:rPr>
              <a:t>) has to be placed in the appropriate boxes (white-blue). The container will be considered full if it is </a:t>
            </a:r>
            <a:r>
              <a:rPr lang="en-US" dirty="0" smtClean="0">
                <a:latin typeface="Times New Roman" pitchFamily="18" charset="0"/>
                <a:cs typeface="Times New Roman" pitchFamily="18" charset="0"/>
              </a:rPr>
              <a:t>75 % </a:t>
            </a:r>
            <a:r>
              <a:rPr lang="en-US" dirty="0">
                <a:latin typeface="Times New Roman" pitchFamily="18" charset="0"/>
                <a:cs typeface="Times New Roman" pitchFamily="18" charset="0"/>
              </a:rPr>
              <a:t>filled.</a:t>
            </a:r>
          </a:p>
          <a:p>
            <a:r>
              <a:rPr lang="en-US" b="1" dirty="0">
                <a:solidFill>
                  <a:srgbClr val="003300"/>
                </a:solidFill>
                <a:latin typeface="Times New Roman" pitchFamily="18" charset="0"/>
                <a:cs typeface="Times New Roman" pitchFamily="18" charset="0"/>
              </a:rPr>
              <a:t>Sharps</a:t>
            </a:r>
            <a:r>
              <a:rPr lang="en-US" dirty="0">
                <a:latin typeface="Times New Roman" pitchFamily="18" charset="0"/>
                <a:cs typeface="Times New Roman" pitchFamily="18" charset="0"/>
              </a:rPr>
              <a:t> i.e., razor blades, syringe needles without the caps, etc. have to be placed in the sharps container (plastic boxes in the hood). The container will be considered full if it is </a:t>
            </a:r>
            <a:r>
              <a:rPr lang="en-US" dirty="0" smtClean="0">
                <a:latin typeface="Times New Roman" pitchFamily="18" charset="0"/>
                <a:cs typeface="Times New Roman" pitchFamily="18" charset="0"/>
              </a:rPr>
              <a:t>75 % </a:t>
            </a:r>
            <a:r>
              <a:rPr lang="en-US" dirty="0">
                <a:latin typeface="Times New Roman" pitchFamily="18" charset="0"/>
                <a:cs typeface="Times New Roman" pitchFamily="18" charset="0"/>
              </a:rPr>
              <a:t>filled.</a:t>
            </a:r>
          </a:p>
          <a:p>
            <a:r>
              <a:rPr lang="en-US" b="1" dirty="0">
                <a:solidFill>
                  <a:srgbClr val="003300"/>
                </a:solidFill>
                <a:latin typeface="Times New Roman" pitchFamily="18" charset="0"/>
                <a:cs typeface="Times New Roman" pitchFamily="18" charset="0"/>
              </a:rPr>
              <a:t>Solid waste</a:t>
            </a:r>
            <a:r>
              <a:rPr lang="en-US" dirty="0">
                <a:solidFill>
                  <a:srgbClr val="003300"/>
                </a:solidFill>
                <a:latin typeface="Times New Roman" pitchFamily="18" charset="0"/>
                <a:cs typeface="Times New Roman" pitchFamily="18" charset="0"/>
              </a:rPr>
              <a:t> </a:t>
            </a:r>
            <a:r>
              <a:rPr lang="en-US" dirty="0">
                <a:latin typeface="Times New Roman" pitchFamily="18" charset="0"/>
                <a:cs typeface="Times New Roman" pitchFamily="18" charset="0"/>
              </a:rPr>
              <a:t>and </a:t>
            </a:r>
            <a:r>
              <a:rPr lang="en-US" b="1" dirty="0">
                <a:solidFill>
                  <a:srgbClr val="003300"/>
                </a:solidFill>
                <a:latin typeface="Times New Roman" pitchFamily="18" charset="0"/>
                <a:cs typeface="Times New Roman" pitchFamily="18" charset="0"/>
              </a:rPr>
              <a:t>liquid waste </a:t>
            </a:r>
            <a:r>
              <a:rPr lang="en-US" dirty="0">
                <a:latin typeface="Times New Roman" pitchFamily="18" charset="0"/>
                <a:cs typeface="Times New Roman" pitchFamily="18" charset="0"/>
              </a:rPr>
              <a:t>have to be placed in the container provided by lab support.</a:t>
            </a:r>
            <a:r>
              <a:rPr lang="en-US" dirty="0">
                <a:solidFill>
                  <a:srgbClr val="FF0000"/>
                </a:solidFill>
                <a:latin typeface="Times New Roman" pitchFamily="18" charset="0"/>
                <a:cs typeface="Times New Roman" pitchFamily="18" charset="0"/>
              </a:rPr>
              <a:t> </a:t>
            </a:r>
            <a:r>
              <a:rPr lang="en-US" b="1" dirty="0">
                <a:solidFill>
                  <a:srgbClr val="C00000"/>
                </a:solidFill>
                <a:latin typeface="Times New Roman" pitchFamily="18" charset="0"/>
                <a:cs typeface="Times New Roman" pitchFamily="18" charset="0"/>
              </a:rPr>
              <a:t>Acetone has to be collected and disposed as organic liquid waste!</a:t>
            </a:r>
          </a:p>
          <a:p>
            <a:r>
              <a:rPr lang="en-US" dirty="0">
                <a:latin typeface="Times New Roman" pitchFamily="18" charset="0"/>
                <a:cs typeface="Times New Roman" pitchFamily="18" charset="0"/>
              </a:rPr>
              <a:t>The waste containers have to have a waste manifest attached to them and have to kept closed when not in use</a:t>
            </a:r>
          </a:p>
          <a:p>
            <a:r>
              <a:rPr lang="en-US" dirty="0">
                <a:latin typeface="Times New Roman" pitchFamily="18" charset="0"/>
                <a:cs typeface="Times New Roman" pitchFamily="18" charset="0"/>
              </a:rPr>
              <a:t>If the containers are full (</a:t>
            </a:r>
            <a:r>
              <a:rPr lang="en-US" dirty="0" smtClean="0">
                <a:latin typeface="Times New Roman" pitchFamily="18" charset="0"/>
                <a:cs typeface="Times New Roman" pitchFamily="18" charset="0"/>
              </a:rPr>
              <a:t>90 %), </a:t>
            </a:r>
            <a:r>
              <a:rPr lang="en-US" dirty="0">
                <a:latin typeface="Times New Roman" pitchFamily="18" charset="0"/>
                <a:cs typeface="Times New Roman" pitchFamily="18" charset="0"/>
              </a:rPr>
              <a:t>inform the teaching assistant </a:t>
            </a:r>
            <a:r>
              <a:rPr lang="en-US" b="1" dirty="0">
                <a:latin typeface="Times New Roman" pitchFamily="18" charset="0"/>
                <a:cs typeface="Times New Roman" pitchFamily="18" charset="0"/>
              </a:rPr>
              <a:t>immediately</a:t>
            </a:r>
            <a:r>
              <a:rPr lang="en-US" dirty="0">
                <a:latin typeface="Times New Roman" pitchFamily="18" charset="0"/>
                <a:cs typeface="Times New Roman" pitchFamily="18" charset="0"/>
              </a:rPr>
              <a:t> so that s/he can obtain a new container from lab support immediately</a:t>
            </a:r>
          </a:p>
          <a:p>
            <a:endParaRPr lang="en-US" dirty="0">
              <a:latin typeface="Times New Roman" pitchFamily="18" charset="0"/>
              <a:cs typeface="Times New Roman" pitchFamily="18" charset="0"/>
            </a:endParaRPr>
          </a:p>
        </p:txBody>
      </p:sp>
      <p:pic>
        <p:nvPicPr>
          <p:cNvPr id="4"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315200" y="1747520"/>
            <a:ext cx="1432560" cy="19100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 name="Picture 4"/>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284720" y="3916680"/>
            <a:ext cx="1463040" cy="19507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61301648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barn(inVertical)">
                                      <p:cBhvr>
                                        <p:cTn id="7" dur="500"/>
                                        <p:tgtEl>
                                          <p:spTgt spid="2">
                                            <p:txEl>
                                              <p:pRg st="0" end="0"/>
                                            </p:txEl>
                                          </p:spTgt>
                                        </p:tgtEl>
                                      </p:cBhvr>
                                    </p:animEffect>
                                  </p:childTnLst>
                                </p:cTn>
                              </p:par>
                              <p:par>
                                <p:cTn id="8" presetID="2" presetClass="entr" presetSubtype="4" fill="hold" nodeType="withEffect">
                                  <p:stCondLst>
                                    <p:cond delay="0"/>
                                  </p:stCondLst>
                                  <p:childTnLst>
                                    <p:set>
                                      <p:cBhvr>
                                        <p:cTn id="9" dur="1" fill="hold">
                                          <p:stCondLst>
                                            <p:cond delay="0"/>
                                          </p:stCondLst>
                                        </p:cTn>
                                        <p:tgtEl>
                                          <p:spTgt spid="4"/>
                                        </p:tgtEl>
                                        <p:attrNameLst>
                                          <p:attrName>style.visibility</p:attrName>
                                        </p:attrNameLst>
                                      </p:cBhvr>
                                      <p:to>
                                        <p:strVal val="visible"/>
                                      </p:to>
                                    </p:set>
                                    <p:anim calcmode="lin" valueType="num">
                                      <p:cBhvr additive="base">
                                        <p:cTn id="10" dur="500" fill="hold"/>
                                        <p:tgtEl>
                                          <p:spTgt spid="4"/>
                                        </p:tgtEl>
                                        <p:attrNameLst>
                                          <p:attrName>ppt_x</p:attrName>
                                        </p:attrNameLst>
                                      </p:cBhvr>
                                      <p:tavLst>
                                        <p:tav tm="0">
                                          <p:val>
                                            <p:strVal val="#ppt_x"/>
                                          </p:val>
                                        </p:tav>
                                        <p:tav tm="100000">
                                          <p:val>
                                            <p:strVal val="#ppt_x"/>
                                          </p:val>
                                        </p:tav>
                                      </p:tavLst>
                                    </p:anim>
                                    <p:anim calcmode="lin" valueType="num">
                                      <p:cBhvr additive="base">
                                        <p:cTn id="11"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12" fill="hold">
                      <p:stCondLst>
                        <p:cond delay="indefinite"/>
                      </p:stCondLst>
                      <p:childTnLst>
                        <p:par>
                          <p:cTn id="13" fill="hold">
                            <p:stCondLst>
                              <p:cond delay="0"/>
                            </p:stCondLst>
                            <p:childTnLst>
                              <p:par>
                                <p:cTn id="14" presetID="16" presetClass="entr" presetSubtype="21" fill="hold" grpId="0" nodeType="clickEffect">
                                  <p:stCondLst>
                                    <p:cond delay="0"/>
                                  </p:stCondLst>
                                  <p:childTnLst>
                                    <p:set>
                                      <p:cBhvr>
                                        <p:cTn id="15" dur="1" fill="hold">
                                          <p:stCondLst>
                                            <p:cond delay="0"/>
                                          </p:stCondLst>
                                        </p:cTn>
                                        <p:tgtEl>
                                          <p:spTgt spid="2">
                                            <p:txEl>
                                              <p:pRg st="1" end="1"/>
                                            </p:txEl>
                                          </p:spTgt>
                                        </p:tgtEl>
                                        <p:attrNameLst>
                                          <p:attrName>style.visibility</p:attrName>
                                        </p:attrNameLst>
                                      </p:cBhvr>
                                      <p:to>
                                        <p:strVal val="visible"/>
                                      </p:to>
                                    </p:set>
                                    <p:animEffect transition="in" filter="barn(inVertical)">
                                      <p:cBhvr>
                                        <p:cTn id="16" dur="500"/>
                                        <p:tgtEl>
                                          <p:spTgt spid="2">
                                            <p:txEl>
                                              <p:pRg st="1" end="1"/>
                                            </p:txEl>
                                          </p:spTgt>
                                        </p:tgtEl>
                                      </p:cBhvr>
                                    </p:animEffect>
                                  </p:childTnLst>
                                </p:cTn>
                              </p:par>
                              <p:par>
                                <p:cTn id="17" presetID="2" presetClass="entr" presetSubtype="4" fill="hold" nodeType="withEffect">
                                  <p:stCondLst>
                                    <p:cond delay="0"/>
                                  </p:stCondLst>
                                  <p:childTnLst>
                                    <p:set>
                                      <p:cBhvr>
                                        <p:cTn id="18" dur="1" fill="hold">
                                          <p:stCondLst>
                                            <p:cond delay="0"/>
                                          </p:stCondLst>
                                        </p:cTn>
                                        <p:tgtEl>
                                          <p:spTgt spid="5"/>
                                        </p:tgtEl>
                                        <p:attrNameLst>
                                          <p:attrName>style.visibility</p:attrName>
                                        </p:attrNameLst>
                                      </p:cBhvr>
                                      <p:to>
                                        <p:strVal val="visible"/>
                                      </p:to>
                                    </p:set>
                                    <p:anim calcmode="lin" valueType="num">
                                      <p:cBhvr additive="base">
                                        <p:cTn id="19" dur="500" fill="hold"/>
                                        <p:tgtEl>
                                          <p:spTgt spid="5"/>
                                        </p:tgtEl>
                                        <p:attrNameLst>
                                          <p:attrName>ppt_x</p:attrName>
                                        </p:attrNameLst>
                                      </p:cBhvr>
                                      <p:tavLst>
                                        <p:tav tm="0">
                                          <p:val>
                                            <p:strVal val="#ppt_x"/>
                                          </p:val>
                                        </p:tav>
                                        <p:tav tm="100000">
                                          <p:val>
                                            <p:strVal val="#ppt_x"/>
                                          </p:val>
                                        </p:tav>
                                      </p:tavLst>
                                    </p:anim>
                                    <p:anim calcmode="lin" valueType="num">
                                      <p:cBhvr additive="base">
                                        <p:cTn id="20"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16" presetClass="entr" presetSubtype="21" fill="hold" grpId="0" nodeType="clickEffect">
                                  <p:stCondLst>
                                    <p:cond delay="0"/>
                                  </p:stCondLst>
                                  <p:childTnLst>
                                    <p:set>
                                      <p:cBhvr>
                                        <p:cTn id="24" dur="1" fill="hold">
                                          <p:stCondLst>
                                            <p:cond delay="0"/>
                                          </p:stCondLst>
                                        </p:cTn>
                                        <p:tgtEl>
                                          <p:spTgt spid="2">
                                            <p:txEl>
                                              <p:pRg st="2" end="2"/>
                                            </p:txEl>
                                          </p:spTgt>
                                        </p:tgtEl>
                                        <p:attrNameLst>
                                          <p:attrName>style.visibility</p:attrName>
                                        </p:attrNameLst>
                                      </p:cBhvr>
                                      <p:to>
                                        <p:strVal val="visible"/>
                                      </p:to>
                                    </p:set>
                                    <p:animEffect transition="in" filter="barn(inVertical)">
                                      <p:cBhvr>
                                        <p:cTn id="25" dur="500"/>
                                        <p:tgtEl>
                                          <p:spTgt spid="2">
                                            <p:txEl>
                                              <p:pRg st="2" end="2"/>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16" presetClass="entr" presetSubtype="21" fill="hold" grpId="0" nodeType="clickEffect">
                                  <p:stCondLst>
                                    <p:cond delay="0"/>
                                  </p:stCondLst>
                                  <p:childTnLst>
                                    <p:set>
                                      <p:cBhvr>
                                        <p:cTn id="29" dur="1" fill="hold">
                                          <p:stCondLst>
                                            <p:cond delay="0"/>
                                          </p:stCondLst>
                                        </p:cTn>
                                        <p:tgtEl>
                                          <p:spTgt spid="2">
                                            <p:txEl>
                                              <p:pRg st="3" end="3"/>
                                            </p:txEl>
                                          </p:spTgt>
                                        </p:tgtEl>
                                        <p:attrNameLst>
                                          <p:attrName>style.visibility</p:attrName>
                                        </p:attrNameLst>
                                      </p:cBhvr>
                                      <p:to>
                                        <p:strVal val="visible"/>
                                      </p:to>
                                    </p:set>
                                    <p:animEffect transition="in" filter="barn(inVertical)">
                                      <p:cBhvr>
                                        <p:cTn id="30" dur="500"/>
                                        <p:tgtEl>
                                          <p:spTgt spid="2">
                                            <p:txEl>
                                              <p:pRg st="3" end="3"/>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16" presetClass="entr" presetSubtype="21" fill="hold" grpId="0" nodeType="clickEffect">
                                  <p:stCondLst>
                                    <p:cond delay="0"/>
                                  </p:stCondLst>
                                  <p:childTnLst>
                                    <p:set>
                                      <p:cBhvr>
                                        <p:cTn id="34" dur="1" fill="hold">
                                          <p:stCondLst>
                                            <p:cond delay="0"/>
                                          </p:stCondLst>
                                        </p:cTn>
                                        <p:tgtEl>
                                          <p:spTgt spid="2">
                                            <p:txEl>
                                              <p:pRg st="4" end="4"/>
                                            </p:txEl>
                                          </p:spTgt>
                                        </p:tgtEl>
                                        <p:attrNameLst>
                                          <p:attrName>style.visibility</p:attrName>
                                        </p:attrNameLst>
                                      </p:cBhvr>
                                      <p:to>
                                        <p:strVal val="visible"/>
                                      </p:to>
                                    </p:set>
                                    <p:animEffect transition="in" filter="barn(inVertical)">
                                      <p:cBhvr>
                                        <p:cTn id="35" dur="500"/>
                                        <p:tgtEl>
                                          <p:spTgt spid="2">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251860" y="1676400"/>
            <a:ext cx="1282540" cy="12647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Title 2"/>
          <p:cNvSpPr>
            <a:spLocks noGrp="1"/>
          </p:cNvSpPr>
          <p:nvPr>
            <p:ph type="title"/>
          </p:nvPr>
        </p:nvSpPr>
        <p:spPr/>
        <p:txBody>
          <a:bodyPr/>
          <a:lstStyle/>
          <a:p>
            <a:pPr algn="ctr"/>
            <a:r>
              <a:rPr lang="en-US" dirty="0">
                <a:solidFill>
                  <a:srgbClr val="002060"/>
                </a:solidFill>
                <a:latin typeface="Times New Roman" pitchFamily="18" charset="0"/>
                <a:cs typeface="Times New Roman" pitchFamily="18" charset="0"/>
              </a:rPr>
              <a:t>Safety – Other Issues II</a:t>
            </a:r>
            <a:endParaRPr lang="en-US" dirty="0"/>
          </a:p>
        </p:txBody>
      </p:sp>
      <p:sp>
        <p:nvSpPr>
          <p:cNvPr id="2" name="Content Placeholder 1"/>
          <p:cNvSpPr>
            <a:spLocks noGrp="1"/>
          </p:cNvSpPr>
          <p:nvPr>
            <p:ph idx="1"/>
          </p:nvPr>
        </p:nvSpPr>
        <p:spPr>
          <a:xfrm>
            <a:off x="457200" y="1600200"/>
            <a:ext cx="8229600" cy="4876800"/>
          </a:xfrm>
        </p:spPr>
        <p:txBody>
          <a:bodyPr>
            <a:normAutofit fontScale="62500" lnSpcReduction="20000"/>
          </a:bodyPr>
          <a:lstStyle/>
          <a:p>
            <a:r>
              <a:rPr lang="en-US" b="1" i="1" dirty="0">
                <a:solidFill>
                  <a:srgbClr val="003300"/>
                </a:solidFill>
                <a:latin typeface="Times New Roman" pitchFamily="18" charset="0"/>
                <a:cs typeface="Times New Roman" pitchFamily="18" charset="0"/>
              </a:rPr>
              <a:t>Glassware</a:t>
            </a:r>
          </a:p>
          <a:p>
            <a:pPr lvl="1">
              <a:buFont typeface="Arial" panose="020B0604020202020204" pitchFamily="34" charset="0"/>
              <a:buChar char="•"/>
            </a:pPr>
            <a:r>
              <a:rPr lang="en-US" dirty="0">
                <a:solidFill>
                  <a:srgbClr val="003300"/>
                </a:solidFill>
                <a:latin typeface="Times New Roman" pitchFamily="18" charset="0"/>
                <a:cs typeface="Times New Roman" pitchFamily="18" charset="0"/>
              </a:rPr>
              <a:t>Glass is fragile and can break easily during usage and cleaning</a:t>
            </a:r>
          </a:p>
          <a:p>
            <a:pPr lvl="1">
              <a:buFont typeface="Arial" panose="020B0604020202020204" pitchFamily="34" charset="0"/>
              <a:buChar char="•"/>
            </a:pPr>
            <a:r>
              <a:rPr lang="en-US" dirty="0">
                <a:solidFill>
                  <a:srgbClr val="003300"/>
                </a:solidFill>
                <a:latin typeface="Times New Roman" pitchFamily="18" charset="0"/>
                <a:cs typeface="Times New Roman" pitchFamily="18" charset="0"/>
              </a:rPr>
              <a:t>Glassware has to be inspected for cracks </a:t>
            </a:r>
            <a:r>
              <a:rPr lang="en-US" dirty="0" smtClean="0">
                <a:solidFill>
                  <a:srgbClr val="003300"/>
                </a:solidFill>
                <a:latin typeface="Times New Roman" pitchFamily="18" charset="0"/>
                <a:cs typeface="Times New Roman" pitchFamily="18" charset="0"/>
              </a:rPr>
              <a:t>prior use </a:t>
            </a:r>
            <a:r>
              <a:rPr lang="en-US" dirty="0">
                <a:solidFill>
                  <a:srgbClr val="003300"/>
                </a:solidFill>
                <a:latin typeface="Times New Roman" pitchFamily="18" charset="0"/>
                <a:cs typeface="Times New Roman" pitchFamily="18" charset="0"/>
              </a:rPr>
              <a:t>or cleaning</a:t>
            </a:r>
          </a:p>
          <a:p>
            <a:pPr lvl="1">
              <a:buFont typeface="Arial" panose="020B0604020202020204" pitchFamily="34" charset="0"/>
              <a:buChar char="•"/>
            </a:pPr>
            <a:r>
              <a:rPr lang="en-US" dirty="0">
                <a:solidFill>
                  <a:srgbClr val="003300"/>
                </a:solidFill>
                <a:latin typeface="Times New Roman" pitchFamily="18" charset="0"/>
                <a:cs typeface="Times New Roman" pitchFamily="18" charset="0"/>
              </a:rPr>
              <a:t>The student has to be cautious when touching it </a:t>
            </a:r>
            <a:r>
              <a:rPr lang="en-US" dirty="0" smtClean="0">
                <a:solidFill>
                  <a:srgbClr val="003300"/>
                </a:solidFill>
                <a:latin typeface="Times New Roman" pitchFamily="18" charset="0"/>
                <a:cs typeface="Times New Roman" pitchFamily="18" charset="0"/>
              </a:rPr>
              <a:t>since it </a:t>
            </a:r>
            <a:r>
              <a:rPr lang="en-US" dirty="0">
                <a:solidFill>
                  <a:srgbClr val="003300"/>
                </a:solidFill>
                <a:latin typeface="Times New Roman" pitchFamily="18" charset="0"/>
                <a:cs typeface="Times New Roman" pitchFamily="18" charset="0"/>
              </a:rPr>
              <a:t>can be </a:t>
            </a:r>
            <a:r>
              <a:rPr lang="en-US" dirty="0" smtClean="0">
                <a:solidFill>
                  <a:srgbClr val="003300"/>
                </a:solidFill>
                <a:latin typeface="Times New Roman" pitchFamily="18" charset="0"/>
                <a:cs typeface="Times New Roman" pitchFamily="18" charset="0"/>
              </a:rPr>
              <a:t/>
            </a:r>
            <a:br>
              <a:rPr lang="en-US" dirty="0" smtClean="0">
                <a:solidFill>
                  <a:srgbClr val="003300"/>
                </a:solidFill>
                <a:latin typeface="Times New Roman" pitchFamily="18" charset="0"/>
                <a:cs typeface="Times New Roman" pitchFamily="18" charset="0"/>
              </a:rPr>
            </a:br>
            <a:r>
              <a:rPr lang="en-US" dirty="0" smtClean="0">
                <a:solidFill>
                  <a:srgbClr val="003300"/>
                </a:solidFill>
                <a:latin typeface="Times New Roman" pitchFamily="18" charset="0"/>
                <a:cs typeface="Times New Roman" pitchFamily="18" charset="0"/>
              </a:rPr>
              <a:t>hot i.e</a:t>
            </a:r>
            <a:r>
              <a:rPr lang="en-US" dirty="0">
                <a:solidFill>
                  <a:srgbClr val="003300"/>
                </a:solidFill>
                <a:latin typeface="Times New Roman" pitchFamily="18" charset="0"/>
                <a:cs typeface="Times New Roman" pitchFamily="18" charset="0"/>
              </a:rPr>
              <a:t>., heated beaker or Pasteur pipette </a:t>
            </a:r>
            <a:r>
              <a:rPr lang="en-US" dirty="0" smtClean="0">
                <a:solidFill>
                  <a:srgbClr val="003300"/>
                </a:solidFill>
                <a:latin typeface="Times New Roman" pitchFamily="18" charset="0"/>
                <a:cs typeface="Times New Roman" pitchFamily="18" charset="0"/>
              </a:rPr>
              <a:t>after pulling capillaries</a:t>
            </a:r>
          </a:p>
          <a:p>
            <a:pPr lvl="1">
              <a:buFont typeface="Arial" panose="020B0604020202020204" pitchFamily="34" charset="0"/>
              <a:buChar char="•"/>
            </a:pPr>
            <a:r>
              <a:rPr lang="en-US" dirty="0" smtClean="0">
                <a:solidFill>
                  <a:srgbClr val="003300"/>
                </a:solidFill>
                <a:latin typeface="Times New Roman" pitchFamily="18" charset="0"/>
                <a:cs typeface="Times New Roman" pitchFamily="18" charset="0"/>
              </a:rPr>
              <a:t>Broken </a:t>
            </a:r>
            <a:r>
              <a:rPr lang="en-US" dirty="0">
                <a:solidFill>
                  <a:srgbClr val="003300"/>
                </a:solidFill>
                <a:latin typeface="Times New Roman" pitchFamily="18" charset="0"/>
                <a:cs typeface="Times New Roman" pitchFamily="18" charset="0"/>
              </a:rPr>
              <a:t>glassware of any kind has to be properly disposed off </a:t>
            </a:r>
            <a:r>
              <a:rPr lang="en-US" b="1" dirty="0">
                <a:solidFill>
                  <a:srgbClr val="003300"/>
                </a:solidFill>
                <a:latin typeface="Times New Roman" pitchFamily="18" charset="0"/>
                <a:cs typeface="Times New Roman" pitchFamily="18" charset="0"/>
              </a:rPr>
              <a:t>immediately </a:t>
            </a:r>
          </a:p>
          <a:p>
            <a:pPr marL="457200" lvl="1" indent="0">
              <a:buNone/>
            </a:pPr>
            <a:endParaRPr lang="en-US" sz="2200" b="1" i="1" dirty="0" smtClean="0">
              <a:solidFill>
                <a:srgbClr val="002060"/>
              </a:solidFill>
              <a:latin typeface="Times New Roman" pitchFamily="18" charset="0"/>
              <a:cs typeface="Times New Roman" pitchFamily="18" charset="0"/>
            </a:endParaRPr>
          </a:p>
          <a:p>
            <a:r>
              <a:rPr lang="en-US" b="1" i="1" dirty="0" smtClean="0">
                <a:solidFill>
                  <a:srgbClr val="002060"/>
                </a:solidFill>
                <a:latin typeface="Times New Roman" pitchFamily="18" charset="0"/>
                <a:cs typeface="Times New Roman" pitchFamily="18" charset="0"/>
              </a:rPr>
              <a:t>Hotplate</a:t>
            </a:r>
            <a:endParaRPr lang="en-US" b="1" i="1" dirty="0">
              <a:solidFill>
                <a:srgbClr val="002060"/>
              </a:solidFill>
              <a:latin typeface="Times New Roman" pitchFamily="18" charset="0"/>
              <a:cs typeface="Times New Roman" pitchFamily="18" charset="0"/>
            </a:endParaRPr>
          </a:p>
          <a:p>
            <a:pPr lvl="1">
              <a:buFont typeface="Arial" panose="020B0604020202020204" pitchFamily="34" charset="0"/>
              <a:buChar char="•"/>
            </a:pPr>
            <a:r>
              <a:rPr lang="en-US" dirty="0">
                <a:solidFill>
                  <a:srgbClr val="002060"/>
                </a:solidFill>
                <a:latin typeface="Times New Roman" pitchFamily="18" charset="0"/>
                <a:cs typeface="Times New Roman" pitchFamily="18" charset="0"/>
              </a:rPr>
              <a:t>Aluminum blocks have to be handled carefully as well because </a:t>
            </a:r>
            <a:r>
              <a:rPr lang="en-US" dirty="0" smtClean="0">
                <a:solidFill>
                  <a:srgbClr val="002060"/>
                </a:solidFill>
                <a:latin typeface="Times New Roman" pitchFamily="18" charset="0"/>
                <a:cs typeface="Times New Roman" pitchFamily="18" charset="0"/>
              </a:rPr>
              <a:t/>
            </a:r>
            <a:br>
              <a:rPr lang="en-US" dirty="0" smtClean="0">
                <a:solidFill>
                  <a:srgbClr val="002060"/>
                </a:solidFill>
                <a:latin typeface="Times New Roman" pitchFamily="18" charset="0"/>
                <a:cs typeface="Times New Roman" pitchFamily="18" charset="0"/>
              </a:rPr>
            </a:br>
            <a:r>
              <a:rPr lang="en-US" dirty="0" smtClean="0">
                <a:solidFill>
                  <a:srgbClr val="002060"/>
                </a:solidFill>
                <a:latin typeface="Times New Roman" pitchFamily="18" charset="0"/>
                <a:cs typeface="Times New Roman" pitchFamily="18" charset="0"/>
              </a:rPr>
              <a:t>the </a:t>
            </a:r>
            <a:r>
              <a:rPr lang="en-US" dirty="0">
                <a:solidFill>
                  <a:srgbClr val="002060"/>
                </a:solidFill>
                <a:latin typeface="Times New Roman" pitchFamily="18" charset="0"/>
                <a:cs typeface="Times New Roman" pitchFamily="18" charset="0"/>
              </a:rPr>
              <a:t>student </a:t>
            </a:r>
            <a:r>
              <a:rPr lang="en-US" dirty="0" smtClean="0">
                <a:solidFill>
                  <a:srgbClr val="002060"/>
                </a:solidFill>
                <a:latin typeface="Times New Roman" pitchFamily="18" charset="0"/>
                <a:cs typeface="Times New Roman" pitchFamily="18" charset="0"/>
              </a:rPr>
              <a:t>cannot </a:t>
            </a:r>
            <a:r>
              <a:rPr lang="en-US" dirty="0">
                <a:solidFill>
                  <a:srgbClr val="002060"/>
                </a:solidFill>
                <a:latin typeface="Times New Roman" pitchFamily="18" charset="0"/>
                <a:cs typeface="Times New Roman" pitchFamily="18" charset="0"/>
              </a:rPr>
              <a:t>see if it is hot or </a:t>
            </a:r>
            <a:r>
              <a:rPr lang="en-US" dirty="0" smtClean="0">
                <a:solidFill>
                  <a:srgbClr val="002060"/>
                </a:solidFill>
                <a:latin typeface="Times New Roman" pitchFamily="18" charset="0"/>
                <a:cs typeface="Times New Roman" pitchFamily="18" charset="0"/>
              </a:rPr>
              <a:t>not</a:t>
            </a:r>
          </a:p>
          <a:p>
            <a:pPr lvl="1">
              <a:buFont typeface="Arial" panose="020B0604020202020204" pitchFamily="34" charset="0"/>
              <a:buChar char="•"/>
            </a:pPr>
            <a:r>
              <a:rPr lang="en-US" dirty="0">
                <a:solidFill>
                  <a:srgbClr val="002060"/>
                </a:solidFill>
                <a:latin typeface="Times New Roman" pitchFamily="18" charset="0"/>
                <a:cs typeface="Times New Roman" pitchFamily="18" charset="0"/>
              </a:rPr>
              <a:t>The power cable of the hotplate should not display any wires </a:t>
            </a:r>
            <a:r>
              <a:rPr lang="en-US" dirty="0" smtClean="0">
                <a:solidFill>
                  <a:srgbClr val="002060"/>
                </a:solidFill>
                <a:latin typeface="Times New Roman" pitchFamily="18" charset="0"/>
                <a:cs typeface="Times New Roman" pitchFamily="18" charset="0"/>
              </a:rPr>
              <a:t/>
            </a:r>
            <a:br>
              <a:rPr lang="en-US" dirty="0" smtClean="0">
                <a:solidFill>
                  <a:srgbClr val="002060"/>
                </a:solidFill>
                <a:latin typeface="Times New Roman" pitchFamily="18" charset="0"/>
                <a:cs typeface="Times New Roman" pitchFamily="18" charset="0"/>
              </a:rPr>
            </a:br>
            <a:r>
              <a:rPr lang="en-US" dirty="0" smtClean="0">
                <a:solidFill>
                  <a:srgbClr val="002060"/>
                </a:solidFill>
                <a:latin typeface="Times New Roman" pitchFamily="18" charset="0"/>
                <a:cs typeface="Times New Roman" pitchFamily="18" charset="0"/>
              </a:rPr>
              <a:t>(</a:t>
            </a:r>
            <a:r>
              <a:rPr lang="en-US" dirty="0">
                <a:solidFill>
                  <a:srgbClr val="002060"/>
                </a:solidFill>
                <a:latin typeface="Times New Roman" pitchFamily="18" charset="0"/>
                <a:cs typeface="Times New Roman" pitchFamily="18" charset="0"/>
              </a:rPr>
              <a:t>if they do, </a:t>
            </a:r>
            <a:r>
              <a:rPr lang="en-US" dirty="0" smtClean="0">
                <a:solidFill>
                  <a:srgbClr val="002060"/>
                </a:solidFill>
                <a:latin typeface="Times New Roman" pitchFamily="18" charset="0"/>
                <a:cs typeface="Times New Roman" pitchFamily="18" charset="0"/>
              </a:rPr>
              <a:t>please </a:t>
            </a:r>
            <a:r>
              <a:rPr lang="en-US" dirty="0">
                <a:solidFill>
                  <a:srgbClr val="002060"/>
                </a:solidFill>
                <a:latin typeface="Times New Roman" pitchFamily="18" charset="0"/>
                <a:cs typeface="Times New Roman" pitchFamily="18" charset="0"/>
              </a:rPr>
              <a:t>inform the teaching </a:t>
            </a:r>
            <a:r>
              <a:rPr lang="en-US" dirty="0" smtClean="0">
                <a:solidFill>
                  <a:srgbClr val="002060"/>
                </a:solidFill>
                <a:latin typeface="Times New Roman" pitchFamily="18" charset="0"/>
                <a:cs typeface="Times New Roman" pitchFamily="18" charset="0"/>
              </a:rPr>
              <a:t>assistant </a:t>
            </a:r>
            <a:r>
              <a:rPr lang="en-US" dirty="0">
                <a:solidFill>
                  <a:srgbClr val="002060"/>
                </a:solidFill>
                <a:latin typeface="Times New Roman" pitchFamily="18" charset="0"/>
                <a:cs typeface="Times New Roman" pitchFamily="18" charset="0"/>
              </a:rPr>
              <a:t>immediately </a:t>
            </a:r>
            <a:r>
              <a:rPr lang="en-US" dirty="0" smtClean="0">
                <a:solidFill>
                  <a:srgbClr val="002060"/>
                </a:solidFill>
                <a:latin typeface="Times New Roman" pitchFamily="18" charset="0"/>
                <a:cs typeface="Times New Roman" pitchFamily="18" charset="0"/>
              </a:rPr>
              <a:t/>
            </a:r>
            <a:br>
              <a:rPr lang="en-US" dirty="0" smtClean="0">
                <a:solidFill>
                  <a:srgbClr val="002060"/>
                </a:solidFill>
                <a:latin typeface="Times New Roman" pitchFamily="18" charset="0"/>
                <a:cs typeface="Times New Roman" pitchFamily="18" charset="0"/>
              </a:rPr>
            </a:br>
            <a:r>
              <a:rPr lang="en-US" dirty="0" smtClean="0">
                <a:solidFill>
                  <a:srgbClr val="002060"/>
                </a:solidFill>
                <a:latin typeface="Times New Roman" pitchFamily="18" charset="0"/>
                <a:cs typeface="Times New Roman" pitchFamily="18" charset="0"/>
              </a:rPr>
              <a:t>before </a:t>
            </a:r>
            <a:r>
              <a:rPr lang="en-US" dirty="0">
                <a:solidFill>
                  <a:srgbClr val="002060"/>
                </a:solidFill>
                <a:latin typeface="Times New Roman" pitchFamily="18" charset="0"/>
                <a:cs typeface="Times New Roman" pitchFamily="18" charset="0"/>
              </a:rPr>
              <a:t>you get electrocuted</a:t>
            </a:r>
            <a:r>
              <a:rPr lang="en-US" dirty="0" smtClean="0">
                <a:solidFill>
                  <a:srgbClr val="002060"/>
                </a:solidFill>
                <a:latin typeface="Times New Roman" pitchFamily="18" charset="0"/>
                <a:cs typeface="Times New Roman" pitchFamily="18" charset="0"/>
              </a:rPr>
              <a:t>)</a:t>
            </a:r>
          </a:p>
          <a:p>
            <a:pPr lvl="1">
              <a:buFont typeface="Arial" panose="020B0604020202020204" pitchFamily="34" charset="0"/>
              <a:buChar char="•"/>
            </a:pPr>
            <a:endParaRPr lang="en-US" sz="2200" dirty="0">
              <a:solidFill>
                <a:srgbClr val="002060"/>
              </a:solidFill>
              <a:latin typeface="Times New Roman" pitchFamily="18" charset="0"/>
              <a:cs typeface="Times New Roman" pitchFamily="18" charset="0"/>
            </a:endParaRPr>
          </a:p>
          <a:p>
            <a:r>
              <a:rPr lang="en-US" b="1" i="1" dirty="0" smtClean="0">
                <a:solidFill>
                  <a:srgbClr val="7030A0"/>
                </a:solidFill>
                <a:latin typeface="Times New Roman" pitchFamily="18" charset="0"/>
                <a:cs typeface="Times New Roman" pitchFamily="18" charset="0"/>
              </a:rPr>
              <a:t>Familiarize yourself with the new Lab Environment</a:t>
            </a:r>
          </a:p>
          <a:p>
            <a:pPr lvl="1">
              <a:buFont typeface="Arial" panose="020B0604020202020204" pitchFamily="34" charset="0"/>
              <a:buChar char="•"/>
            </a:pPr>
            <a:r>
              <a:rPr lang="en-US" dirty="0" smtClean="0">
                <a:solidFill>
                  <a:srgbClr val="7030A0"/>
                </a:solidFill>
                <a:latin typeface="Times New Roman" pitchFamily="18" charset="0"/>
                <a:cs typeface="Times New Roman" pitchFamily="18" charset="0"/>
              </a:rPr>
              <a:t>Identify the vacuum, air and gas like regulators and connections in the hood</a:t>
            </a:r>
          </a:p>
          <a:p>
            <a:pPr lvl="1">
              <a:buFont typeface="Arial" panose="020B0604020202020204" pitchFamily="34" charset="0"/>
              <a:buChar char="•"/>
            </a:pPr>
            <a:r>
              <a:rPr lang="en-US" dirty="0" smtClean="0">
                <a:solidFill>
                  <a:srgbClr val="7030A0"/>
                </a:solidFill>
                <a:latin typeface="Times New Roman" pitchFamily="18" charset="0"/>
                <a:cs typeface="Times New Roman" pitchFamily="18" charset="0"/>
              </a:rPr>
              <a:t>Location of the instrumentation rooms</a:t>
            </a:r>
          </a:p>
          <a:p>
            <a:pPr lvl="1">
              <a:buFont typeface="Arial" panose="020B0604020202020204" pitchFamily="34" charset="0"/>
              <a:buChar char="•"/>
            </a:pPr>
            <a:r>
              <a:rPr lang="en-US" dirty="0" smtClean="0">
                <a:solidFill>
                  <a:srgbClr val="7030A0"/>
                </a:solidFill>
                <a:latin typeface="Times New Roman" pitchFamily="18" charset="0"/>
                <a:cs typeface="Times New Roman" pitchFamily="18" charset="0"/>
              </a:rPr>
              <a:t>Escape routes</a:t>
            </a:r>
          </a:p>
          <a:p>
            <a:pPr lvl="1">
              <a:buFont typeface="Arial" panose="020B0604020202020204" pitchFamily="34" charset="0"/>
              <a:buChar char="•"/>
            </a:pPr>
            <a:endParaRPr lang="en-US" dirty="0" smtClean="0">
              <a:solidFill>
                <a:srgbClr val="7030A0"/>
              </a:solidFill>
              <a:latin typeface="Times New Roman" pitchFamily="18" charset="0"/>
              <a:cs typeface="Times New Roman" pitchFamily="18" charset="0"/>
            </a:endParaRPr>
          </a:p>
          <a:p>
            <a:pPr lvl="1">
              <a:buFont typeface="Arial" panose="020B0604020202020204" pitchFamily="34" charset="0"/>
              <a:buChar char="•"/>
            </a:pPr>
            <a:endParaRPr lang="en-US" dirty="0" smtClean="0">
              <a:solidFill>
                <a:srgbClr val="7030A0"/>
              </a:solidFill>
              <a:latin typeface="Times New Roman" pitchFamily="18" charset="0"/>
              <a:cs typeface="Times New Roman" pitchFamily="18" charset="0"/>
            </a:endParaRPr>
          </a:p>
          <a:p>
            <a:pPr lvl="1">
              <a:buFont typeface="Arial" panose="020B0604020202020204" pitchFamily="34" charset="0"/>
              <a:buChar char="•"/>
            </a:pPr>
            <a:endParaRPr lang="en-US" dirty="0" smtClean="0">
              <a:solidFill>
                <a:srgbClr val="7030A0"/>
              </a:solidFill>
              <a:latin typeface="Times New Roman" pitchFamily="18" charset="0"/>
              <a:cs typeface="Times New Roman" pitchFamily="18" charset="0"/>
            </a:endParaRPr>
          </a:p>
          <a:p>
            <a:pPr lvl="1">
              <a:buFont typeface="Arial" panose="020B0604020202020204" pitchFamily="34" charset="0"/>
              <a:buChar char="•"/>
            </a:pPr>
            <a:endParaRPr lang="en-US" dirty="0">
              <a:solidFill>
                <a:srgbClr val="7030A0"/>
              </a:solidFill>
              <a:latin typeface="Times New Roman" pitchFamily="18" charset="0"/>
              <a:cs typeface="Times New Roman" pitchFamily="18" charset="0"/>
            </a:endParaRPr>
          </a:p>
          <a:p>
            <a:pPr lvl="1">
              <a:buFont typeface="Arial" panose="020B0604020202020204" pitchFamily="34" charset="0"/>
              <a:buChar char="•"/>
            </a:pPr>
            <a:endParaRPr lang="en-US" dirty="0">
              <a:solidFill>
                <a:srgbClr val="7030A0"/>
              </a:solidFill>
              <a:latin typeface="Times New Roman" pitchFamily="18" charset="0"/>
              <a:cs typeface="Times New Roman" pitchFamily="18" charset="0"/>
            </a:endParaRPr>
          </a:p>
        </p:txBody>
      </p:sp>
      <p:grpSp>
        <p:nvGrpSpPr>
          <p:cNvPr id="4" name="Group 3"/>
          <p:cNvGrpSpPr/>
          <p:nvPr/>
        </p:nvGrpSpPr>
        <p:grpSpPr>
          <a:xfrm>
            <a:off x="7271352" y="1676400"/>
            <a:ext cx="1282540" cy="1264762"/>
            <a:chOff x="7239000" y="2371725"/>
            <a:chExt cx="1282540" cy="1264762"/>
          </a:xfrm>
        </p:grpSpPr>
        <p:sp>
          <p:nvSpPr>
            <p:cNvPr id="5" name="Rectangle 4"/>
            <p:cNvSpPr/>
            <p:nvPr/>
          </p:nvSpPr>
          <p:spPr>
            <a:xfrm>
              <a:off x="7239000" y="2371725"/>
              <a:ext cx="1282540" cy="1264762"/>
            </a:xfrm>
            <a:prstGeom prst="rect">
              <a:avLst/>
            </a:prstGeom>
            <a:noFill/>
            <a:ln w="254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 name="Group 5"/>
            <p:cNvGrpSpPr/>
            <p:nvPr/>
          </p:nvGrpSpPr>
          <p:grpSpPr>
            <a:xfrm>
              <a:off x="7239000" y="2371725"/>
              <a:ext cx="1282540" cy="1264762"/>
              <a:chOff x="7239000" y="2371725"/>
              <a:chExt cx="1282540" cy="1264762"/>
            </a:xfrm>
          </p:grpSpPr>
          <p:cxnSp>
            <p:nvCxnSpPr>
              <p:cNvPr id="7" name="Straight Connector 6"/>
              <p:cNvCxnSpPr/>
              <p:nvPr/>
            </p:nvCxnSpPr>
            <p:spPr>
              <a:xfrm>
                <a:off x="7239000" y="2371725"/>
                <a:ext cx="1282540" cy="1264762"/>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flipH="1">
                <a:off x="7239000" y="2371725"/>
                <a:ext cx="1282540" cy="1264762"/>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grpSp>
      </p:grpSp>
      <p:pic>
        <p:nvPicPr>
          <p:cNvPr id="10" name="Picture 7"/>
          <p:cNvPicPr>
            <a:picLocks noChangeAspect="1" noChangeArrowheads="1"/>
          </p:cNvPicPr>
          <p:nvPr/>
        </p:nvPicPr>
        <p:blipFill rotWithShape="1">
          <a:blip r:embed="rId3">
            <a:extLst>
              <a:ext uri="{28A0092B-C50C-407E-A947-70E740481C1C}">
                <a14:useLocalDpi xmlns:a14="http://schemas.microsoft.com/office/drawing/2010/main" val="0"/>
              </a:ext>
            </a:extLst>
          </a:blip>
          <a:srcRect t="6589" b="9690"/>
          <a:stretch/>
        </p:blipFill>
        <p:spPr bwMode="auto">
          <a:xfrm>
            <a:off x="7251860" y="3657600"/>
            <a:ext cx="1329489" cy="114831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3527232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Effect transition="in" filter="barn(inVertical)">
                                      <p:cBhvr>
                                        <p:cTn id="7" dur="500"/>
                                        <p:tgtEl>
                                          <p:spTgt spid="2">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2">
                                            <p:txEl>
                                              <p:pRg st="2" end="2"/>
                                            </p:txEl>
                                          </p:spTgt>
                                        </p:tgtEl>
                                        <p:attrNameLst>
                                          <p:attrName>style.visibility</p:attrName>
                                        </p:attrNameLst>
                                      </p:cBhvr>
                                      <p:to>
                                        <p:strVal val="visible"/>
                                      </p:to>
                                    </p:set>
                                    <p:animEffect transition="in" filter="barn(inVertical)">
                                      <p:cBhvr>
                                        <p:cTn id="12" dur="500"/>
                                        <p:tgtEl>
                                          <p:spTgt spid="2">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3" presetClass="entr" presetSubtype="16" fill="hold" nodeType="clickEffect">
                                  <p:stCondLst>
                                    <p:cond delay="0"/>
                                  </p:stCondLst>
                                  <p:childTnLst>
                                    <p:set>
                                      <p:cBhvr>
                                        <p:cTn id="16" dur="1" fill="hold">
                                          <p:stCondLst>
                                            <p:cond delay="0"/>
                                          </p:stCondLst>
                                        </p:cTn>
                                        <p:tgtEl>
                                          <p:spTgt spid="9"/>
                                        </p:tgtEl>
                                        <p:attrNameLst>
                                          <p:attrName>style.visibility</p:attrName>
                                        </p:attrNameLst>
                                      </p:cBhvr>
                                      <p:to>
                                        <p:strVal val="visible"/>
                                      </p:to>
                                    </p:set>
                                    <p:anim calcmode="lin" valueType="num">
                                      <p:cBhvr>
                                        <p:cTn id="17" dur="500" fill="hold"/>
                                        <p:tgtEl>
                                          <p:spTgt spid="9"/>
                                        </p:tgtEl>
                                        <p:attrNameLst>
                                          <p:attrName>ppt_w</p:attrName>
                                        </p:attrNameLst>
                                      </p:cBhvr>
                                      <p:tavLst>
                                        <p:tav tm="0">
                                          <p:val>
                                            <p:fltVal val="0"/>
                                          </p:val>
                                        </p:tav>
                                        <p:tav tm="100000">
                                          <p:val>
                                            <p:strVal val="#ppt_w"/>
                                          </p:val>
                                        </p:tav>
                                      </p:tavLst>
                                    </p:anim>
                                    <p:anim calcmode="lin" valueType="num">
                                      <p:cBhvr>
                                        <p:cTn id="18" dur="500" fill="hold"/>
                                        <p:tgtEl>
                                          <p:spTgt spid="9"/>
                                        </p:tgtEl>
                                        <p:attrNameLst>
                                          <p:attrName>ppt_h</p:attrName>
                                        </p:attrNameLst>
                                      </p:cBhvr>
                                      <p:tavLst>
                                        <p:tav tm="0">
                                          <p:val>
                                            <p:fltVal val="0"/>
                                          </p:val>
                                        </p:tav>
                                        <p:tav tm="100000">
                                          <p:val>
                                            <p:strVal val="#ppt_h"/>
                                          </p:val>
                                        </p:tav>
                                      </p:tavLst>
                                    </p:anim>
                                    <p:animEffect transition="in" filter="fade">
                                      <p:cBhvr>
                                        <p:cTn id="19" dur="500"/>
                                        <p:tgtEl>
                                          <p:spTgt spid="9"/>
                                        </p:tgtEl>
                                      </p:cBhvr>
                                    </p:animEffect>
                                  </p:childTnLst>
                                </p:cTn>
                              </p:par>
                            </p:childTnLst>
                          </p:cTn>
                        </p:par>
                      </p:childTnLst>
                    </p:cTn>
                  </p:par>
                  <p:par>
                    <p:cTn id="20" fill="hold">
                      <p:stCondLst>
                        <p:cond delay="indefinite"/>
                      </p:stCondLst>
                      <p:childTnLst>
                        <p:par>
                          <p:cTn id="21" fill="hold">
                            <p:stCondLst>
                              <p:cond delay="0"/>
                            </p:stCondLst>
                            <p:childTnLst>
                              <p:par>
                                <p:cTn id="22" presetID="53" presetClass="entr" presetSubtype="16" fill="hold" nodeType="clickEffect">
                                  <p:stCondLst>
                                    <p:cond delay="0"/>
                                  </p:stCondLst>
                                  <p:childTnLst>
                                    <p:set>
                                      <p:cBhvr>
                                        <p:cTn id="23" dur="1" fill="hold">
                                          <p:stCondLst>
                                            <p:cond delay="0"/>
                                          </p:stCondLst>
                                        </p:cTn>
                                        <p:tgtEl>
                                          <p:spTgt spid="4"/>
                                        </p:tgtEl>
                                        <p:attrNameLst>
                                          <p:attrName>style.visibility</p:attrName>
                                        </p:attrNameLst>
                                      </p:cBhvr>
                                      <p:to>
                                        <p:strVal val="visible"/>
                                      </p:to>
                                    </p:set>
                                    <p:anim calcmode="lin" valueType="num">
                                      <p:cBhvr>
                                        <p:cTn id="24" dur="500" fill="hold"/>
                                        <p:tgtEl>
                                          <p:spTgt spid="4"/>
                                        </p:tgtEl>
                                        <p:attrNameLst>
                                          <p:attrName>ppt_w</p:attrName>
                                        </p:attrNameLst>
                                      </p:cBhvr>
                                      <p:tavLst>
                                        <p:tav tm="0">
                                          <p:val>
                                            <p:fltVal val="0"/>
                                          </p:val>
                                        </p:tav>
                                        <p:tav tm="100000">
                                          <p:val>
                                            <p:strVal val="#ppt_w"/>
                                          </p:val>
                                        </p:tav>
                                      </p:tavLst>
                                    </p:anim>
                                    <p:anim calcmode="lin" valueType="num">
                                      <p:cBhvr>
                                        <p:cTn id="25" dur="500" fill="hold"/>
                                        <p:tgtEl>
                                          <p:spTgt spid="4"/>
                                        </p:tgtEl>
                                        <p:attrNameLst>
                                          <p:attrName>ppt_h</p:attrName>
                                        </p:attrNameLst>
                                      </p:cBhvr>
                                      <p:tavLst>
                                        <p:tav tm="0">
                                          <p:val>
                                            <p:fltVal val="0"/>
                                          </p:val>
                                        </p:tav>
                                        <p:tav tm="100000">
                                          <p:val>
                                            <p:strVal val="#ppt_h"/>
                                          </p:val>
                                        </p:tav>
                                      </p:tavLst>
                                    </p:anim>
                                    <p:animEffect transition="in" filter="fade">
                                      <p:cBhvr>
                                        <p:cTn id="26" dur="500"/>
                                        <p:tgtEl>
                                          <p:spTgt spid="4"/>
                                        </p:tgtEl>
                                      </p:cBhvr>
                                    </p:animEffect>
                                  </p:childTnLst>
                                </p:cTn>
                              </p:par>
                            </p:childTnLst>
                          </p:cTn>
                        </p:par>
                      </p:childTnLst>
                    </p:cTn>
                  </p:par>
                  <p:par>
                    <p:cTn id="27" fill="hold">
                      <p:stCondLst>
                        <p:cond delay="indefinite"/>
                      </p:stCondLst>
                      <p:childTnLst>
                        <p:par>
                          <p:cTn id="28" fill="hold">
                            <p:stCondLst>
                              <p:cond delay="0"/>
                            </p:stCondLst>
                            <p:childTnLst>
                              <p:par>
                                <p:cTn id="29" presetID="16" presetClass="entr" presetSubtype="21" fill="hold" nodeType="clickEffect">
                                  <p:stCondLst>
                                    <p:cond delay="0"/>
                                  </p:stCondLst>
                                  <p:childTnLst>
                                    <p:set>
                                      <p:cBhvr>
                                        <p:cTn id="30" dur="1" fill="hold">
                                          <p:stCondLst>
                                            <p:cond delay="0"/>
                                          </p:stCondLst>
                                        </p:cTn>
                                        <p:tgtEl>
                                          <p:spTgt spid="2">
                                            <p:txEl>
                                              <p:pRg st="3" end="3"/>
                                            </p:txEl>
                                          </p:spTgt>
                                        </p:tgtEl>
                                        <p:attrNameLst>
                                          <p:attrName>style.visibility</p:attrName>
                                        </p:attrNameLst>
                                      </p:cBhvr>
                                      <p:to>
                                        <p:strVal val="visible"/>
                                      </p:to>
                                    </p:set>
                                    <p:animEffect transition="in" filter="barn(inVertical)">
                                      <p:cBhvr>
                                        <p:cTn id="31" dur="500"/>
                                        <p:tgtEl>
                                          <p:spTgt spid="2">
                                            <p:txEl>
                                              <p:pRg st="3" end="3"/>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16" presetClass="entr" presetSubtype="21" fill="hold" nodeType="clickEffect">
                                  <p:stCondLst>
                                    <p:cond delay="0"/>
                                  </p:stCondLst>
                                  <p:childTnLst>
                                    <p:set>
                                      <p:cBhvr>
                                        <p:cTn id="35" dur="1" fill="hold">
                                          <p:stCondLst>
                                            <p:cond delay="0"/>
                                          </p:stCondLst>
                                        </p:cTn>
                                        <p:tgtEl>
                                          <p:spTgt spid="2">
                                            <p:txEl>
                                              <p:pRg st="4" end="4"/>
                                            </p:txEl>
                                          </p:spTgt>
                                        </p:tgtEl>
                                        <p:attrNameLst>
                                          <p:attrName>style.visibility</p:attrName>
                                        </p:attrNameLst>
                                      </p:cBhvr>
                                      <p:to>
                                        <p:strVal val="visible"/>
                                      </p:to>
                                    </p:set>
                                    <p:animEffect transition="in" filter="barn(inVertical)">
                                      <p:cBhvr>
                                        <p:cTn id="36" dur="500"/>
                                        <p:tgtEl>
                                          <p:spTgt spid="2">
                                            <p:txEl>
                                              <p:pRg st="4" end="4"/>
                                            </p:txEl>
                                          </p:spTgt>
                                        </p:tgtEl>
                                      </p:cBhvr>
                                    </p:animEffect>
                                  </p:childTnLst>
                                </p:cTn>
                              </p:par>
                            </p:childTnLst>
                          </p:cTn>
                        </p:par>
                      </p:childTnLst>
                    </p:cTn>
                  </p:par>
                  <p:par>
                    <p:cTn id="37" fill="hold">
                      <p:stCondLst>
                        <p:cond delay="indefinite"/>
                      </p:stCondLst>
                      <p:childTnLst>
                        <p:par>
                          <p:cTn id="38" fill="hold">
                            <p:stCondLst>
                              <p:cond delay="0"/>
                            </p:stCondLst>
                            <p:childTnLst>
                              <p:par>
                                <p:cTn id="39" presetID="16" presetClass="entr" presetSubtype="21" fill="hold" nodeType="clickEffect">
                                  <p:stCondLst>
                                    <p:cond delay="0"/>
                                  </p:stCondLst>
                                  <p:childTnLst>
                                    <p:set>
                                      <p:cBhvr>
                                        <p:cTn id="40" dur="1" fill="hold">
                                          <p:stCondLst>
                                            <p:cond delay="0"/>
                                          </p:stCondLst>
                                        </p:cTn>
                                        <p:tgtEl>
                                          <p:spTgt spid="2">
                                            <p:txEl>
                                              <p:pRg st="6" end="6"/>
                                            </p:txEl>
                                          </p:spTgt>
                                        </p:tgtEl>
                                        <p:attrNameLst>
                                          <p:attrName>style.visibility</p:attrName>
                                        </p:attrNameLst>
                                      </p:cBhvr>
                                      <p:to>
                                        <p:strVal val="visible"/>
                                      </p:to>
                                    </p:set>
                                    <p:animEffect transition="in" filter="barn(inVertical)">
                                      <p:cBhvr>
                                        <p:cTn id="41" dur="500"/>
                                        <p:tgtEl>
                                          <p:spTgt spid="2">
                                            <p:txEl>
                                              <p:pRg st="6" end="6"/>
                                            </p:txEl>
                                          </p:spTgt>
                                        </p:tgtEl>
                                      </p:cBhvr>
                                    </p:animEffect>
                                  </p:childTnLst>
                                </p:cTn>
                              </p:par>
                            </p:childTnLst>
                          </p:cTn>
                        </p:par>
                      </p:childTnLst>
                    </p:cTn>
                  </p:par>
                  <p:par>
                    <p:cTn id="42" fill="hold">
                      <p:stCondLst>
                        <p:cond delay="indefinite"/>
                      </p:stCondLst>
                      <p:childTnLst>
                        <p:par>
                          <p:cTn id="43" fill="hold">
                            <p:stCondLst>
                              <p:cond delay="0"/>
                            </p:stCondLst>
                            <p:childTnLst>
                              <p:par>
                                <p:cTn id="44" presetID="16" presetClass="entr" presetSubtype="21" fill="hold" nodeType="clickEffect">
                                  <p:stCondLst>
                                    <p:cond delay="0"/>
                                  </p:stCondLst>
                                  <p:childTnLst>
                                    <p:set>
                                      <p:cBhvr>
                                        <p:cTn id="45" dur="1" fill="hold">
                                          <p:stCondLst>
                                            <p:cond delay="0"/>
                                          </p:stCondLst>
                                        </p:cTn>
                                        <p:tgtEl>
                                          <p:spTgt spid="2">
                                            <p:txEl>
                                              <p:pRg st="7" end="7"/>
                                            </p:txEl>
                                          </p:spTgt>
                                        </p:tgtEl>
                                        <p:attrNameLst>
                                          <p:attrName>style.visibility</p:attrName>
                                        </p:attrNameLst>
                                      </p:cBhvr>
                                      <p:to>
                                        <p:strVal val="visible"/>
                                      </p:to>
                                    </p:set>
                                    <p:animEffect transition="in" filter="barn(inVertical)">
                                      <p:cBhvr>
                                        <p:cTn id="46" dur="500"/>
                                        <p:tgtEl>
                                          <p:spTgt spid="2">
                                            <p:txEl>
                                              <p:pRg st="7" end="7"/>
                                            </p:txEl>
                                          </p:spTgt>
                                        </p:tgtEl>
                                      </p:cBhvr>
                                    </p:animEffect>
                                  </p:childTnLst>
                                </p:cTn>
                              </p:par>
                              <p:par>
                                <p:cTn id="47" presetID="53" presetClass="entr" presetSubtype="16" fill="hold" nodeType="withEffect">
                                  <p:stCondLst>
                                    <p:cond delay="0"/>
                                  </p:stCondLst>
                                  <p:childTnLst>
                                    <p:set>
                                      <p:cBhvr>
                                        <p:cTn id="48" dur="1" fill="hold">
                                          <p:stCondLst>
                                            <p:cond delay="0"/>
                                          </p:stCondLst>
                                        </p:cTn>
                                        <p:tgtEl>
                                          <p:spTgt spid="10"/>
                                        </p:tgtEl>
                                        <p:attrNameLst>
                                          <p:attrName>style.visibility</p:attrName>
                                        </p:attrNameLst>
                                      </p:cBhvr>
                                      <p:to>
                                        <p:strVal val="visible"/>
                                      </p:to>
                                    </p:set>
                                    <p:anim calcmode="lin" valueType="num">
                                      <p:cBhvr>
                                        <p:cTn id="49" dur="500" fill="hold"/>
                                        <p:tgtEl>
                                          <p:spTgt spid="10"/>
                                        </p:tgtEl>
                                        <p:attrNameLst>
                                          <p:attrName>ppt_w</p:attrName>
                                        </p:attrNameLst>
                                      </p:cBhvr>
                                      <p:tavLst>
                                        <p:tav tm="0">
                                          <p:val>
                                            <p:fltVal val="0"/>
                                          </p:val>
                                        </p:tav>
                                        <p:tav tm="100000">
                                          <p:val>
                                            <p:strVal val="#ppt_w"/>
                                          </p:val>
                                        </p:tav>
                                      </p:tavLst>
                                    </p:anim>
                                    <p:anim calcmode="lin" valueType="num">
                                      <p:cBhvr>
                                        <p:cTn id="50" dur="500" fill="hold"/>
                                        <p:tgtEl>
                                          <p:spTgt spid="10"/>
                                        </p:tgtEl>
                                        <p:attrNameLst>
                                          <p:attrName>ppt_h</p:attrName>
                                        </p:attrNameLst>
                                      </p:cBhvr>
                                      <p:tavLst>
                                        <p:tav tm="0">
                                          <p:val>
                                            <p:fltVal val="0"/>
                                          </p:val>
                                        </p:tav>
                                        <p:tav tm="100000">
                                          <p:val>
                                            <p:strVal val="#ppt_h"/>
                                          </p:val>
                                        </p:tav>
                                      </p:tavLst>
                                    </p:anim>
                                    <p:animEffect transition="in" filter="fade">
                                      <p:cBhvr>
                                        <p:cTn id="51" dur="500"/>
                                        <p:tgtEl>
                                          <p:spTgt spid="10"/>
                                        </p:tgtEl>
                                      </p:cBhvr>
                                    </p:animEffect>
                                  </p:childTnLst>
                                </p:cTn>
                              </p:par>
                            </p:childTnLst>
                          </p:cTn>
                        </p:par>
                      </p:childTnLst>
                    </p:cTn>
                  </p:par>
                  <p:par>
                    <p:cTn id="52" fill="hold">
                      <p:stCondLst>
                        <p:cond delay="indefinite"/>
                      </p:stCondLst>
                      <p:childTnLst>
                        <p:par>
                          <p:cTn id="53" fill="hold">
                            <p:stCondLst>
                              <p:cond delay="0"/>
                            </p:stCondLst>
                            <p:childTnLst>
                              <p:par>
                                <p:cTn id="54" presetID="16" presetClass="entr" presetSubtype="21" fill="hold" nodeType="clickEffect">
                                  <p:stCondLst>
                                    <p:cond delay="0"/>
                                  </p:stCondLst>
                                  <p:childTnLst>
                                    <p:set>
                                      <p:cBhvr>
                                        <p:cTn id="55" dur="1" fill="hold">
                                          <p:stCondLst>
                                            <p:cond delay="0"/>
                                          </p:stCondLst>
                                        </p:cTn>
                                        <p:tgtEl>
                                          <p:spTgt spid="2">
                                            <p:txEl>
                                              <p:pRg st="8" end="8"/>
                                            </p:txEl>
                                          </p:spTgt>
                                        </p:tgtEl>
                                        <p:attrNameLst>
                                          <p:attrName>style.visibility</p:attrName>
                                        </p:attrNameLst>
                                      </p:cBhvr>
                                      <p:to>
                                        <p:strVal val="visible"/>
                                      </p:to>
                                    </p:set>
                                    <p:animEffect transition="in" filter="barn(inVertical)">
                                      <p:cBhvr>
                                        <p:cTn id="56" dur="500"/>
                                        <p:tgtEl>
                                          <p:spTgt spid="2">
                                            <p:txEl>
                                              <p:pRg st="8" end="8"/>
                                            </p:txEl>
                                          </p:spTgt>
                                        </p:tgtEl>
                                      </p:cBhvr>
                                    </p:animEffect>
                                  </p:childTnLst>
                                </p:cTn>
                              </p:par>
                            </p:childTnLst>
                          </p:cTn>
                        </p:par>
                      </p:childTnLst>
                    </p:cTn>
                  </p:par>
                  <p:par>
                    <p:cTn id="57" fill="hold">
                      <p:stCondLst>
                        <p:cond delay="indefinite"/>
                      </p:stCondLst>
                      <p:childTnLst>
                        <p:par>
                          <p:cTn id="58" fill="hold">
                            <p:stCondLst>
                              <p:cond delay="0"/>
                            </p:stCondLst>
                            <p:childTnLst>
                              <p:par>
                                <p:cTn id="59" presetID="16" presetClass="entr" presetSubtype="21" fill="hold" nodeType="clickEffect">
                                  <p:stCondLst>
                                    <p:cond delay="0"/>
                                  </p:stCondLst>
                                  <p:childTnLst>
                                    <p:set>
                                      <p:cBhvr>
                                        <p:cTn id="60" dur="1" fill="hold">
                                          <p:stCondLst>
                                            <p:cond delay="0"/>
                                          </p:stCondLst>
                                        </p:cTn>
                                        <p:tgtEl>
                                          <p:spTgt spid="2">
                                            <p:txEl>
                                              <p:pRg st="10" end="10"/>
                                            </p:txEl>
                                          </p:spTgt>
                                        </p:tgtEl>
                                        <p:attrNameLst>
                                          <p:attrName>style.visibility</p:attrName>
                                        </p:attrNameLst>
                                      </p:cBhvr>
                                      <p:to>
                                        <p:strVal val="visible"/>
                                      </p:to>
                                    </p:set>
                                    <p:animEffect transition="in" filter="barn(inVertical)">
                                      <p:cBhvr>
                                        <p:cTn id="61" dur="500"/>
                                        <p:tgtEl>
                                          <p:spTgt spid="2">
                                            <p:txEl>
                                              <p:pRg st="10" end="10"/>
                                            </p:txEl>
                                          </p:spTgt>
                                        </p:tgtEl>
                                      </p:cBhvr>
                                    </p:animEffect>
                                  </p:childTnLst>
                                </p:cTn>
                              </p:par>
                            </p:childTnLst>
                          </p:cTn>
                        </p:par>
                      </p:childTnLst>
                    </p:cTn>
                  </p:par>
                  <p:par>
                    <p:cTn id="62" fill="hold">
                      <p:stCondLst>
                        <p:cond delay="indefinite"/>
                      </p:stCondLst>
                      <p:childTnLst>
                        <p:par>
                          <p:cTn id="63" fill="hold">
                            <p:stCondLst>
                              <p:cond delay="0"/>
                            </p:stCondLst>
                            <p:childTnLst>
                              <p:par>
                                <p:cTn id="64" presetID="16" presetClass="entr" presetSubtype="21" fill="hold" nodeType="clickEffect">
                                  <p:stCondLst>
                                    <p:cond delay="0"/>
                                  </p:stCondLst>
                                  <p:childTnLst>
                                    <p:set>
                                      <p:cBhvr>
                                        <p:cTn id="65" dur="1" fill="hold">
                                          <p:stCondLst>
                                            <p:cond delay="0"/>
                                          </p:stCondLst>
                                        </p:cTn>
                                        <p:tgtEl>
                                          <p:spTgt spid="2">
                                            <p:txEl>
                                              <p:pRg st="11" end="11"/>
                                            </p:txEl>
                                          </p:spTgt>
                                        </p:tgtEl>
                                        <p:attrNameLst>
                                          <p:attrName>style.visibility</p:attrName>
                                        </p:attrNameLst>
                                      </p:cBhvr>
                                      <p:to>
                                        <p:strVal val="visible"/>
                                      </p:to>
                                    </p:set>
                                    <p:animEffect transition="in" filter="barn(inVertical)">
                                      <p:cBhvr>
                                        <p:cTn id="66" dur="500"/>
                                        <p:tgtEl>
                                          <p:spTgt spid="2">
                                            <p:txEl>
                                              <p:pRg st="11" end="11"/>
                                            </p:txEl>
                                          </p:spTgt>
                                        </p:tgtEl>
                                      </p:cBhvr>
                                    </p:animEffect>
                                  </p:childTnLst>
                                </p:cTn>
                              </p:par>
                            </p:childTnLst>
                          </p:cTn>
                        </p:par>
                      </p:childTnLst>
                    </p:cTn>
                  </p:par>
                  <p:par>
                    <p:cTn id="67" fill="hold">
                      <p:stCondLst>
                        <p:cond delay="indefinite"/>
                      </p:stCondLst>
                      <p:childTnLst>
                        <p:par>
                          <p:cTn id="68" fill="hold">
                            <p:stCondLst>
                              <p:cond delay="0"/>
                            </p:stCondLst>
                            <p:childTnLst>
                              <p:par>
                                <p:cTn id="69" presetID="16" presetClass="entr" presetSubtype="21" fill="hold" nodeType="clickEffect">
                                  <p:stCondLst>
                                    <p:cond delay="0"/>
                                  </p:stCondLst>
                                  <p:childTnLst>
                                    <p:set>
                                      <p:cBhvr>
                                        <p:cTn id="70" dur="1" fill="hold">
                                          <p:stCondLst>
                                            <p:cond delay="0"/>
                                          </p:stCondLst>
                                        </p:cTn>
                                        <p:tgtEl>
                                          <p:spTgt spid="2">
                                            <p:txEl>
                                              <p:pRg st="12" end="12"/>
                                            </p:txEl>
                                          </p:spTgt>
                                        </p:tgtEl>
                                        <p:attrNameLst>
                                          <p:attrName>style.visibility</p:attrName>
                                        </p:attrNameLst>
                                      </p:cBhvr>
                                      <p:to>
                                        <p:strVal val="visible"/>
                                      </p:to>
                                    </p:set>
                                    <p:animEffect transition="in" filter="barn(inVertical)">
                                      <p:cBhvr>
                                        <p:cTn id="71" dur="500"/>
                                        <p:tgtEl>
                                          <p:spTgt spid="2">
                                            <p:txEl>
                                              <p:pRg st="12" end="12"/>
                                            </p:txEl>
                                          </p:spTgt>
                                        </p:tgtEl>
                                      </p:cBhvr>
                                    </p:animEffect>
                                  </p:childTnLst>
                                </p:cTn>
                              </p:par>
                            </p:childTnLst>
                          </p:cTn>
                        </p:par>
                      </p:childTnLst>
                    </p:cTn>
                  </p:par>
                  <p:par>
                    <p:cTn id="72" fill="hold">
                      <p:stCondLst>
                        <p:cond delay="indefinite"/>
                      </p:stCondLst>
                      <p:childTnLst>
                        <p:par>
                          <p:cTn id="73" fill="hold">
                            <p:stCondLst>
                              <p:cond delay="0"/>
                            </p:stCondLst>
                            <p:childTnLst>
                              <p:par>
                                <p:cTn id="74" presetID="16" presetClass="entr" presetSubtype="21" fill="hold" nodeType="clickEffect">
                                  <p:stCondLst>
                                    <p:cond delay="0"/>
                                  </p:stCondLst>
                                  <p:childTnLst>
                                    <p:set>
                                      <p:cBhvr>
                                        <p:cTn id="75" dur="1" fill="hold">
                                          <p:stCondLst>
                                            <p:cond delay="0"/>
                                          </p:stCondLst>
                                        </p:cTn>
                                        <p:tgtEl>
                                          <p:spTgt spid="2">
                                            <p:txEl>
                                              <p:pRg st="13" end="13"/>
                                            </p:txEl>
                                          </p:spTgt>
                                        </p:tgtEl>
                                        <p:attrNameLst>
                                          <p:attrName>style.visibility</p:attrName>
                                        </p:attrNameLst>
                                      </p:cBhvr>
                                      <p:to>
                                        <p:strVal val="visible"/>
                                      </p:to>
                                    </p:set>
                                    <p:animEffect transition="in" filter="barn(inVertical)">
                                      <p:cBhvr>
                                        <p:cTn id="76" dur="500"/>
                                        <p:tgtEl>
                                          <p:spTgt spid="2">
                                            <p:txEl>
                                              <p:pRg st="13" end="1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lgn="ctr"/>
            <a:r>
              <a:rPr lang="en-US" dirty="0" smtClean="0">
                <a:solidFill>
                  <a:srgbClr val="002060"/>
                </a:solidFill>
                <a:latin typeface="Times New Roman" pitchFamily="18" charset="0"/>
                <a:cs typeface="Times New Roman" pitchFamily="18" charset="0"/>
              </a:rPr>
              <a:t>Safety – Bottom line </a:t>
            </a:r>
            <a:endParaRPr lang="en-US" dirty="0">
              <a:solidFill>
                <a:srgbClr val="002060"/>
              </a:solidFill>
              <a:latin typeface="Times New Roman" pitchFamily="18" charset="0"/>
              <a:cs typeface="Times New Roman" pitchFamily="18" charset="0"/>
            </a:endParaRPr>
          </a:p>
        </p:txBody>
      </p:sp>
      <p:sp>
        <p:nvSpPr>
          <p:cNvPr id="2" name="Content Placeholder 1"/>
          <p:cNvSpPr>
            <a:spLocks noGrp="1"/>
          </p:cNvSpPr>
          <p:nvPr>
            <p:ph idx="1"/>
          </p:nvPr>
        </p:nvSpPr>
        <p:spPr/>
        <p:txBody>
          <a:bodyPr>
            <a:normAutofit fontScale="85000" lnSpcReduction="10000"/>
          </a:bodyPr>
          <a:lstStyle/>
          <a:p>
            <a:r>
              <a:rPr lang="en-US" b="1" dirty="0">
                <a:solidFill>
                  <a:srgbClr val="CC0000"/>
                </a:solidFill>
                <a:latin typeface="Times New Roman" pitchFamily="18" charset="0"/>
                <a:cs typeface="Times New Roman" pitchFamily="18" charset="0"/>
              </a:rPr>
              <a:t>Goal: Creation of a safe work environment</a:t>
            </a:r>
          </a:p>
          <a:p>
            <a:r>
              <a:rPr lang="en-US" b="1" dirty="0">
                <a:solidFill>
                  <a:srgbClr val="CC0000"/>
                </a:solidFill>
                <a:latin typeface="Times New Roman" pitchFamily="18" charset="0"/>
                <a:cs typeface="Times New Roman" pitchFamily="18" charset="0"/>
              </a:rPr>
              <a:t>The experiments will be safe if the procedures are followed properly. Understanding what you are doing in the lab helps a lot here </a:t>
            </a:r>
            <a:r>
              <a:rPr lang="en-US" b="1" dirty="0">
                <a:solidFill>
                  <a:srgbClr val="CC0000"/>
                </a:solidFill>
                <a:latin typeface="Times New Roman" pitchFamily="18" charset="0"/>
                <a:cs typeface="Times New Roman" pitchFamily="18" charset="0"/>
                <a:sym typeface="Wingdings" pitchFamily="2" charset="2"/>
              </a:rPr>
              <a:t></a:t>
            </a:r>
            <a:endParaRPr lang="en-US" b="1" dirty="0">
              <a:solidFill>
                <a:srgbClr val="CC0000"/>
              </a:solidFill>
              <a:latin typeface="Times New Roman" pitchFamily="18" charset="0"/>
              <a:cs typeface="Times New Roman" pitchFamily="18" charset="0"/>
            </a:endParaRPr>
          </a:p>
          <a:p>
            <a:r>
              <a:rPr lang="en-US" b="1" dirty="0">
                <a:solidFill>
                  <a:srgbClr val="CC0000"/>
                </a:solidFill>
                <a:latin typeface="Times New Roman" pitchFamily="18" charset="0"/>
                <a:cs typeface="Times New Roman" pitchFamily="18" charset="0"/>
              </a:rPr>
              <a:t>Failure to observe the basic rules above (and others that arise from the hazards of specific chemicals as indicated in the reader and/or </a:t>
            </a:r>
            <a:r>
              <a:rPr lang="en-US" b="1">
                <a:solidFill>
                  <a:srgbClr val="CC0000"/>
                </a:solidFill>
                <a:latin typeface="Times New Roman" pitchFamily="18" charset="0"/>
                <a:cs typeface="Times New Roman" pitchFamily="18" charset="0"/>
              </a:rPr>
              <a:t>the </a:t>
            </a:r>
            <a:r>
              <a:rPr lang="en-US" b="1" smtClean="0">
                <a:solidFill>
                  <a:srgbClr val="CC0000"/>
                </a:solidFill>
                <a:latin typeface="Times New Roman" pitchFamily="18" charset="0"/>
                <a:cs typeface="Times New Roman" pitchFamily="18" charset="0"/>
              </a:rPr>
              <a:t>SDS</a:t>
            </a:r>
            <a:r>
              <a:rPr lang="en-US" b="1" dirty="0">
                <a:solidFill>
                  <a:srgbClr val="CC0000"/>
                </a:solidFill>
                <a:latin typeface="Times New Roman" pitchFamily="18" charset="0"/>
                <a:cs typeface="Times New Roman" pitchFamily="18" charset="0"/>
              </a:rPr>
              <a:t>) will endanger everybody present in the lab</a:t>
            </a:r>
          </a:p>
          <a:p>
            <a:r>
              <a:rPr lang="en-US" b="1" dirty="0">
                <a:solidFill>
                  <a:srgbClr val="CC0000"/>
                </a:solidFill>
                <a:latin typeface="Times New Roman" pitchFamily="18" charset="0"/>
                <a:cs typeface="Times New Roman" pitchFamily="18" charset="0"/>
              </a:rPr>
              <a:t>No tolerance policy: dismissal from in-lab meeting </a:t>
            </a:r>
            <a:br>
              <a:rPr lang="en-US" b="1" dirty="0">
                <a:solidFill>
                  <a:srgbClr val="CC0000"/>
                </a:solidFill>
                <a:latin typeface="Times New Roman" pitchFamily="18" charset="0"/>
                <a:cs typeface="Times New Roman" pitchFamily="18" charset="0"/>
              </a:rPr>
            </a:br>
            <a:r>
              <a:rPr lang="en-US" b="1" dirty="0">
                <a:solidFill>
                  <a:srgbClr val="CC0000"/>
                </a:solidFill>
                <a:latin typeface="Times New Roman" pitchFamily="18" charset="0"/>
                <a:cs typeface="Times New Roman" pitchFamily="18" charset="0"/>
              </a:rPr>
              <a:t>and point deduction, dismissal from class for safety grounds and a report to the Dean of Students </a:t>
            </a:r>
          </a:p>
        </p:txBody>
      </p:sp>
      <p:pic>
        <p:nvPicPr>
          <p:cNvPr id="4" name="Picture 2" descr="Chemist animated emoticon"/>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7086600" y="1447800"/>
            <a:ext cx="790575" cy="5048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4886427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barn(inVertical)">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barn(inVertical)">
                                      <p:cBhvr>
                                        <p:cTn id="12" dur="5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barn(inVertical)">
                                      <p:cBhvr>
                                        <p:cTn id="17" dur="500"/>
                                        <p:tgtEl>
                                          <p:spTgt spid="2">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2">
                                            <p:txEl>
                                              <p:pRg st="3" end="3"/>
                                            </p:txEl>
                                          </p:spTgt>
                                        </p:tgtEl>
                                        <p:attrNameLst>
                                          <p:attrName>style.visibility</p:attrName>
                                        </p:attrNameLst>
                                      </p:cBhvr>
                                      <p:to>
                                        <p:strVal val="visible"/>
                                      </p:to>
                                    </p:set>
                                    <p:animEffect transition="in" filter="barn(inVertical)">
                                      <p:cBhvr>
                                        <p:cTn id="22" dur="500"/>
                                        <p:tgtEl>
                                          <p:spTgt spid="2">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ustom 1">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2152</TotalTime>
  <Words>552</Words>
  <Application>Microsoft Office PowerPoint</Application>
  <PresentationFormat>On-screen Show (4:3)</PresentationFormat>
  <Paragraphs>76</Paragraphs>
  <Slides>8</Slides>
  <Notes>7</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Office Theme</vt:lpstr>
      <vt:lpstr>Lecture 1b</vt:lpstr>
      <vt:lpstr>Safety - Issues</vt:lpstr>
      <vt:lpstr>Safety – Dress Code</vt:lpstr>
      <vt:lpstr>Safety – Personal Protective Equipment</vt:lpstr>
      <vt:lpstr>Safety – Other Issues I</vt:lpstr>
      <vt:lpstr>Safety – Waste Management</vt:lpstr>
      <vt:lpstr>Safety – Other Issues II</vt:lpstr>
      <vt:lpstr>Safety – Bottom line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Chem 30CL – Lecture 1a</dc:title>
  <dc:creator>A. Bacher</dc:creator>
  <cp:lastModifiedBy>Alf Bacher</cp:lastModifiedBy>
  <cp:revision>92</cp:revision>
  <cp:lastPrinted>2010-09-23T17:35:31Z</cp:lastPrinted>
  <dcterms:created xsi:type="dcterms:W3CDTF">2010-09-14T23:40:55Z</dcterms:created>
  <dcterms:modified xsi:type="dcterms:W3CDTF">2015-01-02T19:35:04Z</dcterms:modified>
</cp:coreProperties>
</file>