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BD672C2-6A03-47F4-B8FB-492AD257FE51}" type="datetimeFigureOut">
              <a:rPr lang="en-US" smtClean="0"/>
              <a:t>9/12/2014</a:t>
            </a:fld>
            <a:endParaRPr lang="en-US"/>
          </a:p>
        </p:txBody>
      </p:sp>
      <p:sp>
        <p:nvSpPr>
          <p:cNvPr id="16" name="Slide Number Placeholder 15"/>
          <p:cNvSpPr>
            <a:spLocks noGrp="1"/>
          </p:cNvSpPr>
          <p:nvPr>
            <p:ph type="sldNum" sz="quarter" idx="11"/>
          </p:nvPr>
        </p:nvSpPr>
        <p:spPr/>
        <p:txBody>
          <a:bodyPr/>
          <a:lstStyle/>
          <a:p>
            <a:fld id="{1002B650-82FB-4E44-9EAF-18D97BD0C157}"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BD672C2-6A03-47F4-B8FB-492AD257FE51}" type="datetimeFigureOut">
              <a:rPr lang="en-US" smtClean="0"/>
              <a:t>9/12/2014</a:t>
            </a:fld>
            <a:endParaRPr lang="en-US"/>
          </a:p>
        </p:txBody>
      </p:sp>
      <p:sp>
        <p:nvSpPr>
          <p:cNvPr id="15" name="Slide Number Placeholder 14"/>
          <p:cNvSpPr>
            <a:spLocks noGrp="1"/>
          </p:cNvSpPr>
          <p:nvPr>
            <p:ph type="sldNum" sz="quarter" idx="15"/>
          </p:nvPr>
        </p:nvSpPr>
        <p:spPr/>
        <p:txBody>
          <a:bodyPr/>
          <a:lstStyle>
            <a:lvl1pPr algn="ctr">
              <a:defRPr/>
            </a:lvl1pPr>
          </a:lstStyle>
          <a:p>
            <a:fld id="{1002B650-82FB-4E44-9EAF-18D97BD0C157}"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BD672C2-6A03-47F4-B8FB-492AD257FE51}" type="datetimeFigureOut">
              <a:rPr lang="en-US" smtClean="0"/>
              <a:t>9/12/2014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9/12/2014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D672C2-6A03-47F4-B8FB-492AD257FE51}" type="datetimeFigureOut">
              <a:rPr lang="en-US" smtClean="0"/>
              <a:t>9/12/2014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9/12/2014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BD672C2-6A03-47F4-B8FB-492AD257FE51}" type="datetimeFigureOut">
              <a:rPr lang="en-US" smtClean="0"/>
              <a:t>9/12/2014</a:t>
            </a:fld>
            <a:endParaRPr lang="en-US"/>
          </a:p>
        </p:txBody>
      </p:sp>
      <p:sp>
        <p:nvSpPr>
          <p:cNvPr id="9" name="Slide Number Placeholder 8"/>
          <p:cNvSpPr>
            <a:spLocks noGrp="1"/>
          </p:cNvSpPr>
          <p:nvPr>
            <p:ph type="sldNum" sz="quarter" idx="15"/>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BD672C2-6A03-47F4-B8FB-492AD257FE51}" type="datetimeFigureOut">
              <a:rPr lang="en-US" smtClean="0"/>
              <a:t>9/12/2014</a:t>
            </a:fld>
            <a:endParaRPr lang="en-US"/>
          </a:p>
        </p:txBody>
      </p:sp>
      <p:sp>
        <p:nvSpPr>
          <p:cNvPr id="9" name="Slide Number Placeholder 8"/>
          <p:cNvSpPr>
            <a:spLocks noGrp="1"/>
          </p:cNvSpPr>
          <p:nvPr>
            <p:ph type="sldNum" sz="quarter" idx="11"/>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tx2">
                <a:tint val="45000"/>
                <a:satMod val="400000"/>
              </a:schemeClr>
            </a:duotone>
            <a:extLst>
              <a:ext uri="{BEBA8EAE-BF5A-486C-A8C5-ECC9F3942E4B}">
                <a14:imgProps xmlns:a14="http://schemas.microsoft.com/office/drawing/2010/main">
                  <a14:imgLayer r:embed="rId14">
                    <a14:imgEffect>
                      <a14:artisticPencilSketch/>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BD672C2-6A03-47F4-B8FB-492AD257FE51}" type="datetimeFigureOut">
              <a:rPr lang="en-US" smtClean="0"/>
              <a:t>9/12/2014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02B650-82FB-4E44-9EAF-18D97BD0C157}"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ucla/fall2014/chem30c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699804"/>
            <a:ext cx="7680960" cy="914400"/>
          </a:xfrm>
          <a:noFill/>
        </p:spPr>
        <p:txBody>
          <a:bodyPr>
            <a:prstTxWarp prst="textCanUp">
              <a:avLst/>
            </a:prstTxWarp>
          </a:bodyPr>
          <a:lstStyle/>
          <a:p>
            <a:r>
              <a:rPr lang="en-US" sz="3600" b="1" i="1" dirty="0" smtClean="0">
                <a:solidFill>
                  <a:srgbClr val="FF3300"/>
                </a:solidFill>
                <a:latin typeface="Times New Roman" pitchFamily="18" charset="0"/>
                <a:cs typeface="Times New Roman" pitchFamily="18" charset="0"/>
              </a:rPr>
              <a:t>Administrative Issues</a:t>
            </a:r>
            <a:endParaRPr lang="en-US" sz="3600" b="1" i="1" dirty="0">
              <a:solidFill>
                <a:srgbClr val="FF3300"/>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dirty="0" smtClean="0">
                <a:solidFill>
                  <a:schemeClr val="tx1"/>
                </a:solidFill>
                <a:latin typeface="Times New Roman" pitchFamily="18" charset="0"/>
                <a:cs typeface="Times New Roman" pitchFamily="18" charset="0"/>
              </a:rPr>
              <a:t>Lecture 1b</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your spot in the course. Lame </a:t>
            </a:r>
            <a:r>
              <a:rPr lang="en-US" dirty="0">
                <a:latin typeface="Times New Roman" pitchFamily="18" charset="0"/>
                <a:cs typeface="Times New Roman" pitchFamily="18" charset="0"/>
              </a:rPr>
              <a:t>excuses do not count later on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i.e., </a:t>
            </a:r>
            <a:r>
              <a:rPr lang="en-US" dirty="0">
                <a:latin typeface="Times New Roman" pitchFamily="18" charset="0"/>
                <a:cs typeface="Times New Roman" pitchFamily="18" charset="0"/>
              </a:rPr>
              <a:t>“</a:t>
            </a:r>
            <a:r>
              <a:rPr lang="en-US" b="1" i="1" dirty="0">
                <a:solidFill>
                  <a:srgbClr val="660066"/>
                </a:solidFill>
                <a:latin typeface="Times New Roman" pitchFamily="18" charset="0"/>
                <a:cs typeface="Times New Roman" pitchFamily="18" charset="0"/>
              </a:rPr>
              <a:t>I did not think that the lab meets during week </a:t>
            </a:r>
            <a:r>
              <a:rPr lang="en-US" b="1" i="1" dirty="0" smtClean="0">
                <a:solidFill>
                  <a:srgbClr val="660066"/>
                </a:solidFill>
                <a:latin typeface="Times New Roman" pitchFamily="18" charset="0"/>
                <a:cs typeface="Times New Roman" pitchFamily="18" charset="0"/>
              </a:rPr>
              <a:t>0</a:t>
            </a:r>
            <a:r>
              <a:rPr lang="en-US" b="1" dirty="0" smtClean="0">
                <a:solidFill>
                  <a:srgbClr val="660066"/>
                </a:solidFill>
                <a:latin typeface="Times New Roman" pitchFamily="18" charset="0"/>
                <a:cs typeface="Times New Roman" pitchFamily="18" charset="0"/>
              </a:rPr>
              <a:t>” </a:t>
            </a:r>
            <a:r>
              <a:rPr lang="en-US" b="1" dirty="0">
                <a:solidFill>
                  <a:srgbClr val="660066"/>
                </a:solidFill>
                <a:latin typeface="Times New Roman" pitchFamily="18" charset="0"/>
                <a:cs typeface="Times New Roman" pitchFamily="18" charset="0"/>
              </a:rPr>
              <a:t>or </a:t>
            </a:r>
            <a:r>
              <a:rPr lang="en-US" b="1" dirty="0" smtClean="0">
                <a:solidFill>
                  <a:srgbClr val="660066"/>
                </a:solidFill>
                <a:latin typeface="Times New Roman" pitchFamily="18" charset="0"/>
                <a:cs typeface="Times New Roman" pitchFamily="18" charset="0"/>
              </a:rPr>
              <a:t/>
            </a:r>
            <a:br>
              <a:rPr lang="en-US" b="1" dirty="0" smtClean="0">
                <a:solidFill>
                  <a:srgbClr val="660066"/>
                </a:solidFill>
                <a:latin typeface="Times New Roman" pitchFamily="18" charset="0"/>
                <a:cs typeface="Times New Roman" pitchFamily="18" charset="0"/>
              </a:rPr>
            </a:br>
            <a:r>
              <a:rPr lang="en-US" b="1" dirty="0" smtClean="0">
                <a:solidFill>
                  <a:srgbClr val="660066"/>
                </a:solidFill>
                <a:latin typeface="Times New Roman" pitchFamily="18" charset="0"/>
                <a:cs typeface="Times New Roman" pitchFamily="18" charset="0"/>
              </a:rPr>
              <a:t>“</a:t>
            </a:r>
            <a:r>
              <a:rPr lang="en-US" b="1" i="1" dirty="0">
                <a:solidFill>
                  <a:srgbClr val="660066"/>
                </a:solidFill>
                <a:latin typeface="Times New Roman" pitchFamily="18" charset="0"/>
                <a:cs typeface="Times New Roman" pitchFamily="18" charset="0"/>
              </a:rPr>
              <a:t>I did not find the lab</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Hint: Only the elevator </a:t>
            </a:r>
            <a:r>
              <a:rPr lang="en-US" i="1" dirty="0" smtClean="0">
                <a:solidFill>
                  <a:srgbClr val="FF0000"/>
                </a:solidFill>
                <a:latin typeface="Times New Roman" pitchFamily="18" charset="0"/>
                <a:cs typeface="Times New Roman" pitchFamily="18" charset="0"/>
              </a:rPr>
              <a:t>in </a:t>
            </a:r>
            <a:r>
              <a:rPr lang="en-US" i="1" dirty="0" smtClean="0">
                <a:solidFill>
                  <a:srgbClr val="FF0000"/>
                </a:solidFill>
                <a:latin typeface="Times New Roman" pitchFamily="18" charset="0"/>
                <a:cs typeface="Times New Roman" pitchFamily="18" charset="0"/>
              </a:rPr>
              <a:t>the east wing goes </a:t>
            </a:r>
            <a:r>
              <a:rPr lang="en-US" i="1" dirty="0" smtClean="0">
                <a:solidFill>
                  <a:srgbClr val="FF0000"/>
                </a:solidFill>
                <a:latin typeface="Times New Roman" pitchFamily="18" charset="0"/>
                <a:cs typeface="Times New Roman" pitchFamily="18" charset="0"/>
              </a:rPr>
              <a:t>all the way up </a:t>
            </a:r>
            <a:r>
              <a:rPr lang="en-US" i="1" dirty="0" smtClean="0">
                <a:solidFill>
                  <a:srgbClr val="FF0000"/>
                </a:solidFill>
                <a:latin typeface="Times New Roman" pitchFamily="18" charset="0"/>
                <a:cs typeface="Times New Roman" pitchFamily="18" charset="0"/>
              </a:rPr>
              <a:t>to the 6</a:t>
            </a:r>
            <a:r>
              <a:rPr lang="en-US" i="1" baseline="30000" dirty="0" smtClean="0">
                <a:solidFill>
                  <a:srgbClr val="FF0000"/>
                </a:solidFill>
                <a:latin typeface="Times New Roman" pitchFamily="18" charset="0"/>
                <a:cs typeface="Times New Roman" pitchFamily="18" charset="0"/>
              </a:rPr>
              <a:t>th</a:t>
            </a:r>
            <a:r>
              <a:rPr lang="en-US" i="1" dirty="0" smtClean="0">
                <a:solidFill>
                  <a:srgbClr val="FF0000"/>
                </a:solidFill>
                <a:latin typeface="Times New Roman" pitchFamily="18" charset="0"/>
                <a:cs typeface="Times New Roman" pitchFamily="18" charset="0"/>
              </a:rPr>
              <a:t> floor!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spaces become available during the first meeting of the section: chemistry&gt; biochemistry&gt;other majors&gt;&gt;extension students, priority in within a group will be given to seniority</a:t>
            </a:r>
          </a:p>
          <a:p>
            <a:r>
              <a:rPr lang="en-US" dirty="0" smtClean="0">
                <a:latin typeface="Times New Roman" pitchFamily="18" charset="0"/>
                <a:cs typeface="Times New Roman" pitchFamily="18" charset="0"/>
              </a:rPr>
              <a:t>If the student is added to the roster, the instructor will report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student to the department to been enrolled (usually at the end of the first week and not on the same day!)</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Administrative Issues</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05800" cy="4572000"/>
          </a:xfrm>
        </p:spPr>
        <p:txBody>
          <a:bodyPr>
            <a:normAutofit fontScale="92500" lnSpcReduction="10000"/>
          </a:bodyPr>
          <a:lstStyle/>
          <a:p>
            <a:r>
              <a:rPr lang="en-US" dirty="0" smtClean="0">
                <a:latin typeface="Times New Roman" pitchFamily="18" charset="0"/>
                <a:cs typeface="Times New Roman" pitchFamily="18" charset="0"/>
              </a:rPr>
              <a:t>Course reader bundle (= main reader (purple), Survival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Kit reader (=SKR, gold), exam collection (light purple), all readers underwent revisions over the summer) is available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from Course Reader Materials (1081 Westwood Blvd) for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$60. It is highly advisable to have the latest </a:t>
            </a:r>
            <a:r>
              <a:rPr lang="en-US" smtClean="0">
                <a:latin typeface="Times New Roman" pitchFamily="18" charset="0"/>
                <a:cs typeface="Times New Roman" pitchFamily="18" charset="0"/>
              </a:rPr>
              <a:t>version (</a:t>
            </a:r>
            <a:r>
              <a:rPr lang="en-US" dirty="0" smtClean="0">
                <a:latin typeface="Times New Roman" pitchFamily="18" charset="0"/>
                <a:cs typeface="Times New Roman" pitchFamily="18" charset="0"/>
              </a:rPr>
              <a:t>Fall 2014) because this is the reference for the experiments</a:t>
            </a:r>
            <a:r>
              <a:rPr lang="en-US"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quizzes and the final exam. </a:t>
            </a:r>
          </a:p>
          <a:p>
            <a:r>
              <a:rPr lang="en-US" dirty="0" smtClean="0">
                <a:latin typeface="Times New Roman" pitchFamily="18" charset="0"/>
                <a:cs typeface="Times New Roman" pitchFamily="18" charset="0"/>
              </a:rPr>
              <a:t>Recommended: </a:t>
            </a:r>
            <a:r>
              <a:rPr lang="en-US" dirty="0" err="1" smtClean="0">
                <a:latin typeface="Times New Roman" pitchFamily="18" charset="0"/>
                <a:cs typeface="Times New Roman" pitchFamily="18" charset="0"/>
              </a:rPr>
              <a:t>Mohrig</a:t>
            </a:r>
            <a:r>
              <a:rPr lang="en-US" dirty="0" smtClean="0">
                <a:latin typeface="Times New Roman" pitchFamily="18" charset="0"/>
                <a:cs typeface="Times New Roman" pitchFamily="18" charset="0"/>
              </a:rPr>
              <a:t> et al., Techniques in Organic Chemistry (online: $33.99 for a 360 day subscription via </a:t>
            </a:r>
            <a:r>
              <a:rPr lang="en-US" dirty="0" err="1" smtClean="0">
                <a:latin typeface="Times New Roman" pitchFamily="18" charset="0"/>
                <a:cs typeface="Times New Roman" pitchFamily="18" charset="0"/>
              </a:rPr>
              <a:t>coursesmart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most students usually have a copy already if they </a:t>
            </a:r>
            <a:r>
              <a:rPr lang="en-US" dirty="0" smtClean="0">
                <a:latin typeface="Times New Roman" pitchFamily="18" charset="0"/>
                <a:cs typeface="Times New Roman" pitchFamily="18" charset="0"/>
              </a:rPr>
              <a:t>were enrolled in Chem 30BL recently</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Organic textbook for reference i.e., Brown and Foote, </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Mc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Murry</a:t>
            </a:r>
            <a:r>
              <a:rPr lang="en-US" dirty="0" smtClean="0">
                <a:latin typeface="Times New Roman" pitchFamily="18" charset="0"/>
                <a:cs typeface="Times New Roman" pitchFamily="18" charset="0"/>
              </a:rPr>
              <a:t>, Wade, </a:t>
            </a:r>
            <a:r>
              <a:rPr lang="en-US" dirty="0" err="1" smtClean="0">
                <a:latin typeface="Times New Roman" pitchFamily="18" charset="0"/>
                <a:cs typeface="Times New Roman" pitchFamily="18" charset="0"/>
              </a:rPr>
              <a:t>Vollhardt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Schore</a:t>
            </a:r>
            <a:r>
              <a:rPr lang="en-US" dirty="0" smtClean="0">
                <a:latin typeface="Times New Roman" pitchFamily="18" charset="0"/>
                <a:cs typeface="Times New Roman" pitchFamily="18" charset="0"/>
              </a:rPr>
              <a:t>, etc.</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Textbooks/Readers</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solidFill>
                  <a:srgbClr val="660066"/>
                </a:solidFill>
                <a:latin typeface="Times New Roman" pitchFamily="18" charset="0"/>
                <a:cs typeface="Times New Roman" pitchFamily="18" charset="0"/>
              </a:rPr>
              <a:t>Pre-lab: title, purpose, introduction, balanced chemical equations, detailed procedure, safety information of all chemicals used (review the MSDS for each compound used in the experiment), spectroscopic information (Xerox copy if available, if not the numbers will do fine as well), answers to pre-lab questions (posted on course website), </a:t>
            </a:r>
            <a:br>
              <a:rPr lang="en-US" dirty="0" smtClean="0">
                <a:solidFill>
                  <a:srgbClr val="660066"/>
                </a:solidFill>
                <a:latin typeface="Times New Roman" pitchFamily="18" charset="0"/>
                <a:cs typeface="Times New Roman" pitchFamily="18" charset="0"/>
              </a:rPr>
            </a:br>
            <a:r>
              <a:rPr lang="en-US" dirty="0" smtClean="0">
                <a:solidFill>
                  <a:srgbClr val="660066"/>
                </a:solidFill>
                <a:latin typeface="Times New Roman" pitchFamily="18" charset="0"/>
                <a:cs typeface="Times New Roman" pitchFamily="18" charset="0"/>
              </a:rPr>
              <a:t>a sample pre-lab can be found on page 9 in Survival Kit Reader (=SKR)</a:t>
            </a:r>
          </a:p>
          <a:p>
            <a:r>
              <a:rPr lang="en-US" dirty="0" smtClean="0">
                <a:solidFill>
                  <a:srgbClr val="002060"/>
                </a:solidFill>
                <a:latin typeface="Times New Roman" pitchFamily="18" charset="0"/>
                <a:cs typeface="Times New Roman" pitchFamily="18" charset="0"/>
              </a:rPr>
              <a:t>Consult the appropriate reading assignments to get a better in-depth understanding of the material. It could not hurt to review the techniques used in the project as well before entering the lab</a:t>
            </a:r>
          </a:p>
          <a:p>
            <a:r>
              <a:rPr lang="en-US" b="1" dirty="0" smtClean="0">
                <a:solidFill>
                  <a:srgbClr val="FF0000"/>
                </a:solidFill>
                <a:latin typeface="Times New Roman" pitchFamily="18" charset="0"/>
                <a:cs typeface="Times New Roman" pitchFamily="18" charset="0"/>
              </a:rPr>
              <a:t>Bottom line: The better you understand what you are about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to do, the easier it will be in the lab. If you put in the time beforehand, you will be less stressed in the lab. Copying reports from friends/room mates, etc. might safe time, but it will show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in the end (=final exam), where </a:t>
            </a:r>
            <a:r>
              <a:rPr lang="en-US" b="1" dirty="0">
                <a:solidFill>
                  <a:srgbClr val="FF0000"/>
                </a:solidFill>
                <a:latin typeface="Times New Roman" pitchFamily="18" charset="0"/>
                <a:cs typeface="Times New Roman" pitchFamily="18" charset="0"/>
              </a:rPr>
              <a:t>many of these students have experienced a Waterloo</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itchFamily="18" charset="0"/>
                <a:cs typeface="Times New Roman" pitchFamily="18" charset="0"/>
              </a:rPr>
              <a:t>Preparation for in-</a:t>
            </a:r>
            <a:r>
              <a:rPr lang="en-US" dirty="0">
                <a:solidFill>
                  <a:srgbClr val="002060"/>
                </a:solidFill>
                <a:latin typeface="Times New Roman" pitchFamily="18" charset="0"/>
                <a:cs typeface="Times New Roman" pitchFamily="18" charset="0"/>
              </a:rPr>
              <a:t>l</a:t>
            </a:r>
            <a:r>
              <a:rPr lang="en-US" dirty="0" smtClean="0">
                <a:solidFill>
                  <a:srgbClr val="002060"/>
                </a:solidFill>
                <a:latin typeface="Times New Roman" pitchFamily="18" charset="0"/>
                <a:cs typeface="Times New Roman" pitchFamily="18" charset="0"/>
              </a:rPr>
              <a:t>ab meeting </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534400" cy="4572000"/>
          </a:xfrm>
        </p:spPr>
        <p:txBody>
          <a:bodyPr>
            <a:noAutofit/>
          </a:bodyPr>
          <a:lstStyle/>
          <a:p>
            <a:r>
              <a:rPr lang="en-US" sz="2000" dirty="0" smtClean="0">
                <a:latin typeface="Times New Roman" pitchFamily="18" charset="0"/>
                <a:cs typeface="Times New Roman" pitchFamily="18" charset="0"/>
              </a:rPr>
              <a:t>In-lecture quiz (20 points each, seven total, schedule to be announced,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lowest score dropped)</a:t>
            </a:r>
          </a:p>
          <a:p>
            <a:r>
              <a:rPr lang="en-US" sz="2000" dirty="0" smtClean="0">
                <a:latin typeface="Times New Roman" pitchFamily="18" charset="0"/>
                <a:cs typeface="Times New Roman" pitchFamily="18" charset="0"/>
              </a:rPr>
              <a:t>Pre-lab (5 points) and post-lab (5 points, no post-lab questions!)</a:t>
            </a:r>
          </a:p>
          <a:p>
            <a:r>
              <a:rPr lang="en-US" sz="2000" dirty="0" smtClean="0">
                <a:latin typeface="Times New Roman" pitchFamily="18" charset="0"/>
                <a:cs typeface="Times New Roman" pitchFamily="18" charset="0"/>
              </a:rPr>
              <a:t>Formal report for epoxidation project (20 points draft (due</a:t>
            </a:r>
            <a:r>
              <a:rPr lang="en-US" sz="2000" dirty="0">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October 17, 2014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at 4:30 pm</a:t>
            </a:r>
            <a:r>
              <a:rPr lang="en-US" sz="2000" dirty="0" smtClean="0">
                <a:latin typeface="Times New Roman" pitchFamily="18" charset="0"/>
                <a:cs typeface="Times New Roman" pitchFamily="18" charset="0"/>
              </a:rPr>
              <a:t>), 60 point </a:t>
            </a:r>
            <a:r>
              <a:rPr lang="en-US" sz="2000" dirty="0">
                <a:latin typeface="Times New Roman" pitchFamily="18" charset="0"/>
                <a:cs typeface="Times New Roman" pitchFamily="18" charset="0"/>
              </a:rPr>
              <a:t>f</a:t>
            </a:r>
            <a:r>
              <a:rPr lang="en-US" sz="2000" dirty="0" smtClean="0">
                <a:latin typeface="Times New Roman" pitchFamily="18" charset="0"/>
                <a:cs typeface="Times New Roman" pitchFamily="18" charset="0"/>
              </a:rPr>
              <a:t>inal version (due: </a:t>
            </a:r>
            <a:r>
              <a:rPr lang="en-US" sz="2000" b="1" dirty="0" smtClean="0">
                <a:solidFill>
                  <a:srgbClr val="C00000"/>
                </a:solidFill>
                <a:latin typeface="Times New Roman" pitchFamily="18" charset="0"/>
                <a:cs typeface="Times New Roman" pitchFamily="18" charset="0"/>
              </a:rPr>
              <a:t>October 31, 2014 at 4:30 pm</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Proposal and oral presentation for </a:t>
            </a:r>
            <a:r>
              <a:rPr lang="en-US" sz="2000" dirty="0" err="1" smtClean="0">
                <a:latin typeface="Times New Roman" pitchFamily="18" charset="0"/>
                <a:cs typeface="Times New Roman" pitchFamily="18" charset="0"/>
              </a:rPr>
              <a:t>ferrocene</a:t>
            </a:r>
            <a:r>
              <a:rPr lang="en-US" sz="2000" dirty="0" smtClean="0">
                <a:latin typeface="Times New Roman" pitchFamily="18" charset="0"/>
                <a:cs typeface="Times New Roman" pitchFamily="18" charset="0"/>
              </a:rPr>
              <a:t> project (20 points each)</a:t>
            </a:r>
          </a:p>
          <a:p>
            <a:r>
              <a:rPr lang="en-US" sz="2000" dirty="0" smtClean="0">
                <a:latin typeface="Times New Roman" pitchFamily="18" charset="0"/>
                <a:cs typeface="Times New Roman" pitchFamily="18" charset="0"/>
              </a:rPr>
              <a:t>Product evaluations (3*20 points=60 points)</a:t>
            </a: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A/Instructor evaluation (10 points per meeting, average student 7-8 points) </a:t>
            </a:r>
          </a:p>
          <a:p>
            <a:r>
              <a:rPr lang="en-US" sz="2000" dirty="0" smtClean="0">
                <a:latin typeface="Times New Roman" pitchFamily="18" charset="0"/>
                <a:cs typeface="Times New Roman" pitchFamily="18" charset="0"/>
              </a:rPr>
              <a:t>Lab </a:t>
            </a:r>
            <a:r>
              <a:rPr lang="en-US" sz="2000" dirty="0">
                <a:latin typeface="Times New Roman" pitchFamily="18" charset="0"/>
                <a:cs typeface="Times New Roman" pitchFamily="18" charset="0"/>
              </a:rPr>
              <a:t>notebook (20 points max, due immediately </a:t>
            </a:r>
            <a:r>
              <a:rPr lang="en-US" sz="2000" b="1" i="1" dirty="0">
                <a:latin typeface="Times New Roman" pitchFamily="18" charset="0"/>
                <a:cs typeface="Times New Roman" pitchFamily="18" charset="0"/>
              </a:rPr>
              <a:t>after</a:t>
            </a:r>
            <a:r>
              <a:rPr lang="en-US" sz="2000" dirty="0">
                <a:latin typeface="Times New Roman" pitchFamily="18" charset="0"/>
                <a:cs typeface="Times New Roman" pitchFamily="18" charset="0"/>
              </a:rPr>
              <a:t> final exam)</a:t>
            </a:r>
          </a:p>
          <a:p>
            <a:r>
              <a:rPr lang="en-US" sz="2000" dirty="0" smtClean="0">
                <a:latin typeface="Times New Roman" pitchFamily="18" charset="0"/>
                <a:cs typeface="Times New Roman" pitchFamily="18" charset="0"/>
              </a:rPr>
              <a:t>Final Exam </a:t>
            </a:r>
            <a:r>
              <a:rPr lang="en-US" sz="2000" dirty="0">
                <a:latin typeface="Times New Roman" pitchFamily="18" charset="0"/>
                <a:cs typeface="Times New Roman" pitchFamily="18" charset="0"/>
              </a:rPr>
              <a:t>(200 </a:t>
            </a:r>
            <a:r>
              <a:rPr lang="en-US" sz="2000" dirty="0" smtClean="0">
                <a:latin typeface="Times New Roman" pitchFamily="18" charset="0"/>
                <a:cs typeface="Times New Roman" pitchFamily="18" charset="0"/>
              </a:rPr>
              <a:t>points, </a:t>
            </a:r>
            <a:r>
              <a:rPr lang="en-US" sz="2000" b="1" dirty="0" smtClean="0">
                <a:solidFill>
                  <a:srgbClr val="C00000"/>
                </a:solidFill>
                <a:latin typeface="Times New Roman" pitchFamily="18" charset="0"/>
                <a:cs typeface="Times New Roman" pitchFamily="18" charset="0"/>
              </a:rPr>
              <a:t>December 19, 2014, 3:00-6:00 pm</a:t>
            </a:r>
            <a:r>
              <a:rPr lang="en-US" sz="2000" b="1" dirty="0" smtClean="0">
                <a:solidFill>
                  <a:schemeClr val="tx2">
                    <a:lumMod val="25000"/>
                  </a:schemeClr>
                </a:solidFill>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no make-up exam</a:t>
            </a:r>
            <a:r>
              <a:rPr lang="en-US" sz="2000" dirty="0" smtClean="0">
                <a:latin typeface="Times New Roman" pitchFamily="18" charset="0"/>
                <a:cs typeface="Times New Roman" pitchFamily="18" charset="0"/>
              </a:rPr>
              <a:t> </a:t>
            </a:r>
          </a:p>
          <a:p>
            <a:r>
              <a:rPr lang="en-US" sz="2000" b="1" dirty="0" smtClean="0">
                <a:solidFill>
                  <a:srgbClr val="C00000"/>
                </a:solidFill>
                <a:latin typeface="Times New Roman" pitchFamily="18" charset="0"/>
                <a:cs typeface="Times New Roman" pitchFamily="18" charset="0"/>
              </a:rPr>
              <a:t>Bottom line: Both the in-lab portion and the final exam have to be passed to pass the course. In order to get a high grade in the course, the student has to perform very well in both portions, not just in one portion.</a:t>
            </a:r>
            <a:endParaRPr lang="en-US" sz="2000" b="1" dirty="0">
              <a:solidFill>
                <a:srgbClr val="C00000"/>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Grades</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latin typeface="Times New Roman" pitchFamily="18" charset="0"/>
                <a:cs typeface="Times New Roman" pitchFamily="18" charset="0"/>
              </a:rPr>
              <a:t>Office: Young Hall 3077E</a:t>
            </a:r>
          </a:p>
          <a:p>
            <a:r>
              <a:rPr lang="en-US" sz="2000" dirty="0" smtClean="0">
                <a:latin typeface="Times New Roman" pitchFamily="18" charset="0"/>
                <a:cs typeface="Times New Roman" pitchFamily="18" charset="0"/>
              </a:rPr>
              <a:t>Office hours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M-F 9-10 am and M 2-3 pm in YH 3077 or </a:t>
            </a:r>
            <a:r>
              <a:rPr lang="en-US" sz="2000" dirty="0">
                <a:latin typeface="Times New Roman" pitchFamily="18" charset="0"/>
                <a:cs typeface="Times New Roman" pitchFamily="18" charset="0"/>
              </a:rPr>
              <a:t>by appointment (please do not schedule </a:t>
            </a: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appointment before 8 am or after 4:30 pm,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if </a:t>
            </a:r>
            <a:r>
              <a:rPr lang="en-US" sz="2000" dirty="0">
                <a:latin typeface="Times New Roman" pitchFamily="18" charset="0"/>
                <a:cs typeface="Times New Roman" pitchFamily="18" charset="0"/>
              </a:rPr>
              <a:t>you do make </a:t>
            </a: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appointment, make sure to show up on time!)</a:t>
            </a:r>
          </a:p>
          <a:p>
            <a:r>
              <a:rPr lang="en-US" sz="2000" dirty="0" smtClean="0">
                <a:latin typeface="Times New Roman" pitchFamily="18" charset="0"/>
                <a:cs typeface="Times New Roman" pitchFamily="18" charset="0"/>
              </a:rPr>
              <a:t>Email</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bacher@chem.ucla.edu</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website: </a:t>
            </a:r>
            <a:r>
              <a:rPr lang="en-US" sz="2000" dirty="0" smtClean="0">
                <a:latin typeface="Times New Roman" pitchFamily="18" charset="0"/>
                <a:cs typeface="Times New Roman" pitchFamily="18" charset="0"/>
                <a:hlinkClick r:id="rId3"/>
              </a:rPr>
              <a:t>www.chem.ucla.edu/~bacher</a:t>
            </a:r>
            <a:r>
              <a:rPr lang="en-US" sz="2000" dirty="0" smtClean="0">
                <a:latin typeface="Times New Roman" pitchFamily="18" charset="0"/>
                <a:cs typeface="Times New Roman" pitchFamily="18" charset="0"/>
              </a:rPr>
              <a:t> (Note that the instructor does not use the CCLE website!)</a:t>
            </a:r>
          </a:p>
          <a:p>
            <a:r>
              <a:rPr lang="en-US" sz="2000" dirty="0" smtClean="0">
                <a:latin typeface="Times New Roman" pitchFamily="18" charset="0"/>
                <a:cs typeface="Times New Roman" pitchFamily="18" charset="0"/>
              </a:rPr>
              <a:t>Course discussion board: </a:t>
            </a:r>
            <a:r>
              <a:rPr lang="en-US" sz="2000" dirty="0" smtClean="0">
                <a:latin typeface="Times New Roman" pitchFamily="18" charset="0"/>
                <a:cs typeface="Times New Roman" pitchFamily="18" charset="0"/>
                <a:hlinkClick r:id="rId4"/>
              </a:rPr>
              <a:t>www.piazza.com/ucla/fall2014/chem30cl</a:t>
            </a:r>
            <a:endParaRPr lang="en-US" sz="2000" dirty="0">
              <a:latin typeface="Times New Roman" pitchFamily="18" charset="0"/>
              <a:cs typeface="Times New Roman" pitchFamily="18" charset="0"/>
            </a:endParaRPr>
          </a:p>
          <a:p>
            <a:pPr lvl="1"/>
            <a:r>
              <a:rPr lang="en-US" sz="2000" b="1" dirty="0" smtClean="0">
                <a:solidFill>
                  <a:srgbClr val="FF0000"/>
                </a:solidFill>
                <a:latin typeface="Times New Roman" pitchFamily="18" charset="0"/>
                <a:cs typeface="Times New Roman" pitchFamily="18" charset="0"/>
              </a:rPr>
              <a:t>The </a:t>
            </a:r>
            <a:r>
              <a:rPr lang="en-US" sz="2000" b="1" dirty="0">
                <a:solidFill>
                  <a:srgbClr val="FF0000"/>
                </a:solidFill>
                <a:latin typeface="Times New Roman" pitchFamily="18" charset="0"/>
                <a:cs typeface="Times New Roman" pitchFamily="18" charset="0"/>
              </a:rPr>
              <a:t>course discussion board has to be used for general </a:t>
            </a:r>
            <a:r>
              <a:rPr lang="en-US" sz="2000" b="1" dirty="0" smtClean="0">
                <a:solidFill>
                  <a:srgbClr val="FF0000"/>
                </a:solidFill>
                <a:latin typeface="Times New Roman" pitchFamily="18" charset="0"/>
                <a:cs typeface="Times New Roman" pitchFamily="18" charset="0"/>
              </a:rPr>
              <a:t>chemistry questions </a:t>
            </a:r>
            <a:r>
              <a:rPr lang="en-US" sz="2000" b="1" dirty="0">
                <a:solidFill>
                  <a:srgbClr val="FF0000"/>
                </a:solidFill>
                <a:latin typeface="Times New Roman" pitchFamily="18" charset="0"/>
                <a:cs typeface="Times New Roman" pitchFamily="18" charset="0"/>
              </a:rPr>
              <a:t>only. This means that you cannot post </a:t>
            </a:r>
            <a:r>
              <a:rPr lang="en-US" sz="2000" b="1" dirty="0" smtClean="0">
                <a:solidFill>
                  <a:srgbClr val="FF0000"/>
                </a:solidFill>
                <a:latin typeface="Times New Roman" pitchFamily="18" charset="0"/>
                <a:cs typeface="Times New Roman" pitchFamily="18" charset="0"/>
              </a:rPr>
              <a:t>homework questions!</a:t>
            </a:r>
            <a:endParaRPr lang="en-US" sz="2000" b="1"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Sign up for Reaxys and </a:t>
            </a:r>
            <a:r>
              <a:rPr lang="en-US" sz="2000" dirty="0" smtClean="0">
                <a:latin typeface="Times New Roman" pitchFamily="18" charset="0"/>
                <a:cs typeface="Times New Roman" pitchFamily="18" charset="0"/>
              </a:rPr>
              <a:t>Scifinder before the first meeting</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lstStyle/>
          <a:p>
            <a:pPr algn="ctr"/>
            <a:r>
              <a:rPr lang="en-US" dirty="0">
                <a:solidFill>
                  <a:srgbClr val="002060"/>
                </a:solidFill>
              </a:rPr>
              <a:t>Instructor</a:t>
            </a:r>
            <a:endParaRPr lang="en-US" dirty="0"/>
          </a:p>
        </p:txBody>
      </p:sp>
    </p:spTree>
    <p:extLst>
      <p:ext uri="{BB962C8B-B14F-4D97-AF65-F5344CB8AC3E}">
        <p14:creationId xmlns:p14="http://schemas.microsoft.com/office/powerpoint/2010/main" val="183483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1924</TotalTime>
  <Words>173</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Lecture 1b</vt:lpstr>
      <vt:lpstr>Administrative Issues</vt:lpstr>
      <vt:lpstr>Textbooks/Readers</vt:lpstr>
      <vt:lpstr>Preparation for in-lab meeting </vt:lpstr>
      <vt:lpstr>Grades</vt:lpstr>
      <vt:lpstr>Instructor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30CL – Lecture 1b</dc:title>
  <dc:creator>A. Bacher</dc:creator>
  <cp:lastModifiedBy>Alf Bacher</cp:lastModifiedBy>
  <cp:revision>75</cp:revision>
  <dcterms:created xsi:type="dcterms:W3CDTF">2010-09-14T23:40:55Z</dcterms:created>
  <dcterms:modified xsi:type="dcterms:W3CDTF">2014-09-12T22:00:38Z</dcterms:modified>
</cp:coreProperties>
</file>