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4" r:id="rId5"/>
    <p:sldId id="259" r:id="rId6"/>
    <p:sldId id="257" r:id="rId7"/>
    <p:sldId id="258"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9425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2857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13477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2963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1043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659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94382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79033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58602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0372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1413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22915628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winter2015/chem30c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solidFill>
                <a:latin typeface="Times New Roman" pitchFamily="18" charset="0"/>
                <a:cs typeface="Times New Roman" pitchFamily="18" charset="0"/>
              </a:rPr>
              <a:t>Lecture 1a</a:t>
            </a:r>
            <a:endParaRPr lang="en-US"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762000" y="3699804"/>
            <a:ext cx="7680960" cy="914400"/>
          </a:xfrm>
          <a:noFill/>
        </p:spPr>
        <p:txBody>
          <a:bodyPr>
            <a:prstTxWarp prst="textCanUp">
              <a:avLst/>
            </a:prstTxWarp>
          </a:bodyPr>
          <a:lstStyle/>
          <a:p>
            <a:r>
              <a:rPr lang="en-US" sz="3600" b="1" i="1" dirty="0" smtClean="0">
                <a:solidFill>
                  <a:srgbClr val="FF3300"/>
                </a:solidFill>
                <a:latin typeface="Times New Roman" pitchFamily="18" charset="0"/>
                <a:cs typeface="Times New Roman" pitchFamily="18" charset="0"/>
              </a:rPr>
              <a:t>Administrative Issues</a:t>
            </a:r>
            <a:endParaRPr lang="en-US" sz="3600" b="1" i="1" dirty="0">
              <a:solidFill>
                <a:srgbClr val="FF3300"/>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Why do students take chemistry labs?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Most lecture courses provide a theoretical background in general and in organic chemistry but usually do not consider the practical aspects of the experiment much</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Conducting an experiment in lab is often times much more complicated than chemistry conducted on paper because many details have a significant impact on the overall outcome of the experiment</a:t>
            </a:r>
          </a:p>
          <a:p>
            <a:pPr lvl="1">
              <a:buFont typeface="Arial" panose="020B0604020202020204" pitchFamily="34" charset="0"/>
              <a:buChar char="•"/>
            </a:pPr>
            <a:r>
              <a:rPr lang="en-US" dirty="0">
                <a:solidFill>
                  <a:srgbClr val="002060"/>
                </a:solidFill>
              </a:rPr>
              <a:t>Performing an actual experiment in the lab is a learning experience on how to combine many theoretical and practical aspects together (i.e., theory of the reaction, </a:t>
            </a:r>
            <a:br>
              <a:rPr lang="en-US" dirty="0">
                <a:solidFill>
                  <a:srgbClr val="002060"/>
                </a:solidFill>
              </a:rPr>
            </a:br>
            <a:r>
              <a:rPr lang="en-US" dirty="0">
                <a:solidFill>
                  <a:srgbClr val="002060"/>
                </a:solidFill>
              </a:rPr>
              <a:t>Le Châtelier Principle, polarity, acidity, kinetics, etc.)</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85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b="1" i="1" dirty="0" smtClean="0"/>
              <a:t>Experiments and Activities</a:t>
            </a:r>
          </a:p>
          <a:p>
            <a:pPr lvl="1">
              <a:buFont typeface="Arial" panose="020B0604020202020204" pitchFamily="34" charset="0"/>
              <a:buChar char="•"/>
            </a:pPr>
            <a:r>
              <a:rPr lang="en-US" sz="2400" b="1" dirty="0">
                <a:solidFill>
                  <a:srgbClr val="002060"/>
                </a:solidFill>
              </a:rPr>
              <a:t>Meeting 1-8: </a:t>
            </a:r>
            <a:r>
              <a:rPr lang="en-US" sz="2400" dirty="0">
                <a:solidFill>
                  <a:srgbClr val="002060"/>
                </a:solidFill>
              </a:rPr>
              <a:t>Synthesis of Jacobsen’s Catalyst and </a:t>
            </a:r>
            <a:r>
              <a:rPr lang="en-US" sz="2400" dirty="0" smtClean="0">
                <a:solidFill>
                  <a:srgbClr val="002060"/>
                </a:solidFill>
              </a:rPr>
              <a:t>Chiral </a:t>
            </a:r>
            <a:r>
              <a:rPr lang="en-US" sz="2400" dirty="0">
                <a:solidFill>
                  <a:srgbClr val="002060"/>
                </a:solidFill>
              </a:rPr>
              <a:t>Epoxidation of an Unknown Alkene</a:t>
            </a:r>
          </a:p>
          <a:p>
            <a:endParaRPr lang="en-US" sz="2800" dirty="0"/>
          </a:p>
          <a:p>
            <a:endParaRPr lang="en-US" sz="2800" b="1" i="1" dirty="0" smtClean="0"/>
          </a:p>
          <a:p>
            <a:endParaRPr lang="en-US" sz="28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130407552"/>
              </p:ext>
            </p:extLst>
          </p:nvPr>
        </p:nvGraphicFramePr>
        <p:xfrm>
          <a:off x="1524000" y="2956560"/>
          <a:ext cx="6477000" cy="3520440"/>
        </p:xfrm>
        <a:graphic>
          <a:graphicData uri="http://schemas.openxmlformats.org/presentationml/2006/ole">
            <mc:AlternateContent xmlns:mc="http://schemas.openxmlformats.org/markup-compatibility/2006">
              <mc:Choice xmlns:v="urn:schemas-microsoft-com:vml" Requires="v">
                <p:oleObj spid="_x0000_s1033" name="CS ChemDraw Drawing" r:id="rId3" imgW="7147800" imgH="3889080" progId="ChemDraw.Document.6.0">
                  <p:embed/>
                </p:oleObj>
              </mc:Choice>
              <mc:Fallback>
                <p:oleObj name="CS ChemDraw Drawing" r:id="rId3" imgW="7147800" imgH="388908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956560"/>
                        <a:ext cx="6477000" cy="352044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39535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III</a:t>
            </a:r>
            <a:endParaRPr lang="en-US" dirty="0"/>
          </a:p>
        </p:txBody>
      </p:sp>
      <p:sp>
        <p:nvSpPr>
          <p:cNvPr id="3" name="Content Placeholder 2"/>
          <p:cNvSpPr>
            <a:spLocks noGrp="1"/>
          </p:cNvSpPr>
          <p:nvPr>
            <p:ph idx="1"/>
          </p:nvPr>
        </p:nvSpPr>
        <p:spPr/>
        <p:txBody>
          <a:bodyPr>
            <a:normAutofit/>
          </a:bodyPr>
          <a:lstStyle/>
          <a:p>
            <a:r>
              <a:rPr lang="en-US" sz="2800" b="1" i="1" dirty="0" smtClean="0"/>
              <a:t>Experiments and Activities</a:t>
            </a:r>
          </a:p>
          <a:p>
            <a:pPr lvl="1">
              <a:buFont typeface="Arial" panose="020B0604020202020204" pitchFamily="34" charset="0"/>
              <a:buChar char="•"/>
            </a:pPr>
            <a:r>
              <a:rPr lang="en-US" sz="2400" b="1" dirty="0"/>
              <a:t>Meeting 9-11: </a:t>
            </a:r>
            <a:r>
              <a:rPr lang="en-US" sz="2400" dirty="0"/>
              <a:t>Synthesis of </a:t>
            </a:r>
            <a:r>
              <a:rPr lang="en-US" sz="2400" dirty="0" smtClean="0"/>
              <a:t>Lidocaine</a:t>
            </a:r>
          </a:p>
          <a:p>
            <a:pPr lvl="1">
              <a:buFont typeface="Arial" panose="020B0604020202020204" pitchFamily="34" charset="0"/>
              <a:buChar char="•"/>
            </a:pPr>
            <a:endParaRPr lang="en-US" sz="2400" b="1" dirty="0"/>
          </a:p>
          <a:p>
            <a:pPr lvl="1">
              <a:buFont typeface="Arial" panose="020B0604020202020204" pitchFamily="34" charset="0"/>
              <a:buChar char="•"/>
            </a:pPr>
            <a:endParaRPr lang="en-US" sz="2400" b="1" dirty="0" smtClean="0"/>
          </a:p>
          <a:p>
            <a:pPr lvl="1">
              <a:buFont typeface="Arial" panose="020B0604020202020204" pitchFamily="34" charset="0"/>
              <a:buChar char="•"/>
            </a:pPr>
            <a:r>
              <a:rPr lang="en-US" sz="2400" b="1" dirty="0"/>
              <a:t>Meeting 12-14: </a:t>
            </a:r>
            <a:r>
              <a:rPr lang="en-US" sz="2400" dirty="0"/>
              <a:t>Synthesis of Methyl </a:t>
            </a:r>
            <a:r>
              <a:rPr lang="en-US" sz="2400" i="1" dirty="0" smtClean="0"/>
              <a:t>m</a:t>
            </a:r>
            <a:r>
              <a:rPr lang="en-US" sz="2400" dirty="0" smtClean="0"/>
              <a:t>-</a:t>
            </a:r>
            <a:r>
              <a:rPr lang="en-US" sz="2400" dirty="0" err="1" smtClean="0"/>
              <a:t>nitrobenzoate</a:t>
            </a:r>
            <a:endParaRPr lang="en-US" sz="2400" dirty="0" smtClean="0"/>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b="1" dirty="0"/>
              <a:t>Meeting 15-18:  </a:t>
            </a:r>
            <a:r>
              <a:rPr lang="en-US" sz="2400" dirty="0"/>
              <a:t>Synthesis of Acetyl ferrocene and Ferrocene </a:t>
            </a:r>
            <a:r>
              <a:rPr lang="en-US" sz="2400" dirty="0" smtClean="0"/>
              <a:t>derivatives</a:t>
            </a:r>
          </a:p>
          <a:p>
            <a:pPr marL="457200" lvl="1" indent="0">
              <a:buNone/>
            </a:pPr>
            <a:r>
              <a:rPr lang="en-US" sz="2400" dirty="0" smtClean="0"/>
              <a:t>   </a:t>
            </a:r>
            <a:endParaRPr lang="en-US" sz="2400" dirty="0"/>
          </a:p>
          <a:p>
            <a:pPr lvl="1">
              <a:buFont typeface="Arial" panose="020B0604020202020204" pitchFamily="34" charset="0"/>
              <a:buChar char="•"/>
            </a:pPr>
            <a:endParaRPr lang="en-US" sz="2400" dirty="0"/>
          </a:p>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514600"/>
            <a:ext cx="5781808" cy="9144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886200"/>
            <a:ext cx="5809130" cy="914400"/>
          </a:xfrm>
          <a:prstGeom prst="rect">
            <a:avLst/>
          </a:prstGeom>
          <a:solidFill>
            <a:schemeClr val="bg1"/>
          </a:solidFill>
          <a:ln>
            <a:noFill/>
          </a:ln>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5562600"/>
            <a:ext cx="6200318" cy="914400"/>
          </a:xfrm>
          <a:prstGeom prst="rect">
            <a:avLst/>
          </a:prstGeom>
          <a:solidFill>
            <a:schemeClr val="bg1"/>
          </a:solidFill>
          <a:ln>
            <a:noFill/>
          </a:ln>
        </p:spPr>
      </p:pic>
    </p:spTree>
    <p:extLst>
      <p:ext uri="{BB962C8B-B14F-4D97-AF65-F5344CB8AC3E}">
        <p14:creationId xmlns:p14="http://schemas.microsoft.com/office/powerpoint/2010/main" val="290400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Administrative Issues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7500" lnSpcReduction="2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spot in the course. Excuses </a:t>
            </a:r>
            <a:r>
              <a:rPr lang="en-US" dirty="0">
                <a:latin typeface="Times New Roman" pitchFamily="18" charset="0"/>
                <a:cs typeface="Times New Roman" pitchFamily="18" charset="0"/>
              </a:rPr>
              <a:t>do not count later on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i.e., </a:t>
            </a:r>
            <a:r>
              <a:rPr lang="en-US" dirty="0">
                <a:latin typeface="Times New Roman" pitchFamily="18" charset="0"/>
                <a:cs typeface="Times New Roman" pitchFamily="18" charset="0"/>
              </a:rPr>
              <a:t>“</a:t>
            </a:r>
            <a:r>
              <a:rPr lang="en-US" b="1" i="1" dirty="0">
                <a:solidFill>
                  <a:srgbClr val="660066"/>
                </a:solidFill>
                <a:latin typeface="Times New Roman" pitchFamily="18" charset="0"/>
                <a:cs typeface="Times New Roman" pitchFamily="18" charset="0"/>
              </a:rPr>
              <a:t>I did not think that the lab meets during </a:t>
            </a:r>
            <a:r>
              <a:rPr lang="en-US" b="1" i="1" dirty="0" smtClean="0">
                <a:solidFill>
                  <a:srgbClr val="660066"/>
                </a:solidFill>
                <a:latin typeface="Times New Roman" pitchFamily="18" charset="0"/>
                <a:cs typeface="Times New Roman" pitchFamily="18" charset="0"/>
              </a:rPr>
              <a:t>meeting 1</a:t>
            </a:r>
            <a:r>
              <a:rPr lang="en-US" b="1" dirty="0" smtClean="0">
                <a:solidFill>
                  <a:srgbClr val="660066"/>
                </a:solidFill>
                <a:latin typeface="Times New Roman" pitchFamily="18" charset="0"/>
                <a:cs typeface="Times New Roman" pitchFamily="18" charset="0"/>
              </a:rPr>
              <a:t>” </a:t>
            </a:r>
            <a:br>
              <a:rPr lang="en-US" b="1" dirty="0" smtClean="0">
                <a:solidFill>
                  <a:srgbClr val="660066"/>
                </a:solidFill>
                <a:latin typeface="Times New Roman" pitchFamily="18" charset="0"/>
                <a:cs typeface="Times New Roman" pitchFamily="18" charset="0"/>
              </a:rPr>
            </a:br>
            <a:r>
              <a:rPr lang="en-US" dirty="0" smtClean="0">
                <a:latin typeface="Times New Roman" pitchFamily="18" charset="0"/>
                <a:cs typeface="Times New Roman" pitchFamily="18" charset="0"/>
              </a:rPr>
              <a:t>or</a:t>
            </a:r>
            <a:r>
              <a:rPr lang="en-US" b="1" dirty="0" smtClean="0">
                <a:solidFill>
                  <a:srgbClr val="660066"/>
                </a:solidFill>
                <a:latin typeface="Times New Roman" pitchFamily="18" charset="0"/>
                <a:cs typeface="Times New Roman" pitchFamily="18" charset="0"/>
              </a:rPr>
              <a:t> “</a:t>
            </a:r>
            <a:r>
              <a:rPr lang="en-US" b="1" i="1" dirty="0">
                <a:solidFill>
                  <a:srgbClr val="660066"/>
                </a:solidFill>
                <a:latin typeface="Times New Roman" pitchFamily="18" charset="0"/>
                <a:cs typeface="Times New Roman" pitchFamily="18" charset="0"/>
              </a:rPr>
              <a:t>I did not find the lab</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Hint: Only the elevator in the east wing goes all the way up to the 6</a:t>
            </a:r>
            <a:r>
              <a:rPr lang="en-US" i="1" baseline="30000" dirty="0" smtClean="0">
                <a:solidFill>
                  <a:srgbClr val="FF0000"/>
                </a:solidFill>
                <a:latin typeface="Times New Roman" pitchFamily="18" charset="0"/>
                <a:cs typeface="Times New Roman" pitchFamily="18" charset="0"/>
              </a:rPr>
              <a:t>th</a:t>
            </a:r>
            <a:r>
              <a:rPr lang="en-US" i="1" dirty="0" smtClean="0">
                <a:solidFill>
                  <a:srgbClr val="FF0000"/>
                </a:solidFill>
                <a:latin typeface="Times New Roman" pitchFamily="18" charset="0"/>
                <a:cs typeface="Times New Roman" pitchFamily="18" charset="0"/>
              </a:rPr>
              <a:t> floor!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spaces become available during the first meeting of the section: chemistry&gt; biochemistry&gt; other majors &gt;&gt; extension students, priority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within a group will be given to seniority</a:t>
            </a:r>
          </a:p>
          <a:p>
            <a:r>
              <a:rPr lang="en-US" dirty="0" smtClean="0">
                <a:latin typeface="Times New Roman" pitchFamily="18" charset="0"/>
                <a:cs typeface="Times New Roman" pitchFamily="18" charset="0"/>
              </a:rPr>
              <a:t>If the student is added to the roster, the instructor will report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student to the department to been enrolled (usually at the end of the first week and </a:t>
            </a:r>
            <a:r>
              <a:rPr lang="en-US" b="1" dirty="0" smtClean="0">
                <a:latin typeface="Times New Roman" pitchFamily="18" charset="0"/>
                <a:cs typeface="Times New Roman" pitchFamily="18" charset="0"/>
              </a:rPr>
              <a:t>not</a:t>
            </a:r>
            <a:r>
              <a:rPr lang="en-US" dirty="0" smtClean="0">
                <a:latin typeface="Times New Roman" pitchFamily="18" charset="0"/>
                <a:cs typeface="Times New Roman" pitchFamily="18" charset="0"/>
              </a:rPr>
              <a:t> on the same day!)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Textbooks/Readers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458200" cy="4572000"/>
          </a:xfrm>
        </p:spPr>
        <p:txBody>
          <a:bodyPr>
            <a:normAutofit fontScale="77500" lnSpcReduction="20000"/>
          </a:bodyPr>
          <a:lstStyle/>
          <a:p>
            <a:r>
              <a:rPr lang="en-US" dirty="0" smtClean="0">
                <a:latin typeface="Times New Roman" pitchFamily="18" charset="0"/>
                <a:cs typeface="Times New Roman" pitchFamily="18" charset="0"/>
              </a:rPr>
              <a:t>Course reader bundle (= main reader (purple), Survival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Kit reader (=SKR, orange), exam collection (light purple),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all </a:t>
            </a:r>
            <a:r>
              <a:rPr lang="en-US" dirty="0" smtClean="0">
                <a:latin typeface="Times New Roman" pitchFamily="18" charset="0"/>
                <a:cs typeface="Times New Roman" pitchFamily="18" charset="0"/>
              </a:rPr>
              <a:t>readers underwent revisions over the summer) is available from Course Reader Materials (1081 Westwood Blvd) for $60. It is highly advisable to have the latest version (Winter 2015) because this is the reference for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experiments, the quizzes and the final exam. </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a:t>
            </a:r>
            <a:r>
              <a:rPr lang="en-US" dirty="0" smtClean="0">
                <a:latin typeface="Times New Roman" pitchFamily="18" charset="0"/>
                <a:cs typeface="Times New Roman" pitchFamily="18" charset="0"/>
              </a:rPr>
              <a:t>Chemistry </a:t>
            </a:r>
            <a:r>
              <a:rPr lang="en-US" dirty="0" smtClean="0">
                <a:latin typeface="Times New Roman" pitchFamily="18" charset="0"/>
                <a:cs typeface="Times New Roman" pitchFamily="18" charset="0"/>
              </a:rPr>
              <a:t>(online: $33.99 for a 360 day subscription for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edition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most students usually </a:t>
            </a:r>
            <a:r>
              <a:rPr lang="en-US">
                <a:latin typeface="Times New Roman" pitchFamily="18" charset="0"/>
                <a:cs typeface="Times New Roman" pitchFamily="18" charset="0"/>
              </a:rPr>
              <a:t>have </a:t>
            </a:r>
            <a:r>
              <a:rPr lang="en-US" smtClean="0">
                <a:latin typeface="Times New Roman" pitchFamily="18" charset="0"/>
                <a:cs typeface="Times New Roman" pitchFamily="18" charset="0"/>
              </a:rPr>
              <a:t/>
            </a:r>
            <a:br>
              <a:rPr lang="en-US" smtClean="0">
                <a:latin typeface="Times New Roman" pitchFamily="18" charset="0"/>
                <a:cs typeface="Times New Roman" pitchFamily="18" charset="0"/>
              </a:rPr>
            </a:br>
            <a:r>
              <a:rPr lang="en-US" smtClean="0">
                <a:latin typeface="Times New Roman" pitchFamily="18" charset="0"/>
                <a:cs typeface="Times New Roman" pitchFamily="18" charset="0"/>
              </a:rPr>
              <a:t>a </a:t>
            </a:r>
            <a:r>
              <a:rPr lang="en-US" dirty="0">
                <a:latin typeface="Times New Roman" pitchFamily="18" charset="0"/>
                <a:cs typeface="Times New Roman" pitchFamily="18" charset="0"/>
              </a:rPr>
              <a:t>copy already if they </a:t>
            </a:r>
            <a:r>
              <a:rPr lang="en-US" dirty="0" smtClean="0">
                <a:latin typeface="Times New Roman" pitchFamily="18" charset="0"/>
                <a:cs typeface="Times New Roman" pitchFamily="18" charset="0"/>
              </a:rPr>
              <a:t>were enrolled in Chem 30BL recently</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Organic textbook for reference i.e., Brown and Foote,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Mc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itchFamily="18" charset="0"/>
                <a:cs typeface="Times New Roman" pitchFamily="18" charset="0"/>
              </a:rPr>
              <a:t>Preparation for in-</a:t>
            </a:r>
            <a:r>
              <a:rPr lang="en-US" dirty="0">
                <a:solidFill>
                  <a:srgbClr val="002060"/>
                </a:solidFill>
                <a:latin typeface="Times New Roman" pitchFamily="18" charset="0"/>
                <a:cs typeface="Times New Roman" pitchFamily="18" charset="0"/>
              </a:rPr>
              <a:t>l</a:t>
            </a:r>
            <a:r>
              <a:rPr lang="en-US" dirty="0" smtClean="0">
                <a:solidFill>
                  <a:srgbClr val="002060"/>
                </a:solidFill>
                <a:latin typeface="Times New Roman" pitchFamily="18" charset="0"/>
                <a:cs typeface="Times New Roman" pitchFamily="18" charset="0"/>
              </a:rPr>
              <a:t>ab meeting </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0000" lnSpcReduction="20000"/>
          </a:bodyPr>
          <a:lstStyle/>
          <a:p>
            <a:r>
              <a:rPr lang="en-US" dirty="0" smtClean="0">
                <a:solidFill>
                  <a:srgbClr val="660066"/>
                </a:solidFill>
                <a:latin typeface="Times New Roman" pitchFamily="18" charset="0"/>
                <a:cs typeface="Times New Roman" pitchFamily="18" charset="0"/>
              </a:rPr>
              <a:t>Pre-lab: title, purpose, introduction, balanced chemical equations, detailed procedure, safety information of all chemicals used (review the MSDS for each compound used in the experiment), spectroscopic information (Xerox copy if available, if not the numbers will do fine as well), answers to pre-lab questions (posted on course website), a sample pre-lab can be found on page 9 in Survival Kit Reader (=SKR)</a:t>
            </a:r>
          </a:p>
          <a:p>
            <a:r>
              <a:rPr lang="en-US" dirty="0" smtClean="0">
                <a:solidFill>
                  <a:srgbClr val="002060"/>
                </a:solidFill>
                <a:latin typeface="Times New Roman" pitchFamily="18" charset="0"/>
                <a:cs typeface="Times New Roman" pitchFamily="18" charset="0"/>
              </a:rPr>
              <a:t>Consult the appropriate reading assignments to get a better in-depth understanding of the material. It could not hurt to review the techniques used in the project as well before entering the lab</a:t>
            </a:r>
          </a:p>
          <a:p>
            <a:r>
              <a:rPr lang="en-US" b="1" dirty="0" smtClean="0">
                <a:solidFill>
                  <a:srgbClr val="FF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 or room mates, etc. might safe time, but it will show in the end (=final exam), where </a:t>
            </a:r>
            <a:r>
              <a:rPr lang="en-US" b="1" dirty="0">
                <a:solidFill>
                  <a:srgbClr val="FF0000"/>
                </a:solidFill>
                <a:latin typeface="Times New Roman" pitchFamily="18" charset="0"/>
                <a:cs typeface="Times New Roman" pitchFamily="18" charset="0"/>
              </a:rPr>
              <a:t>many of these students have experienced a Waterloo</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Grades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304800" y="1524000"/>
            <a:ext cx="8534400" cy="4572000"/>
          </a:xfrm>
        </p:spPr>
        <p:txBody>
          <a:bodyPr>
            <a:noAutofit/>
          </a:bodyPr>
          <a:lstStyle/>
          <a:p>
            <a:r>
              <a:rPr lang="en-US" sz="2000" dirty="0" smtClean="0">
                <a:latin typeface="Times New Roman" pitchFamily="18" charset="0"/>
                <a:cs typeface="Times New Roman" pitchFamily="18" charset="0"/>
              </a:rPr>
              <a:t>In-lecture quiz (20 points each, seven total, schedule to be announced,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lowest score dropped)</a:t>
            </a:r>
          </a:p>
          <a:p>
            <a:r>
              <a:rPr lang="en-US" sz="2000" dirty="0" smtClean="0">
                <a:latin typeface="Times New Roman" pitchFamily="18" charset="0"/>
                <a:cs typeface="Times New Roman" pitchFamily="18" charset="0"/>
              </a:rPr>
              <a:t>Pre-lab (5 points) and post-lab (5 points, no post-lab questions!)</a:t>
            </a:r>
          </a:p>
          <a:p>
            <a:r>
              <a:rPr lang="en-US" sz="2000" dirty="0" smtClean="0">
                <a:latin typeface="Times New Roman" pitchFamily="18" charset="0"/>
                <a:cs typeface="Times New Roman" pitchFamily="18" charset="0"/>
              </a:rPr>
              <a:t>Formal report for epoxidation project (20 points draft (due</a:t>
            </a:r>
            <a:r>
              <a:rPr lang="en-US" sz="2000" dirty="0">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January 23, 2015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at 4:30 pm</a:t>
            </a:r>
            <a:r>
              <a:rPr lang="en-US" sz="2000" dirty="0" smtClean="0">
                <a:latin typeface="Times New Roman" pitchFamily="18" charset="0"/>
                <a:cs typeface="Times New Roman" pitchFamily="18" charset="0"/>
              </a:rPr>
              <a:t>), 60 point </a:t>
            </a:r>
            <a:r>
              <a:rPr lang="en-US" sz="2000" dirty="0">
                <a:latin typeface="Times New Roman" pitchFamily="18" charset="0"/>
                <a:cs typeface="Times New Roman" pitchFamily="18" charset="0"/>
              </a:rPr>
              <a:t>f</a:t>
            </a:r>
            <a:r>
              <a:rPr lang="en-US" sz="2000" dirty="0" smtClean="0">
                <a:latin typeface="Times New Roman" pitchFamily="18" charset="0"/>
                <a:cs typeface="Times New Roman" pitchFamily="18" charset="0"/>
              </a:rPr>
              <a:t>inal version (due: </a:t>
            </a:r>
            <a:r>
              <a:rPr lang="en-US" sz="2000" b="1" dirty="0" smtClean="0">
                <a:solidFill>
                  <a:srgbClr val="C00000"/>
                </a:solidFill>
                <a:latin typeface="Times New Roman" pitchFamily="18" charset="0"/>
                <a:cs typeface="Times New Roman" pitchFamily="18" charset="0"/>
              </a:rPr>
              <a:t>February 6, 2015 at 4:30 pm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Proposal and oral presentation for </a:t>
            </a:r>
            <a:r>
              <a:rPr lang="en-US" sz="2000" dirty="0" err="1" smtClean="0">
                <a:latin typeface="Times New Roman" pitchFamily="18" charset="0"/>
                <a:cs typeface="Times New Roman" pitchFamily="18" charset="0"/>
              </a:rPr>
              <a:t>ferrocene</a:t>
            </a:r>
            <a:r>
              <a:rPr lang="en-US" sz="2000" dirty="0" smtClean="0">
                <a:latin typeface="Times New Roman" pitchFamily="18" charset="0"/>
                <a:cs typeface="Times New Roman" pitchFamily="18" charset="0"/>
              </a:rPr>
              <a:t> project (20 points each)</a:t>
            </a:r>
          </a:p>
          <a:p>
            <a:r>
              <a:rPr lang="en-US" sz="2000" dirty="0" smtClean="0">
                <a:latin typeface="Times New Roman" pitchFamily="18" charset="0"/>
                <a:cs typeface="Times New Roman" pitchFamily="18" charset="0"/>
              </a:rPr>
              <a:t>Product evaluations (3*20 points=60 points)</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A/Instructor evaluation (10 points per meeting, average student 7-8 points) </a:t>
            </a:r>
          </a:p>
          <a:p>
            <a:r>
              <a:rPr lang="en-US" sz="2000" dirty="0" smtClean="0">
                <a:latin typeface="Times New Roman" pitchFamily="18" charset="0"/>
                <a:cs typeface="Times New Roman" pitchFamily="18" charset="0"/>
              </a:rPr>
              <a:t>Lab </a:t>
            </a:r>
            <a:r>
              <a:rPr lang="en-US" sz="2000" dirty="0">
                <a:latin typeface="Times New Roman" pitchFamily="18" charset="0"/>
                <a:cs typeface="Times New Roman" pitchFamily="18" charset="0"/>
              </a:rPr>
              <a:t>notebook (20 points max, due immediately </a:t>
            </a:r>
            <a:r>
              <a:rPr lang="en-US" sz="2000" b="1" i="1" dirty="0">
                <a:latin typeface="Times New Roman" pitchFamily="18" charset="0"/>
                <a:cs typeface="Times New Roman" pitchFamily="18" charset="0"/>
              </a:rPr>
              <a:t>after</a:t>
            </a:r>
            <a:r>
              <a:rPr lang="en-US" sz="2000" dirty="0">
                <a:latin typeface="Times New Roman" pitchFamily="18" charset="0"/>
                <a:cs typeface="Times New Roman" pitchFamily="18" charset="0"/>
              </a:rPr>
              <a:t> final exam)</a:t>
            </a:r>
          </a:p>
          <a:p>
            <a:r>
              <a:rPr lang="en-US" sz="2000" dirty="0" smtClean="0">
                <a:latin typeface="Times New Roman" pitchFamily="18" charset="0"/>
                <a:cs typeface="Times New Roman" pitchFamily="18" charset="0"/>
              </a:rPr>
              <a:t>Final Exam </a:t>
            </a:r>
            <a:r>
              <a:rPr lang="en-US" sz="2000" dirty="0">
                <a:latin typeface="Times New Roman" pitchFamily="18" charset="0"/>
                <a:cs typeface="Times New Roman" pitchFamily="18" charset="0"/>
              </a:rPr>
              <a:t>(200 </a:t>
            </a:r>
            <a:r>
              <a:rPr lang="en-US" sz="2000" dirty="0" smtClean="0">
                <a:latin typeface="Times New Roman" pitchFamily="18" charset="0"/>
                <a:cs typeface="Times New Roman" pitchFamily="18" charset="0"/>
              </a:rPr>
              <a:t>points, </a:t>
            </a:r>
            <a:r>
              <a:rPr lang="en-US" sz="2000" b="1" dirty="0" smtClean="0">
                <a:solidFill>
                  <a:srgbClr val="C00000"/>
                </a:solidFill>
                <a:latin typeface="Times New Roman" pitchFamily="18" charset="0"/>
                <a:cs typeface="Times New Roman" pitchFamily="18" charset="0"/>
              </a:rPr>
              <a:t>March 18, 2014, 11:30-2:30 pm</a:t>
            </a:r>
            <a:r>
              <a:rPr lang="en-US" sz="2000" b="1" dirty="0" smtClean="0">
                <a:solidFill>
                  <a:schemeClr val="tx2">
                    <a:lumMod val="25000"/>
                  </a:schemeClr>
                </a:solidFill>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no make-up exam</a:t>
            </a:r>
            <a:r>
              <a:rPr lang="en-US" sz="2000" dirty="0" smtClean="0">
                <a:latin typeface="Times New Roman" pitchFamily="18" charset="0"/>
                <a:cs typeface="Times New Roman" pitchFamily="18" charset="0"/>
              </a:rPr>
              <a:t> </a:t>
            </a:r>
          </a:p>
          <a:p>
            <a:r>
              <a:rPr lang="en-US" sz="2000" b="1" dirty="0" smtClean="0">
                <a:solidFill>
                  <a:srgbClr val="C0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sz="20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Instructor</a:t>
            </a:r>
            <a:endParaRPr lang="en-US" dirty="0"/>
          </a:p>
        </p:txBody>
      </p:sp>
      <p:sp>
        <p:nvSpPr>
          <p:cNvPr id="2" name="Content Placeholder 1"/>
          <p:cNvSpPr>
            <a:spLocks noGrp="1"/>
          </p:cNvSpPr>
          <p:nvPr>
            <p:ph idx="1"/>
          </p:nvPr>
        </p:nvSpPr>
        <p:spPr/>
        <p:txBody>
          <a:bodyPr>
            <a:normAutofit/>
          </a:bodyPr>
          <a:lstStyle/>
          <a:p>
            <a:r>
              <a:rPr lang="en-US" sz="2000" dirty="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M-F 10-11 am and M 3-4 pm in YH 3077 or </a:t>
            </a:r>
            <a:r>
              <a:rPr lang="en-US" sz="2000" dirty="0">
                <a:latin typeface="Times New Roman" pitchFamily="18" charset="0"/>
                <a:cs typeface="Times New Roman" pitchFamily="18" charset="0"/>
              </a:rPr>
              <a:t>by appointment (please do not schedule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before 8 am or after 4:30 pm,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if </a:t>
            </a:r>
            <a:r>
              <a:rPr lang="en-US" sz="2000" dirty="0">
                <a:latin typeface="Times New Roman" pitchFamily="18" charset="0"/>
                <a:cs typeface="Times New Roman" pitchFamily="18" charset="0"/>
              </a:rPr>
              <a:t>you do make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make sure to show up on time!)</a:t>
            </a:r>
          </a:p>
          <a:p>
            <a:r>
              <a:rPr lang="en-US" sz="2000" dirty="0" smtClean="0">
                <a:latin typeface="Times New Roman" pitchFamily="18" charset="0"/>
                <a:cs typeface="Times New Roman" pitchFamily="18" charset="0"/>
              </a:rPr>
              <a:t>Email</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bacher@chem.ucla.edu</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website: </a:t>
            </a:r>
            <a:r>
              <a:rPr lang="en-US" sz="2000" dirty="0" smtClean="0">
                <a:latin typeface="Times New Roman" pitchFamily="18" charset="0"/>
                <a:cs typeface="Times New Roman" pitchFamily="18" charset="0"/>
                <a:hlinkClick r:id="rId3"/>
              </a:rPr>
              <a:t>www.chem.ucla.edu/~bacher</a:t>
            </a:r>
            <a:r>
              <a:rPr lang="en-US" sz="2000" dirty="0" smtClean="0">
                <a:latin typeface="Times New Roman" pitchFamily="18" charset="0"/>
                <a:cs typeface="Times New Roman" pitchFamily="18" charset="0"/>
              </a:rPr>
              <a:t> (Note that the instructor does not use the CCLE website!)</a:t>
            </a: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www.piazza.com/ucla/winter2015/chem30cl</a:t>
            </a:r>
            <a:endParaRPr lang="en-US" sz="2000" dirty="0">
              <a:latin typeface="Times New Roman" pitchFamily="18" charset="0"/>
              <a:cs typeface="Times New Roman" pitchFamily="18" charset="0"/>
            </a:endParaRPr>
          </a:p>
          <a:p>
            <a:pPr lvl="1">
              <a:buFont typeface="Arial" panose="020B0604020202020204" pitchFamily="34" charset="0"/>
              <a:buChar char="•"/>
            </a:pPr>
            <a:r>
              <a:rPr lang="en-US" sz="2000" b="1" dirty="0" smtClean="0">
                <a:solidFill>
                  <a:srgbClr val="FF0000"/>
                </a:solidFill>
                <a:latin typeface="Times New Roman" pitchFamily="18" charset="0"/>
                <a:cs typeface="Times New Roman" pitchFamily="18" charset="0"/>
              </a:rPr>
              <a:t>The </a:t>
            </a:r>
            <a:r>
              <a:rPr lang="en-US" sz="2000" b="1" dirty="0">
                <a:solidFill>
                  <a:srgbClr val="FF0000"/>
                </a:solidFill>
                <a:latin typeface="Times New Roman" pitchFamily="18" charset="0"/>
                <a:cs typeface="Times New Roman" pitchFamily="18" charset="0"/>
              </a:rPr>
              <a:t>course discussion board has to be used for general </a:t>
            </a:r>
            <a:r>
              <a:rPr lang="en-US" sz="2000" b="1" dirty="0" smtClean="0">
                <a:solidFill>
                  <a:srgbClr val="FF0000"/>
                </a:solidFill>
                <a:latin typeface="Times New Roman" pitchFamily="18" charset="0"/>
                <a:cs typeface="Times New Roman" pitchFamily="18" charset="0"/>
              </a:rPr>
              <a:t>chemistry questions </a:t>
            </a:r>
            <a:r>
              <a:rPr lang="en-US" sz="2000" b="1" dirty="0">
                <a:solidFill>
                  <a:srgbClr val="FF0000"/>
                </a:solidFill>
                <a:latin typeface="Times New Roman" pitchFamily="18" charset="0"/>
                <a:cs typeface="Times New Roman" pitchFamily="18" charset="0"/>
              </a:rPr>
              <a:t>only. This means that you cannot post </a:t>
            </a:r>
            <a:r>
              <a:rPr lang="en-US" sz="2000" b="1" dirty="0" smtClean="0">
                <a:solidFill>
                  <a:srgbClr val="FF0000"/>
                </a:solidFill>
                <a:latin typeface="Times New Roman" pitchFamily="18" charset="0"/>
                <a:cs typeface="Times New Roman" pitchFamily="18" charset="0"/>
              </a:rPr>
              <a:t>homework questions!</a:t>
            </a:r>
            <a:endParaRPr lang="en-US" sz="2000" b="1"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Sign up for </a:t>
            </a:r>
            <a:r>
              <a:rPr lang="en-US" sz="2000" dirty="0" smtClean="0">
                <a:latin typeface="Times New Roman" pitchFamily="18" charset="0"/>
                <a:cs typeface="Times New Roman" pitchFamily="18" charset="0"/>
              </a:rPr>
              <a:t>Scifinder before the first meeting</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83483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1997</TotalTime>
  <Words>440</Words>
  <Application>Microsoft Office PowerPoint</Application>
  <PresentationFormat>On-screen Show (4:3)</PresentationFormat>
  <Paragraphs>51</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CS ChemDraw Drawing</vt:lpstr>
      <vt:lpstr>Lecture 1a</vt:lpstr>
      <vt:lpstr>Course Overview I</vt:lpstr>
      <vt:lpstr>Course Overview II</vt:lpstr>
      <vt:lpstr>Course Overview III</vt:lpstr>
      <vt:lpstr>Administrative Issues</vt:lpstr>
      <vt:lpstr>Textbooks/Readers</vt:lpstr>
      <vt:lpstr>Preparation for in-lab meeting </vt:lpstr>
      <vt:lpstr>Grades</vt:lpstr>
      <vt:lpstr>Instructor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30CL – Lecture 1b</dc:title>
  <dc:creator>A. Bacher</dc:creator>
  <cp:lastModifiedBy>Alf Bacher</cp:lastModifiedBy>
  <cp:revision>84</cp:revision>
  <dcterms:created xsi:type="dcterms:W3CDTF">2010-09-14T23:40:55Z</dcterms:created>
  <dcterms:modified xsi:type="dcterms:W3CDTF">2015-01-02T18:34:06Z</dcterms:modified>
</cp:coreProperties>
</file>