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FF66FF"/>
    <a:srgbClr val="FF66CC"/>
    <a:srgbClr val="00FFFF"/>
    <a:srgbClr val="003300"/>
    <a:srgbClr val="0000FF"/>
    <a:srgbClr val="006600"/>
    <a:srgbClr val="99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6A2E73-4D40-4652-8E10-E318CC35FBD0}" type="datetimeFigureOut">
              <a:rPr lang="en-US" smtClean="0"/>
              <a:t>1/29/2015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6275D5-B003-45A9-AFEA-E33D000D7250}" type="slidenum">
              <a:rPr lang="en-US" smtClean="0"/>
              <a:t>‹#›</a:t>
            </a:fld>
            <a:endParaRPr lang="en-US"/>
          </a:p>
        </p:txBody>
      </p:sp>
    </p:spTree>
    <p:extLst>
      <p:ext uri="{BB962C8B-B14F-4D97-AF65-F5344CB8AC3E}">
        <p14:creationId xmlns:p14="http://schemas.microsoft.com/office/powerpoint/2010/main" val="107947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6275D5-B003-45A9-AFEA-E33D000D7250}" type="slidenum">
              <a:rPr lang="en-US" smtClean="0"/>
              <a:t>2</a:t>
            </a:fld>
            <a:endParaRPr lang="en-US"/>
          </a:p>
        </p:txBody>
      </p:sp>
    </p:spTree>
    <p:extLst>
      <p:ext uri="{BB962C8B-B14F-4D97-AF65-F5344CB8AC3E}">
        <p14:creationId xmlns:p14="http://schemas.microsoft.com/office/powerpoint/2010/main" val="3391941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995D11-C59B-480E-9AA8-95E4B2E80C8D}"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66787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95D11-C59B-480E-9AA8-95E4B2E80C8D}"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2621025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95D11-C59B-480E-9AA8-95E4B2E80C8D}"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61491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95D11-C59B-480E-9AA8-95E4B2E80C8D}"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3021774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95D11-C59B-480E-9AA8-95E4B2E80C8D}" type="datetimeFigureOut">
              <a:rPr lang="en-US" smtClean="0"/>
              <a:t>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1091533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995D11-C59B-480E-9AA8-95E4B2E80C8D}"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1048710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995D11-C59B-480E-9AA8-95E4B2E80C8D}" type="datetimeFigureOut">
              <a:rPr lang="en-US" smtClean="0"/>
              <a:t>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4291395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995D11-C59B-480E-9AA8-95E4B2E80C8D}" type="datetimeFigureOut">
              <a:rPr lang="en-US" smtClean="0"/>
              <a:t>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2477625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95D11-C59B-480E-9AA8-95E4B2E80C8D}" type="datetimeFigureOut">
              <a:rPr lang="en-US" smtClean="0"/>
              <a:t>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396356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95D11-C59B-480E-9AA8-95E4B2E80C8D}"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1917419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95D11-C59B-480E-9AA8-95E4B2E80C8D}" type="datetimeFigureOut">
              <a:rPr lang="en-US" smtClean="0"/>
              <a:t>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D8336-B7D2-4AD5-98C5-B718CE4B6C45}" type="slidenum">
              <a:rPr lang="en-US" smtClean="0"/>
              <a:t>‹#›</a:t>
            </a:fld>
            <a:endParaRPr lang="en-US"/>
          </a:p>
        </p:txBody>
      </p:sp>
    </p:spTree>
    <p:extLst>
      <p:ext uri="{BB962C8B-B14F-4D97-AF65-F5344CB8AC3E}">
        <p14:creationId xmlns:p14="http://schemas.microsoft.com/office/powerpoint/2010/main" val="745264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95D11-C59B-480E-9AA8-95E4B2E80C8D}" type="datetimeFigureOut">
              <a:rPr lang="en-US" smtClean="0"/>
              <a:t>1/29/2015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D8336-B7D2-4AD5-98C5-B718CE4B6C45}" type="slidenum">
              <a:rPr lang="en-US" smtClean="0"/>
              <a:t>‹#›</a:t>
            </a:fld>
            <a:endParaRPr lang="en-US"/>
          </a:p>
        </p:txBody>
      </p:sp>
    </p:spTree>
    <p:extLst>
      <p:ext uri="{BB962C8B-B14F-4D97-AF65-F5344CB8AC3E}">
        <p14:creationId xmlns:p14="http://schemas.microsoft.com/office/powerpoint/2010/main" val="17144276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 Id="rId4" Type="http://schemas.openxmlformats.org/officeDocument/2006/relationships/image" Target="../media/image2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en.wikipedia.org/wiki/File:Zeise's-salt-anion-from-xtal-3D-balls.pn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url?sa=i&amp;rct=j&amp;q=electronegativity&amp;source=images&amp;cd=&amp;cad=rja&amp;docid=p31I9xaY05wrjM&amp;tbnid=fi5MSmdQQwoXPM:&amp;ved=0CAUQjRw&amp;url=http://webassign.net/info/electronegativity.html&amp;ei=l3-KUb6JM4WtigL0-oCYDQ&amp;bvm=bv.46226182,d.cGE&amp;psig=AFQjCNHqbXMTUNVF4wvAQ4-5TCHIDMkSQA&amp;ust=1368117520187721" TargetMode="External"/><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emf"/><Relationship Id="rId5" Type="http://schemas.openxmlformats.org/officeDocument/2006/relationships/oleObject" Target="../embeddings/oleObject2.bin"/><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tx1"/>
                </a:solidFill>
              </a:rPr>
              <a:t>Lecture 9a</a:t>
            </a:r>
            <a:endParaRPr lang="en-US" b="1" dirty="0">
              <a:solidFill>
                <a:schemeClr val="tx1"/>
              </a:solidFill>
            </a:endParaRPr>
          </a:p>
        </p:txBody>
      </p:sp>
      <p:sp>
        <p:nvSpPr>
          <p:cNvPr id="3" name="Subtitle 2"/>
          <p:cNvSpPr>
            <a:spLocks noGrp="1"/>
          </p:cNvSpPr>
          <p:nvPr>
            <p:ph type="subTitle" idx="1"/>
          </p:nvPr>
        </p:nvSpPr>
        <p:spPr/>
        <p:txBody>
          <a:bodyPr>
            <a:scene3d>
              <a:camera prst="orthographicFront"/>
              <a:lightRig rig="threePt" dir="t"/>
            </a:scene3d>
            <a:sp3d extrusionH="57150">
              <a:bevelT w="38100" h="38100" prst="relaxedInset"/>
            </a:sp3d>
          </a:bodyPr>
          <a:lstStyle/>
          <a:p>
            <a:r>
              <a:rPr lang="en-US" sz="3600" b="1" i="1" dirty="0" smtClean="0">
                <a:solidFill>
                  <a:srgbClr val="002060"/>
                </a:solidFill>
              </a:rPr>
              <a:t>Grignard Reaction</a:t>
            </a:r>
            <a:endParaRPr lang="en-US" sz="3600" b="1" i="1" dirty="0">
              <a:solidFill>
                <a:srgbClr val="002060"/>
              </a:solidFill>
            </a:endParaRPr>
          </a:p>
        </p:txBody>
      </p:sp>
    </p:spTree>
    <p:extLst>
      <p:ext uri="{BB962C8B-B14F-4D97-AF65-F5344CB8AC3E}">
        <p14:creationId xmlns:p14="http://schemas.microsoft.com/office/powerpoint/2010/main" val="296927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Theory for In-lab Experiment I</a:t>
            </a:r>
            <a:endParaRPr lang="en-US" dirty="0">
              <a:solidFill>
                <a:srgbClr val="002060"/>
              </a:solidFill>
            </a:endParaRPr>
          </a:p>
        </p:txBody>
      </p:sp>
      <p:sp>
        <p:nvSpPr>
          <p:cNvPr id="2" name="Content Placeholder 1"/>
          <p:cNvSpPr>
            <a:spLocks noGrp="1"/>
          </p:cNvSpPr>
          <p:nvPr>
            <p:ph idx="1"/>
          </p:nvPr>
        </p:nvSpPr>
        <p:spPr>
          <a:xfrm>
            <a:off x="457200" y="1524000"/>
            <a:ext cx="8458200" cy="4572000"/>
          </a:xfrm>
        </p:spPr>
        <p:txBody>
          <a:bodyPr>
            <a:normAutofit/>
          </a:bodyPr>
          <a:lstStyle/>
          <a:p>
            <a:r>
              <a:rPr lang="en-US" sz="2400" dirty="0" smtClean="0"/>
              <a:t>The Grignard reaction is the first step of a multi-step synthesis</a:t>
            </a:r>
          </a:p>
          <a:p>
            <a:endParaRPr lang="en-US" sz="2400" dirty="0"/>
          </a:p>
          <a:p>
            <a:endParaRPr lang="en-US" sz="2400" dirty="0" smtClean="0"/>
          </a:p>
          <a:p>
            <a:endParaRPr lang="en-US" sz="2400" dirty="0" smtClean="0"/>
          </a:p>
          <a:p>
            <a:r>
              <a:rPr lang="en-US" sz="2400" dirty="0" smtClean="0">
                <a:solidFill>
                  <a:srgbClr val="006600"/>
                </a:solidFill>
              </a:rPr>
              <a:t>The Grignard reagent is generated </a:t>
            </a:r>
            <a:r>
              <a:rPr lang="en-US" sz="2400" i="1" dirty="0" smtClean="0">
                <a:solidFill>
                  <a:srgbClr val="006600"/>
                </a:solidFill>
              </a:rPr>
              <a:t>in-situ</a:t>
            </a:r>
            <a:r>
              <a:rPr lang="en-US" sz="2400" dirty="0" smtClean="0">
                <a:solidFill>
                  <a:srgbClr val="006600"/>
                </a:solidFill>
              </a:rPr>
              <a:t> and reacted with carbon dioxide to yield benzoic acid after an acidic work-up</a:t>
            </a:r>
          </a:p>
          <a:p>
            <a:r>
              <a:rPr lang="en-US" sz="2400" dirty="0" smtClean="0">
                <a:solidFill>
                  <a:srgbClr val="0000FF"/>
                </a:solidFill>
              </a:rPr>
              <a:t>The second step of the sequence is the formation methyl benzoate via a Fischer esterification</a:t>
            </a:r>
          </a:p>
          <a:p>
            <a:r>
              <a:rPr lang="en-US" sz="2400" dirty="0" smtClean="0">
                <a:solidFill>
                  <a:srgbClr val="660033"/>
                </a:solidFill>
              </a:rPr>
              <a:t>The last step is a nitration reaction that affords methyl    </a:t>
            </a:r>
            <a:br>
              <a:rPr lang="en-US" sz="2400" dirty="0" smtClean="0">
                <a:solidFill>
                  <a:srgbClr val="660033"/>
                </a:solidFill>
              </a:rPr>
            </a:br>
            <a:r>
              <a:rPr lang="en-US" sz="2400" i="1" dirty="0" smtClean="0">
                <a:solidFill>
                  <a:srgbClr val="660033"/>
                </a:solidFill>
              </a:rPr>
              <a:t>m</a:t>
            </a:r>
            <a:r>
              <a:rPr lang="en-US" sz="2400" dirty="0" smtClean="0">
                <a:solidFill>
                  <a:srgbClr val="660033"/>
                </a:solidFill>
              </a:rPr>
              <a:t>-</a:t>
            </a:r>
            <a:r>
              <a:rPr lang="en-US" sz="2400" dirty="0" err="1" smtClean="0">
                <a:solidFill>
                  <a:srgbClr val="660033"/>
                </a:solidFill>
              </a:rPr>
              <a:t>nitrobenzoate</a:t>
            </a:r>
            <a:endParaRPr lang="en-US" sz="2400" dirty="0" smtClean="0">
              <a:solidFill>
                <a:srgbClr val="660033"/>
              </a:solidFill>
            </a:endParaRPr>
          </a:p>
          <a:p>
            <a:endParaRPr lang="en-US" sz="2400" dirty="0"/>
          </a:p>
        </p:txBody>
      </p:sp>
      <p:pic>
        <p:nvPicPr>
          <p:cNvPr id="4098" name="Picture 1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57400"/>
            <a:ext cx="8030094" cy="1280160"/>
          </a:xfrm>
          <a:prstGeom prst="rect">
            <a:avLst/>
          </a:prstGeom>
          <a:solidFill>
            <a:schemeClr val="tx2">
              <a:lumMod val="20000"/>
              <a:lumOff val="80000"/>
            </a:schemeClr>
          </a:solidFill>
          <a:ln>
            <a:noFill/>
          </a:ln>
          <a:extLst/>
        </p:spPr>
      </p:pic>
      <p:sp>
        <p:nvSpPr>
          <p:cNvPr id="4" name="Rounded Rectangle 3"/>
          <p:cNvSpPr/>
          <p:nvPr/>
        </p:nvSpPr>
        <p:spPr>
          <a:xfrm>
            <a:off x="3429000" y="3108961"/>
            <a:ext cx="609600" cy="243839"/>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429000" y="2057400"/>
            <a:ext cx="1143000" cy="1264920"/>
          </a:xfrm>
          <a:prstGeom prst="rect">
            <a:avLst/>
          </a:prstGeom>
          <a:noFill/>
          <a:ln w="254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239512" y="2057400"/>
            <a:ext cx="1447800" cy="1274222"/>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50110" y="2072442"/>
            <a:ext cx="1365784" cy="1249877"/>
          </a:xfrm>
          <a:prstGeom prst="rect">
            <a:avLst/>
          </a:prstGeom>
          <a:noFill/>
          <a:ln w="25400">
            <a:solidFill>
              <a:srgbClr val="66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8252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 calcmode="lin" valueType="num">
                                      <p:cBhvr>
                                        <p:cTn id="12" dur="500" fill="hold"/>
                                        <p:tgtEl>
                                          <p:spTgt spid="4098"/>
                                        </p:tgtEl>
                                        <p:attrNameLst>
                                          <p:attrName>ppt_w</p:attrName>
                                        </p:attrNameLst>
                                      </p:cBhvr>
                                      <p:tavLst>
                                        <p:tav tm="0">
                                          <p:val>
                                            <p:fltVal val="0"/>
                                          </p:val>
                                        </p:tav>
                                        <p:tav tm="100000">
                                          <p:val>
                                            <p:strVal val="#ppt_w"/>
                                          </p:val>
                                        </p:tav>
                                      </p:tavLst>
                                    </p:anim>
                                    <p:anim calcmode="lin" valueType="num">
                                      <p:cBhvr>
                                        <p:cTn id="13" dur="500" fill="hold"/>
                                        <p:tgtEl>
                                          <p:spTgt spid="4098"/>
                                        </p:tgtEl>
                                        <p:attrNameLst>
                                          <p:attrName>ppt_h</p:attrName>
                                        </p:attrNameLst>
                                      </p:cBhvr>
                                      <p:tavLst>
                                        <p:tav tm="0">
                                          <p:val>
                                            <p:fltVal val="0"/>
                                          </p:val>
                                        </p:tav>
                                        <p:tav tm="100000">
                                          <p:val>
                                            <p:strVal val="#ppt_h"/>
                                          </p:val>
                                        </p:tav>
                                      </p:tavLst>
                                    </p:anim>
                                    <p:animEffect transition="in" filter="fade">
                                      <p:cBhvr>
                                        <p:cTn id="14" dur="500"/>
                                        <p:tgtEl>
                                          <p:spTgt spid="4098"/>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par>
                                <p:cTn id="43" presetID="14" presetClass="entr" presetSubtype="10"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randombar(horizontal)">
                                      <p:cBhvr>
                                        <p:cTn id="4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a:t>
            </a:r>
            <a:r>
              <a:rPr lang="en-US" dirty="0" smtClean="0">
                <a:solidFill>
                  <a:srgbClr val="002060"/>
                </a:solidFill>
              </a:rPr>
              <a:t>for In-lab Experiment II</a:t>
            </a:r>
            <a:endParaRPr lang="en-US" dirty="0"/>
          </a:p>
        </p:txBody>
      </p:sp>
      <p:sp>
        <p:nvSpPr>
          <p:cNvPr id="2" name="Content Placeholder 1"/>
          <p:cNvSpPr>
            <a:spLocks noGrp="1"/>
          </p:cNvSpPr>
          <p:nvPr>
            <p:ph idx="1"/>
          </p:nvPr>
        </p:nvSpPr>
        <p:spPr>
          <a:xfrm>
            <a:off x="457200" y="1524000"/>
            <a:ext cx="4951740" cy="4724400"/>
          </a:xfrm>
        </p:spPr>
        <p:txBody>
          <a:bodyPr>
            <a:normAutofit fontScale="77500" lnSpcReduction="20000"/>
          </a:bodyPr>
          <a:lstStyle/>
          <a:p>
            <a:r>
              <a:rPr lang="en-US" b="1" dirty="0" smtClean="0">
                <a:solidFill>
                  <a:srgbClr val="002060"/>
                </a:solidFill>
              </a:rPr>
              <a:t>Goal</a:t>
            </a:r>
          </a:p>
          <a:p>
            <a:pPr lvl="1">
              <a:buFont typeface="Arial" panose="020B0604020202020204" pitchFamily="34" charset="0"/>
              <a:buChar char="•"/>
            </a:pPr>
            <a:r>
              <a:rPr lang="en-US" dirty="0" smtClean="0">
                <a:solidFill>
                  <a:srgbClr val="660033"/>
                </a:solidFill>
              </a:rPr>
              <a:t>Part 1: </a:t>
            </a:r>
            <a:r>
              <a:rPr lang="en-US" dirty="0" err="1" smtClean="0">
                <a:solidFill>
                  <a:srgbClr val="660033"/>
                </a:solidFill>
              </a:rPr>
              <a:t>Bromobenzene</a:t>
            </a:r>
            <a:r>
              <a:rPr lang="en-US" dirty="0" smtClean="0">
                <a:solidFill>
                  <a:srgbClr val="660033"/>
                </a:solidFill>
              </a:rPr>
              <a:t> is reacted with Mg-metal in diethyl ether to yield the phenyl Grignard</a:t>
            </a:r>
          </a:p>
          <a:p>
            <a:pPr lvl="1">
              <a:buFont typeface="Arial" panose="020B0604020202020204" pitchFamily="34" charset="0"/>
              <a:buChar char="•"/>
            </a:pPr>
            <a:r>
              <a:rPr lang="en-US" dirty="0" smtClean="0">
                <a:solidFill>
                  <a:srgbClr val="0000FF"/>
                </a:solidFill>
              </a:rPr>
              <a:t>The Grignard reagent is reacted with carbon dioxide to yield benzoic acid after the acidic </a:t>
            </a:r>
            <a:br>
              <a:rPr lang="en-US" dirty="0" smtClean="0">
                <a:solidFill>
                  <a:srgbClr val="0000FF"/>
                </a:solidFill>
              </a:rPr>
            </a:br>
            <a:r>
              <a:rPr lang="en-US" dirty="0" smtClean="0">
                <a:solidFill>
                  <a:srgbClr val="0000FF"/>
                </a:solidFill>
              </a:rPr>
              <a:t>work-up</a:t>
            </a:r>
          </a:p>
          <a:p>
            <a:pPr lvl="1">
              <a:buFont typeface="Arial" panose="020B0604020202020204" pitchFamily="34" charset="0"/>
              <a:buChar char="•"/>
            </a:pPr>
            <a:endParaRPr lang="en-US" dirty="0" smtClean="0">
              <a:solidFill>
                <a:srgbClr val="0000FF"/>
              </a:solidFill>
            </a:endParaRPr>
          </a:p>
          <a:p>
            <a:r>
              <a:rPr lang="en-US" b="1" dirty="0" smtClean="0">
                <a:solidFill>
                  <a:srgbClr val="FF0000"/>
                </a:solidFill>
              </a:rPr>
              <a:t>Problems</a:t>
            </a:r>
          </a:p>
          <a:p>
            <a:pPr lvl="1">
              <a:buFont typeface="Arial" panose="020B0604020202020204" pitchFamily="34" charset="0"/>
              <a:buChar char="•"/>
            </a:pPr>
            <a:r>
              <a:rPr lang="en-US" dirty="0" smtClean="0">
                <a:solidFill>
                  <a:srgbClr val="C00000"/>
                </a:solidFill>
              </a:rPr>
              <a:t>The presence of water leads to the hydrolysis of the Grignard reagent </a:t>
            </a:r>
            <a:br>
              <a:rPr lang="en-US" dirty="0" smtClean="0">
                <a:solidFill>
                  <a:srgbClr val="C00000"/>
                </a:solidFill>
              </a:rPr>
            </a:br>
            <a:r>
              <a:rPr lang="en-US" dirty="0" smtClean="0">
                <a:solidFill>
                  <a:srgbClr val="C00000"/>
                </a:solidFill>
              </a:rPr>
              <a:t>and formation of </a:t>
            </a:r>
            <a:r>
              <a:rPr lang="en-US" dirty="0" err="1" smtClean="0">
                <a:solidFill>
                  <a:srgbClr val="C00000"/>
                </a:solidFill>
              </a:rPr>
              <a:t>MgBr</a:t>
            </a:r>
            <a:r>
              <a:rPr lang="en-US" dirty="0" smtClean="0">
                <a:solidFill>
                  <a:srgbClr val="C00000"/>
                </a:solidFill>
              </a:rPr>
              <a:t>(OH) </a:t>
            </a:r>
            <a:r>
              <a:rPr lang="en-US" dirty="0" smtClean="0">
                <a:solidFill>
                  <a:srgbClr val="C00000"/>
                </a:solidFill>
                <a:sym typeface="Wingdings" pitchFamily="2" charset="2"/>
              </a:rPr>
              <a:t></a:t>
            </a:r>
          </a:p>
          <a:p>
            <a:pPr lvl="1">
              <a:buFont typeface="Arial" panose="020B0604020202020204" pitchFamily="34" charset="0"/>
              <a:buChar char="•"/>
            </a:pPr>
            <a:r>
              <a:rPr lang="en-US" dirty="0" smtClean="0">
                <a:solidFill>
                  <a:srgbClr val="006600"/>
                </a:solidFill>
                <a:sym typeface="Wingdings" pitchFamily="2" charset="2"/>
              </a:rPr>
              <a:t>The rapid addition of </a:t>
            </a:r>
            <a:r>
              <a:rPr lang="en-US" dirty="0" err="1" smtClean="0">
                <a:solidFill>
                  <a:srgbClr val="006600"/>
                </a:solidFill>
                <a:sym typeface="Wingdings" pitchFamily="2" charset="2"/>
              </a:rPr>
              <a:t>PhBr</a:t>
            </a:r>
            <a:r>
              <a:rPr lang="en-US" dirty="0" smtClean="0">
                <a:solidFill>
                  <a:srgbClr val="006600"/>
                </a:solidFill>
                <a:sym typeface="Wingdings" pitchFamily="2" charset="2"/>
              </a:rPr>
              <a:t> affords to formation of biphenyl</a:t>
            </a:r>
          </a:p>
          <a:p>
            <a:pPr lvl="1">
              <a:buFont typeface="Arial" panose="020B0604020202020204" pitchFamily="34" charset="0"/>
              <a:buChar char="•"/>
            </a:pPr>
            <a:endParaRPr lang="en-US" dirty="0">
              <a:sym typeface="Wingdings" pitchFamily="2" charset="2"/>
            </a:endParaRPr>
          </a:p>
          <a:p>
            <a:pPr lvl="1">
              <a:buFont typeface="Arial" panose="020B0604020202020204" pitchFamily="34" charset="0"/>
              <a:buChar char="•"/>
            </a:pPr>
            <a:endParaRPr lang="en-US" dirty="0" smtClean="0"/>
          </a:p>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1049" y="2286000"/>
            <a:ext cx="3800551" cy="256032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a:extLst/>
        </p:spPr>
      </p:pic>
      <p:sp>
        <p:nvSpPr>
          <p:cNvPr id="4" name="Rounded Rectangle 3"/>
          <p:cNvSpPr/>
          <p:nvPr/>
        </p:nvSpPr>
        <p:spPr>
          <a:xfrm>
            <a:off x="6934200" y="2286000"/>
            <a:ext cx="914400" cy="609600"/>
          </a:xfrm>
          <a:prstGeom prst="roundRect">
            <a:avLst/>
          </a:prstGeom>
          <a:noFill/>
          <a:ln w="19050">
            <a:solidFill>
              <a:srgbClr val="66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7848600" y="4038600"/>
            <a:ext cx="914400" cy="838200"/>
          </a:xfrm>
          <a:prstGeom prst="round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715000" y="3679370"/>
            <a:ext cx="904415" cy="246221"/>
          </a:xfrm>
          <a:prstGeom prst="rect">
            <a:avLst/>
          </a:prstGeom>
          <a:noFill/>
        </p:spPr>
        <p:txBody>
          <a:bodyPr wrap="none" rtlCol="0">
            <a:spAutoFit/>
          </a:bodyPr>
          <a:lstStyle/>
          <a:p>
            <a:r>
              <a:rPr lang="en-US" sz="1000" b="1" dirty="0" smtClean="0">
                <a:solidFill>
                  <a:srgbClr val="FF3300"/>
                </a:solidFill>
              </a:rPr>
              <a:t>+ </a:t>
            </a:r>
            <a:r>
              <a:rPr lang="en-US" sz="1000" b="1" dirty="0" err="1" smtClean="0">
                <a:solidFill>
                  <a:srgbClr val="FF3300"/>
                </a:solidFill>
              </a:rPr>
              <a:t>MgBr</a:t>
            </a:r>
            <a:r>
              <a:rPr lang="en-US" sz="1000" b="1" dirty="0" smtClean="0">
                <a:solidFill>
                  <a:srgbClr val="FF3300"/>
                </a:solidFill>
              </a:rPr>
              <a:t>(OH)</a:t>
            </a:r>
            <a:endParaRPr lang="en-US" sz="1000" b="1" dirty="0">
              <a:solidFill>
                <a:srgbClr val="FF3300"/>
              </a:solidFill>
            </a:endParaRPr>
          </a:p>
        </p:txBody>
      </p:sp>
      <p:sp>
        <p:nvSpPr>
          <p:cNvPr id="7" name="Rounded Rectangle 6"/>
          <p:cNvSpPr/>
          <p:nvPr/>
        </p:nvSpPr>
        <p:spPr>
          <a:xfrm>
            <a:off x="5715000" y="3276600"/>
            <a:ext cx="867545" cy="6858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6629400" y="3505200"/>
            <a:ext cx="762000" cy="533400"/>
          </a:xfrm>
          <a:prstGeom prst="round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057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122"/>
                                        </p:tgtEl>
                                        <p:attrNameLst>
                                          <p:attrName>style.visibility</p:attrName>
                                        </p:attrNameLst>
                                      </p:cBhvr>
                                      <p:to>
                                        <p:strVal val="visible"/>
                                      </p:to>
                                    </p:set>
                                    <p:animEffect transition="in" filter="barn(inVertical)">
                                      <p:cBhvr>
                                        <p:cTn id="10" dur="500"/>
                                        <p:tgtEl>
                                          <p:spTgt spid="51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barn(inVertical)">
                                      <p:cBhvr>
                                        <p:cTn id="18" dur="500"/>
                                        <p:tgtEl>
                                          <p:spTgt spid="2">
                                            <p:txEl>
                                              <p:pRg st="1" end="1"/>
                                            </p:txEl>
                                          </p:spTgt>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barn(inVertical)">
                                      <p:cBhvr>
                                        <p:cTn id="28" dur="500"/>
                                        <p:tgtEl>
                                          <p:spTgt spid="2">
                                            <p:txEl>
                                              <p:pRg st="2" end="2"/>
                                            </p:tx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barn(inVertical)">
                                      <p:cBhvr>
                                        <p:cTn id="38" dur="500"/>
                                        <p:tgtEl>
                                          <p:spTgt spid="2">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Effect transition="in" filter="barn(inVertical)">
                                      <p:cBhvr>
                                        <p:cTn id="43" dur="500"/>
                                        <p:tgtEl>
                                          <p:spTgt spid="2">
                                            <p:txEl>
                                              <p:pRg st="5" end="5"/>
                                            </p:txEl>
                                          </p:spTgt>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2">
                                            <p:txEl>
                                              <p:pRg st="6" end="6"/>
                                            </p:txEl>
                                          </p:spTgt>
                                        </p:tgtEl>
                                        <p:attrNameLst>
                                          <p:attrName>style.visibility</p:attrName>
                                        </p:attrNameLst>
                                      </p:cBhvr>
                                      <p:to>
                                        <p:strVal val="visible"/>
                                      </p:to>
                                    </p:set>
                                    <p:animEffect transition="in" filter="barn(inVertical)">
                                      <p:cBhvr>
                                        <p:cTn id="53" dur="500"/>
                                        <p:tgtEl>
                                          <p:spTgt spid="2">
                                            <p:txEl>
                                              <p:pRg st="6" end="6"/>
                                            </p:txEl>
                                          </p:spTgt>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p:cTn id="56" dur="500" fill="hold"/>
                                        <p:tgtEl>
                                          <p:spTgt spid="8"/>
                                        </p:tgtEl>
                                        <p:attrNameLst>
                                          <p:attrName>ppt_w</p:attrName>
                                        </p:attrNameLst>
                                      </p:cBhvr>
                                      <p:tavLst>
                                        <p:tav tm="0">
                                          <p:val>
                                            <p:fltVal val="0"/>
                                          </p:val>
                                        </p:tav>
                                        <p:tav tm="100000">
                                          <p:val>
                                            <p:strVal val="#ppt_w"/>
                                          </p:val>
                                        </p:tav>
                                      </p:tavLst>
                                    </p:anim>
                                    <p:anim calcmode="lin" valueType="num">
                                      <p:cBhvr>
                                        <p:cTn id="57" dur="500" fill="hold"/>
                                        <p:tgtEl>
                                          <p:spTgt spid="8"/>
                                        </p:tgtEl>
                                        <p:attrNameLst>
                                          <p:attrName>ppt_h</p:attrName>
                                        </p:attrNameLst>
                                      </p:cBhvr>
                                      <p:tavLst>
                                        <p:tav tm="0">
                                          <p:val>
                                            <p:fltVal val="0"/>
                                          </p:val>
                                        </p:tav>
                                        <p:tav tm="100000">
                                          <p:val>
                                            <p:strVal val="#ppt_h"/>
                                          </p:val>
                                        </p:tav>
                                      </p:tavLst>
                                    </p:anim>
                                    <p:animEffect transition="in" filter="fade">
                                      <p:cBhvr>
                                        <p:cTn id="5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Experiment I</a:t>
            </a:r>
            <a:endParaRPr lang="en-US" dirty="0">
              <a:solidFill>
                <a:srgbClr val="002060"/>
              </a:solidFill>
            </a:endParaRPr>
          </a:p>
        </p:txBody>
      </p:sp>
      <p:sp>
        <p:nvSpPr>
          <p:cNvPr id="2" name="Content Placeholder 1"/>
          <p:cNvSpPr>
            <a:spLocks noGrp="1"/>
          </p:cNvSpPr>
          <p:nvPr>
            <p:ph idx="1"/>
          </p:nvPr>
        </p:nvSpPr>
        <p:spPr>
          <a:xfrm>
            <a:off x="457200" y="1524000"/>
            <a:ext cx="5867400" cy="4572000"/>
          </a:xfrm>
        </p:spPr>
        <p:txBody>
          <a:bodyPr>
            <a:normAutofit fontScale="92500" lnSpcReduction="20000"/>
          </a:bodyPr>
          <a:lstStyle/>
          <a:p>
            <a:r>
              <a:rPr lang="en-US" b="1" dirty="0" smtClean="0">
                <a:solidFill>
                  <a:srgbClr val="002060"/>
                </a:solidFill>
              </a:rPr>
              <a:t>Setup</a:t>
            </a:r>
          </a:p>
          <a:p>
            <a:pPr lvl="1">
              <a:buFont typeface="Arial" panose="020B0604020202020204" pitchFamily="34" charset="0"/>
              <a:buChar char="•"/>
            </a:pPr>
            <a:r>
              <a:rPr lang="en-US" dirty="0" smtClean="0">
                <a:solidFill>
                  <a:srgbClr val="C00000"/>
                </a:solidFill>
              </a:rPr>
              <a:t>Check out the equipment from lab support (the entire set is about $600!! The student will be held responsible for breakage!</a:t>
            </a:r>
            <a:r>
              <a:rPr lang="en-US" dirty="0" smtClean="0"/>
              <a:t>)</a:t>
            </a:r>
          </a:p>
          <a:p>
            <a:pPr lvl="1">
              <a:buFont typeface="Arial" panose="020B0604020202020204" pitchFamily="34" charset="0"/>
              <a:buChar char="•"/>
            </a:pPr>
            <a:r>
              <a:rPr lang="en-US" b="1" dirty="0" smtClean="0">
                <a:solidFill>
                  <a:srgbClr val="990000"/>
                </a:solidFill>
              </a:rPr>
              <a:t>The </a:t>
            </a:r>
            <a:r>
              <a:rPr lang="en-US" b="1" dirty="0">
                <a:solidFill>
                  <a:srgbClr val="990000"/>
                </a:solidFill>
              </a:rPr>
              <a:t>initial set-up should consist of</a:t>
            </a:r>
            <a:r>
              <a:rPr lang="en-US" b="1" dirty="0" smtClean="0">
                <a:solidFill>
                  <a:srgbClr val="990000"/>
                </a:solidFill>
              </a:rPr>
              <a:t>:</a:t>
            </a:r>
            <a:endParaRPr lang="en-US" b="1" dirty="0">
              <a:solidFill>
                <a:srgbClr val="990000"/>
              </a:solidFill>
            </a:endParaRPr>
          </a:p>
          <a:p>
            <a:pPr lvl="2"/>
            <a:r>
              <a:rPr lang="en-US" sz="2400" dirty="0" smtClean="0"/>
              <a:t>two </a:t>
            </a:r>
            <a:r>
              <a:rPr lang="en-US" sz="2400" dirty="0"/>
              <a:t>or </a:t>
            </a:r>
            <a:r>
              <a:rPr lang="en-US" sz="2400" dirty="0" smtClean="0"/>
              <a:t>three-necked </a:t>
            </a:r>
            <a:r>
              <a:rPr lang="en-US" sz="2400" dirty="0"/>
              <a:t>round </a:t>
            </a:r>
            <a:r>
              <a:rPr lang="en-US" sz="2400" dirty="0" smtClean="0"/>
              <a:t>bottomed </a:t>
            </a:r>
            <a:r>
              <a:rPr lang="en-US" sz="2400" dirty="0"/>
              <a:t>flask (250 mL</a:t>
            </a:r>
            <a:r>
              <a:rPr lang="en-US" sz="2400" dirty="0" smtClean="0"/>
              <a:t>)</a:t>
            </a:r>
          </a:p>
          <a:p>
            <a:pPr lvl="2"/>
            <a:r>
              <a:rPr lang="en-US" sz="2400" dirty="0" smtClean="0"/>
              <a:t>addition </a:t>
            </a:r>
            <a:r>
              <a:rPr lang="en-US" sz="2400" dirty="0"/>
              <a:t>funnel (125 </a:t>
            </a:r>
            <a:r>
              <a:rPr lang="en-US" sz="2400" dirty="0" smtClean="0"/>
              <a:t>mL)</a:t>
            </a:r>
          </a:p>
          <a:p>
            <a:pPr lvl="2"/>
            <a:r>
              <a:rPr lang="en-US" sz="2400" dirty="0" smtClean="0"/>
              <a:t>magnesium turnings</a:t>
            </a:r>
          </a:p>
          <a:p>
            <a:pPr lvl="2"/>
            <a:r>
              <a:rPr lang="en-US" sz="2400" dirty="0" smtClean="0"/>
              <a:t>spin bar</a:t>
            </a:r>
          </a:p>
          <a:p>
            <a:pPr lvl="2"/>
            <a:r>
              <a:rPr lang="en-US" sz="2400" dirty="0" smtClean="0"/>
              <a:t>water-jacketed </a:t>
            </a:r>
            <a:r>
              <a:rPr lang="en-US" sz="2400" dirty="0"/>
              <a:t>condenser (30-40 cm)</a:t>
            </a:r>
          </a:p>
          <a:p>
            <a:pPr lvl="1">
              <a:buFont typeface="Arial" panose="020B0604020202020204" pitchFamily="34" charset="0"/>
              <a:buChar char="•"/>
            </a:pPr>
            <a:endParaRPr lang="en-US" dirty="0"/>
          </a:p>
        </p:txBody>
      </p:sp>
      <p:pic>
        <p:nvPicPr>
          <p:cNvPr id="6146" name="Picture 2" descr="http://www.chem.ucla.edu/~bacher/General/30CL/Grignard_rxn/MVC-736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1068" y="1447801"/>
            <a:ext cx="2209532"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309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 calcmode="lin" valueType="num">
                                      <p:cBhvr>
                                        <p:cTn id="12" dur="500" fill="hold"/>
                                        <p:tgtEl>
                                          <p:spTgt spid="6146"/>
                                        </p:tgtEl>
                                        <p:attrNameLst>
                                          <p:attrName>ppt_w</p:attrName>
                                        </p:attrNameLst>
                                      </p:cBhvr>
                                      <p:tavLst>
                                        <p:tav tm="0">
                                          <p:val>
                                            <p:fltVal val="0"/>
                                          </p:val>
                                        </p:tav>
                                        <p:tav tm="100000">
                                          <p:val>
                                            <p:strVal val="#ppt_w"/>
                                          </p:val>
                                        </p:tav>
                                      </p:tavLst>
                                    </p:anim>
                                    <p:anim calcmode="lin" valueType="num">
                                      <p:cBhvr>
                                        <p:cTn id="13" dur="500" fill="hold"/>
                                        <p:tgtEl>
                                          <p:spTgt spid="6146"/>
                                        </p:tgtEl>
                                        <p:attrNameLst>
                                          <p:attrName>ppt_h</p:attrName>
                                        </p:attrNameLst>
                                      </p:cBhvr>
                                      <p:tavLst>
                                        <p:tav tm="0">
                                          <p:val>
                                            <p:fltVal val="0"/>
                                          </p:val>
                                        </p:tav>
                                        <p:tav tm="100000">
                                          <p:val>
                                            <p:strVal val="#ppt_h"/>
                                          </p:val>
                                        </p:tav>
                                      </p:tavLst>
                                    </p:anim>
                                    <p:animEffect transition="in" filter="fade">
                                      <p:cBhvr>
                                        <p:cTn id="14" dur="500"/>
                                        <p:tgtEl>
                                          <p:spTgt spid="6146"/>
                                        </p:tgtEl>
                                      </p:cBhvr>
                                    </p:animEffect>
                                  </p:childTnLst>
                                </p:cTn>
                              </p:par>
                              <p:par>
                                <p:cTn id="15" presetID="16" presetClass="entr" presetSubtype="21"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Experiment </a:t>
            </a:r>
            <a:r>
              <a:rPr lang="en-US" dirty="0" smtClean="0">
                <a:solidFill>
                  <a:srgbClr val="002060"/>
                </a:solidFill>
              </a:rPr>
              <a:t>II</a:t>
            </a:r>
            <a:endParaRPr lang="en-US" dirty="0"/>
          </a:p>
        </p:txBody>
      </p:sp>
      <p:sp>
        <p:nvSpPr>
          <p:cNvPr id="2" name="Content Placeholder 1"/>
          <p:cNvSpPr>
            <a:spLocks noGrp="1"/>
          </p:cNvSpPr>
          <p:nvPr>
            <p:ph idx="1"/>
          </p:nvPr>
        </p:nvSpPr>
        <p:spPr>
          <a:xfrm>
            <a:off x="446314" y="1509938"/>
            <a:ext cx="8088086" cy="4509862"/>
          </a:xfrm>
        </p:spPr>
        <p:txBody>
          <a:bodyPr>
            <a:normAutofit fontScale="55000" lnSpcReduction="20000"/>
          </a:bodyPr>
          <a:lstStyle/>
          <a:p>
            <a:r>
              <a:rPr lang="en-US" sz="3800" b="1" dirty="0" smtClean="0"/>
              <a:t>Setup (hints)</a:t>
            </a:r>
          </a:p>
          <a:p>
            <a:pPr lvl="1">
              <a:buFont typeface="Arial" panose="020B0604020202020204" pitchFamily="34" charset="0"/>
              <a:buChar char="•"/>
            </a:pPr>
            <a:r>
              <a:rPr lang="en-US" sz="3500" dirty="0" smtClean="0">
                <a:solidFill>
                  <a:srgbClr val="002060"/>
                </a:solidFill>
              </a:rPr>
              <a:t>If </a:t>
            </a:r>
            <a:r>
              <a:rPr lang="en-US" sz="3500" dirty="0">
                <a:solidFill>
                  <a:srgbClr val="002060"/>
                </a:solidFill>
              </a:rPr>
              <a:t>the flask still contains some white solid, it has to be treated with </a:t>
            </a:r>
            <a:r>
              <a:rPr lang="en-US" sz="3500" dirty="0" smtClean="0">
                <a:solidFill>
                  <a:srgbClr val="002060"/>
                </a:solidFill>
              </a:rPr>
              <a:t/>
            </a:r>
            <a:br>
              <a:rPr lang="en-US" sz="3500" dirty="0" smtClean="0">
                <a:solidFill>
                  <a:srgbClr val="002060"/>
                </a:solidFill>
              </a:rPr>
            </a:br>
            <a:r>
              <a:rPr lang="en-US" sz="3500" i="1" dirty="0" smtClean="0">
                <a:solidFill>
                  <a:srgbClr val="002060"/>
                </a:solidFill>
              </a:rPr>
              <a:t>diluted</a:t>
            </a:r>
            <a:r>
              <a:rPr lang="en-US" sz="3500" dirty="0" smtClean="0">
                <a:solidFill>
                  <a:srgbClr val="002060"/>
                </a:solidFill>
              </a:rPr>
              <a:t> </a:t>
            </a:r>
            <a:r>
              <a:rPr lang="en-US" sz="3500" dirty="0">
                <a:solidFill>
                  <a:srgbClr val="002060"/>
                </a:solidFill>
              </a:rPr>
              <a:t>sulfuric acid, water and </a:t>
            </a:r>
            <a:r>
              <a:rPr lang="en-US" sz="3500" dirty="0" smtClean="0">
                <a:solidFill>
                  <a:srgbClr val="002060"/>
                </a:solidFill>
              </a:rPr>
              <a:t>acetone</a:t>
            </a:r>
            <a:endParaRPr lang="en-US" sz="3500" dirty="0">
              <a:solidFill>
                <a:srgbClr val="002060"/>
              </a:solidFill>
            </a:endParaRPr>
          </a:p>
          <a:p>
            <a:pPr lvl="1">
              <a:buFont typeface="Arial" panose="020B0604020202020204" pitchFamily="34" charset="0"/>
              <a:buChar char="•"/>
            </a:pPr>
            <a:r>
              <a:rPr lang="en-US" sz="3500" dirty="0">
                <a:solidFill>
                  <a:srgbClr val="002060"/>
                </a:solidFill>
              </a:rPr>
              <a:t>The addition funnel has to be checked for leaks at the stopcock before assembling the </a:t>
            </a:r>
            <a:r>
              <a:rPr lang="en-US" sz="3500" dirty="0" smtClean="0">
                <a:solidFill>
                  <a:srgbClr val="002060"/>
                </a:solidFill>
              </a:rPr>
              <a:t>setup</a:t>
            </a:r>
          </a:p>
          <a:p>
            <a:pPr lvl="1">
              <a:buFont typeface="Arial" panose="020B0604020202020204" pitchFamily="34" charset="0"/>
              <a:buChar char="•"/>
            </a:pPr>
            <a:r>
              <a:rPr lang="en-US" sz="3500" dirty="0" smtClean="0">
                <a:solidFill>
                  <a:srgbClr val="002060"/>
                </a:solidFill>
              </a:rPr>
              <a:t>The water-jacketed condenser should not be connected to the water outlet until the heating is completed</a:t>
            </a:r>
            <a:endParaRPr lang="en-US" sz="3500" dirty="0">
              <a:solidFill>
                <a:srgbClr val="002060"/>
              </a:solidFill>
            </a:endParaRPr>
          </a:p>
          <a:p>
            <a:pPr lvl="1">
              <a:buFont typeface="Arial" panose="020B0604020202020204" pitchFamily="34" charset="0"/>
              <a:buChar char="•"/>
            </a:pPr>
            <a:r>
              <a:rPr lang="en-US" sz="3500" dirty="0" smtClean="0">
                <a:solidFill>
                  <a:srgbClr val="002060"/>
                </a:solidFill>
              </a:rPr>
              <a:t>The apparatus </a:t>
            </a:r>
            <a:r>
              <a:rPr lang="en-US" sz="3500" dirty="0">
                <a:solidFill>
                  <a:srgbClr val="002060"/>
                </a:solidFill>
              </a:rPr>
              <a:t>should be clamped at the center neck using a clamp that is </a:t>
            </a:r>
            <a:r>
              <a:rPr lang="en-US" sz="3500" dirty="0" smtClean="0">
                <a:solidFill>
                  <a:srgbClr val="002060"/>
                </a:solidFill>
              </a:rPr>
              <a:t>appropriate </a:t>
            </a:r>
            <a:r>
              <a:rPr lang="en-US" sz="3500" dirty="0">
                <a:solidFill>
                  <a:srgbClr val="002060"/>
                </a:solidFill>
              </a:rPr>
              <a:t>for the neck size of the </a:t>
            </a:r>
            <a:r>
              <a:rPr lang="en-US" sz="3500" dirty="0" smtClean="0">
                <a:solidFill>
                  <a:srgbClr val="002060"/>
                </a:solidFill>
              </a:rPr>
              <a:t>flask </a:t>
            </a:r>
          </a:p>
          <a:p>
            <a:pPr lvl="1">
              <a:buFont typeface="Arial" panose="020B0604020202020204" pitchFamily="34" charset="0"/>
              <a:buChar char="•"/>
            </a:pPr>
            <a:r>
              <a:rPr lang="en-US" sz="3500" dirty="0" smtClean="0">
                <a:solidFill>
                  <a:srgbClr val="002060"/>
                </a:solidFill>
              </a:rPr>
              <a:t>All ground </a:t>
            </a:r>
            <a:r>
              <a:rPr lang="en-US" sz="3500" dirty="0">
                <a:solidFill>
                  <a:srgbClr val="002060"/>
                </a:solidFill>
              </a:rPr>
              <a:t>glass joints have to be greased </a:t>
            </a:r>
            <a:r>
              <a:rPr lang="en-US" sz="3500" b="1" dirty="0" smtClean="0">
                <a:solidFill>
                  <a:srgbClr val="FF0000"/>
                </a:solidFill>
              </a:rPr>
              <a:t>lightly</a:t>
            </a:r>
            <a:r>
              <a:rPr lang="en-US" sz="3500" dirty="0" smtClean="0">
                <a:solidFill>
                  <a:srgbClr val="FF0000"/>
                </a:solidFill>
              </a:rPr>
              <a:t> </a:t>
            </a:r>
            <a:r>
              <a:rPr lang="en-US" sz="3500" dirty="0" smtClean="0">
                <a:solidFill>
                  <a:srgbClr val="002060"/>
                </a:solidFill>
              </a:rPr>
              <a:t>on </a:t>
            </a:r>
            <a:r>
              <a:rPr lang="en-US" sz="3500" dirty="0">
                <a:solidFill>
                  <a:srgbClr val="002060"/>
                </a:solidFill>
              </a:rPr>
              <a:t>the upper third</a:t>
            </a:r>
            <a:br>
              <a:rPr lang="en-US" sz="3500" dirty="0">
                <a:solidFill>
                  <a:srgbClr val="002060"/>
                </a:solidFill>
              </a:rPr>
            </a:br>
            <a:r>
              <a:rPr lang="en-US" sz="3500" dirty="0" smtClean="0">
                <a:solidFill>
                  <a:srgbClr val="002060"/>
                </a:solidFill>
              </a:rPr>
              <a:t>part of the joint only. If </a:t>
            </a:r>
            <a:r>
              <a:rPr lang="en-US" sz="3500" dirty="0">
                <a:solidFill>
                  <a:srgbClr val="002060"/>
                </a:solidFill>
              </a:rPr>
              <a:t>sufficient lubricant is applied, this part of the </a:t>
            </a:r>
            <a:r>
              <a:rPr lang="en-US" sz="3500" dirty="0" smtClean="0">
                <a:solidFill>
                  <a:srgbClr val="002060"/>
                </a:solidFill>
              </a:rPr>
              <a:t/>
            </a:r>
            <a:br>
              <a:rPr lang="en-US" sz="3500" dirty="0" smtClean="0">
                <a:solidFill>
                  <a:srgbClr val="002060"/>
                </a:solidFill>
              </a:rPr>
            </a:br>
            <a:r>
              <a:rPr lang="en-US" sz="3500" dirty="0" smtClean="0">
                <a:solidFill>
                  <a:srgbClr val="002060"/>
                </a:solidFill>
              </a:rPr>
              <a:t>joint will become clear </a:t>
            </a:r>
            <a:r>
              <a:rPr lang="en-US" sz="3500" dirty="0">
                <a:solidFill>
                  <a:srgbClr val="002060"/>
                </a:solidFill>
              </a:rPr>
              <a:t>upon rotating the addition funnel or the </a:t>
            </a:r>
            <a:r>
              <a:rPr lang="en-US" sz="3500" dirty="0" smtClean="0">
                <a:solidFill>
                  <a:srgbClr val="002060"/>
                </a:solidFill>
              </a:rPr>
              <a:t/>
            </a:r>
            <a:br>
              <a:rPr lang="en-US" sz="3500" dirty="0" smtClean="0">
                <a:solidFill>
                  <a:srgbClr val="002060"/>
                </a:solidFill>
              </a:rPr>
            </a:br>
            <a:r>
              <a:rPr lang="en-US" sz="3500" dirty="0" smtClean="0">
                <a:solidFill>
                  <a:srgbClr val="002060"/>
                </a:solidFill>
              </a:rPr>
              <a:t>water-jacketed condenser</a:t>
            </a:r>
            <a:endParaRPr lang="en-US" sz="3500" dirty="0">
              <a:solidFill>
                <a:srgbClr val="002060"/>
              </a:solidFill>
            </a:endParaRPr>
          </a:p>
          <a:p>
            <a:pPr lvl="1">
              <a:buFont typeface="Arial" panose="020B0604020202020204" pitchFamily="34" charset="0"/>
              <a:buChar char="•"/>
            </a:pPr>
            <a:r>
              <a:rPr lang="en-US" sz="3500" dirty="0" smtClean="0">
                <a:solidFill>
                  <a:srgbClr val="002060"/>
                </a:solidFill>
              </a:rPr>
              <a:t>One </a:t>
            </a:r>
            <a:r>
              <a:rPr lang="en-US" sz="3500" dirty="0">
                <a:solidFill>
                  <a:srgbClr val="002060"/>
                </a:solidFill>
              </a:rPr>
              <a:t>has to make sure that there is no dirt or </a:t>
            </a:r>
            <a:r>
              <a:rPr lang="en-US" sz="3500" dirty="0" smtClean="0">
                <a:solidFill>
                  <a:srgbClr val="002060"/>
                </a:solidFill>
              </a:rPr>
              <a:t>Mg-turnings </a:t>
            </a:r>
            <a:r>
              <a:rPr lang="en-US" sz="3500" dirty="0">
                <a:solidFill>
                  <a:srgbClr val="002060"/>
                </a:solidFill>
              </a:rPr>
              <a:t>stuck </a:t>
            </a:r>
            <a:r>
              <a:rPr lang="en-US" sz="3500" dirty="0" smtClean="0">
                <a:solidFill>
                  <a:srgbClr val="002060"/>
                </a:solidFill>
              </a:rPr>
              <a:t>inside </a:t>
            </a:r>
            <a:br>
              <a:rPr lang="en-US" sz="3500" dirty="0" smtClean="0">
                <a:solidFill>
                  <a:srgbClr val="002060"/>
                </a:solidFill>
              </a:rPr>
            </a:br>
            <a:r>
              <a:rPr lang="en-US" sz="3500" dirty="0" smtClean="0">
                <a:solidFill>
                  <a:srgbClr val="002060"/>
                </a:solidFill>
              </a:rPr>
              <a:t>the joints</a:t>
            </a:r>
          </a:p>
          <a:p>
            <a:pPr lvl="1">
              <a:buFont typeface="Arial" panose="020B0604020202020204" pitchFamily="34" charset="0"/>
              <a:buChar char="•"/>
            </a:pPr>
            <a:r>
              <a:rPr lang="en-US" sz="3500" dirty="0" smtClean="0">
                <a:solidFill>
                  <a:srgbClr val="002060"/>
                </a:solidFill>
                <a:sym typeface="Wingdings 2"/>
              </a:rPr>
              <a:t>The rubber septa have to be folded over in order to seal properly</a:t>
            </a:r>
          </a:p>
          <a:p>
            <a:pPr lvl="1">
              <a:buFont typeface="Arial" panose="020B0604020202020204" pitchFamily="34" charset="0"/>
              <a:buChar char="•"/>
            </a:pPr>
            <a:endParaRPr lang="en-US" sz="3500"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4014787"/>
            <a:ext cx="310896" cy="364499"/>
          </a:xfrm>
          <a:prstGeom prst="rect">
            <a:avLst/>
          </a:prstGeom>
          <a:ln>
            <a:noFill/>
          </a:ln>
          <a:effectLst/>
        </p:spPr>
      </p:pic>
      <p:sp>
        <p:nvSpPr>
          <p:cNvPr id="4" name="Rectangle 4"/>
          <p:cNvSpPr>
            <a:spLocks noChangeArrowheads="1"/>
          </p:cNvSpPr>
          <p:nvPr/>
        </p:nvSpPr>
        <p:spPr bwMode="auto">
          <a:xfrm>
            <a:off x="8014716" y="3886200"/>
            <a:ext cx="274320" cy="128587"/>
          </a:xfrm>
          <a:prstGeom prst="rect">
            <a:avLst/>
          </a:prstGeom>
          <a:solidFill>
            <a:schemeClr val="accent2">
              <a:lumMod val="75000"/>
            </a:schemeClr>
          </a:solidFill>
          <a:ln w="12700">
            <a:solidFill>
              <a:srgbClr val="666666"/>
            </a:solidFill>
            <a:miter lim="800000"/>
            <a:headEnd/>
            <a:tailEnd/>
          </a:ln>
          <a:effec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13721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7171"/>
                                        </p:tgtEl>
                                        <p:attrNameLst>
                                          <p:attrName>style.visibility</p:attrName>
                                        </p:attrNameLst>
                                      </p:cBhvr>
                                      <p:to>
                                        <p:strVal val="visible"/>
                                      </p:to>
                                    </p:set>
                                    <p:animEffect transition="in" filter="barn(inVertical)">
                                      <p:cBhvr>
                                        <p:cTn id="30" dur="500"/>
                                        <p:tgtEl>
                                          <p:spTgt spid="7171"/>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barn(inVertical)">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2">
                                            <p:txEl>
                                              <p:pRg st="6" end="6"/>
                                            </p:txEl>
                                          </p:spTgt>
                                        </p:tgtEl>
                                        <p:attrNameLst>
                                          <p:attrName>style.visibility</p:attrName>
                                        </p:attrNameLst>
                                      </p:cBhvr>
                                      <p:to>
                                        <p:strVal val="visible"/>
                                      </p:to>
                                    </p:set>
                                    <p:animEffect transition="in" filter="barn(inVertical)">
                                      <p:cBhvr>
                                        <p:cTn id="38" dur="500"/>
                                        <p:tgtEl>
                                          <p:spTgt spid="2">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barn(inVertical)">
                                      <p:cBhvr>
                                        <p:cTn id="43"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Experiment </a:t>
            </a:r>
            <a:r>
              <a:rPr lang="en-US" dirty="0" smtClean="0">
                <a:solidFill>
                  <a:srgbClr val="002060"/>
                </a:solidFill>
              </a:rPr>
              <a:t>III</a:t>
            </a:r>
            <a:endParaRPr lang="en-US" dirty="0"/>
          </a:p>
        </p:txBody>
      </p:sp>
      <p:sp>
        <p:nvSpPr>
          <p:cNvPr id="2" name="Content Placeholder 1"/>
          <p:cNvSpPr>
            <a:spLocks noGrp="1"/>
          </p:cNvSpPr>
          <p:nvPr>
            <p:ph idx="1"/>
          </p:nvPr>
        </p:nvSpPr>
        <p:spPr>
          <a:xfrm>
            <a:off x="457199" y="1524000"/>
            <a:ext cx="8305799" cy="4953000"/>
          </a:xfrm>
        </p:spPr>
        <p:txBody>
          <a:bodyPr>
            <a:noAutofit/>
          </a:bodyPr>
          <a:lstStyle/>
          <a:p>
            <a:r>
              <a:rPr lang="en-US" sz="1800" b="1" dirty="0" smtClean="0"/>
              <a:t>Setup (cont.)</a:t>
            </a:r>
          </a:p>
          <a:p>
            <a:pPr lvl="1">
              <a:buFont typeface="Arial" panose="020B0604020202020204" pitchFamily="34" charset="0"/>
              <a:buChar char="•"/>
            </a:pPr>
            <a:r>
              <a:rPr lang="en-US" sz="1600" dirty="0">
                <a:solidFill>
                  <a:srgbClr val="002060"/>
                </a:solidFill>
              </a:rPr>
              <a:t>The heat guns in the laboratory are industrial strength heat guns. </a:t>
            </a:r>
            <a:r>
              <a:rPr lang="en-US" sz="1600" dirty="0" smtClean="0">
                <a:solidFill>
                  <a:srgbClr val="002060"/>
                </a:solidFill>
              </a:rPr>
              <a:t/>
            </a:r>
            <a:br>
              <a:rPr lang="en-US" sz="1600" dirty="0" smtClean="0">
                <a:solidFill>
                  <a:srgbClr val="002060"/>
                </a:solidFill>
              </a:rPr>
            </a:br>
            <a:r>
              <a:rPr lang="en-US" sz="1600" dirty="0" smtClean="0">
                <a:solidFill>
                  <a:srgbClr val="002060"/>
                </a:solidFill>
              </a:rPr>
              <a:t>They </a:t>
            </a:r>
            <a:r>
              <a:rPr lang="en-US" sz="1600" dirty="0">
                <a:solidFill>
                  <a:srgbClr val="002060"/>
                </a:solidFill>
              </a:rPr>
              <a:t>allow for temperatures up to 500 </a:t>
            </a:r>
            <a:r>
              <a:rPr lang="en-US" sz="1600" baseline="30000" dirty="0">
                <a:solidFill>
                  <a:srgbClr val="002060"/>
                </a:solidFill>
              </a:rPr>
              <a:t>o</a:t>
            </a:r>
            <a:r>
              <a:rPr lang="en-US" sz="1600" dirty="0">
                <a:solidFill>
                  <a:srgbClr val="002060"/>
                </a:solidFill>
              </a:rPr>
              <a:t>C. The temperature can </a:t>
            </a:r>
            <a:r>
              <a:rPr lang="en-US" sz="1600" dirty="0" smtClean="0">
                <a:solidFill>
                  <a:srgbClr val="002060"/>
                </a:solidFill>
              </a:rPr>
              <a:t/>
            </a:r>
            <a:br>
              <a:rPr lang="en-US" sz="1600" dirty="0" smtClean="0">
                <a:solidFill>
                  <a:srgbClr val="002060"/>
                </a:solidFill>
              </a:rPr>
            </a:br>
            <a:r>
              <a:rPr lang="en-US" sz="1600" dirty="0" smtClean="0">
                <a:solidFill>
                  <a:srgbClr val="002060"/>
                </a:solidFill>
              </a:rPr>
              <a:t>be </a:t>
            </a:r>
            <a:r>
              <a:rPr lang="en-US" sz="1600" dirty="0">
                <a:solidFill>
                  <a:srgbClr val="002060"/>
                </a:solidFill>
              </a:rPr>
              <a:t>controlled by opening or closing the intake shuffle.</a:t>
            </a:r>
          </a:p>
          <a:p>
            <a:pPr lvl="1">
              <a:buFont typeface="Arial" panose="020B0604020202020204" pitchFamily="34" charset="0"/>
              <a:buChar char="•"/>
            </a:pPr>
            <a:r>
              <a:rPr lang="en-US" sz="1600" b="1" dirty="0">
                <a:solidFill>
                  <a:srgbClr val="FF0000"/>
                </a:solidFill>
              </a:rPr>
              <a:t>During the step, all flammable materials (i.e., flammable </a:t>
            </a:r>
            <a:r>
              <a:rPr lang="en-US" sz="1600" b="1" dirty="0" smtClean="0">
                <a:solidFill>
                  <a:srgbClr val="FF0000"/>
                </a:solidFill>
              </a:rPr>
              <a:t>solvents </a:t>
            </a:r>
            <a:br>
              <a:rPr lang="en-US" sz="1600" b="1" dirty="0" smtClean="0">
                <a:solidFill>
                  <a:srgbClr val="FF0000"/>
                </a:solidFill>
              </a:rPr>
            </a:br>
            <a:r>
              <a:rPr lang="en-US" sz="1600" b="1" dirty="0" smtClean="0">
                <a:solidFill>
                  <a:srgbClr val="FF0000"/>
                </a:solidFill>
              </a:rPr>
              <a:t>(diethyl ether, acetone), </a:t>
            </a:r>
            <a:r>
              <a:rPr lang="en-US" sz="1600" b="1" dirty="0">
                <a:solidFill>
                  <a:srgbClr val="FF0000"/>
                </a:solidFill>
              </a:rPr>
              <a:t>paper towels, etc.) have to be removed </a:t>
            </a:r>
            <a:r>
              <a:rPr lang="en-US" sz="1600" b="1" dirty="0" smtClean="0">
                <a:solidFill>
                  <a:srgbClr val="FF0000"/>
                </a:solidFill>
              </a:rPr>
              <a:t/>
            </a:r>
            <a:br>
              <a:rPr lang="en-US" sz="1600" b="1" dirty="0" smtClean="0">
                <a:solidFill>
                  <a:srgbClr val="FF0000"/>
                </a:solidFill>
              </a:rPr>
            </a:br>
            <a:r>
              <a:rPr lang="en-US" sz="1600" b="1" dirty="0" smtClean="0">
                <a:solidFill>
                  <a:srgbClr val="FF0000"/>
                </a:solidFill>
              </a:rPr>
              <a:t>from </a:t>
            </a:r>
            <a:r>
              <a:rPr lang="en-US" sz="1600" b="1" dirty="0">
                <a:solidFill>
                  <a:srgbClr val="FF0000"/>
                </a:solidFill>
              </a:rPr>
              <a:t>the area to prevent fires. </a:t>
            </a:r>
          </a:p>
          <a:p>
            <a:pPr lvl="1">
              <a:buFont typeface="Arial" panose="020B0604020202020204" pitchFamily="34" charset="0"/>
              <a:buChar char="•"/>
            </a:pPr>
            <a:r>
              <a:rPr lang="en-US" sz="1600" dirty="0">
                <a:solidFill>
                  <a:srgbClr val="002060"/>
                </a:solidFill>
              </a:rPr>
              <a:t>The heating commences at the point the farthest away from the vacuum connection </a:t>
            </a:r>
            <a:r>
              <a:rPr lang="en-US" sz="1600" dirty="0" smtClean="0">
                <a:solidFill>
                  <a:srgbClr val="002060"/>
                </a:solidFill>
              </a:rPr>
              <a:t/>
            </a:r>
            <a:br>
              <a:rPr lang="en-US" sz="1600" dirty="0" smtClean="0">
                <a:solidFill>
                  <a:srgbClr val="002060"/>
                </a:solidFill>
              </a:rPr>
            </a:br>
            <a:r>
              <a:rPr lang="en-US" sz="1600" dirty="0" smtClean="0">
                <a:solidFill>
                  <a:srgbClr val="002060"/>
                </a:solidFill>
              </a:rPr>
              <a:t>to </a:t>
            </a:r>
            <a:r>
              <a:rPr lang="en-US" sz="1600" dirty="0">
                <a:solidFill>
                  <a:srgbClr val="002060"/>
                </a:solidFill>
              </a:rPr>
              <a:t>drive the water out of the glassware.</a:t>
            </a:r>
          </a:p>
          <a:p>
            <a:pPr lvl="1">
              <a:buFont typeface="Arial" panose="020B0604020202020204" pitchFamily="34" charset="0"/>
              <a:buChar char="•"/>
            </a:pPr>
            <a:r>
              <a:rPr lang="en-US" sz="1600" dirty="0" smtClean="0">
                <a:solidFill>
                  <a:srgbClr val="002060"/>
                </a:solidFill>
              </a:rPr>
              <a:t>Direct </a:t>
            </a:r>
            <a:r>
              <a:rPr lang="en-US" sz="1600" dirty="0">
                <a:solidFill>
                  <a:srgbClr val="002060"/>
                </a:solidFill>
              </a:rPr>
              <a:t>heat to the ground glass joints </a:t>
            </a:r>
            <a:r>
              <a:rPr lang="en-US" sz="1600" dirty="0" smtClean="0">
                <a:solidFill>
                  <a:srgbClr val="002060"/>
                </a:solidFill>
              </a:rPr>
              <a:t>has to </a:t>
            </a:r>
            <a:r>
              <a:rPr lang="en-US" sz="1600" dirty="0">
                <a:solidFill>
                  <a:srgbClr val="002060"/>
                </a:solidFill>
              </a:rPr>
              <a:t>be avoided </a:t>
            </a:r>
            <a:r>
              <a:rPr lang="en-US" sz="1600" dirty="0" smtClean="0">
                <a:solidFill>
                  <a:srgbClr val="002060"/>
                </a:solidFill>
              </a:rPr>
              <a:t>to avoid the freezing of the joints</a:t>
            </a:r>
          </a:p>
          <a:p>
            <a:pPr lvl="1">
              <a:buFont typeface="Arial" panose="020B0604020202020204" pitchFamily="34" charset="0"/>
              <a:buChar char="•"/>
            </a:pPr>
            <a:r>
              <a:rPr lang="en-US" sz="1600" dirty="0" smtClean="0">
                <a:solidFill>
                  <a:srgbClr val="002060"/>
                </a:solidFill>
              </a:rPr>
              <a:t>After the heating is completed, a </a:t>
            </a:r>
            <a:r>
              <a:rPr lang="en-US" sz="1600" dirty="0">
                <a:solidFill>
                  <a:srgbClr val="002060"/>
                </a:solidFill>
              </a:rPr>
              <a:t>filled drying tube is placed</a:t>
            </a:r>
            <a:r>
              <a:rPr lang="en-US" sz="1600" dirty="0"/>
              <a:t> </a:t>
            </a:r>
            <a:r>
              <a:rPr lang="en-US" sz="1600" b="1" dirty="0">
                <a:solidFill>
                  <a:srgbClr val="FF0000"/>
                </a:solidFill>
              </a:rPr>
              <a:t>immediately</a:t>
            </a:r>
            <a:r>
              <a:rPr lang="en-US" sz="1600" dirty="0"/>
              <a:t> </a:t>
            </a:r>
            <a:r>
              <a:rPr lang="en-US" sz="1600" dirty="0">
                <a:solidFill>
                  <a:srgbClr val="002060"/>
                </a:solidFill>
              </a:rPr>
              <a:t>on top of the reflux condenser and the remaining holes are plugged </a:t>
            </a:r>
            <a:r>
              <a:rPr lang="en-US" sz="1600" dirty="0" smtClean="0">
                <a:solidFill>
                  <a:srgbClr val="002060"/>
                </a:solidFill>
              </a:rPr>
              <a:t>with rubber septa </a:t>
            </a:r>
          </a:p>
          <a:p>
            <a:pPr lvl="1">
              <a:buFont typeface="Arial" panose="020B0604020202020204" pitchFamily="34" charset="0"/>
              <a:buChar char="•"/>
            </a:pPr>
            <a:r>
              <a:rPr lang="en-US" sz="1600" dirty="0" smtClean="0">
                <a:solidFill>
                  <a:srgbClr val="002060"/>
                </a:solidFill>
              </a:rPr>
              <a:t>After </a:t>
            </a:r>
            <a:r>
              <a:rPr lang="en-US" sz="1600" dirty="0">
                <a:solidFill>
                  <a:srgbClr val="002060"/>
                </a:solidFill>
              </a:rPr>
              <a:t>the student completed the heating of the glassware, the switch has to be set to cooling in order to cool down the filament in the front part of the nozzle. Failure to </a:t>
            </a:r>
            <a:r>
              <a:rPr lang="en-US" sz="1600" dirty="0" smtClean="0">
                <a:solidFill>
                  <a:srgbClr val="002060"/>
                </a:solidFill>
              </a:rPr>
              <a:t/>
            </a:r>
            <a:br>
              <a:rPr lang="en-US" sz="1600" dirty="0" smtClean="0">
                <a:solidFill>
                  <a:srgbClr val="002060"/>
                </a:solidFill>
              </a:rPr>
            </a:br>
            <a:r>
              <a:rPr lang="en-US" sz="1600" dirty="0" smtClean="0">
                <a:solidFill>
                  <a:srgbClr val="002060"/>
                </a:solidFill>
              </a:rPr>
              <a:t>do </a:t>
            </a:r>
            <a:r>
              <a:rPr lang="en-US" sz="1600" dirty="0">
                <a:solidFill>
                  <a:srgbClr val="002060"/>
                </a:solidFill>
              </a:rPr>
              <a:t>so will cause the filament to burn out</a:t>
            </a:r>
          </a:p>
          <a:p>
            <a:pPr lvl="1">
              <a:buFont typeface="Arial" panose="020B0604020202020204" pitchFamily="34" charset="0"/>
              <a:buChar char="•"/>
            </a:pPr>
            <a:r>
              <a:rPr lang="en-US" sz="1600" dirty="0" smtClean="0">
                <a:solidFill>
                  <a:srgbClr val="002060"/>
                </a:solidFill>
              </a:rPr>
              <a:t>The </a:t>
            </a:r>
            <a:r>
              <a:rPr lang="en-US" sz="1600" dirty="0">
                <a:solidFill>
                  <a:srgbClr val="002060"/>
                </a:solidFill>
              </a:rPr>
              <a:t>setup is heated from the bottom up (exact details will be shown during the in-lab demonstration on </a:t>
            </a:r>
            <a:r>
              <a:rPr lang="en-US" sz="1600" dirty="0" smtClean="0">
                <a:solidFill>
                  <a:srgbClr val="FF0000"/>
                </a:solidFill>
              </a:rPr>
              <a:t>2/9/2015 </a:t>
            </a:r>
            <a:r>
              <a:rPr lang="en-US" sz="1600" dirty="0">
                <a:solidFill>
                  <a:srgbClr val="FF0000"/>
                </a:solidFill>
              </a:rPr>
              <a:t>at </a:t>
            </a:r>
            <a:r>
              <a:rPr lang="en-US" sz="1600" dirty="0" smtClean="0">
                <a:solidFill>
                  <a:srgbClr val="FF0000"/>
                </a:solidFill>
              </a:rPr>
              <a:t>4:00 </a:t>
            </a:r>
            <a:r>
              <a:rPr lang="en-US" sz="1600" dirty="0">
                <a:solidFill>
                  <a:srgbClr val="FF0000"/>
                </a:solidFill>
              </a:rPr>
              <a:t>pm, YH 6086</a:t>
            </a:r>
            <a:r>
              <a:rPr lang="en-US" sz="1600" dirty="0"/>
              <a:t>)</a:t>
            </a:r>
          </a:p>
          <a:p>
            <a:pPr lvl="1">
              <a:buFont typeface="Arial" panose="020B0604020202020204" pitchFamily="34" charset="0"/>
              <a:buChar char="•"/>
            </a:pPr>
            <a:endParaRPr lang="en-US" sz="1600" dirty="0" smtClean="0"/>
          </a:p>
        </p:txBody>
      </p:sp>
      <p:pic>
        <p:nvPicPr>
          <p:cNvPr id="4" name="Picture 10" descr="http://t2.gstatic.com/images?q=tbn:ANd9GcR1YBpe0zKMllPrGX63EzvPU1_HZIKdpS-oXy8PBhR9B2rGm94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1" y="1905000"/>
            <a:ext cx="1523999"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99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500" fill="hold"/>
                                        <p:tgtEl>
                                          <p:spTgt spid="4"/>
                                        </p:tgtEl>
                                        <p:attrNameLst>
                                          <p:attrName>ppt_w</p:attrName>
                                        </p:attrNameLst>
                                      </p:cBhvr>
                                      <p:tavLst>
                                        <p:tav tm="0">
                                          <p:val>
                                            <p:fltVal val="0"/>
                                          </p:val>
                                        </p:tav>
                                        <p:tav tm="100000">
                                          <p:val>
                                            <p:strVal val="#ppt_w"/>
                                          </p:val>
                                        </p:tav>
                                      </p:tavLst>
                                    </p:anim>
                                    <p:anim calcmode="lin" valueType="num">
                                      <p:cBhvr>
                                        <p:cTn id="11" dur="500" fill="hold"/>
                                        <p:tgtEl>
                                          <p:spTgt spid="4"/>
                                        </p:tgtEl>
                                        <p:attrNameLst>
                                          <p:attrName>ppt_h</p:attrName>
                                        </p:attrNameLst>
                                      </p:cBhvr>
                                      <p:tavLst>
                                        <p:tav tm="0">
                                          <p:val>
                                            <p:fltVal val="0"/>
                                          </p:val>
                                        </p:tav>
                                        <p:tav tm="100000">
                                          <p:val>
                                            <p:strVal val="#ppt_h"/>
                                          </p:val>
                                        </p:tav>
                                      </p:tavLst>
                                    </p:anim>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Experiment </a:t>
            </a:r>
            <a:r>
              <a:rPr lang="en-US" dirty="0" smtClean="0">
                <a:solidFill>
                  <a:srgbClr val="002060"/>
                </a:solidFill>
              </a:rPr>
              <a:t>IV</a:t>
            </a:r>
            <a:endParaRPr lang="en-US" dirty="0"/>
          </a:p>
        </p:txBody>
      </p:sp>
      <p:sp>
        <p:nvSpPr>
          <p:cNvPr id="4" name="Content Placeholder 3"/>
          <p:cNvSpPr>
            <a:spLocks noGrp="1"/>
          </p:cNvSpPr>
          <p:nvPr>
            <p:ph sz="half" idx="1"/>
          </p:nvPr>
        </p:nvSpPr>
        <p:spPr>
          <a:xfrm>
            <a:off x="457200" y="1554480"/>
            <a:ext cx="4038600" cy="4525963"/>
          </a:xfrm>
        </p:spPr>
        <p:txBody>
          <a:bodyPr>
            <a:normAutofit fontScale="85000" lnSpcReduction="20000"/>
          </a:bodyPr>
          <a:lstStyle/>
          <a:p>
            <a:r>
              <a:rPr lang="en-US" dirty="0" smtClean="0"/>
              <a:t>Prepare the glassware as previously described</a:t>
            </a:r>
          </a:p>
          <a:p>
            <a:r>
              <a:rPr lang="en-US" dirty="0" smtClean="0"/>
              <a:t>Prepare a solution of </a:t>
            </a:r>
            <a:r>
              <a:rPr lang="en-US" dirty="0" err="1" smtClean="0"/>
              <a:t>bromobenzene</a:t>
            </a:r>
            <a:r>
              <a:rPr lang="en-US" dirty="0" smtClean="0"/>
              <a:t> in diethyl ether</a:t>
            </a:r>
          </a:p>
          <a:p>
            <a:r>
              <a:rPr lang="en-US" dirty="0" smtClean="0"/>
              <a:t>Place the solution in the addition funnel</a:t>
            </a:r>
          </a:p>
          <a:p>
            <a:r>
              <a:rPr lang="en-US" dirty="0" smtClean="0"/>
              <a:t>Turn the water on to cool the condenser</a:t>
            </a:r>
          </a:p>
          <a:p>
            <a:r>
              <a:rPr lang="en-US" dirty="0" smtClean="0"/>
              <a:t>Add about 5 mL of the solution to the Mg-turnings</a:t>
            </a:r>
          </a:p>
          <a:p>
            <a:endParaRPr lang="en-US" dirty="0"/>
          </a:p>
        </p:txBody>
      </p:sp>
      <p:sp>
        <p:nvSpPr>
          <p:cNvPr id="5" name="Content Placeholder 4"/>
          <p:cNvSpPr>
            <a:spLocks noGrp="1"/>
          </p:cNvSpPr>
          <p:nvPr>
            <p:ph sz="half" idx="2"/>
          </p:nvPr>
        </p:nvSpPr>
        <p:spPr>
          <a:xfrm>
            <a:off x="4648200" y="1554480"/>
            <a:ext cx="4267200" cy="4572000"/>
          </a:xfrm>
        </p:spPr>
        <p:txBody>
          <a:bodyPr>
            <a:normAutofit fontScale="85000" lnSpcReduction="20000"/>
          </a:bodyPr>
          <a:lstStyle/>
          <a:p>
            <a:r>
              <a:rPr lang="en-US" dirty="0" smtClean="0">
                <a:solidFill>
                  <a:schemeClr val="accent2">
                    <a:lumMod val="50000"/>
                  </a:schemeClr>
                </a:solidFill>
              </a:rPr>
              <a:t>Why is all this fuzz necessary?</a:t>
            </a:r>
          </a:p>
          <a:p>
            <a:endParaRPr lang="en-US" sz="1400" dirty="0" smtClean="0">
              <a:solidFill>
                <a:schemeClr val="accent2">
                  <a:lumMod val="50000"/>
                </a:schemeClr>
              </a:solidFill>
            </a:endParaRPr>
          </a:p>
          <a:p>
            <a:endParaRPr lang="en-US" sz="1400" dirty="0">
              <a:solidFill>
                <a:schemeClr val="accent2">
                  <a:lumMod val="50000"/>
                </a:schemeClr>
              </a:solidFill>
            </a:endParaRPr>
          </a:p>
          <a:p>
            <a:endParaRPr lang="en-US" sz="3100" dirty="0" smtClean="0">
              <a:solidFill>
                <a:schemeClr val="accent2">
                  <a:lumMod val="50000"/>
                </a:schemeClr>
              </a:solidFill>
            </a:endParaRPr>
          </a:p>
          <a:p>
            <a:endParaRPr lang="en-US" sz="1400" dirty="0">
              <a:solidFill>
                <a:schemeClr val="accent2">
                  <a:lumMod val="50000"/>
                </a:schemeClr>
              </a:solidFill>
            </a:endParaRPr>
          </a:p>
          <a:p>
            <a:r>
              <a:rPr lang="en-US" dirty="0" smtClean="0">
                <a:solidFill>
                  <a:schemeClr val="accent2">
                    <a:lumMod val="50000"/>
                  </a:schemeClr>
                </a:solidFill>
              </a:rPr>
              <a:t>How is the done most efficiently?</a:t>
            </a:r>
          </a:p>
          <a:p>
            <a:endParaRPr lang="en-US" sz="1900" dirty="0" smtClean="0">
              <a:solidFill>
                <a:schemeClr val="accent2">
                  <a:lumMod val="50000"/>
                </a:schemeClr>
              </a:solidFill>
            </a:endParaRPr>
          </a:p>
          <a:p>
            <a:r>
              <a:rPr lang="en-US" dirty="0" smtClean="0">
                <a:solidFill>
                  <a:schemeClr val="accent2">
                    <a:lumMod val="50000"/>
                  </a:schemeClr>
                </a:solidFill>
              </a:rPr>
              <a:t>Why is this necessary?</a:t>
            </a:r>
          </a:p>
          <a:p>
            <a:r>
              <a:rPr lang="en-US" dirty="0" smtClean="0">
                <a:solidFill>
                  <a:schemeClr val="accent2">
                    <a:lumMod val="50000"/>
                  </a:schemeClr>
                </a:solidFill>
              </a:rPr>
              <a:t>Why is so little added only?</a:t>
            </a:r>
          </a:p>
          <a:p>
            <a:r>
              <a:rPr lang="en-US" dirty="0" smtClean="0">
                <a:solidFill>
                  <a:schemeClr val="accent2">
                    <a:lumMod val="50000"/>
                  </a:schemeClr>
                </a:solidFill>
              </a:rPr>
              <a:t>What should be observed here?</a:t>
            </a:r>
          </a:p>
          <a:p>
            <a:r>
              <a:rPr lang="en-US" dirty="0" smtClean="0">
                <a:solidFill>
                  <a:schemeClr val="accent2">
                    <a:lumMod val="50000"/>
                  </a:schemeClr>
                </a:solidFill>
              </a:rPr>
              <a:t>How can the reaction be initiated? </a:t>
            </a:r>
            <a:endParaRPr lang="en-US" dirty="0">
              <a:solidFill>
                <a:schemeClr val="accent2">
                  <a:lumMod val="50000"/>
                </a:schemeClr>
              </a:solidFill>
            </a:endParaRPr>
          </a:p>
        </p:txBody>
      </p:sp>
      <p:sp>
        <p:nvSpPr>
          <p:cNvPr id="6" name="TextBox 5"/>
          <p:cNvSpPr txBox="1"/>
          <p:nvPr/>
        </p:nvSpPr>
        <p:spPr>
          <a:xfrm>
            <a:off x="4960471" y="5983069"/>
            <a:ext cx="4014882" cy="646331"/>
          </a:xfrm>
          <a:prstGeom prst="rect">
            <a:avLst/>
          </a:prstGeom>
          <a:noFill/>
        </p:spPr>
        <p:txBody>
          <a:bodyPr wrap="none" rtlCol="0">
            <a:spAutoFit/>
          </a:bodyPr>
          <a:lstStyle/>
          <a:p>
            <a:pPr marL="342900" indent="-342900">
              <a:buAutoNum type="arabicPeriod"/>
            </a:pPr>
            <a:r>
              <a:rPr lang="en-US" b="1" dirty="0" smtClean="0">
                <a:solidFill>
                  <a:srgbClr val="FF0000"/>
                </a:solidFill>
              </a:rPr>
              <a:t>By heating with </a:t>
            </a:r>
            <a:r>
              <a:rPr lang="en-US" b="1" dirty="0" smtClean="0">
                <a:solidFill>
                  <a:srgbClr val="FF0000"/>
                </a:solidFill>
              </a:rPr>
              <a:t>a warm water bath</a:t>
            </a:r>
            <a:endParaRPr lang="en-US" b="1" dirty="0" smtClean="0">
              <a:solidFill>
                <a:srgbClr val="FF0000"/>
              </a:solidFill>
            </a:endParaRPr>
          </a:p>
          <a:p>
            <a:pPr marL="342900" indent="-342900">
              <a:buAutoNum type="arabicPeriod"/>
            </a:pPr>
            <a:r>
              <a:rPr lang="en-US" b="1" dirty="0" smtClean="0">
                <a:solidFill>
                  <a:srgbClr val="FF0000"/>
                </a:solidFill>
              </a:rPr>
              <a:t>Addition of a few crystals of iodine</a:t>
            </a:r>
            <a:endParaRPr lang="en-US" b="1" dirty="0">
              <a:solidFill>
                <a:srgbClr val="FF0000"/>
              </a:solidFill>
            </a:endParaRPr>
          </a:p>
        </p:txBody>
      </p:sp>
      <p:sp>
        <p:nvSpPr>
          <p:cNvPr id="7" name="TextBox 6"/>
          <p:cNvSpPr txBox="1"/>
          <p:nvPr/>
        </p:nvSpPr>
        <p:spPr>
          <a:xfrm>
            <a:off x="4943698" y="2173069"/>
            <a:ext cx="3506409" cy="646331"/>
          </a:xfrm>
          <a:prstGeom prst="rect">
            <a:avLst/>
          </a:prstGeom>
          <a:noFill/>
        </p:spPr>
        <p:txBody>
          <a:bodyPr wrap="none" rtlCol="0">
            <a:spAutoFit/>
          </a:bodyPr>
          <a:lstStyle/>
          <a:p>
            <a:r>
              <a:rPr lang="en-US" b="1" dirty="0" smtClean="0">
                <a:solidFill>
                  <a:srgbClr val="FF0000"/>
                </a:solidFill>
              </a:rPr>
              <a:t>To minimize the amount of water </a:t>
            </a:r>
            <a:br>
              <a:rPr lang="en-US" b="1" dirty="0" smtClean="0">
                <a:solidFill>
                  <a:srgbClr val="FF0000"/>
                </a:solidFill>
              </a:rPr>
            </a:br>
            <a:r>
              <a:rPr lang="en-US" b="1" dirty="0" smtClean="0">
                <a:solidFill>
                  <a:srgbClr val="FF0000"/>
                </a:solidFill>
              </a:rPr>
              <a:t>in the system as much as possible</a:t>
            </a:r>
            <a:endParaRPr lang="en-US" b="1" dirty="0">
              <a:solidFill>
                <a:srgbClr val="FF0000"/>
              </a:solidFill>
            </a:endParaRPr>
          </a:p>
        </p:txBody>
      </p:sp>
      <p:sp>
        <p:nvSpPr>
          <p:cNvPr id="8" name="TextBox 7"/>
          <p:cNvSpPr txBox="1"/>
          <p:nvPr/>
        </p:nvSpPr>
        <p:spPr>
          <a:xfrm>
            <a:off x="4943698" y="3706462"/>
            <a:ext cx="2492990" cy="369332"/>
          </a:xfrm>
          <a:prstGeom prst="rect">
            <a:avLst/>
          </a:prstGeom>
          <a:noFill/>
        </p:spPr>
        <p:txBody>
          <a:bodyPr wrap="none" rtlCol="0">
            <a:spAutoFit/>
          </a:bodyPr>
          <a:lstStyle/>
          <a:p>
            <a:r>
              <a:rPr lang="en-US" b="1" dirty="0" smtClean="0">
                <a:solidFill>
                  <a:srgbClr val="FF0000"/>
                </a:solidFill>
              </a:rPr>
              <a:t>Use a short stem funnel</a:t>
            </a:r>
            <a:endParaRPr lang="en-US" b="1" dirty="0">
              <a:solidFill>
                <a:srgbClr val="FF0000"/>
              </a:solidFill>
            </a:endParaRPr>
          </a:p>
        </p:txBody>
      </p:sp>
      <p:sp>
        <p:nvSpPr>
          <p:cNvPr id="2" name="AutoShape 2" descr="data:image/jpeg;base64,/9j/4AAQSkZJRgABAQAAAQABAAD/2wBDAAkGBwgHBgkIBwgKCgkLDRYPDQwMDRsUFRAWIB0iIiAdHx8kKDQsJCYxJx8fLT0tMTU3Ojo6Iys/RD84QzQ5Ojf/2wBDAQoKCg0MDRoPDxo3JR8lNzc3Nzc3Nzc3Nzc3Nzc3Nzc3Nzc3Nzc3Nzc3Nzc3Nzc3Nzc3Nzc3Nzc3Nzc3Nzc3Nzf/wAARCABaAFoDASIAAhEBAxEB/8QAGwABAQEBAQADAAAAAAAAAAAAAAQFAwYBAgf/xAA0EAACAgECAwQGCgMAAAAAAAAAAQIDBAUREiExQVFhcRMyUoGRsgYVIzM0QpKhsdEUIsH/xAAUAQEAAAAAAAAAAAAAAAAAAAAA/8QAFBEBAAAAAAAAAAAAAAAAAAAAAP/aAAwDAQACEQMRAD8A/cQAABNqGdj6diTysuxV1Q2Tfe29kl3ttpEay8nKip1yVNUlut1vJr/n7+SA1RuZLocvvb77POfD8uw9BBds/fZL+wNYGO8dKXFCy6Mu9Wyf7PdHzGeZS/s71al+W1bN+9dPgBrgiwdRqy7LKfUyKvXql1Xj4rmi0AAAAAAz9f0mjXNKv0/JcowtS2nB7ShJPeMl4ppM8ppGrapp0rtN1XT7Mt4cuCWVhpOTT5xcq+T5rtjun4bM92Yev4c6ra9XxIt348eG6EettXVrzj1XvXaBxq1/S7FzyvRP2b65VtfqSLI5eLOvjhk1OHtKa2OlVsMimFtclOua4otc00fbgj7KAhs1rS6/Wz6H4QfG/gtyS/XI+inZh4OTdGKbdlsPQ1pd7ctn+xtJJeqkvIirq+ss5KXPExpJy7rJrml5Lk37vEDh9FtFux8jJ1rUp8eo50YqUYpqNNa3cYRXv3b6/A9GAAAAAAAAABgU1fVWo/4XTEym543dCfWVf8yXhuuw0kjrnYsMzGlVNuL3UoTXWElzTXkyWq9qiUshKE6+Vi7mu7wfVeYHPMsnxV4tH39+/C/Yiusn5fzsaGJj14uPCmpbRiu3q+9vxZw0/HcXPJuX29vVP8keyP8AfiWgAAAAAAAAAAAIslJ5SjstnwN/qZaRX/jY+UPmYFoAAAAAAAAAAAAAQ5H46HlH5i4z8p7ahUu9R+YDQAAAAAAAAAAAAADlPHrnarZL/dbJPye51AAAAAAAAAH/2Q=="/>
          <p:cNvSpPr>
            <a:spLocks noChangeAspect="1" noChangeArrowheads="1"/>
          </p:cNvSpPr>
          <p:nvPr/>
        </p:nvSpPr>
        <p:spPr bwMode="auto">
          <a:xfrm>
            <a:off x="155575" y="-411163"/>
            <a:ext cx="85725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4" descr="data:image/jpeg;base64,/9j/4AAQSkZJRgABAQAAAQABAAD/2wBDAAkGBwgHBgkIBwgKCgkLDRYPDQwMDRsUFRAWIB0iIiAdHx8kKDQsJCYxJx8fLT0tMTU3Ojo6Iys/RD84QzQ5Ojf/2wBDAQoKCg0MDRoPDxo3JR8lNzc3Nzc3Nzc3Nzc3Nzc3Nzc3Nzc3Nzc3Nzc3Nzc3Nzc3Nzc3Nzc3Nzc3Nzc3Nzc3Nzf/wAARCABaAFoDASIAAhEBAxEB/8QAGwABAQEBAQADAAAAAAAAAAAAAAQFAwYBAgf/xAA0EAACAgECAwQGCgMAAAAAAAAAAQIDBAUREiExQVFhcRMyUoGRsgYVIzM0QpKhsdEUIsH/xAAUAQEAAAAAAAAAAAAAAAAAAAAA/8QAFBEBAAAAAAAAAAAAAAAAAAAAAP/aAAwDAQACEQMRAD8A/cQAABNqGdj6diTysuxV1Q2Tfe29kl3ttpEay8nKip1yVNUlut1vJr/n7+SA1RuZLocvvb77POfD8uw9BBds/fZL+wNYGO8dKXFCy6Mu9Wyf7PdHzGeZS/s71al+W1bN+9dPgBrgiwdRqy7LKfUyKvXql1Xj4rmi0AAAAAAz9f0mjXNKv0/JcowtS2nB7ShJPeMl4ppM8ppGrapp0rtN1XT7Mt4cuCWVhpOTT5xcq+T5rtjun4bM92Yev4c6ra9XxIt348eG6EettXVrzj1XvXaBxq1/S7FzyvRP2b65VtfqSLI5eLOvjhk1OHtKa2OlVsMimFtclOua4otc00fbgj7KAhs1rS6/Wz6H4QfG/gtyS/XI+inZh4OTdGKbdlsPQ1pd7ctn+xtJJeqkvIirq+ss5KXPExpJy7rJrml5Lk37vEDh9FtFux8jJ1rUp8eo50YqUYpqNNa3cYRXv3b6/A9GAAAAAAAAABgU1fVWo/4XTEym543dCfWVf8yXhuuw0kjrnYsMzGlVNuL3UoTXWElzTXkyWq9qiUshKE6+Vi7mu7wfVeYHPMsnxV4tH39+/C/Yiusn5fzsaGJj14uPCmpbRiu3q+9vxZw0/HcXPJuX29vVP8keyP8AfiWgAAAAAAAAAAAIslJ5SjstnwN/qZaRX/jY+UPmYFoAAAAAAAAAAAAAQ5H46HlH5i4z8p7ahUu9R+YDQAAAAAAAAAAAAADlPHrnarZL/dbJPye51AAAAAAAAAH/2Q=="/>
          <p:cNvSpPr>
            <a:spLocks noChangeAspect="1" noChangeArrowheads="1"/>
          </p:cNvSpPr>
          <p:nvPr/>
        </p:nvSpPr>
        <p:spPr bwMode="auto">
          <a:xfrm>
            <a:off x="307975" y="-258763"/>
            <a:ext cx="85725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3603" y="3248025"/>
            <a:ext cx="8572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945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barn(inVertical)">
                                      <p:cBhvr>
                                        <p:cTn id="24" dur="500"/>
                                        <p:tgtEl>
                                          <p:spTgt spid="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barn(inVertical)">
                                      <p:cBhvr>
                                        <p:cTn id="29" dur="500"/>
                                        <p:tgtEl>
                                          <p:spTgt spid="4">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barn(inVertical)">
                                      <p:cBhvr>
                                        <p:cTn id="34" dur="500"/>
                                        <p:tgtEl>
                                          <p:spTgt spid="5">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500" fill="hold"/>
                                        <p:tgtEl>
                                          <p:spTgt spid="8"/>
                                        </p:tgtEl>
                                        <p:attrNameLst>
                                          <p:attrName>ppt_w</p:attrName>
                                        </p:attrNameLst>
                                      </p:cBhvr>
                                      <p:tavLst>
                                        <p:tav tm="0">
                                          <p:val>
                                            <p:fltVal val="0"/>
                                          </p:val>
                                        </p:tav>
                                        <p:tav tm="100000">
                                          <p:val>
                                            <p:strVal val="#ppt_w"/>
                                          </p:val>
                                        </p:tav>
                                      </p:tavLst>
                                    </p:anim>
                                    <p:anim calcmode="lin" valueType="num">
                                      <p:cBhvr>
                                        <p:cTn id="40" dur="500" fill="hold"/>
                                        <p:tgtEl>
                                          <p:spTgt spid="8"/>
                                        </p:tgtEl>
                                        <p:attrNameLst>
                                          <p:attrName>ppt_h</p:attrName>
                                        </p:attrNameLst>
                                      </p:cBhvr>
                                      <p:tavLst>
                                        <p:tav tm="0">
                                          <p:val>
                                            <p:fltVal val="0"/>
                                          </p:val>
                                        </p:tav>
                                        <p:tav tm="100000">
                                          <p:val>
                                            <p:strVal val="#ppt_h"/>
                                          </p:val>
                                        </p:tav>
                                      </p:tavLst>
                                    </p:anim>
                                    <p:animEffect transition="in" filter="fade">
                                      <p:cBhvr>
                                        <p:cTn id="41" dur="500"/>
                                        <p:tgtEl>
                                          <p:spTgt spid="8"/>
                                        </p:tgtEl>
                                      </p:cBhvr>
                                    </p:animEffect>
                                  </p:childTnLst>
                                </p:cTn>
                              </p:par>
                              <p:par>
                                <p:cTn id="42" presetID="53" presetClass="entr" presetSubtype="16" fill="hold" nodeType="withEffect">
                                  <p:stCondLst>
                                    <p:cond delay="0"/>
                                  </p:stCondLst>
                                  <p:childTnLst>
                                    <p:set>
                                      <p:cBhvr>
                                        <p:cTn id="43" dur="1" fill="hold">
                                          <p:stCondLst>
                                            <p:cond delay="0"/>
                                          </p:stCondLst>
                                        </p:cTn>
                                        <p:tgtEl>
                                          <p:spTgt spid="2053"/>
                                        </p:tgtEl>
                                        <p:attrNameLst>
                                          <p:attrName>style.visibility</p:attrName>
                                        </p:attrNameLst>
                                      </p:cBhvr>
                                      <p:to>
                                        <p:strVal val="visible"/>
                                      </p:to>
                                    </p:set>
                                    <p:anim calcmode="lin" valueType="num">
                                      <p:cBhvr>
                                        <p:cTn id="44" dur="500" fill="hold"/>
                                        <p:tgtEl>
                                          <p:spTgt spid="2053"/>
                                        </p:tgtEl>
                                        <p:attrNameLst>
                                          <p:attrName>ppt_w</p:attrName>
                                        </p:attrNameLst>
                                      </p:cBhvr>
                                      <p:tavLst>
                                        <p:tav tm="0">
                                          <p:val>
                                            <p:fltVal val="0"/>
                                          </p:val>
                                        </p:tav>
                                        <p:tav tm="100000">
                                          <p:val>
                                            <p:strVal val="#ppt_w"/>
                                          </p:val>
                                        </p:tav>
                                      </p:tavLst>
                                    </p:anim>
                                    <p:anim calcmode="lin" valueType="num">
                                      <p:cBhvr>
                                        <p:cTn id="45" dur="500" fill="hold"/>
                                        <p:tgtEl>
                                          <p:spTgt spid="2053"/>
                                        </p:tgtEl>
                                        <p:attrNameLst>
                                          <p:attrName>ppt_h</p:attrName>
                                        </p:attrNameLst>
                                      </p:cBhvr>
                                      <p:tavLst>
                                        <p:tav tm="0">
                                          <p:val>
                                            <p:fltVal val="0"/>
                                          </p:val>
                                        </p:tav>
                                        <p:tav tm="100000">
                                          <p:val>
                                            <p:strVal val="#ppt_h"/>
                                          </p:val>
                                        </p:tav>
                                      </p:tavLst>
                                    </p:anim>
                                    <p:animEffect transition="in" filter="fade">
                                      <p:cBhvr>
                                        <p:cTn id="46" dur="500"/>
                                        <p:tgtEl>
                                          <p:spTgt spid="2053"/>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4">
                                            <p:txEl>
                                              <p:pRg st="3" end="3"/>
                                            </p:txEl>
                                          </p:spTgt>
                                        </p:tgtEl>
                                        <p:attrNameLst>
                                          <p:attrName>style.visibility</p:attrName>
                                        </p:attrNameLst>
                                      </p:cBhvr>
                                      <p:to>
                                        <p:strVal val="visible"/>
                                      </p:to>
                                    </p:set>
                                    <p:animEffect transition="in" filter="barn(inVertical)">
                                      <p:cBhvr>
                                        <p:cTn id="51" dur="500"/>
                                        <p:tgtEl>
                                          <p:spTgt spid="4">
                                            <p:txEl>
                                              <p:pRg st="3" end="3"/>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barn(inVertical)">
                                      <p:cBhvr>
                                        <p:cTn id="56" dur="500"/>
                                        <p:tgtEl>
                                          <p:spTgt spid="5">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4">
                                            <p:txEl>
                                              <p:pRg st="4" end="4"/>
                                            </p:txEl>
                                          </p:spTgt>
                                        </p:tgtEl>
                                        <p:attrNameLst>
                                          <p:attrName>style.visibility</p:attrName>
                                        </p:attrNameLst>
                                      </p:cBhvr>
                                      <p:to>
                                        <p:strVal val="visible"/>
                                      </p:to>
                                    </p:set>
                                    <p:animEffect transition="in" filter="barn(inVertical)">
                                      <p:cBhvr>
                                        <p:cTn id="61" dur="500"/>
                                        <p:tgtEl>
                                          <p:spTgt spid="4">
                                            <p:txEl>
                                              <p:pRg st="4" end="4"/>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nodeType="clickEffect">
                                  <p:stCondLst>
                                    <p:cond delay="0"/>
                                  </p:stCondLst>
                                  <p:childTnLst>
                                    <p:set>
                                      <p:cBhvr>
                                        <p:cTn id="65" dur="1" fill="hold">
                                          <p:stCondLst>
                                            <p:cond delay="0"/>
                                          </p:stCondLst>
                                        </p:cTn>
                                        <p:tgtEl>
                                          <p:spTgt spid="5">
                                            <p:txEl>
                                              <p:pRg st="8" end="8"/>
                                            </p:txEl>
                                          </p:spTgt>
                                        </p:tgtEl>
                                        <p:attrNameLst>
                                          <p:attrName>style.visibility</p:attrName>
                                        </p:attrNameLst>
                                      </p:cBhvr>
                                      <p:to>
                                        <p:strVal val="visible"/>
                                      </p:to>
                                    </p:set>
                                    <p:animEffect transition="in" filter="barn(inVertical)">
                                      <p:cBhvr>
                                        <p:cTn id="66" dur="500"/>
                                        <p:tgtEl>
                                          <p:spTgt spid="5">
                                            <p:txEl>
                                              <p:pRg st="8" end="8"/>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nodeType="clickEffect">
                                  <p:stCondLst>
                                    <p:cond delay="0"/>
                                  </p:stCondLst>
                                  <p:childTnLst>
                                    <p:set>
                                      <p:cBhvr>
                                        <p:cTn id="70" dur="1" fill="hold">
                                          <p:stCondLst>
                                            <p:cond delay="0"/>
                                          </p:stCondLst>
                                        </p:cTn>
                                        <p:tgtEl>
                                          <p:spTgt spid="5">
                                            <p:txEl>
                                              <p:pRg st="9" end="9"/>
                                            </p:txEl>
                                          </p:spTgt>
                                        </p:tgtEl>
                                        <p:attrNameLst>
                                          <p:attrName>style.visibility</p:attrName>
                                        </p:attrNameLst>
                                      </p:cBhvr>
                                      <p:to>
                                        <p:strVal val="visible"/>
                                      </p:to>
                                    </p:set>
                                    <p:animEffect transition="in" filter="barn(inVertical)">
                                      <p:cBhvr>
                                        <p:cTn id="71" dur="500"/>
                                        <p:tgtEl>
                                          <p:spTgt spid="5">
                                            <p:txEl>
                                              <p:pRg st="9" end="9"/>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nodeType="clickEffect">
                                  <p:stCondLst>
                                    <p:cond delay="0"/>
                                  </p:stCondLst>
                                  <p:childTnLst>
                                    <p:set>
                                      <p:cBhvr>
                                        <p:cTn id="75" dur="1" fill="hold">
                                          <p:stCondLst>
                                            <p:cond delay="0"/>
                                          </p:stCondLst>
                                        </p:cTn>
                                        <p:tgtEl>
                                          <p:spTgt spid="5">
                                            <p:txEl>
                                              <p:pRg st="10" end="10"/>
                                            </p:txEl>
                                          </p:spTgt>
                                        </p:tgtEl>
                                        <p:attrNameLst>
                                          <p:attrName>style.visibility</p:attrName>
                                        </p:attrNameLst>
                                      </p:cBhvr>
                                      <p:to>
                                        <p:strVal val="visible"/>
                                      </p:to>
                                    </p:set>
                                    <p:animEffect transition="in" filter="barn(inVertical)">
                                      <p:cBhvr>
                                        <p:cTn id="76" dur="500"/>
                                        <p:tgtEl>
                                          <p:spTgt spid="5">
                                            <p:txEl>
                                              <p:pRg st="10" end="1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anim calcmode="lin" valueType="num">
                                      <p:cBhvr>
                                        <p:cTn id="81" dur="500" fill="hold"/>
                                        <p:tgtEl>
                                          <p:spTgt spid="6"/>
                                        </p:tgtEl>
                                        <p:attrNameLst>
                                          <p:attrName>ppt_w</p:attrName>
                                        </p:attrNameLst>
                                      </p:cBhvr>
                                      <p:tavLst>
                                        <p:tav tm="0">
                                          <p:val>
                                            <p:fltVal val="0"/>
                                          </p:val>
                                        </p:tav>
                                        <p:tav tm="100000">
                                          <p:val>
                                            <p:strVal val="#ppt_w"/>
                                          </p:val>
                                        </p:tav>
                                      </p:tavLst>
                                    </p:anim>
                                    <p:anim calcmode="lin" valueType="num">
                                      <p:cBhvr>
                                        <p:cTn id="82" dur="500" fill="hold"/>
                                        <p:tgtEl>
                                          <p:spTgt spid="6"/>
                                        </p:tgtEl>
                                        <p:attrNameLst>
                                          <p:attrName>ppt_h</p:attrName>
                                        </p:attrNameLst>
                                      </p:cBhvr>
                                      <p:tavLst>
                                        <p:tav tm="0">
                                          <p:val>
                                            <p:fltVal val="0"/>
                                          </p:val>
                                        </p:tav>
                                        <p:tav tm="100000">
                                          <p:val>
                                            <p:strVal val="#ppt_h"/>
                                          </p:val>
                                        </p:tav>
                                      </p:tavLst>
                                    </p:anim>
                                    <p:animEffect transition="in" filter="fade">
                                      <p:cBhvr>
                                        <p:cTn id="8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2060"/>
                </a:solidFill>
              </a:rPr>
              <a:t>Experiment </a:t>
            </a:r>
            <a:r>
              <a:rPr lang="en-US" dirty="0" smtClean="0">
                <a:solidFill>
                  <a:srgbClr val="002060"/>
                </a:solidFill>
              </a:rPr>
              <a:t>V</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After the reaction initiated, add the </a:t>
            </a:r>
            <a:r>
              <a:rPr lang="en-US" dirty="0" err="1" smtClean="0"/>
              <a:t>bromobenzene</a:t>
            </a:r>
            <a:r>
              <a:rPr lang="en-US" dirty="0" smtClean="0"/>
              <a:t> solution</a:t>
            </a:r>
            <a:endParaRPr lang="en-US" dirty="0"/>
          </a:p>
          <a:p>
            <a:endParaRPr lang="en-US" dirty="0" smtClean="0"/>
          </a:p>
          <a:p>
            <a:endParaRPr lang="en-US" dirty="0"/>
          </a:p>
          <a:p>
            <a:endParaRPr lang="en-US" dirty="0" smtClean="0"/>
          </a:p>
          <a:p>
            <a:endParaRPr lang="en-US" sz="4000" dirty="0" smtClean="0"/>
          </a:p>
          <a:p>
            <a:r>
              <a:rPr lang="en-US" dirty="0" smtClean="0"/>
              <a:t>After the addition is completed, gently reflux the mixture</a:t>
            </a:r>
          </a:p>
          <a:p>
            <a:r>
              <a:rPr lang="en-US" dirty="0" smtClean="0"/>
              <a:t>Cool the mixture and pour it in a large beaker containing dry ice</a:t>
            </a:r>
          </a:p>
          <a:p>
            <a:endParaRPr lang="en-US" sz="6200" dirty="0" smtClean="0"/>
          </a:p>
          <a:p>
            <a:r>
              <a:rPr lang="en-US" dirty="0" smtClean="0"/>
              <a:t>Place watch glass on the top of the beaker</a:t>
            </a:r>
            <a:endParaRPr lang="en-US" dirty="0"/>
          </a:p>
        </p:txBody>
      </p:sp>
      <p:sp>
        <p:nvSpPr>
          <p:cNvPr id="4" name="Content Placeholder 3"/>
          <p:cNvSpPr>
            <a:spLocks noGrp="1"/>
          </p:cNvSpPr>
          <p:nvPr>
            <p:ph sz="half" idx="2"/>
          </p:nvPr>
        </p:nvSpPr>
        <p:spPr/>
        <p:txBody>
          <a:bodyPr>
            <a:normAutofit fontScale="70000" lnSpcReduction="20000"/>
          </a:bodyPr>
          <a:lstStyle/>
          <a:p>
            <a:r>
              <a:rPr lang="en-US" dirty="0" smtClean="0">
                <a:solidFill>
                  <a:schemeClr val="accent2">
                    <a:lumMod val="50000"/>
                  </a:schemeClr>
                </a:solidFill>
              </a:rPr>
              <a:t>Which observations are made here?</a:t>
            </a:r>
          </a:p>
          <a:p>
            <a:endParaRPr lang="en-US" dirty="0" smtClean="0">
              <a:solidFill>
                <a:schemeClr val="accent2">
                  <a:lumMod val="50000"/>
                </a:schemeClr>
              </a:solidFill>
            </a:endParaRPr>
          </a:p>
          <a:p>
            <a:endParaRPr lang="en-US" sz="1100" dirty="0" smtClean="0">
              <a:solidFill>
                <a:schemeClr val="accent2">
                  <a:lumMod val="50000"/>
                </a:schemeClr>
              </a:solidFill>
            </a:endParaRPr>
          </a:p>
          <a:p>
            <a:endParaRPr lang="en-US" sz="4000" dirty="0" smtClean="0">
              <a:solidFill>
                <a:schemeClr val="accent2">
                  <a:lumMod val="50000"/>
                </a:schemeClr>
              </a:solidFill>
            </a:endParaRPr>
          </a:p>
          <a:p>
            <a:r>
              <a:rPr lang="en-US" dirty="0" smtClean="0">
                <a:solidFill>
                  <a:schemeClr val="accent2">
                    <a:lumMod val="50000"/>
                  </a:schemeClr>
                </a:solidFill>
              </a:rPr>
              <a:t>How </a:t>
            </a:r>
            <a:r>
              <a:rPr lang="en-US" dirty="0">
                <a:solidFill>
                  <a:schemeClr val="accent2">
                    <a:lumMod val="50000"/>
                  </a:schemeClr>
                </a:solidFill>
              </a:rPr>
              <a:t>fast should the solution be added?</a:t>
            </a:r>
          </a:p>
          <a:p>
            <a:endParaRPr lang="en-US" sz="3400" dirty="0" smtClean="0">
              <a:solidFill>
                <a:schemeClr val="accent2">
                  <a:lumMod val="50000"/>
                </a:schemeClr>
              </a:solidFill>
            </a:endParaRPr>
          </a:p>
          <a:p>
            <a:endParaRPr lang="en-US" sz="1200" dirty="0">
              <a:solidFill>
                <a:schemeClr val="accent2">
                  <a:lumMod val="50000"/>
                </a:schemeClr>
              </a:solidFill>
            </a:endParaRPr>
          </a:p>
          <a:p>
            <a:r>
              <a:rPr lang="en-US" dirty="0" smtClean="0">
                <a:solidFill>
                  <a:schemeClr val="accent2">
                    <a:lumMod val="50000"/>
                  </a:schemeClr>
                </a:solidFill>
              </a:rPr>
              <a:t>Why is it important to use a large beaker?</a:t>
            </a:r>
          </a:p>
          <a:p>
            <a:endParaRPr lang="en-US" dirty="0" smtClean="0">
              <a:solidFill>
                <a:schemeClr val="accent2">
                  <a:lumMod val="50000"/>
                </a:schemeClr>
              </a:solidFill>
            </a:endParaRPr>
          </a:p>
          <a:p>
            <a:r>
              <a:rPr lang="en-US" dirty="0" smtClean="0">
                <a:solidFill>
                  <a:schemeClr val="accent2">
                    <a:lumMod val="50000"/>
                  </a:schemeClr>
                </a:solidFill>
              </a:rPr>
              <a:t>When is the dry-ice weight?</a:t>
            </a:r>
          </a:p>
          <a:p>
            <a:r>
              <a:rPr lang="en-US" dirty="0" smtClean="0">
                <a:solidFill>
                  <a:schemeClr val="accent2">
                    <a:lumMod val="50000"/>
                  </a:schemeClr>
                </a:solidFill>
              </a:rPr>
              <a:t>Why is the watch glass placed on the top?</a:t>
            </a:r>
            <a:endParaRPr lang="en-US" dirty="0">
              <a:solidFill>
                <a:schemeClr val="accent2">
                  <a:lumMod val="50000"/>
                </a:schemeClr>
              </a:solidFill>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6213" y="2164170"/>
            <a:ext cx="1097279" cy="82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2182" y="2164170"/>
            <a:ext cx="1097279" cy="82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1753" y="2164170"/>
            <a:ext cx="1097279" cy="82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032767" y="4495800"/>
            <a:ext cx="3200400" cy="369332"/>
          </a:xfrm>
          <a:prstGeom prst="rect">
            <a:avLst/>
          </a:prstGeom>
          <a:noFill/>
        </p:spPr>
        <p:txBody>
          <a:bodyPr wrap="square" rtlCol="0">
            <a:spAutoFit/>
          </a:bodyPr>
          <a:lstStyle/>
          <a:p>
            <a:r>
              <a:rPr lang="en-US" b="1" dirty="0" smtClean="0">
                <a:solidFill>
                  <a:srgbClr val="FF0000"/>
                </a:solidFill>
              </a:rPr>
              <a:t>The mixture will foam heavily</a:t>
            </a:r>
            <a:endParaRPr lang="en-US" b="1" dirty="0">
              <a:solidFill>
                <a:srgbClr val="FF0000"/>
              </a:solidFill>
            </a:endParaRPr>
          </a:p>
        </p:txBody>
      </p:sp>
      <p:sp>
        <p:nvSpPr>
          <p:cNvPr id="9" name="TextBox 8"/>
          <p:cNvSpPr txBox="1"/>
          <p:nvPr/>
        </p:nvSpPr>
        <p:spPr>
          <a:xfrm>
            <a:off x="5018876" y="3468469"/>
            <a:ext cx="3200400" cy="646331"/>
          </a:xfrm>
          <a:prstGeom prst="rect">
            <a:avLst/>
          </a:prstGeom>
          <a:noFill/>
        </p:spPr>
        <p:txBody>
          <a:bodyPr wrap="square" rtlCol="0">
            <a:spAutoFit/>
          </a:bodyPr>
          <a:lstStyle/>
          <a:p>
            <a:r>
              <a:rPr lang="en-US" b="1" dirty="0" smtClean="0">
                <a:solidFill>
                  <a:srgbClr val="FF0000"/>
                </a:solidFill>
              </a:rPr>
              <a:t>The mixture has to maintain a gentle boil</a:t>
            </a:r>
            <a:endParaRPr lang="en-US" b="1" dirty="0">
              <a:solidFill>
                <a:srgbClr val="FF0000"/>
              </a:solidFill>
            </a:endParaRPr>
          </a:p>
        </p:txBody>
      </p:sp>
      <p:sp>
        <p:nvSpPr>
          <p:cNvPr id="10" name="TextBox 9"/>
          <p:cNvSpPr txBox="1"/>
          <p:nvPr/>
        </p:nvSpPr>
        <p:spPr>
          <a:xfrm>
            <a:off x="5029200" y="5678269"/>
            <a:ext cx="3200400" cy="646331"/>
          </a:xfrm>
          <a:prstGeom prst="rect">
            <a:avLst/>
          </a:prstGeom>
          <a:noFill/>
        </p:spPr>
        <p:txBody>
          <a:bodyPr wrap="square" rtlCol="0">
            <a:spAutoFit/>
          </a:bodyPr>
          <a:lstStyle/>
          <a:p>
            <a:r>
              <a:rPr lang="en-US" b="1" dirty="0" smtClean="0">
                <a:solidFill>
                  <a:srgbClr val="FF0000"/>
                </a:solidFill>
              </a:rPr>
              <a:t>The keep the moisture out during the reaction</a:t>
            </a:r>
            <a:endParaRPr lang="en-US" b="1" dirty="0">
              <a:solidFill>
                <a:srgbClr val="FF0000"/>
              </a:solidFill>
            </a:endParaRPr>
          </a:p>
        </p:txBody>
      </p:sp>
    </p:spTree>
    <p:extLst>
      <p:ext uri="{BB962C8B-B14F-4D97-AF65-F5344CB8AC3E}">
        <p14:creationId xmlns:p14="http://schemas.microsoft.com/office/powerpoint/2010/main" val="71352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196"/>
                                        </p:tgtEl>
                                        <p:attrNameLst>
                                          <p:attrName>style.visibility</p:attrName>
                                        </p:attrNameLst>
                                      </p:cBhvr>
                                      <p:to>
                                        <p:strVal val="visible"/>
                                      </p:to>
                                    </p:set>
                                    <p:animEffect transition="in" filter="barn(inVertical)">
                                      <p:cBhvr>
                                        <p:cTn id="17" dur="500"/>
                                        <p:tgtEl>
                                          <p:spTgt spid="819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194"/>
                                        </p:tgtEl>
                                        <p:attrNameLst>
                                          <p:attrName>style.visibility</p:attrName>
                                        </p:attrNameLst>
                                      </p:cBhvr>
                                      <p:to>
                                        <p:strVal val="visible"/>
                                      </p:to>
                                    </p:set>
                                    <p:animEffect transition="in" filter="barn(inVertical)">
                                      <p:cBhvr>
                                        <p:cTn id="22" dur="500"/>
                                        <p:tgtEl>
                                          <p:spTgt spid="819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195"/>
                                        </p:tgtEl>
                                        <p:attrNameLst>
                                          <p:attrName>style.visibility</p:attrName>
                                        </p:attrNameLst>
                                      </p:cBhvr>
                                      <p:to>
                                        <p:strVal val="visible"/>
                                      </p:to>
                                    </p:set>
                                    <p:animEffect transition="in" filter="barn(inVertical)">
                                      <p:cBhvr>
                                        <p:cTn id="27" dur="500"/>
                                        <p:tgtEl>
                                          <p:spTgt spid="819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arn(inVertic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barn(inVertical)">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barn(inVertical)">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4">
                                            <p:txEl>
                                              <p:pRg st="7" end="7"/>
                                            </p:txEl>
                                          </p:spTgt>
                                        </p:tgtEl>
                                        <p:attrNameLst>
                                          <p:attrName>style.visibility</p:attrName>
                                        </p:attrNameLst>
                                      </p:cBhvr>
                                      <p:to>
                                        <p:strVal val="visible"/>
                                      </p:to>
                                    </p:set>
                                    <p:animEffect transition="in" filter="barn(inVertical)">
                                      <p:cBhvr>
                                        <p:cTn id="54" dur="500"/>
                                        <p:tgtEl>
                                          <p:spTgt spid="4">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p:cTn id="59" dur="500" fill="hold"/>
                                        <p:tgtEl>
                                          <p:spTgt spid="5"/>
                                        </p:tgtEl>
                                        <p:attrNameLst>
                                          <p:attrName>ppt_w</p:attrName>
                                        </p:attrNameLst>
                                      </p:cBhvr>
                                      <p:tavLst>
                                        <p:tav tm="0">
                                          <p:val>
                                            <p:fltVal val="0"/>
                                          </p:val>
                                        </p:tav>
                                        <p:tav tm="100000">
                                          <p:val>
                                            <p:strVal val="#ppt_w"/>
                                          </p:val>
                                        </p:tav>
                                      </p:tavLst>
                                    </p:anim>
                                    <p:anim calcmode="lin" valueType="num">
                                      <p:cBhvr>
                                        <p:cTn id="60" dur="500" fill="hold"/>
                                        <p:tgtEl>
                                          <p:spTgt spid="5"/>
                                        </p:tgtEl>
                                        <p:attrNameLst>
                                          <p:attrName>ppt_h</p:attrName>
                                        </p:attrNameLst>
                                      </p:cBhvr>
                                      <p:tavLst>
                                        <p:tav tm="0">
                                          <p:val>
                                            <p:fltVal val="0"/>
                                          </p:val>
                                        </p:tav>
                                        <p:tav tm="100000">
                                          <p:val>
                                            <p:strVal val="#ppt_h"/>
                                          </p:val>
                                        </p:tav>
                                      </p:tavLst>
                                    </p:anim>
                                    <p:animEffect transition="in" filter="fade">
                                      <p:cBhvr>
                                        <p:cTn id="61" dur="500"/>
                                        <p:tgtEl>
                                          <p:spTgt spid="5"/>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nodeType="clickEffect">
                                  <p:stCondLst>
                                    <p:cond delay="0"/>
                                  </p:stCondLst>
                                  <p:childTnLst>
                                    <p:set>
                                      <p:cBhvr>
                                        <p:cTn id="65" dur="1" fill="hold">
                                          <p:stCondLst>
                                            <p:cond delay="0"/>
                                          </p:stCondLst>
                                        </p:cTn>
                                        <p:tgtEl>
                                          <p:spTgt spid="4">
                                            <p:txEl>
                                              <p:pRg st="9" end="9"/>
                                            </p:txEl>
                                          </p:spTgt>
                                        </p:tgtEl>
                                        <p:attrNameLst>
                                          <p:attrName>style.visibility</p:attrName>
                                        </p:attrNameLst>
                                      </p:cBhvr>
                                      <p:to>
                                        <p:strVal val="visible"/>
                                      </p:to>
                                    </p:set>
                                    <p:animEffect transition="in" filter="barn(inVertical)">
                                      <p:cBhvr>
                                        <p:cTn id="66" dur="500"/>
                                        <p:tgtEl>
                                          <p:spTgt spid="4">
                                            <p:txEl>
                                              <p:pRg st="9" end="9"/>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Effect transition="in" filter="barn(inVertical)">
                                      <p:cBhvr>
                                        <p:cTn id="71" dur="500"/>
                                        <p:tgtEl>
                                          <p:spTgt spid="3">
                                            <p:txEl>
                                              <p:pRg st="8" end="8"/>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nodeType="clickEffect">
                                  <p:stCondLst>
                                    <p:cond delay="0"/>
                                  </p:stCondLst>
                                  <p:childTnLst>
                                    <p:set>
                                      <p:cBhvr>
                                        <p:cTn id="75" dur="1" fill="hold">
                                          <p:stCondLst>
                                            <p:cond delay="0"/>
                                          </p:stCondLst>
                                        </p:cTn>
                                        <p:tgtEl>
                                          <p:spTgt spid="4">
                                            <p:txEl>
                                              <p:pRg st="10" end="10"/>
                                            </p:txEl>
                                          </p:spTgt>
                                        </p:tgtEl>
                                        <p:attrNameLst>
                                          <p:attrName>style.visibility</p:attrName>
                                        </p:attrNameLst>
                                      </p:cBhvr>
                                      <p:to>
                                        <p:strVal val="visible"/>
                                      </p:to>
                                    </p:set>
                                    <p:animEffect transition="in" filter="barn(inVertical)">
                                      <p:cBhvr>
                                        <p:cTn id="76" dur="500"/>
                                        <p:tgtEl>
                                          <p:spTgt spid="4">
                                            <p:txEl>
                                              <p:pRg st="10" end="1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10"/>
                                        </p:tgtEl>
                                        <p:attrNameLst>
                                          <p:attrName>style.visibility</p:attrName>
                                        </p:attrNameLst>
                                      </p:cBhvr>
                                      <p:to>
                                        <p:strVal val="visible"/>
                                      </p:to>
                                    </p:set>
                                    <p:anim calcmode="lin" valueType="num">
                                      <p:cBhvr>
                                        <p:cTn id="81" dur="500" fill="hold"/>
                                        <p:tgtEl>
                                          <p:spTgt spid="10"/>
                                        </p:tgtEl>
                                        <p:attrNameLst>
                                          <p:attrName>ppt_w</p:attrName>
                                        </p:attrNameLst>
                                      </p:cBhvr>
                                      <p:tavLst>
                                        <p:tav tm="0">
                                          <p:val>
                                            <p:fltVal val="0"/>
                                          </p:val>
                                        </p:tav>
                                        <p:tav tm="100000">
                                          <p:val>
                                            <p:strVal val="#ppt_w"/>
                                          </p:val>
                                        </p:tav>
                                      </p:tavLst>
                                    </p:anim>
                                    <p:anim calcmode="lin" valueType="num">
                                      <p:cBhvr>
                                        <p:cTn id="82" dur="500" fill="hold"/>
                                        <p:tgtEl>
                                          <p:spTgt spid="10"/>
                                        </p:tgtEl>
                                        <p:attrNameLst>
                                          <p:attrName>ppt_h</p:attrName>
                                        </p:attrNameLst>
                                      </p:cBhvr>
                                      <p:tavLst>
                                        <p:tav tm="0">
                                          <p:val>
                                            <p:fltVal val="0"/>
                                          </p:val>
                                        </p:tav>
                                        <p:tav tm="100000">
                                          <p:val>
                                            <p:strVal val="#ppt_h"/>
                                          </p:val>
                                        </p:tav>
                                      </p:tavLst>
                                    </p:anim>
                                    <p:animEffect transition="in" filter="fade">
                                      <p:cBhvr>
                                        <p:cTn id="8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2060"/>
                </a:solidFill>
              </a:rPr>
              <a:t>Experiment </a:t>
            </a:r>
            <a:r>
              <a:rPr lang="en-US" dirty="0" smtClean="0">
                <a:solidFill>
                  <a:srgbClr val="002060"/>
                </a:solidFill>
              </a:rPr>
              <a:t>VI</a:t>
            </a:r>
            <a:endParaRPr lang="en-US" dirty="0"/>
          </a:p>
        </p:txBody>
      </p:sp>
      <p:sp>
        <p:nvSpPr>
          <p:cNvPr id="3" name="Content Placeholder 2"/>
          <p:cNvSpPr>
            <a:spLocks noGrp="1"/>
          </p:cNvSpPr>
          <p:nvPr>
            <p:ph sz="half" idx="1"/>
          </p:nvPr>
        </p:nvSpPr>
        <p:spPr>
          <a:xfrm>
            <a:off x="457200" y="1524000"/>
            <a:ext cx="4343400" cy="4572000"/>
          </a:xfrm>
        </p:spPr>
        <p:txBody>
          <a:bodyPr>
            <a:normAutofit fontScale="70000" lnSpcReduction="20000"/>
          </a:bodyPr>
          <a:lstStyle/>
          <a:p>
            <a:r>
              <a:rPr lang="en-US" dirty="0" smtClean="0"/>
              <a:t>Allow the mixture to warm up to </a:t>
            </a:r>
            <a:br>
              <a:rPr lang="en-US" dirty="0" smtClean="0"/>
            </a:br>
            <a:r>
              <a:rPr lang="en-US" dirty="0" smtClean="0"/>
              <a:t>0 </a:t>
            </a:r>
            <a:r>
              <a:rPr lang="en-US" baseline="30000" dirty="0" smtClean="0"/>
              <a:t>o</a:t>
            </a:r>
            <a:r>
              <a:rPr lang="en-US" dirty="0" smtClean="0"/>
              <a:t>C and then add chipped ice and conc. sulfuric acid</a:t>
            </a:r>
            <a:endParaRPr lang="en-US" baseline="-25000" dirty="0" smtClean="0"/>
          </a:p>
          <a:p>
            <a:r>
              <a:rPr lang="en-US" dirty="0" smtClean="0"/>
              <a:t>Extract the organic layer twice with   5 % NaOH </a:t>
            </a:r>
          </a:p>
          <a:p>
            <a:endParaRPr lang="en-US" dirty="0" smtClean="0"/>
          </a:p>
          <a:p>
            <a:endParaRPr lang="en-US" sz="2600" dirty="0"/>
          </a:p>
          <a:p>
            <a:r>
              <a:rPr lang="en-US" dirty="0" smtClean="0"/>
              <a:t>Combine the aqueous layers and add </a:t>
            </a:r>
            <a:r>
              <a:rPr lang="en-US" i="1" dirty="0" smtClean="0"/>
              <a:t>6 M</a:t>
            </a:r>
            <a:r>
              <a:rPr lang="en-US" dirty="0" smtClean="0"/>
              <a:t> </a:t>
            </a:r>
            <a:r>
              <a:rPr lang="en-US" dirty="0" err="1" smtClean="0"/>
              <a:t>HCl</a:t>
            </a:r>
            <a:endParaRPr lang="en-US" dirty="0" smtClean="0"/>
          </a:p>
          <a:p>
            <a:endParaRPr lang="en-US" dirty="0" smtClean="0"/>
          </a:p>
          <a:p>
            <a:r>
              <a:rPr lang="en-US" dirty="0" smtClean="0"/>
              <a:t>Isolate the solid using vacuum filtration with a small </a:t>
            </a:r>
            <a:r>
              <a:rPr lang="en-US" dirty="0" err="1" smtClean="0"/>
              <a:t>Büchner</a:t>
            </a:r>
            <a:r>
              <a:rPr lang="en-US" dirty="0" smtClean="0"/>
              <a:t> funnel</a:t>
            </a:r>
          </a:p>
          <a:p>
            <a:r>
              <a:rPr lang="en-US" dirty="0" smtClean="0"/>
              <a:t>Dry the solid thoroughly</a:t>
            </a:r>
            <a:endParaRPr lang="en-US" dirty="0"/>
          </a:p>
        </p:txBody>
      </p:sp>
      <p:sp>
        <p:nvSpPr>
          <p:cNvPr id="4" name="Content Placeholder 3"/>
          <p:cNvSpPr>
            <a:spLocks noGrp="1"/>
          </p:cNvSpPr>
          <p:nvPr>
            <p:ph sz="half" idx="2"/>
          </p:nvPr>
        </p:nvSpPr>
        <p:spPr>
          <a:xfrm>
            <a:off x="4800600" y="1524000"/>
            <a:ext cx="4059936" cy="4572000"/>
          </a:xfrm>
        </p:spPr>
        <p:txBody>
          <a:bodyPr>
            <a:normAutofit fontScale="70000" lnSpcReduction="20000"/>
          </a:bodyPr>
          <a:lstStyle/>
          <a:p>
            <a:r>
              <a:rPr lang="en-US" dirty="0" smtClean="0">
                <a:solidFill>
                  <a:schemeClr val="accent2">
                    <a:lumMod val="50000"/>
                  </a:schemeClr>
                </a:solidFill>
              </a:rPr>
              <a:t>Why is ice and H</a:t>
            </a:r>
            <a:r>
              <a:rPr lang="en-US" baseline="-25000" dirty="0" smtClean="0">
                <a:solidFill>
                  <a:schemeClr val="accent2">
                    <a:lumMod val="50000"/>
                  </a:schemeClr>
                </a:solidFill>
              </a:rPr>
              <a:t>2</a:t>
            </a:r>
            <a:r>
              <a:rPr lang="en-US" dirty="0" smtClean="0">
                <a:solidFill>
                  <a:schemeClr val="accent2">
                    <a:lumMod val="50000"/>
                  </a:schemeClr>
                </a:solidFill>
              </a:rPr>
              <a:t>SO</a:t>
            </a:r>
            <a:r>
              <a:rPr lang="en-US" baseline="-25000" dirty="0" smtClean="0">
                <a:solidFill>
                  <a:schemeClr val="accent2">
                    <a:lumMod val="50000"/>
                  </a:schemeClr>
                </a:solidFill>
              </a:rPr>
              <a:t>4</a:t>
            </a:r>
            <a:r>
              <a:rPr lang="en-US" dirty="0" smtClean="0">
                <a:solidFill>
                  <a:schemeClr val="accent2">
                    <a:lumMod val="50000"/>
                  </a:schemeClr>
                </a:solidFill>
              </a:rPr>
              <a:t> added?</a:t>
            </a:r>
          </a:p>
          <a:p>
            <a:r>
              <a:rPr lang="en-US" dirty="0" smtClean="0">
                <a:solidFill>
                  <a:schemeClr val="accent2">
                    <a:lumMod val="50000"/>
                  </a:schemeClr>
                </a:solidFill>
              </a:rPr>
              <a:t>How can the remaining solid be removed?</a:t>
            </a:r>
          </a:p>
          <a:p>
            <a:r>
              <a:rPr lang="en-US" dirty="0" smtClean="0">
                <a:solidFill>
                  <a:schemeClr val="accent2">
                    <a:lumMod val="50000"/>
                  </a:schemeClr>
                </a:solidFill>
              </a:rPr>
              <a:t>How much solution should be used here?</a:t>
            </a:r>
          </a:p>
          <a:p>
            <a:r>
              <a:rPr lang="en-US" dirty="0" smtClean="0">
                <a:solidFill>
                  <a:schemeClr val="accent2">
                    <a:lumMod val="50000"/>
                  </a:schemeClr>
                </a:solidFill>
              </a:rPr>
              <a:t>Which layer is important here?</a:t>
            </a:r>
          </a:p>
          <a:p>
            <a:endParaRPr lang="en-US" sz="1800" dirty="0" smtClean="0">
              <a:solidFill>
                <a:schemeClr val="accent2">
                  <a:lumMod val="50000"/>
                </a:schemeClr>
              </a:solidFill>
            </a:endParaRPr>
          </a:p>
          <a:p>
            <a:r>
              <a:rPr lang="en-US" dirty="0" smtClean="0">
                <a:solidFill>
                  <a:schemeClr val="accent2">
                    <a:lumMod val="50000"/>
                  </a:schemeClr>
                </a:solidFill>
              </a:rPr>
              <a:t>How much </a:t>
            </a:r>
            <a:r>
              <a:rPr lang="en-US" dirty="0" err="1" smtClean="0">
                <a:solidFill>
                  <a:schemeClr val="accent2">
                    <a:lumMod val="50000"/>
                  </a:schemeClr>
                </a:solidFill>
              </a:rPr>
              <a:t>HCl</a:t>
            </a:r>
            <a:r>
              <a:rPr lang="en-US" dirty="0" smtClean="0">
                <a:solidFill>
                  <a:schemeClr val="accent2">
                    <a:lumMod val="50000"/>
                  </a:schemeClr>
                </a:solidFill>
              </a:rPr>
              <a:t> is needed here?</a:t>
            </a:r>
          </a:p>
          <a:p>
            <a:r>
              <a:rPr lang="en-US" dirty="0" smtClean="0">
                <a:solidFill>
                  <a:schemeClr val="accent2">
                    <a:lumMod val="50000"/>
                  </a:schemeClr>
                </a:solidFill>
              </a:rPr>
              <a:t>What is the student looking for here?</a:t>
            </a:r>
          </a:p>
          <a:p>
            <a:endParaRPr lang="en-US" dirty="0" smtClean="0">
              <a:solidFill>
                <a:schemeClr val="accent2">
                  <a:lumMod val="50000"/>
                </a:schemeClr>
              </a:solidFill>
            </a:endParaRPr>
          </a:p>
          <a:p>
            <a:endParaRPr lang="en-US" sz="2900" dirty="0">
              <a:solidFill>
                <a:schemeClr val="accent2">
                  <a:lumMod val="50000"/>
                </a:schemeClr>
              </a:solidFill>
            </a:endParaRPr>
          </a:p>
          <a:p>
            <a:endParaRPr lang="en-US" sz="1500" dirty="0" smtClean="0">
              <a:solidFill>
                <a:schemeClr val="accent2">
                  <a:lumMod val="50000"/>
                </a:schemeClr>
              </a:solidFill>
            </a:endParaRPr>
          </a:p>
          <a:p>
            <a:r>
              <a:rPr lang="en-US" dirty="0" smtClean="0">
                <a:solidFill>
                  <a:schemeClr val="accent2">
                    <a:lumMod val="50000"/>
                  </a:schemeClr>
                </a:solidFill>
              </a:rPr>
              <a:t>How can the solid be dried well?</a:t>
            </a:r>
          </a:p>
          <a:p>
            <a:r>
              <a:rPr lang="en-US" dirty="0" smtClean="0">
                <a:solidFill>
                  <a:schemeClr val="accent2">
                    <a:lumMod val="50000"/>
                  </a:schemeClr>
                </a:solidFill>
              </a:rPr>
              <a:t>Why is this necessary?</a:t>
            </a:r>
            <a:endParaRPr lang="en-US" dirty="0">
              <a:solidFill>
                <a:schemeClr val="accent2">
                  <a:lumMod val="50000"/>
                </a:schemeClr>
              </a:solidFill>
            </a:endParaRPr>
          </a:p>
        </p:txBody>
      </p:sp>
      <p:sp>
        <p:nvSpPr>
          <p:cNvPr id="5" name="TextBox 4"/>
          <p:cNvSpPr txBox="1"/>
          <p:nvPr/>
        </p:nvSpPr>
        <p:spPr>
          <a:xfrm>
            <a:off x="5181600" y="3124200"/>
            <a:ext cx="3387466" cy="369332"/>
          </a:xfrm>
          <a:prstGeom prst="rect">
            <a:avLst/>
          </a:prstGeom>
          <a:noFill/>
        </p:spPr>
        <p:txBody>
          <a:bodyPr wrap="none" rtlCol="0">
            <a:spAutoFit/>
          </a:bodyPr>
          <a:lstStyle/>
          <a:p>
            <a:r>
              <a:rPr lang="en-US" b="1" dirty="0" smtClean="0">
                <a:solidFill>
                  <a:srgbClr val="FF0000"/>
                </a:solidFill>
              </a:rPr>
              <a:t>The aqueous layer=bottom layer</a:t>
            </a:r>
            <a:endParaRPr lang="en-US" b="1" dirty="0">
              <a:solidFill>
                <a:srgbClr val="FF0000"/>
              </a:solidFill>
            </a:endParaRPr>
          </a:p>
        </p:txBody>
      </p:sp>
      <p:sp>
        <p:nvSpPr>
          <p:cNvPr id="6" name="TextBox 5"/>
          <p:cNvSpPr txBox="1"/>
          <p:nvPr/>
        </p:nvSpPr>
        <p:spPr>
          <a:xfrm>
            <a:off x="5791200" y="3974068"/>
            <a:ext cx="739305" cy="369332"/>
          </a:xfrm>
          <a:prstGeom prst="rect">
            <a:avLst/>
          </a:prstGeom>
          <a:noFill/>
        </p:spPr>
        <p:txBody>
          <a:bodyPr wrap="none" rtlCol="0">
            <a:spAutoFit/>
          </a:bodyPr>
          <a:lstStyle/>
          <a:p>
            <a:r>
              <a:rPr lang="en-US" b="1" dirty="0" smtClean="0">
                <a:solidFill>
                  <a:srgbClr val="FF0000"/>
                </a:solidFill>
              </a:rPr>
              <a:t>pH&lt;3</a:t>
            </a:r>
            <a:endParaRPr lang="en-US" b="1" dirty="0">
              <a:solidFill>
                <a:srgbClr val="FF0000"/>
              </a:solidFill>
            </a:endParaRPr>
          </a:p>
        </p:txBody>
      </p:sp>
      <p:sp>
        <p:nvSpPr>
          <p:cNvPr id="7" name="TextBox 6"/>
          <p:cNvSpPr txBox="1"/>
          <p:nvPr/>
        </p:nvSpPr>
        <p:spPr>
          <a:xfrm>
            <a:off x="6341112" y="2602468"/>
            <a:ext cx="1050288" cy="369332"/>
          </a:xfrm>
          <a:prstGeom prst="rect">
            <a:avLst/>
          </a:prstGeom>
          <a:noFill/>
        </p:spPr>
        <p:txBody>
          <a:bodyPr wrap="none" rtlCol="0">
            <a:spAutoFit/>
          </a:bodyPr>
          <a:lstStyle/>
          <a:p>
            <a:r>
              <a:rPr lang="en-US" b="1" dirty="0" smtClean="0">
                <a:solidFill>
                  <a:srgbClr val="FF0000"/>
                </a:solidFill>
              </a:rPr>
              <a:t>3*15 mL</a:t>
            </a:r>
            <a:endParaRPr lang="en-US" b="1" dirty="0">
              <a:solidFill>
                <a:srgbClr val="FF0000"/>
              </a:solidFill>
            </a:endParaRPr>
          </a:p>
        </p:txBody>
      </p:sp>
      <p:sp>
        <p:nvSpPr>
          <p:cNvPr id="8" name="TextBox 7"/>
          <p:cNvSpPr txBox="1"/>
          <p:nvPr/>
        </p:nvSpPr>
        <p:spPr>
          <a:xfrm>
            <a:off x="2667000" y="5867400"/>
            <a:ext cx="4074898" cy="369332"/>
          </a:xfrm>
          <a:prstGeom prst="rect">
            <a:avLst/>
          </a:prstGeom>
          <a:noFill/>
        </p:spPr>
        <p:txBody>
          <a:bodyPr wrap="none" rtlCol="0">
            <a:spAutoFit/>
          </a:bodyPr>
          <a:lstStyle/>
          <a:p>
            <a:r>
              <a:rPr lang="en-US" b="1" dirty="0" smtClean="0">
                <a:solidFill>
                  <a:srgbClr val="FF0000"/>
                </a:solidFill>
              </a:rPr>
              <a:t>Water interferes with the esterification!</a:t>
            </a:r>
            <a:endParaRPr lang="en-US" b="1" dirty="0">
              <a:solidFill>
                <a:srgbClr val="FF0000"/>
              </a:solidFill>
            </a:endParaRPr>
          </a:p>
        </p:txBody>
      </p:sp>
    </p:spTree>
    <p:extLst>
      <p:ext uri="{BB962C8B-B14F-4D97-AF65-F5344CB8AC3E}">
        <p14:creationId xmlns:p14="http://schemas.microsoft.com/office/powerpoint/2010/main" val="111810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arn(inVertical)">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barn(inVertical)">
                                      <p:cBhvr>
                                        <p:cTn id="39" dur="500"/>
                                        <p:tgtEl>
                                          <p:spTgt spid="4">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500" fill="hold"/>
                                        <p:tgtEl>
                                          <p:spTgt spid="5"/>
                                        </p:tgtEl>
                                        <p:attrNameLst>
                                          <p:attrName>ppt_w</p:attrName>
                                        </p:attrNameLst>
                                      </p:cBhvr>
                                      <p:tavLst>
                                        <p:tav tm="0">
                                          <p:val>
                                            <p:fltVal val="0"/>
                                          </p:val>
                                        </p:tav>
                                        <p:tav tm="100000">
                                          <p:val>
                                            <p:strVal val="#ppt_w"/>
                                          </p:val>
                                        </p:tav>
                                      </p:tavLst>
                                    </p:anim>
                                    <p:anim calcmode="lin" valueType="num">
                                      <p:cBhvr>
                                        <p:cTn id="45" dur="500" fill="hold"/>
                                        <p:tgtEl>
                                          <p:spTgt spid="5"/>
                                        </p:tgtEl>
                                        <p:attrNameLst>
                                          <p:attrName>ppt_h</p:attrName>
                                        </p:attrNameLst>
                                      </p:cBhvr>
                                      <p:tavLst>
                                        <p:tav tm="0">
                                          <p:val>
                                            <p:fltVal val="0"/>
                                          </p:val>
                                        </p:tav>
                                        <p:tav tm="100000">
                                          <p:val>
                                            <p:strVal val="#ppt_h"/>
                                          </p:val>
                                        </p:tav>
                                      </p:tavLst>
                                    </p:anim>
                                    <p:animEffect transition="in" filter="fade">
                                      <p:cBhvr>
                                        <p:cTn id="46" dur="500"/>
                                        <p:tgtEl>
                                          <p:spTgt spid="5"/>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barn(inVertical)">
                                      <p:cBhvr>
                                        <p:cTn id="51" dur="500"/>
                                        <p:tgtEl>
                                          <p:spTgt spid="3">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barn(inVertical)">
                                      <p:cBhvr>
                                        <p:cTn id="56" dur="500"/>
                                        <p:tgtEl>
                                          <p:spTgt spid="4">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Effect transition="in" filter="barn(inVertical)">
                                      <p:cBhvr>
                                        <p:cTn id="61" dur="500"/>
                                        <p:tgtEl>
                                          <p:spTgt spid="4">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16" fill="hold" grpId="0" nodeType="clickEffect">
                                  <p:stCondLst>
                                    <p:cond delay="0"/>
                                  </p:stCondLst>
                                  <p:childTnLst>
                                    <p:set>
                                      <p:cBhvr>
                                        <p:cTn id="65" dur="1" fill="hold">
                                          <p:stCondLst>
                                            <p:cond delay="0"/>
                                          </p:stCondLst>
                                        </p:cTn>
                                        <p:tgtEl>
                                          <p:spTgt spid="6"/>
                                        </p:tgtEl>
                                        <p:attrNameLst>
                                          <p:attrName>style.visibility</p:attrName>
                                        </p:attrNameLst>
                                      </p:cBhvr>
                                      <p:to>
                                        <p:strVal val="visible"/>
                                      </p:to>
                                    </p:set>
                                    <p:anim calcmode="lin" valueType="num">
                                      <p:cBhvr>
                                        <p:cTn id="66" dur="500" fill="hold"/>
                                        <p:tgtEl>
                                          <p:spTgt spid="6"/>
                                        </p:tgtEl>
                                        <p:attrNameLst>
                                          <p:attrName>ppt_w</p:attrName>
                                        </p:attrNameLst>
                                      </p:cBhvr>
                                      <p:tavLst>
                                        <p:tav tm="0">
                                          <p:val>
                                            <p:fltVal val="0"/>
                                          </p:val>
                                        </p:tav>
                                        <p:tav tm="100000">
                                          <p:val>
                                            <p:strVal val="#ppt_w"/>
                                          </p:val>
                                        </p:tav>
                                      </p:tavLst>
                                    </p:anim>
                                    <p:anim calcmode="lin" valueType="num">
                                      <p:cBhvr>
                                        <p:cTn id="67" dur="500" fill="hold"/>
                                        <p:tgtEl>
                                          <p:spTgt spid="6"/>
                                        </p:tgtEl>
                                        <p:attrNameLst>
                                          <p:attrName>ppt_h</p:attrName>
                                        </p:attrNameLst>
                                      </p:cBhvr>
                                      <p:tavLst>
                                        <p:tav tm="0">
                                          <p:val>
                                            <p:fltVal val="0"/>
                                          </p:val>
                                        </p:tav>
                                        <p:tav tm="100000">
                                          <p:val>
                                            <p:strVal val="#ppt_h"/>
                                          </p:val>
                                        </p:tav>
                                      </p:tavLst>
                                    </p:anim>
                                    <p:animEffect transition="in" filter="fade">
                                      <p:cBhvr>
                                        <p:cTn id="68" dur="500"/>
                                        <p:tgtEl>
                                          <p:spTgt spid="6"/>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nodeType="click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animEffect transition="in" filter="barn(inVertical)">
                                      <p:cBhvr>
                                        <p:cTn id="73" dur="500"/>
                                        <p:tgtEl>
                                          <p:spTgt spid="3">
                                            <p:txEl>
                                              <p:pRg st="6" end="6"/>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nodeType="clickEffect">
                                  <p:stCondLst>
                                    <p:cond delay="0"/>
                                  </p:stCondLst>
                                  <p:childTnLst>
                                    <p:set>
                                      <p:cBhvr>
                                        <p:cTn id="77" dur="1" fill="hold">
                                          <p:stCondLst>
                                            <p:cond delay="0"/>
                                          </p:stCondLst>
                                        </p:cTn>
                                        <p:tgtEl>
                                          <p:spTgt spid="3">
                                            <p:txEl>
                                              <p:pRg st="7" end="7"/>
                                            </p:txEl>
                                          </p:spTgt>
                                        </p:tgtEl>
                                        <p:attrNameLst>
                                          <p:attrName>style.visibility</p:attrName>
                                        </p:attrNameLst>
                                      </p:cBhvr>
                                      <p:to>
                                        <p:strVal val="visible"/>
                                      </p:to>
                                    </p:set>
                                    <p:animEffect transition="in" filter="barn(inVertical)">
                                      <p:cBhvr>
                                        <p:cTn id="78" dur="500"/>
                                        <p:tgtEl>
                                          <p:spTgt spid="3">
                                            <p:txEl>
                                              <p:pRg st="7" end="7"/>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nodeType="clickEffect">
                                  <p:stCondLst>
                                    <p:cond delay="0"/>
                                  </p:stCondLst>
                                  <p:childTnLst>
                                    <p:set>
                                      <p:cBhvr>
                                        <p:cTn id="82" dur="1" fill="hold">
                                          <p:stCondLst>
                                            <p:cond delay="0"/>
                                          </p:stCondLst>
                                        </p:cTn>
                                        <p:tgtEl>
                                          <p:spTgt spid="4">
                                            <p:txEl>
                                              <p:pRg st="10" end="10"/>
                                            </p:txEl>
                                          </p:spTgt>
                                        </p:tgtEl>
                                        <p:attrNameLst>
                                          <p:attrName>style.visibility</p:attrName>
                                        </p:attrNameLst>
                                      </p:cBhvr>
                                      <p:to>
                                        <p:strVal val="visible"/>
                                      </p:to>
                                    </p:set>
                                    <p:animEffect transition="in" filter="barn(inVertical)">
                                      <p:cBhvr>
                                        <p:cTn id="83" dur="500"/>
                                        <p:tgtEl>
                                          <p:spTgt spid="4">
                                            <p:txEl>
                                              <p:pRg st="10" end="1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nodeType="clickEffect">
                                  <p:stCondLst>
                                    <p:cond delay="0"/>
                                  </p:stCondLst>
                                  <p:childTnLst>
                                    <p:set>
                                      <p:cBhvr>
                                        <p:cTn id="87" dur="1" fill="hold">
                                          <p:stCondLst>
                                            <p:cond delay="0"/>
                                          </p:stCondLst>
                                        </p:cTn>
                                        <p:tgtEl>
                                          <p:spTgt spid="4">
                                            <p:txEl>
                                              <p:pRg st="11" end="11"/>
                                            </p:txEl>
                                          </p:spTgt>
                                        </p:tgtEl>
                                        <p:attrNameLst>
                                          <p:attrName>style.visibility</p:attrName>
                                        </p:attrNameLst>
                                      </p:cBhvr>
                                      <p:to>
                                        <p:strVal val="visible"/>
                                      </p:to>
                                    </p:set>
                                    <p:animEffect transition="in" filter="barn(inVertical)">
                                      <p:cBhvr>
                                        <p:cTn id="88" dur="500"/>
                                        <p:tgtEl>
                                          <p:spTgt spid="4">
                                            <p:txEl>
                                              <p:pRg st="11" end="11"/>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grpId="0" nodeType="clickEffect">
                                  <p:stCondLst>
                                    <p:cond delay="0"/>
                                  </p:stCondLst>
                                  <p:childTnLst>
                                    <p:set>
                                      <p:cBhvr>
                                        <p:cTn id="92" dur="1" fill="hold">
                                          <p:stCondLst>
                                            <p:cond delay="0"/>
                                          </p:stCondLst>
                                        </p:cTn>
                                        <p:tgtEl>
                                          <p:spTgt spid="8"/>
                                        </p:tgtEl>
                                        <p:attrNameLst>
                                          <p:attrName>style.visibility</p:attrName>
                                        </p:attrNameLst>
                                      </p:cBhvr>
                                      <p:to>
                                        <p:strVal val="visible"/>
                                      </p:to>
                                    </p:set>
                                    <p:anim calcmode="lin" valueType="num">
                                      <p:cBhvr>
                                        <p:cTn id="93" dur="500" fill="hold"/>
                                        <p:tgtEl>
                                          <p:spTgt spid="8"/>
                                        </p:tgtEl>
                                        <p:attrNameLst>
                                          <p:attrName>ppt_w</p:attrName>
                                        </p:attrNameLst>
                                      </p:cBhvr>
                                      <p:tavLst>
                                        <p:tav tm="0">
                                          <p:val>
                                            <p:fltVal val="0"/>
                                          </p:val>
                                        </p:tav>
                                        <p:tav tm="100000">
                                          <p:val>
                                            <p:strVal val="#ppt_w"/>
                                          </p:val>
                                        </p:tav>
                                      </p:tavLst>
                                    </p:anim>
                                    <p:anim calcmode="lin" valueType="num">
                                      <p:cBhvr>
                                        <p:cTn id="94" dur="500" fill="hold"/>
                                        <p:tgtEl>
                                          <p:spTgt spid="8"/>
                                        </p:tgtEl>
                                        <p:attrNameLst>
                                          <p:attrName>ppt_h</p:attrName>
                                        </p:attrNameLst>
                                      </p:cBhvr>
                                      <p:tavLst>
                                        <p:tav tm="0">
                                          <p:val>
                                            <p:fltVal val="0"/>
                                          </p:val>
                                        </p:tav>
                                        <p:tav tm="100000">
                                          <p:val>
                                            <p:strVal val="#ppt_h"/>
                                          </p:val>
                                        </p:tav>
                                      </p:tavLst>
                                    </p:anim>
                                    <p:animEffect transition="in" filter="fade">
                                      <p:cBhvr>
                                        <p:cTn id="9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2060"/>
                </a:solidFill>
              </a:rPr>
              <a:t>Characterization I</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sz="2400" b="1" dirty="0" smtClean="0"/>
              <a:t>Melting point</a:t>
            </a:r>
          </a:p>
          <a:p>
            <a:r>
              <a:rPr lang="en-US" sz="2400" b="1" dirty="0" smtClean="0"/>
              <a:t>Infrared spectrum</a:t>
            </a:r>
          </a:p>
          <a:p>
            <a:pPr lvl="1">
              <a:buFont typeface="Arial" panose="020B0604020202020204" pitchFamily="34" charset="0"/>
              <a:buChar char="•"/>
            </a:pPr>
            <a:r>
              <a:rPr lang="en-US" sz="2000" dirty="0" smtClean="0">
                <a:solidFill>
                  <a:srgbClr val="0070C0"/>
                </a:solidFill>
                <a:latin typeface="Symbol" pitchFamily="18" charset="2"/>
              </a:rPr>
              <a:t>n</a:t>
            </a:r>
            <a:r>
              <a:rPr lang="en-US" sz="2000" dirty="0" smtClean="0">
                <a:solidFill>
                  <a:srgbClr val="0070C0"/>
                </a:solidFill>
              </a:rPr>
              <a:t>(C=O)=1689 cm</a:t>
            </a:r>
            <a:r>
              <a:rPr lang="en-US" sz="2000" baseline="30000" dirty="0" smtClean="0">
                <a:solidFill>
                  <a:srgbClr val="0070C0"/>
                </a:solidFill>
              </a:rPr>
              <a:t>-1</a:t>
            </a:r>
          </a:p>
          <a:p>
            <a:pPr lvl="1">
              <a:buFont typeface="Arial" panose="020B0604020202020204" pitchFamily="34" charset="0"/>
              <a:buChar char="•"/>
            </a:pPr>
            <a:r>
              <a:rPr lang="en-US" sz="2000" dirty="0" smtClean="0">
                <a:solidFill>
                  <a:srgbClr val="C00000"/>
                </a:solidFill>
                <a:latin typeface="Symbol" pitchFamily="18" charset="2"/>
              </a:rPr>
              <a:t>n</a:t>
            </a:r>
            <a:r>
              <a:rPr lang="en-US" sz="2000" dirty="0" smtClean="0">
                <a:solidFill>
                  <a:srgbClr val="C00000"/>
                </a:solidFill>
              </a:rPr>
              <a:t>(OH)=2300-3300 cm</a:t>
            </a:r>
            <a:r>
              <a:rPr lang="en-US" sz="2000" baseline="30000" dirty="0" smtClean="0">
                <a:solidFill>
                  <a:srgbClr val="C00000"/>
                </a:solidFill>
              </a:rPr>
              <a:t>-1</a:t>
            </a:r>
            <a:r>
              <a:rPr lang="en-US" sz="2000" dirty="0" smtClean="0">
                <a:solidFill>
                  <a:srgbClr val="C00000"/>
                </a:solidFill>
              </a:rPr>
              <a:t/>
            </a:r>
            <a:br>
              <a:rPr lang="en-US" sz="2000" dirty="0" smtClean="0">
                <a:solidFill>
                  <a:srgbClr val="C00000"/>
                </a:solidFill>
              </a:rPr>
            </a:br>
            <a:r>
              <a:rPr lang="en-US" sz="2000" dirty="0" smtClean="0">
                <a:solidFill>
                  <a:srgbClr val="C00000"/>
                </a:solidFill>
              </a:rPr>
              <a:t>(the exact peak appearance</a:t>
            </a:r>
            <a:br>
              <a:rPr lang="en-US" sz="2000" dirty="0" smtClean="0">
                <a:solidFill>
                  <a:srgbClr val="C00000"/>
                </a:solidFill>
              </a:rPr>
            </a:br>
            <a:r>
              <a:rPr lang="en-US" sz="2000" dirty="0" smtClean="0">
                <a:solidFill>
                  <a:srgbClr val="C00000"/>
                </a:solidFill>
              </a:rPr>
              <a:t> depends  on the water </a:t>
            </a:r>
            <a:br>
              <a:rPr lang="en-US" sz="2000" dirty="0" smtClean="0">
                <a:solidFill>
                  <a:srgbClr val="C00000"/>
                </a:solidFill>
              </a:rPr>
            </a:br>
            <a:r>
              <a:rPr lang="en-US" sz="2000" dirty="0" smtClean="0">
                <a:solidFill>
                  <a:srgbClr val="C00000"/>
                </a:solidFill>
              </a:rPr>
              <a:t> content of the acid)</a:t>
            </a:r>
          </a:p>
          <a:p>
            <a:pPr lvl="1">
              <a:buFont typeface="Arial" panose="020B0604020202020204" pitchFamily="34" charset="0"/>
              <a:buChar char="•"/>
            </a:pPr>
            <a:endParaRPr lang="en-US" sz="2000" dirty="0"/>
          </a:p>
        </p:txBody>
      </p:sp>
      <p:pic>
        <p:nvPicPr>
          <p:cNvPr id="921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5912" b="18988"/>
          <a:stretch/>
        </p:blipFill>
        <p:spPr bwMode="auto">
          <a:xfrm>
            <a:off x="4530783" y="1671254"/>
            <a:ext cx="4358640" cy="219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943600" y="3505200"/>
            <a:ext cx="184731" cy="369332"/>
          </a:xfrm>
          <a:prstGeom prst="rect">
            <a:avLst/>
          </a:prstGeom>
          <a:noFill/>
        </p:spPr>
        <p:txBody>
          <a:bodyPr wrap="none" rtlCol="0">
            <a:spAutoFit/>
          </a:bodyPr>
          <a:lstStyle/>
          <a:p>
            <a:endParaRPr lang="en-US" dirty="0"/>
          </a:p>
        </p:txBody>
      </p:sp>
      <p:sp>
        <p:nvSpPr>
          <p:cNvPr id="7" name="TextBox 6"/>
          <p:cNvSpPr txBox="1"/>
          <p:nvPr/>
        </p:nvSpPr>
        <p:spPr>
          <a:xfrm>
            <a:off x="6186880" y="3409498"/>
            <a:ext cx="747320" cy="307777"/>
          </a:xfrm>
          <a:prstGeom prst="rect">
            <a:avLst/>
          </a:prstGeom>
          <a:noFill/>
        </p:spPr>
        <p:txBody>
          <a:bodyPr wrap="none" rtlCol="0">
            <a:spAutoFit/>
          </a:bodyPr>
          <a:lstStyle/>
          <a:p>
            <a:r>
              <a:rPr lang="en-US" sz="1400" dirty="0">
                <a:solidFill>
                  <a:srgbClr val="0070C0"/>
                </a:solidFill>
                <a:latin typeface="Symbol" pitchFamily="18" charset="2"/>
              </a:rPr>
              <a:t>n</a:t>
            </a:r>
            <a:r>
              <a:rPr lang="en-US" sz="1400" dirty="0">
                <a:solidFill>
                  <a:srgbClr val="0070C0"/>
                </a:solidFill>
              </a:rPr>
              <a:t>(C=O)</a:t>
            </a:r>
            <a:endParaRPr lang="en-US" sz="1400" dirty="0"/>
          </a:p>
        </p:txBody>
      </p:sp>
      <p:sp>
        <p:nvSpPr>
          <p:cNvPr id="8" name="TextBox 7"/>
          <p:cNvSpPr txBox="1"/>
          <p:nvPr/>
        </p:nvSpPr>
        <p:spPr>
          <a:xfrm>
            <a:off x="5363851" y="1828800"/>
            <a:ext cx="655949" cy="307777"/>
          </a:xfrm>
          <a:prstGeom prst="rect">
            <a:avLst/>
          </a:prstGeom>
          <a:noFill/>
        </p:spPr>
        <p:txBody>
          <a:bodyPr wrap="none" rtlCol="0">
            <a:spAutoFit/>
          </a:bodyPr>
          <a:lstStyle/>
          <a:p>
            <a:r>
              <a:rPr lang="en-US" sz="1400" dirty="0">
                <a:solidFill>
                  <a:srgbClr val="C00000"/>
                </a:solidFill>
                <a:latin typeface="Symbol" pitchFamily="18" charset="2"/>
              </a:rPr>
              <a:t>n</a:t>
            </a:r>
            <a:r>
              <a:rPr lang="en-US" sz="1400" dirty="0">
                <a:solidFill>
                  <a:srgbClr val="C00000"/>
                </a:solidFill>
              </a:rPr>
              <a:t>(OH)</a:t>
            </a:r>
          </a:p>
        </p:txBody>
      </p:sp>
    </p:spTree>
    <p:extLst>
      <p:ext uri="{BB962C8B-B14F-4D97-AF65-F5344CB8AC3E}">
        <p14:creationId xmlns:p14="http://schemas.microsoft.com/office/powerpoint/2010/main" val="183061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9218"/>
                                        </p:tgtEl>
                                        <p:attrNameLst>
                                          <p:attrName>style.visibility</p:attrName>
                                        </p:attrNameLst>
                                      </p:cBhvr>
                                      <p:to>
                                        <p:strVal val="visible"/>
                                      </p:to>
                                    </p:set>
                                    <p:animEffect transition="in" filter="barn(inVertical)">
                                      <p:cBhvr>
                                        <p:cTn id="10" dur="500"/>
                                        <p:tgtEl>
                                          <p:spTgt spid="921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barn(inVertical)">
                                      <p:cBhvr>
                                        <p:cTn id="23" dur="500"/>
                                        <p:tgtEl>
                                          <p:spTgt spid="5">
                                            <p:txEl>
                                              <p:pRg st="3" end="3"/>
                                            </p:txEl>
                                          </p:spTgt>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Additional Safety Notes</a:t>
            </a:r>
            <a:endParaRPr lang="en-US" dirty="0">
              <a:solidFill>
                <a:srgbClr val="002060"/>
              </a:solidFill>
            </a:endParaRPr>
          </a:p>
        </p:txBody>
      </p:sp>
      <p:sp>
        <p:nvSpPr>
          <p:cNvPr id="3" name="Content Placeholder 2"/>
          <p:cNvSpPr>
            <a:spLocks noGrp="1"/>
          </p:cNvSpPr>
          <p:nvPr>
            <p:ph idx="1"/>
          </p:nvPr>
        </p:nvSpPr>
        <p:spPr/>
        <p:txBody>
          <a:bodyPr>
            <a:normAutofit fontScale="85000" lnSpcReduction="10000"/>
          </a:bodyPr>
          <a:lstStyle/>
          <a:p>
            <a:r>
              <a:rPr lang="en-US" dirty="0" smtClean="0">
                <a:solidFill>
                  <a:srgbClr val="FF0000"/>
                </a:solidFill>
              </a:rPr>
              <a:t>Make sure to set up the equipment at least two foot apart </a:t>
            </a:r>
          </a:p>
          <a:p>
            <a:r>
              <a:rPr lang="en-US" dirty="0" smtClean="0">
                <a:solidFill>
                  <a:srgbClr val="FF0000"/>
                </a:solidFill>
              </a:rPr>
              <a:t>After the initial heating of the glassware, the heat guns should not be used anymore because of the danger of fires</a:t>
            </a:r>
          </a:p>
          <a:p>
            <a:r>
              <a:rPr lang="en-US" dirty="0" smtClean="0">
                <a:solidFill>
                  <a:srgbClr val="FF0000"/>
                </a:solidFill>
              </a:rPr>
              <a:t>Diethyl ether is very flammable and many heat sources (i.e., hotplate, nozzle of heat gun) can cause the vapors to ignite. Use only warm water baths for heating.</a:t>
            </a:r>
          </a:p>
          <a:p>
            <a:r>
              <a:rPr lang="en-US" dirty="0" smtClean="0">
                <a:solidFill>
                  <a:srgbClr val="FF0000"/>
                </a:solidFill>
              </a:rPr>
              <a:t>Grignard reagents are known to be pyrophoric and should be handled carefully (i.e., no ignition sources close)</a:t>
            </a:r>
          </a:p>
          <a:p>
            <a:endParaRPr lang="en-US" dirty="0" smtClean="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47486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 I</a:t>
            </a:r>
            <a:endParaRPr lang="en-US" dirty="0">
              <a:solidFill>
                <a:srgbClr val="002060"/>
              </a:solidFill>
            </a:endParaRPr>
          </a:p>
        </p:txBody>
      </p:sp>
      <p:sp>
        <p:nvSpPr>
          <p:cNvPr id="2" name="Content Placeholder 1"/>
          <p:cNvSpPr>
            <a:spLocks noGrp="1"/>
          </p:cNvSpPr>
          <p:nvPr>
            <p:ph idx="1"/>
          </p:nvPr>
        </p:nvSpPr>
        <p:spPr>
          <a:xfrm>
            <a:off x="457200" y="1600200"/>
            <a:ext cx="8461636" cy="4525963"/>
          </a:xfrm>
        </p:spPr>
        <p:txBody>
          <a:bodyPr>
            <a:normAutofit fontScale="70000" lnSpcReduction="20000"/>
          </a:bodyPr>
          <a:lstStyle/>
          <a:p>
            <a:r>
              <a:rPr lang="en-US" dirty="0"/>
              <a:t>Metalorganic compounds have carbon in the compound </a:t>
            </a:r>
            <a:r>
              <a:rPr lang="en-US" dirty="0" smtClean="0"/>
              <a:t>but </a:t>
            </a:r>
            <a:r>
              <a:rPr lang="en-US" b="1" i="1" dirty="0">
                <a:solidFill>
                  <a:srgbClr val="C00000"/>
                </a:solidFill>
              </a:rPr>
              <a:t>no direct metal-carbon bond </a:t>
            </a:r>
            <a:r>
              <a:rPr lang="en-US" dirty="0"/>
              <a:t>i.e</a:t>
            </a:r>
            <a:r>
              <a:rPr lang="en-US" dirty="0" smtClean="0"/>
              <a:t>., sodium acetate</a:t>
            </a:r>
            <a:endParaRPr lang="en-US" dirty="0"/>
          </a:p>
          <a:p>
            <a:r>
              <a:rPr lang="en-US" dirty="0" smtClean="0"/>
              <a:t>Organometallic compounds have </a:t>
            </a:r>
            <a:r>
              <a:rPr lang="en-US" b="1" i="1" dirty="0" smtClean="0">
                <a:solidFill>
                  <a:srgbClr val="C00000"/>
                </a:solidFill>
              </a:rPr>
              <a:t>a direct metal-carbon </a:t>
            </a:r>
            <a:r>
              <a:rPr lang="en-US" b="1" i="1" dirty="0">
                <a:solidFill>
                  <a:srgbClr val="C00000"/>
                </a:solidFill>
              </a:rPr>
              <a:t>bond</a:t>
            </a:r>
            <a:r>
              <a:rPr lang="en-US" dirty="0" smtClean="0"/>
              <a:t> </a:t>
            </a:r>
            <a:r>
              <a:rPr lang="en-US" dirty="0" smtClean="0"/>
              <a:t> </a:t>
            </a:r>
            <a:br>
              <a:rPr lang="en-US" dirty="0" smtClean="0"/>
            </a:br>
            <a:r>
              <a:rPr lang="en-US" dirty="0" smtClean="0"/>
              <a:t>i.e</a:t>
            </a:r>
            <a:r>
              <a:rPr lang="en-US" dirty="0" smtClean="0"/>
              <a:t>., methyl lithium (LiCH</a:t>
            </a:r>
            <a:r>
              <a:rPr lang="en-US" baseline="-25000" dirty="0" smtClean="0"/>
              <a:t>3</a:t>
            </a:r>
            <a:r>
              <a:rPr lang="en-US" dirty="0" smtClean="0"/>
              <a:t>), </a:t>
            </a:r>
            <a:r>
              <a:rPr lang="en-US" dirty="0" err="1" smtClean="0"/>
              <a:t>methylmagnesium</a:t>
            </a:r>
            <a:r>
              <a:rPr lang="en-US" dirty="0" smtClean="0"/>
              <a:t> bromide (CH</a:t>
            </a:r>
            <a:r>
              <a:rPr lang="en-US" baseline="-25000" dirty="0" smtClean="0"/>
              <a:t>3</a:t>
            </a:r>
            <a:r>
              <a:rPr lang="en-US" dirty="0" smtClean="0"/>
              <a:t>MgBr)</a:t>
            </a:r>
          </a:p>
          <a:p>
            <a:r>
              <a:rPr lang="en-US" dirty="0" smtClean="0"/>
              <a:t>Organometallic compounds are known for more than </a:t>
            </a:r>
            <a:br>
              <a:rPr lang="en-US" dirty="0" smtClean="0"/>
            </a:br>
            <a:r>
              <a:rPr lang="en-US" dirty="0" smtClean="0"/>
              <a:t>250 years</a:t>
            </a:r>
          </a:p>
          <a:p>
            <a:pPr lvl="1">
              <a:buFont typeface="Arial" panose="020B0604020202020204" pitchFamily="34" charset="0"/>
              <a:buChar char="•"/>
            </a:pPr>
            <a:r>
              <a:rPr lang="en-US" dirty="0" smtClean="0">
                <a:solidFill>
                  <a:srgbClr val="002060"/>
                </a:solidFill>
              </a:rPr>
              <a:t>Cadet’s fuming liquid </a:t>
            </a:r>
            <a:r>
              <a:rPr lang="en-US" dirty="0">
                <a:solidFill>
                  <a:srgbClr val="002060"/>
                </a:solidFill>
              </a:rPr>
              <a:t>(~1760, </a:t>
            </a:r>
            <a:r>
              <a:rPr lang="en-US" i="1" dirty="0" smtClean="0">
                <a:solidFill>
                  <a:srgbClr val="002060"/>
                </a:solidFill>
              </a:rPr>
              <a:t>(CH</a:t>
            </a:r>
            <a:r>
              <a:rPr lang="en-US" i="1" baseline="-25000" dirty="0" smtClean="0">
                <a:solidFill>
                  <a:srgbClr val="002060"/>
                </a:solidFill>
              </a:rPr>
              <a:t>3</a:t>
            </a:r>
            <a:r>
              <a:rPr lang="en-US" i="1" dirty="0" smtClean="0">
                <a:solidFill>
                  <a:srgbClr val="002060"/>
                </a:solidFill>
              </a:rPr>
              <a:t>)</a:t>
            </a:r>
            <a:r>
              <a:rPr lang="en-US" i="1" baseline="-25000" dirty="0" smtClean="0">
                <a:solidFill>
                  <a:srgbClr val="002060"/>
                </a:solidFill>
              </a:rPr>
              <a:t>2</a:t>
            </a:r>
            <a:r>
              <a:rPr lang="en-US" i="1" dirty="0" smtClean="0">
                <a:solidFill>
                  <a:srgbClr val="002060"/>
                </a:solidFill>
              </a:rPr>
              <a:t>As)</a:t>
            </a:r>
            <a:r>
              <a:rPr lang="en-US" i="1" baseline="-25000" dirty="0" smtClean="0">
                <a:solidFill>
                  <a:srgbClr val="002060"/>
                </a:solidFill>
              </a:rPr>
              <a:t>2</a:t>
            </a:r>
            <a:r>
              <a:rPr lang="en-US" i="1" dirty="0" smtClean="0">
                <a:solidFill>
                  <a:srgbClr val="002060"/>
                </a:solidFill>
              </a:rPr>
              <a:t>O</a:t>
            </a:r>
            <a:r>
              <a:rPr lang="en-US" dirty="0" smtClean="0">
                <a:solidFill>
                  <a:srgbClr val="002060"/>
                </a:solidFill>
              </a:rPr>
              <a:t>) is the first </a:t>
            </a:r>
            <a:r>
              <a:rPr lang="en-US" dirty="0" smtClean="0">
                <a:solidFill>
                  <a:srgbClr val="002060"/>
                </a:solidFill>
              </a:rPr>
              <a:t/>
            </a:r>
            <a:br>
              <a:rPr lang="en-US" dirty="0" smtClean="0">
                <a:solidFill>
                  <a:srgbClr val="002060"/>
                </a:solidFill>
              </a:rPr>
            </a:br>
            <a:r>
              <a:rPr lang="en-US" dirty="0" smtClean="0">
                <a:solidFill>
                  <a:srgbClr val="002060"/>
                </a:solidFill>
              </a:rPr>
              <a:t>organometallic </a:t>
            </a:r>
            <a:r>
              <a:rPr lang="en-US" dirty="0" smtClean="0">
                <a:solidFill>
                  <a:srgbClr val="002060"/>
                </a:solidFill>
              </a:rPr>
              <a:t>compound described in the literature</a:t>
            </a:r>
          </a:p>
          <a:p>
            <a:pPr lvl="1">
              <a:buFont typeface="Arial" panose="020B0604020202020204" pitchFamily="34" charset="0"/>
              <a:buChar char="•"/>
            </a:pPr>
            <a:r>
              <a:rPr lang="en-US" dirty="0" err="1" smtClean="0">
                <a:solidFill>
                  <a:srgbClr val="002060"/>
                </a:solidFill>
              </a:rPr>
              <a:t>Zeise’s</a:t>
            </a:r>
            <a:r>
              <a:rPr lang="en-US" dirty="0" smtClean="0">
                <a:solidFill>
                  <a:srgbClr val="002060"/>
                </a:solidFill>
              </a:rPr>
              <a:t> </a:t>
            </a:r>
            <a:r>
              <a:rPr lang="en-US" dirty="0">
                <a:solidFill>
                  <a:srgbClr val="002060"/>
                </a:solidFill>
              </a:rPr>
              <a:t>Salt (1827, </a:t>
            </a:r>
            <a:r>
              <a:rPr lang="en-US" i="1" dirty="0">
                <a:solidFill>
                  <a:srgbClr val="002060"/>
                </a:solidFill>
              </a:rPr>
              <a:t>Na[PtCl</a:t>
            </a:r>
            <a:r>
              <a:rPr lang="en-US" i="1" baseline="-25000" dirty="0">
                <a:solidFill>
                  <a:srgbClr val="002060"/>
                </a:solidFill>
              </a:rPr>
              <a:t>3</a:t>
            </a:r>
            <a:r>
              <a:rPr lang="en-US" i="1" dirty="0">
                <a:solidFill>
                  <a:srgbClr val="002060"/>
                </a:solidFill>
              </a:rPr>
              <a:t>(CH</a:t>
            </a:r>
            <a:r>
              <a:rPr lang="en-US" i="1" baseline="-25000" dirty="0">
                <a:solidFill>
                  <a:srgbClr val="002060"/>
                </a:solidFill>
              </a:rPr>
              <a:t>2</a:t>
            </a:r>
            <a:r>
              <a:rPr lang="en-US" i="1" dirty="0">
                <a:solidFill>
                  <a:srgbClr val="002060"/>
                </a:solidFill>
              </a:rPr>
              <a:t>=CH</a:t>
            </a:r>
            <a:r>
              <a:rPr lang="en-US" i="1" baseline="-25000" dirty="0">
                <a:solidFill>
                  <a:srgbClr val="002060"/>
                </a:solidFill>
              </a:rPr>
              <a:t>2</a:t>
            </a:r>
            <a:r>
              <a:rPr lang="en-US" i="1" dirty="0" smtClean="0">
                <a:solidFill>
                  <a:srgbClr val="002060"/>
                </a:solidFill>
              </a:rPr>
              <a:t>)]</a:t>
            </a:r>
            <a:r>
              <a:rPr lang="en-US" dirty="0" smtClean="0">
                <a:solidFill>
                  <a:srgbClr val="002060"/>
                </a:solidFill>
              </a:rPr>
              <a:t>) is used as </a:t>
            </a:r>
            <a:r>
              <a:rPr lang="en-US" dirty="0" smtClean="0">
                <a:solidFill>
                  <a:srgbClr val="002060"/>
                </a:solidFill>
              </a:rPr>
              <a:t/>
            </a:r>
            <a:br>
              <a:rPr lang="en-US" dirty="0" smtClean="0">
                <a:solidFill>
                  <a:srgbClr val="002060"/>
                </a:solidFill>
              </a:rPr>
            </a:br>
            <a:r>
              <a:rPr lang="en-US" dirty="0" smtClean="0">
                <a:solidFill>
                  <a:srgbClr val="002060"/>
                </a:solidFill>
              </a:rPr>
              <a:t>starting </a:t>
            </a:r>
            <a:r>
              <a:rPr lang="en-US" dirty="0" smtClean="0">
                <a:solidFill>
                  <a:srgbClr val="002060"/>
                </a:solidFill>
              </a:rPr>
              <a:t>material for cisplatin (</a:t>
            </a:r>
            <a:r>
              <a:rPr lang="en-US" i="1" dirty="0" smtClean="0">
                <a:solidFill>
                  <a:srgbClr val="002060"/>
                </a:solidFill>
              </a:rPr>
              <a:t>cis</a:t>
            </a:r>
            <a:r>
              <a:rPr lang="en-US" dirty="0" smtClean="0">
                <a:solidFill>
                  <a:srgbClr val="002060"/>
                </a:solidFill>
              </a:rPr>
              <a:t>-PtCl</a:t>
            </a:r>
            <a:r>
              <a:rPr lang="en-US" baseline="-25000" dirty="0" smtClean="0">
                <a:solidFill>
                  <a:srgbClr val="002060"/>
                </a:solidFill>
              </a:rPr>
              <a:t>2</a:t>
            </a:r>
            <a:r>
              <a:rPr lang="en-US" dirty="0" smtClean="0">
                <a:solidFill>
                  <a:srgbClr val="002060"/>
                </a:solidFill>
              </a:rPr>
              <a:t>(NH</a:t>
            </a:r>
            <a:r>
              <a:rPr lang="en-US" baseline="-25000" dirty="0" smtClean="0">
                <a:solidFill>
                  <a:srgbClr val="002060"/>
                </a:solidFill>
              </a:rPr>
              <a:t>3</a:t>
            </a:r>
            <a:r>
              <a:rPr lang="en-US" dirty="0" smtClean="0">
                <a:solidFill>
                  <a:srgbClr val="002060"/>
                </a:solidFill>
              </a:rPr>
              <a:t>)</a:t>
            </a:r>
            <a:r>
              <a:rPr lang="en-US" baseline="-25000" dirty="0" smtClean="0">
                <a:solidFill>
                  <a:srgbClr val="002060"/>
                </a:solidFill>
              </a:rPr>
              <a:t>2</a:t>
            </a:r>
            <a:r>
              <a:rPr lang="en-US" dirty="0" smtClean="0">
                <a:solidFill>
                  <a:srgbClr val="002060"/>
                </a:solidFill>
              </a:rPr>
              <a:t>)</a:t>
            </a:r>
          </a:p>
          <a:p>
            <a:pPr lvl="1">
              <a:buFont typeface="Arial" panose="020B0604020202020204" pitchFamily="34" charset="0"/>
              <a:buChar char="•"/>
            </a:pPr>
            <a:r>
              <a:rPr lang="en-US" dirty="0" smtClean="0">
                <a:solidFill>
                  <a:srgbClr val="002060"/>
                </a:solidFill>
              </a:rPr>
              <a:t>Nickel </a:t>
            </a:r>
            <a:r>
              <a:rPr lang="en-US" dirty="0">
                <a:solidFill>
                  <a:srgbClr val="002060"/>
                </a:solidFill>
              </a:rPr>
              <a:t>tetracarbonyl (1890, </a:t>
            </a:r>
            <a:r>
              <a:rPr lang="en-US" i="1" dirty="0">
                <a:solidFill>
                  <a:srgbClr val="002060"/>
                </a:solidFill>
              </a:rPr>
              <a:t>Ni(CO)</a:t>
            </a:r>
            <a:r>
              <a:rPr lang="en-US" i="1" baseline="-25000" dirty="0">
                <a:solidFill>
                  <a:srgbClr val="002060"/>
                </a:solidFill>
              </a:rPr>
              <a:t>4</a:t>
            </a:r>
            <a:r>
              <a:rPr lang="en-US" dirty="0" smtClean="0">
                <a:solidFill>
                  <a:srgbClr val="002060"/>
                </a:solidFill>
              </a:rPr>
              <a:t>) is used to refine </a:t>
            </a:r>
            <a:r>
              <a:rPr lang="en-US" dirty="0" smtClean="0">
                <a:solidFill>
                  <a:srgbClr val="002060"/>
                </a:solidFill>
              </a:rPr>
              <a:t/>
            </a:r>
            <a:br>
              <a:rPr lang="en-US" dirty="0" smtClean="0">
                <a:solidFill>
                  <a:srgbClr val="002060"/>
                </a:solidFill>
              </a:rPr>
            </a:br>
            <a:r>
              <a:rPr lang="en-US" dirty="0" smtClean="0">
                <a:solidFill>
                  <a:srgbClr val="002060"/>
                </a:solidFill>
              </a:rPr>
              <a:t>Ni-metal</a:t>
            </a:r>
          </a:p>
          <a:p>
            <a:pPr lvl="1">
              <a:buFont typeface="Arial" panose="020B0604020202020204" pitchFamily="34" charset="0"/>
              <a:buChar char="•"/>
            </a:pPr>
            <a:r>
              <a:rPr lang="en-US" dirty="0">
                <a:solidFill>
                  <a:srgbClr val="002060"/>
                </a:solidFill>
              </a:rPr>
              <a:t>Ferrocene (Fe(C</a:t>
            </a:r>
            <a:r>
              <a:rPr lang="en-US" baseline="-25000" dirty="0">
                <a:solidFill>
                  <a:srgbClr val="002060"/>
                </a:solidFill>
              </a:rPr>
              <a:t>5</a:t>
            </a:r>
            <a:r>
              <a:rPr lang="en-US" dirty="0">
                <a:solidFill>
                  <a:srgbClr val="002060"/>
                </a:solidFill>
              </a:rPr>
              <a:t>H</a:t>
            </a:r>
            <a:r>
              <a:rPr lang="en-US" baseline="-25000" dirty="0">
                <a:solidFill>
                  <a:srgbClr val="002060"/>
                </a:solidFill>
              </a:rPr>
              <a:t>5</a:t>
            </a:r>
            <a:r>
              <a:rPr lang="en-US" dirty="0">
                <a:solidFill>
                  <a:srgbClr val="002060"/>
                </a:solidFill>
              </a:rPr>
              <a:t>)</a:t>
            </a:r>
            <a:r>
              <a:rPr lang="en-US" baseline="-25000" dirty="0">
                <a:solidFill>
                  <a:srgbClr val="002060"/>
                </a:solidFill>
              </a:rPr>
              <a:t>2</a:t>
            </a:r>
            <a:r>
              <a:rPr lang="en-US" dirty="0">
                <a:solidFill>
                  <a:srgbClr val="002060"/>
                </a:solidFill>
              </a:rPr>
              <a:t>) that was discovered in 1951 by </a:t>
            </a:r>
            <a:br>
              <a:rPr lang="en-US" dirty="0">
                <a:solidFill>
                  <a:srgbClr val="002060"/>
                </a:solidFill>
              </a:rPr>
            </a:br>
            <a:r>
              <a:rPr lang="en-US" dirty="0">
                <a:solidFill>
                  <a:srgbClr val="002060"/>
                </a:solidFill>
              </a:rPr>
              <a:t>P. </a:t>
            </a:r>
            <a:r>
              <a:rPr lang="en-US" dirty="0" err="1">
                <a:solidFill>
                  <a:srgbClr val="002060"/>
                </a:solidFill>
              </a:rPr>
              <a:t>Pauson</a:t>
            </a:r>
            <a:r>
              <a:rPr lang="en-US" dirty="0">
                <a:solidFill>
                  <a:srgbClr val="002060"/>
                </a:solidFill>
              </a:rPr>
              <a:t> and S. A. Miller introduced a new bond model </a:t>
            </a:r>
            <a:br>
              <a:rPr lang="en-US" dirty="0">
                <a:solidFill>
                  <a:srgbClr val="002060"/>
                </a:solidFill>
              </a:rPr>
            </a:br>
            <a:r>
              <a:rPr lang="en-US" dirty="0">
                <a:solidFill>
                  <a:srgbClr val="002060"/>
                </a:solidFill>
              </a:rPr>
              <a:t>(sandwich complexes) for transition metal compounds</a:t>
            </a:r>
            <a:endParaRPr lang="en-US" dirty="0" smtClean="0">
              <a:solidFill>
                <a:srgbClr val="002060"/>
              </a:solidFill>
            </a:endParaRPr>
          </a:p>
        </p:txBody>
      </p:sp>
      <p:pic>
        <p:nvPicPr>
          <p:cNvPr id="4" name="Picture 2" descr="Ball-and-stick model of cacodyl oxi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0932" y="2884714"/>
            <a:ext cx="1385453" cy="914400"/>
          </a:xfrm>
          <a:prstGeom prst="rect">
            <a:avLst/>
          </a:prstGeom>
          <a:solidFill>
            <a:schemeClr val="accent6">
              <a:lumMod val="60000"/>
              <a:lumOff val="40000"/>
            </a:schemeClr>
          </a:solidFill>
        </p:spPr>
      </p:pic>
      <p:pic>
        <p:nvPicPr>
          <p:cNvPr id="5" name="Picture 2" descr="http://upload.wikimedia.org/wikipedia/commons/thumb/c/c7/Zeise%27s-salt-anion-from-xtal-3D-balls.png/200px-Zeise%27s-salt-anion-from-xtal-3D-balls.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3886200"/>
            <a:ext cx="1375036" cy="914400"/>
          </a:xfrm>
          <a:prstGeom prst="rect">
            <a:avLst/>
          </a:prstGeom>
          <a:solidFill>
            <a:schemeClr val="bg2">
              <a:lumMod val="75000"/>
            </a:schemeClr>
          </a:solidFill>
        </p:spPr>
      </p:pic>
      <p:pic>
        <p:nvPicPr>
          <p:cNvPr id="6"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52450" y="4876800"/>
            <a:ext cx="1042416" cy="1097280"/>
          </a:xfrm>
          <a:prstGeom prst="rect">
            <a:avLst/>
          </a:prstGeom>
          <a:solidFill>
            <a:srgbClr val="FF9933"/>
          </a:solidFill>
          <a:ln>
            <a:noFill/>
          </a:ln>
          <a:effectLst/>
        </p:spPr>
      </p:pic>
    </p:spTree>
    <p:extLst>
      <p:ext uri="{BB962C8B-B14F-4D97-AF65-F5344CB8AC3E}">
        <p14:creationId xmlns:p14="http://schemas.microsoft.com/office/powerpoint/2010/main" val="45890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par>
                                <p:cTn id="23" presetID="53" presetClass="entr" presetSubtype="16"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barn(inVertical)">
                                      <p:cBhvr>
                                        <p:cTn id="42" dur="500"/>
                                        <p:tgtEl>
                                          <p:spTgt spid="2">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barn(inVertical)">
                                      <p:cBhvr>
                                        <p:cTn id="47" dur="500"/>
                                        <p:tgtEl>
                                          <p:spTgt spid="2">
                                            <p:txEl>
                                              <p:pRg st="6" end="6"/>
                                            </p:txEl>
                                          </p:spTgt>
                                        </p:tgtEl>
                                      </p:cBhvr>
                                    </p:animEffect>
                                  </p:childTnLst>
                                </p:cTn>
                              </p:par>
                              <p:par>
                                <p:cTn id="48" presetID="16" presetClass="entr" presetSubtype="21" fill="hold" nodeType="with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barn(inVertical)">
                                      <p:cBhvr>
                                        <p:cTn id="5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Introduction </a:t>
            </a:r>
            <a:r>
              <a:rPr lang="en-US" dirty="0" smtClean="0">
                <a:solidFill>
                  <a:srgbClr val="002060"/>
                </a:solidFill>
              </a:rPr>
              <a:t>II</a:t>
            </a:r>
            <a:endParaRPr lang="en-US" dirty="0">
              <a:solidFill>
                <a:srgbClr val="002060"/>
              </a:solidFill>
            </a:endParaRPr>
          </a:p>
        </p:txBody>
      </p:sp>
      <p:sp>
        <p:nvSpPr>
          <p:cNvPr id="2" name="Content Placeholder 1"/>
          <p:cNvSpPr>
            <a:spLocks noGrp="1"/>
          </p:cNvSpPr>
          <p:nvPr>
            <p:ph idx="1"/>
          </p:nvPr>
        </p:nvSpPr>
        <p:spPr>
          <a:xfrm>
            <a:off x="457200" y="1524000"/>
            <a:ext cx="8305800" cy="4572000"/>
          </a:xfrm>
        </p:spPr>
        <p:txBody>
          <a:bodyPr>
            <a:noAutofit/>
          </a:bodyPr>
          <a:lstStyle/>
          <a:p>
            <a:r>
              <a:rPr lang="en-US" sz="2000" dirty="0"/>
              <a:t>In many organic compounds i.e., carbonyl compounds, organohalides, etc., the carbon atom possesses an electrophilic character </a:t>
            </a:r>
          </a:p>
          <a:p>
            <a:endParaRPr lang="en-US" sz="1600" dirty="0"/>
          </a:p>
          <a:p>
            <a:endParaRPr lang="en-US" sz="2000" dirty="0" smtClean="0"/>
          </a:p>
          <a:p>
            <a:endParaRPr lang="en-US" sz="2000" dirty="0" smtClean="0"/>
          </a:p>
          <a:p>
            <a:r>
              <a:rPr lang="en-US" sz="2000" dirty="0" smtClean="0"/>
              <a:t>Organometallic </a:t>
            </a:r>
            <a:r>
              <a:rPr lang="en-US" sz="2000" dirty="0"/>
              <a:t>compounds are largely covalent but the carbon atom has a different bond polarity compared to most organic compounds (“Umpolung”)</a:t>
            </a:r>
          </a:p>
          <a:p>
            <a:r>
              <a:rPr lang="en-US" sz="2000" dirty="0" smtClean="0"/>
              <a:t>In </a:t>
            </a:r>
            <a:r>
              <a:rPr lang="en-US" sz="2000" dirty="0"/>
              <a:t>organometallic </a:t>
            </a:r>
            <a:r>
              <a:rPr lang="en-US" sz="2000" dirty="0" smtClean="0"/>
              <a:t>compounds</a:t>
            </a:r>
            <a:br>
              <a:rPr lang="en-US" sz="2000" dirty="0" smtClean="0"/>
            </a:br>
            <a:r>
              <a:rPr lang="en-US" sz="2000" dirty="0" smtClean="0"/>
              <a:t>the carbon atom has </a:t>
            </a:r>
            <a:r>
              <a:rPr lang="en-US" sz="2000" dirty="0"/>
              <a:t>a </a:t>
            </a:r>
            <a:r>
              <a:rPr lang="en-US" sz="2000" dirty="0" smtClean="0"/>
              <a:t>higher </a:t>
            </a:r>
            <a:br>
              <a:rPr lang="en-US" sz="2000" dirty="0" smtClean="0"/>
            </a:br>
            <a:r>
              <a:rPr lang="en-US" sz="2000" dirty="0" smtClean="0"/>
              <a:t>electronegativity (</a:t>
            </a:r>
            <a:r>
              <a:rPr lang="en-US" sz="2000" dirty="0"/>
              <a:t>EN: C=2.5) </a:t>
            </a:r>
            <a:r>
              <a:rPr lang="en-US" sz="2000" dirty="0" smtClean="0"/>
              <a:t/>
            </a:r>
            <a:br>
              <a:rPr lang="en-US" sz="2000" dirty="0" smtClean="0"/>
            </a:br>
            <a:r>
              <a:rPr lang="en-US" sz="2000" dirty="0" smtClean="0"/>
              <a:t>than the metal atom (EN&lt;2.0), </a:t>
            </a:r>
            <a:br>
              <a:rPr lang="en-US" sz="2000" dirty="0" smtClean="0"/>
            </a:br>
            <a:r>
              <a:rPr lang="en-US" sz="2000" dirty="0" smtClean="0"/>
              <a:t>which makes the </a:t>
            </a:r>
            <a:r>
              <a:rPr lang="en-US" sz="2000" dirty="0"/>
              <a:t>carbon atom </a:t>
            </a:r>
            <a:r>
              <a:rPr lang="en-US" sz="2000" dirty="0" smtClean="0"/>
              <a:t/>
            </a:r>
            <a:br>
              <a:rPr lang="en-US" sz="2000" dirty="0" smtClean="0"/>
            </a:br>
            <a:r>
              <a:rPr lang="en-US" sz="2000" dirty="0" smtClean="0"/>
              <a:t>nucleophilic</a:t>
            </a:r>
          </a:p>
          <a:p>
            <a:endParaRPr lang="en-US" sz="2000" dirty="0" smtClean="0"/>
          </a:p>
        </p:txBody>
      </p:sp>
      <p:pic>
        <p:nvPicPr>
          <p:cNvPr id="3074" name="Picture 1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3741" y="2452662"/>
            <a:ext cx="3787140" cy="754869"/>
          </a:xfrm>
          <a:prstGeom prst="rect">
            <a:avLst/>
          </a:prstGeom>
          <a:gradFill>
            <a:gsLst>
              <a:gs pos="0">
                <a:srgbClr val="8488C4"/>
              </a:gs>
              <a:gs pos="53000">
                <a:srgbClr val="D4DEFF"/>
              </a:gs>
              <a:gs pos="83000">
                <a:srgbClr val="D4DEFF"/>
              </a:gs>
              <a:gs pos="100000">
                <a:srgbClr val="96AB94"/>
              </a:gs>
            </a:gsLst>
            <a:lin ang="5400000" scaled="0"/>
          </a:gradFill>
          <a:ln>
            <a:noFill/>
          </a:ln>
          <a:extLst/>
        </p:spPr>
      </p:pic>
      <p:pic>
        <p:nvPicPr>
          <p:cNvPr id="5" name="Picture 2" descr="http://webassign.net/graphics/electronegativities.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7684" y="3929250"/>
            <a:ext cx="4685316" cy="2166750"/>
          </a:xfrm>
          <a:prstGeom prst="rect">
            <a:avLst/>
          </a:prstGeom>
          <a:noFill/>
          <a:extLst>
            <a:ext uri="{909E8E84-426E-40DD-AFC4-6F175D3DCCD1}">
              <a14:hiddenFill xmlns:a14="http://schemas.microsoft.com/office/drawing/2010/main">
                <a:solidFill>
                  <a:srgbClr val="FFFFFF"/>
                </a:solidFill>
              </a14:hiddenFill>
            </a:ext>
          </a:extLst>
        </p:spPr>
      </p:pic>
      <p:sp>
        <p:nvSpPr>
          <p:cNvPr id="6" name="Arc 5"/>
          <p:cNvSpPr/>
          <p:nvPr/>
        </p:nvSpPr>
        <p:spPr>
          <a:xfrm>
            <a:off x="3162300" y="2266147"/>
            <a:ext cx="3048000" cy="527040"/>
          </a:xfrm>
          <a:prstGeom prst="arc">
            <a:avLst>
              <a:gd name="adj1" fmla="val 10798427"/>
              <a:gd name="adj2" fmla="val 0"/>
            </a:avLst>
          </a:prstGeom>
          <a:ln>
            <a:solidFill>
              <a:srgbClr val="C00000"/>
            </a:solidFill>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4601622" y="2069068"/>
            <a:ext cx="351378" cy="369332"/>
          </a:xfrm>
          <a:prstGeom prst="rect">
            <a:avLst/>
          </a:prstGeom>
          <a:noFill/>
        </p:spPr>
        <p:txBody>
          <a:bodyPr wrap="none" rtlCol="0">
            <a:spAutoFit/>
          </a:bodyPr>
          <a:lstStyle/>
          <a:p>
            <a:r>
              <a:rPr lang="en-US" b="1" dirty="0" smtClean="0">
                <a:solidFill>
                  <a:srgbClr val="C00000"/>
                </a:solidFill>
              </a:rPr>
              <a:t>X</a:t>
            </a:r>
            <a:endParaRPr lang="en-US" b="1" dirty="0">
              <a:solidFill>
                <a:srgbClr val="C00000"/>
              </a:solidFill>
            </a:endParaRPr>
          </a:p>
        </p:txBody>
      </p:sp>
    </p:spTree>
    <p:extLst>
      <p:ext uri="{BB962C8B-B14F-4D97-AF65-F5344CB8AC3E}">
        <p14:creationId xmlns:p14="http://schemas.microsoft.com/office/powerpoint/2010/main" val="92824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barn(inVertical)">
                                      <p:cBhvr>
                                        <p:cTn id="10" dur="5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1"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Introduction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229600" cy="4800600"/>
          </a:xfrm>
        </p:spPr>
        <p:txBody>
          <a:bodyPr>
            <a:normAutofit fontScale="70000" lnSpcReduction="20000"/>
          </a:bodyPr>
          <a:lstStyle/>
          <a:p>
            <a:r>
              <a:rPr lang="en-US" dirty="0" smtClean="0"/>
              <a:t>Organometallic compounds have been proven to be very good synthetic tools in organic chemistry</a:t>
            </a:r>
          </a:p>
          <a:p>
            <a:pPr lvl="1">
              <a:buFont typeface="Arial" panose="020B0604020202020204" pitchFamily="34" charset="0"/>
              <a:buChar char="•"/>
            </a:pPr>
            <a:r>
              <a:rPr lang="en-US" dirty="0" smtClean="0">
                <a:solidFill>
                  <a:srgbClr val="002060"/>
                </a:solidFill>
              </a:rPr>
              <a:t>Gilman reagents (</a:t>
            </a:r>
            <a:r>
              <a:rPr lang="en-US" dirty="0" err="1" smtClean="0">
                <a:solidFill>
                  <a:srgbClr val="002060"/>
                </a:solidFill>
              </a:rPr>
              <a:t>organocuprates</a:t>
            </a:r>
            <a:r>
              <a:rPr lang="en-US" dirty="0" smtClean="0">
                <a:solidFill>
                  <a:srgbClr val="002060"/>
                </a:solidFill>
              </a:rPr>
              <a:t> compounds)</a:t>
            </a:r>
          </a:p>
          <a:p>
            <a:pPr lvl="2"/>
            <a:r>
              <a:rPr lang="en-US" dirty="0" smtClean="0">
                <a:solidFill>
                  <a:srgbClr val="660033"/>
                </a:solidFill>
              </a:rPr>
              <a:t>They are used to perform substitution reactions on or adjacent to </a:t>
            </a:r>
            <a:r>
              <a:rPr lang="en-US" i="1" dirty="0" smtClean="0">
                <a:solidFill>
                  <a:srgbClr val="660033"/>
                </a:solidFill>
              </a:rPr>
              <a:t>sp</a:t>
            </a:r>
            <a:r>
              <a:rPr lang="en-US" i="1" baseline="30000" dirty="0" smtClean="0">
                <a:solidFill>
                  <a:srgbClr val="660033"/>
                </a:solidFill>
              </a:rPr>
              <a:t>2</a:t>
            </a:r>
            <a:r>
              <a:rPr lang="en-US" dirty="0" smtClean="0">
                <a:solidFill>
                  <a:srgbClr val="660033"/>
                </a:solidFill>
              </a:rPr>
              <a:t>-carbon atoms </a:t>
            </a:r>
          </a:p>
          <a:p>
            <a:pPr lvl="2"/>
            <a:endParaRPr lang="en-US" dirty="0" smtClean="0">
              <a:solidFill>
                <a:srgbClr val="003300"/>
              </a:solidFill>
            </a:endParaRPr>
          </a:p>
          <a:p>
            <a:pPr lvl="2"/>
            <a:endParaRPr lang="en-US" dirty="0">
              <a:solidFill>
                <a:srgbClr val="003300"/>
              </a:solidFill>
            </a:endParaRPr>
          </a:p>
          <a:p>
            <a:pPr lvl="2"/>
            <a:endParaRPr lang="en-US" dirty="0" smtClean="0">
              <a:solidFill>
                <a:srgbClr val="003300"/>
              </a:solidFill>
            </a:endParaRPr>
          </a:p>
          <a:p>
            <a:pPr lvl="2"/>
            <a:endParaRPr lang="en-US" dirty="0">
              <a:solidFill>
                <a:srgbClr val="003300"/>
              </a:solidFill>
            </a:endParaRPr>
          </a:p>
          <a:p>
            <a:pPr lvl="2"/>
            <a:endParaRPr lang="en-US" dirty="0" smtClean="0">
              <a:solidFill>
                <a:srgbClr val="003300"/>
              </a:solidFill>
            </a:endParaRPr>
          </a:p>
          <a:p>
            <a:pPr lvl="2"/>
            <a:r>
              <a:rPr lang="en-US" dirty="0" smtClean="0">
                <a:solidFill>
                  <a:srgbClr val="660033"/>
                </a:solidFill>
              </a:rPr>
              <a:t>They </a:t>
            </a:r>
            <a:r>
              <a:rPr lang="en-US" dirty="0">
                <a:solidFill>
                  <a:srgbClr val="660033"/>
                </a:solidFill>
              </a:rPr>
              <a:t>are very mild nucleophiles due to </a:t>
            </a:r>
            <a:r>
              <a:rPr lang="en-US" dirty="0" smtClean="0">
                <a:solidFill>
                  <a:srgbClr val="660033"/>
                </a:solidFill>
              </a:rPr>
              <a:t>low </a:t>
            </a:r>
            <a:r>
              <a:rPr lang="en-US" dirty="0">
                <a:solidFill>
                  <a:srgbClr val="660033"/>
                </a:solidFill>
              </a:rPr>
              <a:t>bond polarity </a:t>
            </a:r>
            <a:r>
              <a:rPr lang="en-US" dirty="0" smtClean="0">
                <a:solidFill>
                  <a:srgbClr val="660033"/>
                </a:solidFill>
              </a:rPr>
              <a:t>in the Cu-C bond (EN</a:t>
            </a:r>
            <a:r>
              <a:rPr lang="en-US" dirty="0">
                <a:solidFill>
                  <a:srgbClr val="660033"/>
                </a:solidFill>
              </a:rPr>
              <a:t>: Cu=1.9, C=2.5 </a:t>
            </a:r>
            <a:r>
              <a:rPr lang="en-US" dirty="0">
                <a:solidFill>
                  <a:srgbClr val="660033"/>
                </a:solidFill>
                <a:sym typeface="Wingdings"/>
              </a:rPr>
              <a:t></a:t>
            </a:r>
            <a:r>
              <a:rPr lang="en-US" dirty="0">
                <a:solidFill>
                  <a:srgbClr val="660033"/>
                </a:solidFill>
              </a:rPr>
              <a:t> </a:t>
            </a:r>
            <a:r>
              <a:rPr lang="en-US" dirty="0">
                <a:solidFill>
                  <a:srgbClr val="660033"/>
                </a:solidFill>
                <a:latin typeface="Symbol" pitchFamily="18" charset="2"/>
              </a:rPr>
              <a:t>D</a:t>
            </a:r>
            <a:r>
              <a:rPr lang="en-US" dirty="0">
                <a:solidFill>
                  <a:srgbClr val="660033"/>
                </a:solidFill>
              </a:rPr>
              <a:t>EN</a:t>
            </a:r>
            <a:r>
              <a:rPr lang="en-US" dirty="0" smtClean="0">
                <a:solidFill>
                  <a:srgbClr val="660033"/>
                </a:solidFill>
              </a:rPr>
              <a:t>= 0.6</a:t>
            </a:r>
            <a:r>
              <a:rPr lang="en-US" dirty="0">
                <a:solidFill>
                  <a:srgbClr val="660033"/>
                </a:solidFill>
              </a:rPr>
              <a:t>)</a:t>
            </a:r>
          </a:p>
          <a:p>
            <a:pPr lvl="2"/>
            <a:r>
              <a:rPr lang="en-US" dirty="0">
                <a:solidFill>
                  <a:srgbClr val="660033"/>
                </a:solidFill>
              </a:rPr>
              <a:t>They usually favor </a:t>
            </a:r>
            <a:r>
              <a:rPr lang="en-US" i="1" dirty="0">
                <a:solidFill>
                  <a:srgbClr val="660033"/>
                </a:solidFill>
              </a:rPr>
              <a:t>1,4</a:t>
            </a:r>
            <a:r>
              <a:rPr lang="en-US" dirty="0">
                <a:solidFill>
                  <a:srgbClr val="660033"/>
                </a:solidFill>
              </a:rPr>
              <a:t>-additions on </a:t>
            </a:r>
            <a:r>
              <a:rPr lang="en-US" i="1" dirty="0" err="1">
                <a:solidFill>
                  <a:srgbClr val="660033"/>
                </a:solidFill>
                <a:latin typeface="Symbol" pitchFamily="18" charset="2"/>
              </a:rPr>
              <a:t>a,b</a:t>
            </a:r>
            <a:r>
              <a:rPr lang="en-US" dirty="0">
                <a:solidFill>
                  <a:srgbClr val="660033"/>
                </a:solidFill>
              </a:rPr>
              <a:t>-unsaturated carbonyl </a:t>
            </a:r>
            <a:r>
              <a:rPr lang="en-US" dirty="0" smtClean="0">
                <a:solidFill>
                  <a:srgbClr val="660033"/>
                </a:solidFill>
              </a:rPr>
              <a:t>compounds</a:t>
            </a:r>
          </a:p>
          <a:p>
            <a:pPr lvl="2"/>
            <a:endParaRPr lang="en-US" dirty="0">
              <a:solidFill>
                <a:srgbClr val="660033"/>
              </a:solidFill>
            </a:endParaRPr>
          </a:p>
          <a:p>
            <a:pPr lvl="2"/>
            <a:endParaRPr lang="en-US" dirty="0" smtClean="0">
              <a:solidFill>
                <a:srgbClr val="660033"/>
              </a:solidFill>
            </a:endParaRPr>
          </a:p>
          <a:p>
            <a:pPr lvl="2"/>
            <a:endParaRPr lang="en-US" dirty="0" smtClean="0">
              <a:solidFill>
                <a:srgbClr val="660033"/>
              </a:solidFill>
            </a:endParaRPr>
          </a:p>
          <a:p>
            <a:pPr lvl="2"/>
            <a:endParaRPr lang="en-US" dirty="0" smtClean="0">
              <a:solidFill>
                <a:srgbClr val="660033"/>
              </a:solidFill>
            </a:endParaRPr>
          </a:p>
          <a:p>
            <a:pPr lvl="2"/>
            <a:r>
              <a:rPr lang="en-US" dirty="0" smtClean="0">
                <a:solidFill>
                  <a:srgbClr val="660033"/>
                </a:solidFill>
              </a:rPr>
              <a:t>Note that in most reactions only one </a:t>
            </a:r>
            <a:r>
              <a:rPr lang="en-US" i="1" dirty="0" smtClean="0">
                <a:solidFill>
                  <a:srgbClr val="660033"/>
                </a:solidFill>
              </a:rPr>
              <a:t>R</a:t>
            </a:r>
            <a:r>
              <a:rPr lang="en-US" dirty="0" smtClean="0">
                <a:solidFill>
                  <a:srgbClr val="660033"/>
                </a:solidFill>
              </a:rPr>
              <a:t>-group of the </a:t>
            </a:r>
            <a:r>
              <a:rPr lang="en-US" dirty="0" err="1" smtClean="0">
                <a:solidFill>
                  <a:srgbClr val="660033"/>
                </a:solidFill>
              </a:rPr>
              <a:t>cuprate</a:t>
            </a:r>
            <a:r>
              <a:rPr lang="en-US" dirty="0" smtClean="0">
                <a:solidFill>
                  <a:srgbClr val="660033"/>
                </a:solidFill>
              </a:rPr>
              <a:t> is transferred</a:t>
            </a:r>
            <a:endParaRPr lang="en-US" dirty="0">
              <a:solidFill>
                <a:srgbClr val="660033"/>
              </a:solidFill>
            </a:endParaRPr>
          </a:p>
          <a:p>
            <a:pPr lvl="2"/>
            <a:endParaRPr lang="en-US" dirty="0">
              <a:solidFill>
                <a:srgbClr val="002060"/>
              </a:solidFill>
            </a:endParaRPr>
          </a:p>
        </p:txBody>
      </p:sp>
      <p:pic>
        <p:nvPicPr>
          <p:cNvPr id="1027" name="Picture 1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2727960"/>
            <a:ext cx="5327569" cy="1463040"/>
          </a:xfrm>
          <a:prstGeom prst="rect">
            <a:avLst/>
          </a:prstGeom>
          <a:gradFill>
            <a:gsLst>
              <a:gs pos="0">
                <a:schemeClr val="accent2">
                  <a:lumMod val="60000"/>
                  <a:lumOff val="40000"/>
                </a:schemeClr>
              </a:gs>
              <a:gs pos="50000">
                <a:schemeClr val="accent2">
                  <a:lumMod val="40000"/>
                  <a:lumOff val="60000"/>
                </a:schemeClr>
              </a:gs>
              <a:gs pos="100000">
                <a:schemeClr val="accent2">
                  <a:lumMod val="20000"/>
                  <a:lumOff val="80000"/>
                </a:schemeClr>
              </a:gs>
            </a:gsLst>
            <a:lin ang="5400000" scaled="0"/>
          </a:gradFill>
          <a:ln>
            <a:noFill/>
          </a:ln>
          <a:extLst/>
        </p:spPr>
      </p:pic>
      <p:graphicFrame>
        <p:nvGraphicFramePr>
          <p:cNvPr id="4" name="Object 3"/>
          <p:cNvGraphicFramePr>
            <a:graphicFrameLocks noChangeAspect="1"/>
          </p:cNvGraphicFramePr>
          <p:nvPr>
            <p:extLst>
              <p:ext uri="{D42A27DB-BD31-4B8C-83A1-F6EECF244321}">
                <p14:modId xmlns:p14="http://schemas.microsoft.com/office/powerpoint/2010/main" val="3687956028"/>
              </p:ext>
            </p:extLst>
          </p:nvPr>
        </p:nvGraphicFramePr>
        <p:xfrm>
          <a:off x="2743200" y="4953000"/>
          <a:ext cx="4009001" cy="914400"/>
        </p:xfrm>
        <a:graphic>
          <a:graphicData uri="http://schemas.openxmlformats.org/presentationml/2006/ole">
            <mc:AlternateContent xmlns:mc="http://schemas.openxmlformats.org/markup-compatibility/2006">
              <mc:Choice xmlns:v="urn:schemas-microsoft-com:vml" Requires="v">
                <p:oleObj spid="_x0000_s2070" name="CS ChemDraw Drawing" r:id="rId4" imgW="5615562" imgH="1281292" progId="ChemDraw.Document.6.0">
                  <p:embed/>
                </p:oleObj>
              </mc:Choice>
              <mc:Fallback>
                <p:oleObj name="CS ChemDraw Drawing" r:id="rId4" imgW="5615562" imgH="1281292" progId="ChemDraw.Document.6.0">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4953000"/>
                        <a:ext cx="4009001" cy="914400"/>
                      </a:xfrm>
                      <a:prstGeom prst="rect">
                        <a:avLst/>
                      </a:prstGeom>
                      <a:solidFill>
                        <a:srgbClr val="CCD8E7"/>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1251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1027"/>
                                        </p:tgtEl>
                                        <p:attrNameLst>
                                          <p:attrName>style.visibility</p:attrName>
                                        </p:attrNameLst>
                                      </p:cBhvr>
                                      <p:to>
                                        <p:strVal val="visible"/>
                                      </p:to>
                                    </p:set>
                                    <p:anim calcmode="lin" valueType="num">
                                      <p:cBhvr>
                                        <p:cTn id="20" dur="500" fill="hold"/>
                                        <p:tgtEl>
                                          <p:spTgt spid="1027"/>
                                        </p:tgtEl>
                                        <p:attrNameLst>
                                          <p:attrName>ppt_w</p:attrName>
                                        </p:attrNameLst>
                                      </p:cBhvr>
                                      <p:tavLst>
                                        <p:tav tm="0">
                                          <p:val>
                                            <p:fltVal val="0"/>
                                          </p:val>
                                        </p:tav>
                                        <p:tav tm="100000">
                                          <p:val>
                                            <p:strVal val="#ppt_w"/>
                                          </p:val>
                                        </p:tav>
                                      </p:tavLst>
                                    </p:anim>
                                    <p:anim calcmode="lin" valueType="num">
                                      <p:cBhvr>
                                        <p:cTn id="21" dur="500" fill="hold"/>
                                        <p:tgtEl>
                                          <p:spTgt spid="1027"/>
                                        </p:tgtEl>
                                        <p:attrNameLst>
                                          <p:attrName>ppt_h</p:attrName>
                                        </p:attrNameLst>
                                      </p:cBhvr>
                                      <p:tavLst>
                                        <p:tav tm="0">
                                          <p:val>
                                            <p:fltVal val="0"/>
                                          </p:val>
                                        </p:tav>
                                        <p:tav tm="100000">
                                          <p:val>
                                            <p:strVal val="#ppt_h"/>
                                          </p:val>
                                        </p:tav>
                                      </p:tavLst>
                                    </p:anim>
                                    <p:animEffect transition="in" filter="fade">
                                      <p:cBhvr>
                                        <p:cTn id="22" dur="500"/>
                                        <p:tgtEl>
                                          <p:spTgt spid="102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barn(inVertical)">
                                      <p:cBhvr>
                                        <p:cTn id="27" dur="500"/>
                                        <p:tgtEl>
                                          <p:spTgt spid="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barn(inVertical)">
                                      <p:cBhvr>
                                        <p:cTn id="32" dur="500"/>
                                        <p:tgtEl>
                                          <p:spTgt spid="2">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500" fill="hold"/>
                                        <p:tgtEl>
                                          <p:spTgt spid="4"/>
                                        </p:tgtEl>
                                        <p:attrNameLst>
                                          <p:attrName>ppt_w</p:attrName>
                                        </p:attrNameLst>
                                      </p:cBhvr>
                                      <p:tavLst>
                                        <p:tav tm="0">
                                          <p:val>
                                            <p:fltVal val="0"/>
                                          </p:val>
                                        </p:tav>
                                        <p:tav tm="100000">
                                          <p:val>
                                            <p:strVal val="#ppt_w"/>
                                          </p:val>
                                        </p:tav>
                                      </p:tavLst>
                                    </p:anim>
                                    <p:anim calcmode="lin" valueType="num">
                                      <p:cBhvr>
                                        <p:cTn id="38" dur="500" fill="hold"/>
                                        <p:tgtEl>
                                          <p:spTgt spid="4"/>
                                        </p:tgtEl>
                                        <p:attrNameLst>
                                          <p:attrName>ppt_h</p:attrName>
                                        </p:attrNameLst>
                                      </p:cBhvr>
                                      <p:tavLst>
                                        <p:tav tm="0">
                                          <p:val>
                                            <p:fltVal val="0"/>
                                          </p:val>
                                        </p:tav>
                                        <p:tav tm="100000">
                                          <p:val>
                                            <p:strVal val="#ppt_h"/>
                                          </p:val>
                                        </p:tav>
                                      </p:tavLst>
                                    </p:anim>
                                    <p:animEffect transition="in" filter="fade">
                                      <p:cBhvr>
                                        <p:cTn id="39" dur="500"/>
                                        <p:tgtEl>
                                          <p:spTgt spid="4"/>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
                                            <p:txEl>
                                              <p:pRg st="14" end="14"/>
                                            </p:txEl>
                                          </p:spTgt>
                                        </p:tgtEl>
                                        <p:attrNameLst>
                                          <p:attrName>style.visibility</p:attrName>
                                        </p:attrNameLst>
                                      </p:cBhvr>
                                      <p:to>
                                        <p:strVal val="visible"/>
                                      </p:to>
                                    </p:set>
                                    <p:animEffect transition="in" filter="barn(inVertical)">
                                      <p:cBhvr>
                                        <p:cTn id="44"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Introduction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fontScale="77500" lnSpcReduction="20000"/>
          </a:bodyPr>
          <a:lstStyle/>
          <a:p>
            <a:r>
              <a:rPr lang="en-US" b="1" dirty="0" smtClean="0">
                <a:solidFill>
                  <a:srgbClr val="003300"/>
                </a:solidFill>
              </a:rPr>
              <a:t>Palladium catalyzed reaction</a:t>
            </a:r>
          </a:p>
          <a:p>
            <a:pPr lvl="1">
              <a:buFont typeface="Arial" panose="020B0604020202020204" pitchFamily="34" charset="0"/>
              <a:buChar char="•"/>
            </a:pPr>
            <a:r>
              <a:rPr lang="en-US" dirty="0" smtClean="0">
                <a:solidFill>
                  <a:srgbClr val="002060"/>
                </a:solidFill>
              </a:rPr>
              <a:t>Heck reaction, </a:t>
            </a:r>
            <a:r>
              <a:rPr lang="en-US" dirty="0" err="1" smtClean="0">
                <a:solidFill>
                  <a:srgbClr val="002060"/>
                </a:solidFill>
              </a:rPr>
              <a:t>Stille</a:t>
            </a:r>
            <a:r>
              <a:rPr lang="en-US" dirty="0" smtClean="0">
                <a:solidFill>
                  <a:srgbClr val="002060"/>
                </a:solidFill>
              </a:rPr>
              <a:t> reaction, Suzuki coupling, </a:t>
            </a:r>
            <a:r>
              <a:rPr lang="en-US" dirty="0" err="1" smtClean="0">
                <a:solidFill>
                  <a:srgbClr val="002060"/>
                </a:solidFill>
              </a:rPr>
              <a:t>Negishi</a:t>
            </a:r>
            <a:r>
              <a:rPr lang="en-US" dirty="0" smtClean="0">
                <a:solidFill>
                  <a:srgbClr val="002060"/>
                </a:solidFill>
              </a:rPr>
              <a:t> coupling (not shown)</a:t>
            </a:r>
          </a:p>
          <a:p>
            <a:pPr lvl="1">
              <a:buFont typeface="Arial" panose="020B0604020202020204" pitchFamily="34" charset="0"/>
              <a:buChar char="•"/>
            </a:pPr>
            <a:r>
              <a:rPr lang="en-US" dirty="0" smtClean="0">
                <a:solidFill>
                  <a:srgbClr val="002060"/>
                </a:solidFill>
              </a:rPr>
              <a:t>Catalysts</a:t>
            </a:r>
            <a:r>
              <a:rPr lang="en-US" dirty="0">
                <a:solidFill>
                  <a:srgbClr val="002060"/>
                </a:solidFill>
              </a:rPr>
              <a:t>: </a:t>
            </a:r>
            <a:r>
              <a:rPr lang="en-US" dirty="0" err="1">
                <a:solidFill>
                  <a:srgbClr val="002060"/>
                </a:solidFill>
              </a:rPr>
              <a:t>Pd</a:t>
            </a:r>
            <a:r>
              <a:rPr lang="en-US" dirty="0">
                <a:solidFill>
                  <a:srgbClr val="002060"/>
                </a:solidFill>
              </a:rPr>
              <a:t>(PPh</a:t>
            </a:r>
            <a:r>
              <a:rPr lang="en-US" baseline="-25000" dirty="0">
                <a:solidFill>
                  <a:srgbClr val="002060"/>
                </a:solidFill>
              </a:rPr>
              <a:t>3</a:t>
            </a:r>
            <a:r>
              <a:rPr lang="en-US" dirty="0">
                <a:solidFill>
                  <a:srgbClr val="002060"/>
                </a:solidFill>
              </a:rPr>
              <a:t>)</a:t>
            </a:r>
            <a:r>
              <a:rPr lang="en-US" baseline="-25000" dirty="0">
                <a:solidFill>
                  <a:srgbClr val="002060"/>
                </a:solidFill>
              </a:rPr>
              <a:t>4</a:t>
            </a:r>
            <a:r>
              <a:rPr lang="en-US" dirty="0">
                <a:solidFill>
                  <a:srgbClr val="002060"/>
                </a:solidFill>
              </a:rPr>
              <a:t>, PdCl</a:t>
            </a:r>
            <a:r>
              <a:rPr lang="en-US" baseline="-25000" dirty="0">
                <a:solidFill>
                  <a:srgbClr val="002060"/>
                </a:solidFill>
              </a:rPr>
              <a:t>2</a:t>
            </a:r>
            <a:r>
              <a:rPr lang="en-US" dirty="0">
                <a:solidFill>
                  <a:srgbClr val="002060"/>
                </a:solidFill>
              </a:rPr>
              <a:t>, </a:t>
            </a:r>
            <a:r>
              <a:rPr lang="en-US" dirty="0" err="1" smtClean="0">
                <a:solidFill>
                  <a:srgbClr val="002060"/>
                </a:solidFill>
              </a:rPr>
              <a:t>Pd</a:t>
            </a:r>
            <a:r>
              <a:rPr lang="en-US" dirty="0" smtClean="0">
                <a:solidFill>
                  <a:srgbClr val="002060"/>
                </a:solidFill>
              </a:rPr>
              <a:t>(</a:t>
            </a:r>
            <a:r>
              <a:rPr lang="en-US" dirty="0" err="1" smtClean="0">
                <a:solidFill>
                  <a:srgbClr val="002060"/>
                </a:solidFill>
              </a:rPr>
              <a:t>OAc</a:t>
            </a:r>
            <a:r>
              <a:rPr lang="en-US" dirty="0" smtClean="0">
                <a:solidFill>
                  <a:srgbClr val="002060"/>
                </a:solidFill>
              </a:rPr>
              <a:t>)</a:t>
            </a:r>
            <a:r>
              <a:rPr lang="en-US" baseline="-25000" dirty="0" smtClean="0">
                <a:solidFill>
                  <a:srgbClr val="002060"/>
                </a:solidFill>
              </a:rPr>
              <a:t>2</a:t>
            </a:r>
            <a:r>
              <a:rPr lang="en-US" dirty="0" smtClean="0">
                <a:solidFill>
                  <a:srgbClr val="002060"/>
                </a:solidFill>
              </a:rPr>
              <a:t>, Pd</a:t>
            </a:r>
            <a:r>
              <a:rPr lang="en-US" baseline="-25000" dirty="0" smtClean="0">
                <a:solidFill>
                  <a:srgbClr val="002060"/>
                </a:solidFill>
              </a:rPr>
              <a:t>2</a:t>
            </a:r>
            <a:r>
              <a:rPr lang="en-US" dirty="0" smtClean="0">
                <a:solidFill>
                  <a:srgbClr val="002060"/>
                </a:solidFill>
              </a:rPr>
              <a:t>dba</a:t>
            </a:r>
            <a:r>
              <a:rPr lang="en-US" baseline="-25000" dirty="0" smtClean="0">
                <a:solidFill>
                  <a:srgbClr val="002060"/>
                </a:solidFill>
              </a:rPr>
              <a:t>3</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solidFill>
                <a:srgbClr val="002060"/>
              </a:solidFill>
            </a:endParaRPr>
          </a:p>
          <a:p>
            <a:pPr lvl="1">
              <a:buFont typeface="Arial" panose="020B0604020202020204" pitchFamily="34" charset="0"/>
              <a:buChar char="•"/>
            </a:pPr>
            <a:r>
              <a:rPr lang="en-US" dirty="0" smtClean="0">
                <a:solidFill>
                  <a:srgbClr val="002060"/>
                </a:solidFill>
              </a:rPr>
              <a:t>Nobel Prize in Chemistry (2010): Heck, </a:t>
            </a:r>
            <a:r>
              <a:rPr lang="en-US" dirty="0" err="1" smtClean="0">
                <a:solidFill>
                  <a:srgbClr val="002060"/>
                </a:solidFill>
              </a:rPr>
              <a:t>Negishi</a:t>
            </a:r>
            <a:r>
              <a:rPr lang="en-US" dirty="0" smtClean="0">
                <a:solidFill>
                  <a:srgbClr val="002060"/>
                </a:solidFill>
              </a:rPr>
              <a:t> and Suzuki</a:t>
            </a:r>
            <a:endParaRPr lang="en-US" dirty="0">
              <a:solidFill>
                <a:srgbClr val="002060"/>
              </a:solidFill>
            </a:endParaRPr>
          </a:p>
          <a:p>
            <a:pPr lvl="1">
              <a:buFont typeface="Arial" panose="020B0604020202020204" pitchFamily="34" charset="0"/>
              <a:buChar char="•"/>
            </a:pPr>
            <a:endParaRPr lang="en-US" dirty="0"/>
          </a:p>
        </p:txBody>
      </p:sp>
      <p:pic>
        <p:nvPicPr>
          <p:cNvPr id="2050" name="Picture 1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823" y="2971800"/>
            <a:ext cx="6081674" cy="2590800"/>
          </a:xfrm>
          <a:prstGeom prst="rect">
            <a:avLst/>
          </a:prstGeom>
          <a:gradFill>
            <a:gsLst>
              <a:gs pos="0">
                <a:schemeClr val="accent4">
                  <a:lumMod val="60000"/>
                  <a:lumOff val="40000"/>
                </a:schemeClr>
              </a:gs>
              <a:gs pos="50000">
                <a:schemeClr val="accent4">
                  <a:lumMod val="40000"/>
                  <a:lumOff val="60000"/>
                </a:schemeClr>
              </a:gs>
              <a:gs pos="100000">
                <a:schemeClr val="accent4">
                  <a:lumMod val="20000"/>
                  <a:lumOff val="80000"/>
                </a:schemeClr>
              </a:gs>
            </a:gsLst>
            <a:lin ang="5400000" scaled="0"/>
          </a:gradFill>
          <a:ln>
            <a:noFill/>
          </a:ln>
          <a:extLst/>
        </p:spPr>
      </p:pic>
    </p:spTree>
    <p:extLst>
      <p:ext uri="{BB962C8B-B14F-4D97-AF65-F5344CB8AC3E}">
        <p14:creationId xmlns:p14="http://schemas.microsoft.com/office/powerpoint/2010/main" val="770752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animEffect transition="in" filter="barn(inVertical)">
                                      <p:cBhvr>
                                        <p:cTn id="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Grignard </a:t>
            </a:r>
            <a:r>
              <a:rPr lang="en-US" dirty="0" smtClean="0">
                <a:solidFill>
                  <a:srgbClr val="002060"/>
                </a:solidFill>
              </a:rPr>
              <a:t>Reagents I</a:t>
            </a:r>
            <a:endParaRPr lang="en-US" dirty="0"/>
          </a:p>
        </p:txBody>
      </p:sp>
      <p:sp>
        <p:nvSpPr>
          <p:cNvPr id="2" name="Content Placeholder 1"/>
          <p:cNvSpPr>
            <a:spLocks noGrp="1"/>
          </p:cNvSpPr>
          <p:nvPr>
            <p:ph idx="1"/>
          </p:nvPr>
        </p:nvSpPr>
        <p:spPr/>
        <p:txBody>
          <a:bodyPr>
            <a:normAutofit/>
          </a:bodyPr>
          <a:lstStyle/>
          <a:p>
            <a:r>
              <a:rPr lang="en-US" sz="2000" dirty="0"/>
              <a:t>Grignard reagents were discovered around 1900 by the </a:t>
            </a:r>
            <a:r>
              <a:rPr lang="en-US" sz="2000" dirty="0" smtClean="0"/>
              <a:t>French </a:t>
            </a:r>
            <a:br>
              <a:rPr lang="en-US" sz="2000" dirty="0" smtClean="0"/>
            </a:br>
            <a:r>
              <a:rPr lang="en-US" sz="2000" dirty="0" smtClean="0"/>
              <a:t>chemist </a:t>
            </a:r>
            <a:r>
              <a:rPr lang="en-US" sz="2000" dirty="0"/>
              <a:t>Victor Grignard (NP 1912)  </a:t>
            </a:r>
          </a:p>
          <a:p>
            <a:r>
              <a:rPr lang="en-US" sz="2000" dirty="0"/>
              <a:t>These reagents are formed by the reaction of </a:t>
            </a:r>
            <a:r>
              <a:rPr lang="en-US" sz="2000" dirty="0" smtClean="0"/>
              <a:t>magnesium metal </a:t>
            </a:r>
            <a:br>
              <a:rPr lang="en-US" sz="2000" dirty="0" smtClean="0"/>
            </a:br>
            <a:r>
              <a:rPr lang="en-US" sz="2000" dirty="0" smtClean="0"/>
              <a:t>with </a:t>
            </a:r>
            <a:r>
              <a:rPr lang="en-US" sz="2000" dirty="0"/>
              <a:t>alkyl or aryl halides</a:t>
            </a:r>
          </a:p>
          <a:p>
            <a:endParaRPr lang="en-US" sz="2000" dirty="0"/>
          </a:p>
          <a:p>
            <a:r>
              <a:rPr lang="en-US" sz="2000" dirty="0" smtClean="0"/>
              <a:t>Most of the time these reagents are produced </a:t>
            </a:r>
            <a:r>
              <a:rPr lang="en-US" sz="2000" i="1" dirty="0" smtClean="0"/>
              <a:t>in-situ</a:t>
            </a:r>
            <a:r>
              <a:rPr lang="en-US" sz="2000" dirty="0" smtClean="0"/>
              <a:t> and are considered </a:t>
            </a:r>
            <a:r>
              <a:rPr lang="en-US" sz="2000" b="1" dirty="0" smtClean="0">
                <a:solidFill>
                  <a:srgbClr val="FF0000"/>
                </a:solidFill>
              </a:rPr>
              <a:t>pyrophoric </a:t>
            </a:r>
          </a:p>
          <a:p>
            <a:r>
              <a:rPr lang="en-US" sz="2000" dirty="0"/>
              <a:t>Commonly used Grignard reagents i.e., </a:t>
            </a:r>
            <a:r>
              <a:rPr lang="en-US" sz="2000" dirty="0" err="1"/>
              <a:t>PhMgBr</a:t>
            </a:r>
            <a:r>
              <a:rPr lang="en-US" sz="2000" dirty="0"/>
              <a:t>, </a:t>
            </a:r>
            <a:r>
              <a:rPr lang="en-US" sz="2000" dirty="0" err="1"/>
              <a:t>MeMgBr</a:t>
            </a:r>
            <a:r>
              <a:rPr lang="en-US" sz="2000" dirty="0"/>
              <a:t>, </a:t>
            </a:r>
            <a:r>
              <a:rPr lang="en-US" sz="2000" dirty="0" err="1"/>
              <a:t>MeMgI</a:t>
            </a:r>
            <a:r>
              <a:rPr lang="en-US" sz="2000" dirty="0"/>
              <a:t>, </a:t>
            </a:r>
            <a:r>
              <a:rPr lang="en-US" sz="2000" dirty="0" err="1"/>
              <a:t>EtMgBr</a:t>
            </a:r>
            <a:r>
              <a:rPr lang="en-US" sz="2000" dirty="0"/>
              <a:t>, etc. are commercially available as solutions in diethyl ether, tetrahydrofuran or solvent </a:t>
            </a:r>
            <a:r>
              <a:rPr lang="en-US" sz="2000" dirty="0" smtClean="0"/>
              <a:t>mixtures (delivered </a:t>
            </a:r>
            <a:r>
              <a:rPr lang="en-US" sz="2000" dirty="0" smtClean="0"/>
              <a:t>in </a:t>
            </a:r>
            <a:r>
              <a:rPr lang="en-US" sz="2000" dirty="0" smtClean="0"/>
              <a:t>Sure/Seal bottles).</a:t>
            </a:r>
            <a:endParaRPr lang="en-US" sz="2000" dirty="0"/>
          </a:p>
          <a:p>
            <a:r>
              <a:rPr lang="en-US" sz="2000" dirty="0" smtClean="0"/>
              <a:t>The reaction of a Grignard reagent with ketone affords a tertiary alcohol</a:t>
            </a:r>
          </a:p>
          <a:p>
            <a:endParaRPr lang="en-US" sz="2000" dirty="0"/>
          </a:p>
          <a:p>
            <a:endParaRPr lang="en-US" sz="2000" dirty="0" smtClean="0"/>
          </a:p>
          <a:p>
            <a:endParaRPr lang="en-US" sz="3200" dirty="0"/>
          </a:p>
        </p:txBody>
      </p:sp>
      <p:pic>
        <p:nvPicPr>
          <p:cNvPr id="1026" name="Picture 1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4550" y="2987675"/>
            <a:ext cx="4133850" cy="365125"/>
          </a:xfrm>
          <a:prstGeom prst="rect">
            <a:avLst/>
          </a:prstGeom>
          <a:solidFill>
            <a:schemeClr val="accent5">
              <a:lumMod val="40000"/>
              <a:lumOff val="60000"/>
            </a:schemeClr>
          </a:solidFill>
          <a:ln>
            <a:noFill/>
          </a:ln>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1524000"/>
            <a:ext cx="1087613" cy="1524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987653020"/>
              </p:ext>
            </p:extLst>
          </p:nvPr>
        </p:nvGraphicFramePr>
        <p:xfrm>
          <a:off x="2126425" y="5410200"/>
          <a:ext cx="4555991" cy="1097280"/>
        </p:xfrm>
        <a:graphic>
          <a:graphicData uri="http://schemas.openxmlformats.org/presentationml/2006/ole">
            <mc:AlternateContent xmlns:mc="http://schemas.openxmlformats.org/markup-compatibility/2006">
              <mc:Choice xmlns:v="urn:schemas-microsoft-com:vml" Requires="v">
                <p:oleObj spid="_x0000_s1135" name="CS ChemDraw Drawing" r:id="rId5" imgW="6162840" imgH="1484280" progId="ChemDraw.Document.6.0">
                  <p:embed/>
                </p:oleObj>
              </mc:Choice>
              <mc:Fallback>
                <p:oleObj name="CS ChemDraw Drawing" r:id="rId5" imgW="6162840" imgH="1484280" progId="ChemDraw.Document.6.0">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6425" y="5410200"/>
                        <a:ext cx="4555991" cy="1097280"/>
                      </a:xfrm>
                      <a:prstGeom prst="rect">
                        <a:avLst/>
                      </a:prstGeom>
                      <a:solidFill>
                        <a:schemeClr val="accent4">
                          <a:lumMod val="60000"/>
                          <a:lumOff val="40000"/>
                        </a:schemeClr>
                      </a:solidFill>
                      <a:extLst/>
                    </p:spPr>
                  </p:pic>
                </p:oleObj>
              </mc:Fallback>
            </mc:AlternateContent>
          </a:graphicData>
        </a:graphic>
      </p:graphicFrame>
      <p:pic>
        <p:nvPicPr>
          <p:cNvPr id="1123" name="Picture 99"/>
          <p:cNvPicPr>
            <a:picLocks noChangeAspect="1" noChangeArrowheads="1"/>
          </p:cNvPicPr>
          <p:nvPr/>
        </p:nvPicPr>
        <p:blipFill rotWithShape="1">
          <a:blip r:embed="rId7">
            <a:extLst>
              <a:ext uri="{28A0092B-C50C-407E-A947-70E740481C1C}">
                <a14:useLocalDpi xmlns:a14="http://schemas.microsoft.com/office/drawing/2010/main" val="0"/>
              </a:ext>
            </a:extLst>
          </a:blip>
          <a:srcRect l="51839" t="36250" r="19316" b="10417"/>
          <a:stretch/>
        </p:blipFill>
        <p:spPr bwMode="auto">
          <a:xfrm>
            <a:off x="8009991" y="3657600"/>
            <a:ext cx="739378"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227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barn(inVertical)">
                                      <p:cBhvr>
                                        <p:cTn id="10" dur="500"/>
                                        <p:tgtEl>
                                          <p:spTgt spid="102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arn(inVertical)">
                                      <p:cBhvr>
                                        <p:cTn id="15" dur="500"/>
                                        <p:tgtEl>
                                          <p:spTgt spid="2">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1026"/>
                                        </p:tgtEl>
                                        <p:attrNameLst>
                                          <p:attrName>style.visibility</p:attrName>
                                        </p:attrNameLst>
                                      </p:cBhvr>
                                      <p:to>
                                        <p:strVal val="visible"/>
                                      </p:to>
                                    </p:set>
                                    <p:animEffect transition="in" filter="barn(inVertical)">
                                      <p:cBhvr>
                                        <p:cTn id="18" dur="500"/>
                                        <p:tgtEl>
                                          <p:spTgt spid="102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barn(inVertical)">
                                      <p:cBhvr>
                                        <p:cTn id="23" dur="5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barn(inVertical)">
                                      <p:cBhvr>
                                        <p:cTn id="28" dur="500"/>
                                        <p:tgtEl>
                                          <p:spTgt spid="2">
                                            <p:txEl>
                                              <p:pRg st="4" end="4"/>
                                            </p:txEl>
                                          </p:spTgt>
                                        </p:tgtEl>
                                      </p:cBhvr>
                                    </p:animEffect>
                                  </p:childTnLst>
                                </p:cTn>
                              </p:par>
                              <p:par>
                                <p:cTn id="29" presetID="53" presetClass="entr" presetSubtype="16" fill="hold" nodeType="withEffect">
                                  <p:stCondLst>
                                    <p:cond delay="0"/>
                                  </p:stCondLst>
                                  <p:childTnLst>
                                    <p:set>
                                      <p:cBhvr>
                                        <p:cTn id="30" dur="1" fill="hold">
                                          <p:stCondLst>
                                            <p:cond delay="0"/>
                                          </p:stCondLst>
                                        </p:cTn>
                                        <p:tgtEl>
                                          <p:spTgt spid="1123"/>
                                        </p:tgtEl>
                                        <p:attrNameLst>
                                          <p:attrName>style.visibility</p:attrName>
                                        </p:attrNameLst>
                                      </p:cBhvr>
                                      <p:to>
                                        <p:strVal val="visible"/>
                                      </p:to>
                                    </p:set>
                                    <p:anim calcmode="lin" valueType="num">
                                      <p:cBhvr>
                                        <p:cTn id="31" dur="500" fill="hold"/>
                                        <p:tgtEl>
                                          <p:spTgt spid="1123"/>
                                        </p:tgtEl>
                                        <p:attrNameLst>
                                          <p:attrName>ppt_w</p:attrName>
                                        </p:attrNameLst>
                                      </p:cBhvr>
                                      <p:tavLst>
                                        <p:tav tm="0">
                                          <p:val>
                                            <p:fltVal val="0"/>
                                          </p:val>
                                        </p:tav>
                                        <p:tav tm="100000">
                                          <p:val>
                                            <p:strVal val="#ppt_w"/>
                                          </p:val>
                                        </p:tav>
                                      </p:tavLst>
                                    </p:anim>
                                    <p:anim calcmode="lin" valueType="num">
                                      <p:cBhvr>
                                        <p:cTn id="32" dur="500" fill="hold"/>
                                        <p:tgtEl>
                                          <p:spTgt spid="1123"/>
                                        </p:tgtEl>
                                        <p:attrNameLst>
                                          <p:attrName>ppt_h</p:attrName>
                                        </p:attrNameLst>
                                      </p:cBhvr>
                                      <p:tavLst>
                                        <p:tav tm="0">
                                          <p:val>
                                            <p:fltVal val="0"/>
                                          </p:val>
                                        </p:tav>
                                        <p:tav tm="100000">
                                          <p:val>
                                            <p:strVal val="#ppt_h"/>
                                          </p:val>
                                        </p:tav>
                                      </p:tavLst>
                                    </p:anim>
                                    <p:animEffect transition="in" filter="fade">
                                      <p:cBhvr>
                                        <p:cTn id="33" dur="500"/>
                                        <p:tgtEl>
                                          <p:spTgt spid="1123"/>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barn(inVertical)">
                                      <p:cBhvr>
                                        <p:cTn id="38" dur="500"/>
                                        <p:tgtEl>
                                          <p:spTgt spid="2">
                                            <p:txEl>
                                              <p:pRg st="5" end="5"/>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barn(inVertical)">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Grignard </a:t>
            </a:r>
            <a:r>
              <a:rPr lang="en-US" dirty="0" smtClean="0">
                <a:solidFill>
                  <a:srgbClr val="002060"/>
                </a:solidFill>
              </a:rPr>
              <a:t>Reagents II</a:t>
            </a:r>
            <a:endParaRPr lang="en-US" dirty="0"/>
          </a:p>
        </p:txBody>
      </p:sp>
      <p:sp>
        <p:nvSpPr>
          <p:cNvPr id="2" name="Content Placeholder 1"/>
          <p:cNvSpPr>
            <a:spLocks noGrp="1"/>
          </p:cNvSpPr>
          <p:nvPr>
            <p:ph idx="1"/>
          </p:nvPr>
        </p:nvSpPr>
        <p:spPr/>
        <p:txBody>
          <a:bodyPr>
            <a:noAutofit/>
          </a:bodyPr>
          <a:lstStyle/>
          <a:p>
            <a:r>
              <a:rPr lang="en-US" sz="2400" b="1" i="1" dirty="0" smtClean="0">
                <a:solidFill>
                  <a:srgbClr val="660033"/>
                </a:solidFill>
              </a:rPr>
              <a:t>1. Nature of the </a:t>
            </a:r>
            <a:r>
              <a:rPr lang="en-US" sz="2400" b="1" i="1" dirty="0" smtClean="0">
                <a:solidFill>
                  <a:srgbClr val="660033"/>
                </a:solidFill>
              </a:rPr>
              <a:t>Halide Substrate</a:t>
            </a:r>
            <a:endParaRPr lang="en-US" sz="2400" b="1" i="1" dirty="0" smtClean="0">
              <a:solidFill>
                <a:srgbClr val="660033"/>
              </a:solidFill>
            </a:endParaRPr>
          </a:p>
          <a:p>
            <a:pPr lvl="1">
              <a:buFont typeface="Arial" panose="020B0604020202020204" pitchFamily="34" charset="0"/>
              <a:buChar char="•"/>
            </a:pPr>
            <a:endParaRPr lang="en-US" sz="2400" dirty="0" smtClean="0"/>
          </a:p>
          <a:p>
            <a:pPr lvl="1">
              <a:buFont typeface="Arial" panose="020B0604020202020204" pitchFamily="34" charset="0"/>
              <a:buChar char="•"/>
            </a:pPr>
            <a:endParaRPr lang="en-US" sz="2400" dirty="0"/>
          </a:p>
          <a:p>
            <a:pPr lvl="1">
              <a:buFont typeface="Arial" panose="020B0604020202020204" pitchFamily="34" charset="0"/>
              <a:buChar char="•"/>
            </a:pPr>
            <a:endParaRPr lang="en-US" sz="2400" dirty="0" smtClean="0"/>
          </a:p>
          <a:p>
            <a:pPr lvl="1">
              <a:buFont typeface="Arial" panose="020B0604020202020204" pitchFamily="34" charset="0"/>
              <a:buChar char="•"/>
            </a:pPr>
            <a:endParaRPr lang="en-US" sz="2000" dirty="0" smtClean="0">
              <a:solidFill>
                <a:srgbClr val="002060"/>
              </a:solidFill>
            </a:endParaRPr>
          </a:p>
          <a:p>
            <a:pPr lvl="1">
              <a:buFont typeface="Arial" panose="020B0604020202020204" pitchFamily="34" charset="0"/>
              <a:buChar char="•"/>
            </a:pPr>
            <a:r>
              <a:rPr lang="en-US" sz="2000" dirty="0" smtClean="0">
                <a:solidFill>
                  <a:srgbClr val="002060"/>
                </a:solidFill>
              </a:rPr>
              <a:t>Fluorides </a:t>
            </a:r>
            <a:r>
              <a:rPr lang="en-US" sz="2000" dirty="0">
                <a:solidFill>
                  <a:srgbClr val="002060"/>
                </a:solidFill>
              </a:rPr>
              <a:t>are </a:t>
            </a:r>
            <a:r>
              <a:rPr lang="en-US" sz="2000" dirty="0" smtClean="0">
                <a:solidFill>
                  <a:srgbClr val="002060"/>
                </a:solidFill>
              </a:rPr>
              <a:t>generally not </a:t>
            </a:r>
            <a:r>
              <a:rPr lang="en-US" sz="2000" dirty="0">
                <a:solidFill>
                  <a:srgbClr val="002060"/>
                </a:solidFill>
              </a:rPr>
              <a:t>suitable due to the high C-F bond strength</a:t>
            </a:r>
          </a:p>
          <a:p>
            <a:pPr lvl="1">
              <a:buFont typeface="Arial" panose="020B0604020202020204" pitchFamily="34" charset="0"/>
              <a:buChar char="•"/>
            </a:pPr>
            <a:r>
              <a:rPr lang="en-US" sz="2000" dirty="0">
                <a:solidFill>
                  <a:srgbClr val="002060"/>
                </a:solidFill>
              </a:rPr>
              <a:t>Iodides are the most reactive </a:t>
            </a:r>
            <a:r>
              <a:rPr lang="en-US" sz="2000" dirty="0" smtClean="0">
                <a:solidFill>
                  <a:srgbClr val="002060"/>
                </a:solidFill>
              </a:rPr>
              <a:t>class </a:t>
            </a:r>
            <a:r>
              <a:rPr lang="en-US" sz="2000" dirty="0">
                <a:solidFill>
                  <a:srgbClr val="002060"/>
                </a:solidFill>
              </a:rPr>
              <a:t>but they are very expensive </a:t>
            </a:r>
            <a:r>
              <a:rPr lang="en-US" sz="2000" dirty="0" smtClean="0">
                <a:solidFill>
                  <a:srgbClr val="002060"/>
                </a:solidFill>
              </a:rPr>
              <a:t>and </a:t>
            </a:r>
            <a:r>
              <a:rPr lang="en-US" sz="2000" dirty="0">
                <a:solidFill>
                  <a:srgbClr val="002060"/>
                </a:solidFill>
              </a:rPr>
              <a:t>labile </a:t>
            </a:r>
            <a:r>
              <a:rPr lang="en-US" sz="2000" dirty="0" smtClean="0">
                <a:solidFill>
                  <a:srgbClr val="002060"/>
                </a:solidFill>
              </a:rPr>
              <a:t>(most of them </a:t>
            </a:r>
            <a:r>
              <a:rPr lang="en-US" sz="2000" dirty="0">
                <a:solidFill>
                  <a:srgbClr val="002060"/>
                </a:solidFill>
              </a:rPr>
              <a:t>are light and temperature sensitive)</a:t>
            </a:r>
          </a:p>
          <a:p>
            <a:pPr lvl="1">
              <a:buFont typeface="Arial" panose="020B0604020202020204" pitchFamily="34" charset="0"/>
              <a:buChar char="•"/>
            </a:pPr>
            <a:r>
              <a:rPr lang="en-US" sz="2000" dirty="0">
                <a:solidFill>
                  <a:srgbClr val="002060"/>
                </a:solidFill>
              </a:rPr>
              <a:t>Bromides are most commonly used because they exhibit only </a:t>
            </a:r>
            <a:r>
              <a:rPr lang="en-US" sz="2000" dirty="0" smtClean="0">
                <a:solidFill>
                  <a:srgbClr val="002060"/>
                </a:solidFill>
              </a:rPr>
              <a:t>a </a:t>
            </a:r>
            <a:r>
              <a:rPr lang="en-US" sz="2000" dirty="0">
                <a:solidFill>
                  <a:srgbClr val="002060"/>
                </a:solidFill>
              </a:rPr>
              <a:t>slightly lower reactivity but a significantly lower price compared to iodides</a:t>
            </a:r>
          </a:p>
          <a:p>
            <a:pPr lvl="1">
              <a:buFont typeface="Arial" panose="020B0604020202020204" pitchFamily="34" charset="0"/>
              <a:buChar char="•"/>
            </a:pPr>
            <a:r>
              <a:rPr lang="en-US" sz="2000" dirty="0">
                <a:solidFill>
                  <a:srgbClr val="002060"/>
                </a:solidFill>
              </a:rPr>
              <a:t>Alkyl halides are more reactive than aryl halides as can be seen by comparison of the bond lengths</a:t>
            </a:r>
          </a:p>
          <a:p>
            <a:pPr lvl="1">
              <a:buFont typeface="Arial" panose="020B0604020202020204" pitchFamily="34" charset="0"/>
              <a:buChar char="•"/>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1076863646"/>
              </p:ext>
            </p:extLst>
          </p:nvPr>
        </p:nvGraphicFramePr>
        <p:xfrm>
          <a:off x="457200" y="2133600"/>
          <a:ext cx="8153400" cy="1463040"/>
        </p:xfrm>
        <a:graphic>
          <a:graphicData uri="http://schemas.openxmlformats.org/drawingml/2006/table">
            <a:tbl>
              <a:tblPr>
                <a:tableStyleId>{775DCB02-9BB8-47FD-8907-85C794F793BA}</a:tableStyleId>
              </a:tblPr>
              <a:tblGrid>
                <a:gridCol w="990600"/>
                <a:gridCol w="2667000"/>
                <a:gridCol w="1524000"/>
                <a:gridCol w="1600200"/>
                <a:gridCol w="1371600"/>
              </a:tblGrid>
              <a:tr h="396240">
                <a:tc>
                  <a:txBody>
                    <a:bodyPr/>
                    <a:lstStyle/>
                    <a:p>
                      <a:pPr marL="0" marR="0">
                        <a:spcBef>
                          <a:spcPts val="0"/>
                        </a:spcBef>
                        <a:spcAft>
                          <a:spcPts val="0"/>
                        </a:spcAft>
                        <a:tabLst>
                          <a:tab pos="2743200" algn="ctr"/>
                          <a:tab pos="5486400" algn="r"/>
                          <a:tab pos="457200" algn="l"/>
                        </a:tabLst>
                      </a:pPr>
                      <a:r>
                        <a:rPr lang="en-US" sz="1600" b="1" dirty="0">
                          <a:effectLst/>
                        </a:rPr>
                        <a:t>C-X bond </a:t>
                      </a:r>
                      <a:endParaRPr lang="en-US" sz="1600" b="1" dirty="0">
                        <a:effectLst/>
                        <a:latin typeface="Times"/>
                        <a:ea typeface="Times"/>
                        <a:cs typeface="Times New Roman"/>
                      </a:endParaRPr>
                    </a:p>
                  </a:txBody>
                  <a:tcPr marL="68580" marR="68580" marT="0" marB="0"/>
                </a:tc>
                <a:tc>
                  <a:txBody>
                    <a:bodyPr/>
                    <a:lstStyle/>
                    <a:p>
                      <a:pPr marL="0" marR="0">
                        <a:spcBef>
                          <a:spcPts val="0"/>
                        </a:spcBef>
                        <a:spcAft>
                          <a:spcPts val="0"/>
                        </a:spcAft>
                        <a:tabLst>
                          <a:tab pos="2743200" algn="ctr"/>
                          <a:tab pos="5486400" algn="r"/>
                          <a:tab pos="457200" algn="l"/>
                        </a:tabLst>
                      </a:pPr>
                      <a:r>
                        <a:rPr lang="en-US" sz="1600" b="1" dirty="0">
                          <a:effectLst/>
                        </a:rPr>
                        <a:t>Average Dissociation Energy</a:t>
                      </a:r>
                    </a:p>
                    <a:p>
                      <a:pPr marL="0" marR="0">
                        <a:spcBef>
                          <a:spcPts val="0"/>
                        </a:spcBef>
                        <a:spcAft>
                          <a:spcPts val="0"/>
                        </a:spcAft>
                        <a:tabLst>
                          <a:tab pos="2743200" algn="ctr"/>
                          <a:tab pos="5486400" algn="r"/>
                          <a:tab pos="457200" algn="l"/>
                        </a:tabLst>
                      </a:pPr>
                      <a:r>
                        <a:rPr lang="en-US" sz="1600" b="1" dirty="0">
                          <a:effectLst/>
                        </a:rPr>
                        <a:t>for C-X bond in kJ/mol</a:t>
                      </a:r>
                      <a:endParaRPr lang="en-US" sz="1600" b="1" dirty="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b="1" dirty="0">
                          <a:effectLst/>
                          <a:latin typeface="Times New Roman"/>
                          <a:ea typeface="Times"/>
                          <a:cs typeface="Times New Roman"/>
                        </a:rPr>
                        <a:t>d(C-X) in </a:t>
                      </a:r>
                      <a:r>
                        <a:rPr lang="en-US" sz="1600" b="1" dirty="0" err="1">
                          <a:effectLst/>
                          <a:latin typeface="Times New Roman"/>
                          <a:ea typeface="Times"/>
                          <a:cs typeface="Times New Roman"/>
                        </a:rPr>
                        <a:t>CyX</a:t>
                      </a:r>
                      <a:r>
                        <a:rPr lang="en-US" sz="1600" b="1" baseline="30000" dirty="0" err="1">
                          <a:effectLst/>
                          <a:latin typeface="Times New Roman"/>
                          <a:ea typeface="Times"/>
                          <a:cs typeface="Times New Roman"/>
                        </a:rPr>
                        <a:t>HF</a:t>
                      </a:r>
                      <a:r>
                        <a:rPr lang="en-US" sz="1600" b="1" baseline="30000" dirty="0">
                          <a:effectLst/>
                          <a:latin typeface="Times New Roman"/>
                          <a:ea typeface="Times"/>
                          <a:cs typeface="Times New Roman"/>
                        </a:rPr>
                        <a:t>/6-31G*</a:t>
                      </a:r>
                      <a:endParaRPr lang="en-US" sz="1800" dirty="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b="1" dirty="0">
                          <a:effectLst/>
                          <a:latin typeface="Times New Roman"/>
                          <a:ea typeface="Times"/>
                          <a:cs typeface="Times New Roman"/>
                        </a:rPr>
                        <a:t>d(C-X) in </a:t>
                      </a:r>
                      <a:r>
                        <a:rPr lang="en-US" sz="1600" b="1" dirty="0" err="1">
                          <a:effectLst/>
                          <a:latin typeface="Times New Roman"/>
                          <a:ea typeface="Times"/>
                          <a:cs typeface="Times New Roman"/>
                        </a:rPr>
                        <a:t>PhX</a:t>
                      </a:r>
                      <a:r>
                        <a:rPr lang="en-US" sz="1600" b="1" baseline="30000" dirty="0">
                          <a:effectLst/>
                          <a:latin typeface="Times New Roman"/>
                          <a:ea typeface="Times"/>
                          <a:cs typeface="Times New Roman"/>
                        </a:rPr>
                        <a:t> HF/6-31G*</a:t>
                      </a:r>
                      <a:endParaRPr lang="en-US" sz="1800" dirty="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b="1" dirty="0">
                          <a:effectLst/>
                        </a:rPr>
                        <a:t>Cost per mole </a:t>
                      </a:r>
                      <a:br>
                        <a:rPr lang="en-US" sz="1600" b="1" dirty="0">
                          <a:effectLst/>
                        </a:rPr>
                      </a:br>
                      <a:r>
                        <a:rPr lang="en-US" sz="1600" b="1" dirty="0">
                          <a:effectLst/>
                        </a:rPr>
                        <a:t>of </a:t>
                      </a:r>
                      <a:r>
                        <a:rPr lang="en-US" sz="1600" b="1" dirty="0" err="1">
                          <a:effectLst/>
                        </a:rPr>
                        <a:t>PhX</a:t>
                      </a:r>
                      <a:endParaRPr lang="en-US" sz="1600" b="1" dirty="0">
                        <a:effectLst/>
                        <a:latin typeface="Times"/>
                        <a:ea typeface="Times"/>
                        <a:cs typeface="Times New Roman"/>
                      </a:endParaRPr>
                    </a:p>
                  </a:txBody>
                  <a:tcPr marL="68580" marR="68580" marT="0" marB="0"/>
                </a:tc>
              </a:tr>
              <a:tr h="198120">
                <a:tc>
                  <a:txBody>
                    <a:bodyPr/>
                    <a:lstStyle/>
                    <a:p>
                      <a:pPr marL="0" marR="30480">
                        <a:spcBef>
                          <a:spcPts val="0"/>
                        </a:spcBef>
                        <a:spcAft>
                          <a:spcPts val="0"/>
                        </a:spcAft>
                        <a:tabLst>
                          <a:tab pos="2743200" algn="ctr"/>
                          <a:tab pos="5486400" algn="r"/>
                          <a:tab pos="457200" algn="l"/>
                        </a:tabLst>
                      </a:pPr>
                      <a:r>
                        <a:rPr lang="en-US" sz="1600" dirty="0">
                          <a:effectLst/>
                        </a:rPr>
                        <a:t>C-F</a:t>
                      </a:r>
                      <a:endParaRPr lang="en-US" sz="1600" dirty="0">
                        <a:effectLst/>
                        <a:latin typeface="Times"/>
                        <a:ea typeface="Times"/>
                        <a:cs typeface="Times New Roman"/>
                      </a:endParaRPr>
                    </a:p>
                  </a:txBody>
                  <a:tcPr marL="68580" marR="68580" marT="0" marB="0">
                    <a:solidFill>
                      <a:schemeClr val="accent4">
                        <a:lumMod val="40000"/>
                        <a:lumOff val="60000"/>
                      </a:schemeClr>
                    </a:solidFill>
                  </a:tcPr>
                </a:tc>
                <a:tc>
                  <a:txBody>
                    <a:bodyPr/>
                    <a:lstStyle/>
                    <a:p>
                      <a:pPr marL="0" marR="95250" algn="ctr">
                        <a:spcBef>
                          <a:spcPts val="0"/>
                        </a:spcBef>
                        <a:spcAft>
                          <a:spcPts val="0"/>
                        </a:spcAft>
                        <a:tabLst>
                          <a:tab pos="2743200" algn="ctr"/>
                          <a:tab pos="5486400" algn="r"/>
                          <a:tab pos="457200" algn="l"/>
                        </a:tabLst>
                      </a:pPr>
                      <a:r>
                        <a:rPr lang="en-US" sz="1600" dirty="0">
                          <a:effectLst/>
                        </a:rPr>
                        <a:t>460 (</a:t>
                      </a:r>
                      <a:r>
                        <a:rPr lang="en-US" sz="1600" i="1" dirty="0">
                          <a:effectLst/>
                        </a:rPr>
                        <a:t>sp</a:t>
                      </a:r>
                      <a:r>
                        <a:rPr lang="en-US" sz="1600" i="1" baseline="30000" dirty="0">
                          <a:effectLst/>
                        </a:rPr>
                        <a:t>3</a:t>
                      </a:r>
                      <a:r>
                        <a:rPr lang="en-US" sz="1600" dirty="0">
                          <a:effectLst/>
                        </a:rPr>
                        <a:t>), 526 (</a:t>
                      </a:r>
                      <a:r>
                        <a:rPr lang="en-US" sz="1600" i="1" dirty="0">
                          <a:effectLst/>
                        </a:rPr>
                        <a:t>sp</a:t>
                      </a:r>
                      <a:r>
                        <a:rPr lang="en-US" sz="1600" i="1" baseline="30000" dirty="0">
                          <a:effectLst/>
                        </a:rPr>
                        <a:t>2</a:t>
                      </a:r>
                      <a:r>
                        <a:rPr lang="en-US" sz="1600" dirty="0">
                          <a:effectLst/>
                        </a:rPr>
                        <a:t>)</a:t>
                      </a:r>
                      <a:endParaRPr lang="en-US" sz="1600" dirty="0">
                        <a:effectLst/>
                        <a:latin typeface="Times"/>
                        <a:ea typeface="Times"/>
                        <a:cs typeface="Times New Roman"/>
                      </a:endParaRPr>
                    </a:p>
                  </a:txBody>
                  <a:tcPr marL="68580" marR="68580" marT="0" marB="0">
                    <a:solidFill>
                      <a:schemeClr val="accent4">
                        <a:lumMod val="40000"/>
                        <a:lumOff val="60000"/>
                      </a:schemeClr>
                    </a:solidFill>
                  </a:tcPr>
                </a:tc>
                <a:tc>
                  <a:txBody>
                    <a:bodyPr/>
                    <a:lstStyle/>
                    <a:p>
                      <a:pPr marL="0" marR="0" algn="ctr">
                        <a:spcBef>
                          <a:spcPts val="0"/>
                        </a:spcBef>
                        <a:spcAft>
                          <a:spcPts val="0"/>
                        </a:spcAft>
                        <a:tabLst>
                          <a:tab pos="2743200" algn="ctr"/>
                          <a:tab pos="5486400" algn="r"/>
                          <a:tab pos="457200" algn="l"/>
                        </a:tabLst>
                      </a:pPr>
                      <a:r>
                        <a:rPr lang="en-US" sz="1600" dirty="0">
                          <a:effectLst/>
                          <a:latin typeface="Times New Roman"/>
                          <a:ea typeface="Times"/>
                          <a:cs typeface="Times New Roman"/>
                        </a:rPr>
                        <a:t>138.5 pm (0.78)</a:t>
                      </a:r>
                      <a:endParaRPr lang="en-US" sz="1800" dirty="0">
                        <a:effectLst/>
                        <a:latin typeface="Times"/>
                        <a:ea typeface="Times"/>
                        <a:cs typeface="Times New Roman"/>
                      </a:endParaRPr>
                    </a:p>
                  </a:txBody>
                  <a:tcPr marL="68580" marR="68580" marT="0" marB="0">
                    <a:solidFill>
                      <a:schemeClr val="accent4">
                        <a:lumMod val="40000"/>
                        <a:lumOff val="60000"/>
                      </a:schemeClr>
                    </a:solidFill>
                  </a:tcPr>
                </a:tc>
                <a:tc>
                  <a:txBody>
                    <a:bodyPr/>
                    <a:lstStyle/>
                    <a:p>
                      <a:pPr marL="0" marR="0" algn="ctr">
                        <a:spcBef>
                          <a:spcPts val="0"/>
                        </a:spcBef>
                        <a:spcAft>
                          <a:spcPts val="0"/>
                        </a:spcAft>
                        <a:tabLst>
                          <a:tab pos="2743200" algn="ctr"/>
                          <a:tab pos="5486400" algn="r"/>
                          <a:tab pos="457200" algn="l"/>
                        </a:tabLst>
                      </a:pPr>
                      <a:r>
                        <a:rPr lang="en-US" sz="1600">
                          <a:effectLst/>
                          <a:latin typeface="Times New Roman"/>
                          <a:ea typeface="Times"/>
                          <a:cs typeface="Times New Roman"/>
                        </a:rPr>
                        <a:t>133.1 pm (0.84)</a:t>
                      </a:r>
                      <a:endParaRPr lang="en-US" sz="1800">
                        <a:effectLst/>
                        <a:latin typeface="Times"/>
                        <a:ea typeface="Times"/>
                        <a:cs typeface="Times New Roman"/>
                      </a:endParaRPr>
                    </a:p>
                  </a:txBody>
                  <a:tcPr marL="68580" marR="68580" marT="0" marB="0">
                    <a:solidFill>
                      <a:schemeClr val="accent4">
                        <a:lumMod val="40000"/>
                        <a:lumOff val="60000"/>
                      </a:schemeClr>
                    </a:solidFill>
                  </a:tcPr>
                </a:tc>
                <a:tc>
                  <a:txBody>
                    <a:bodyPr/>
                    <a:lstStyle/>
                    <a:p>
                      <a:pPr marL="0" marR="0" algn="ctr">
                        <a:spcBef>
                          <a:spcPts val="0"/>
                        </a:spcBef>
                        <a:spcAft>
                          <a:spcPts val="0"/>
                        </a:spcAft>
                        <a:tabLst>
                          <a:tab pos="2743200" algn="ctr"/>
                          <a:tab pos="5486400" algn="r"/>
                          <a:tab pos="457200" algn="l"/>
                        </a:tabLst>
                      </a:pPr>
                      <a:r>
                        <a:rPr lang="en-US" sz="1600" dirty="0">
                          <a:effectLst/>
                        </a:rPr>
                        <a:t>$12</a:t>
                      </a:r>
                      <a:endParaRPr lang="en-US" sz="1600" dirty="0">
                        <a:effectLst/>
                        <a:latin typeface="Times"/>
                        <a:ea typeface="Times"/>
                        <a:cs typeface="Times New Roman"/>
                      </a:endParaRPr>
                    </a:p>
                  </a:txBody>
                  <a:tcPr marL="68580" marR="68580" marT="0" marB="0">
                    <a:solidFill>
                      <a:schemeClr val="accent4">
                        <a:lumMod val="40000"/>
                        <a:lumOff val="60000"/>
                      </a:schemeClr>
                    </a:solidFill>
                  </a:tcPr>
                </a:tc>
              </a:tr>
              <a:tr h="198120">
                <a:tc>
                  <a:txBody>
                    <a:bodyPr/>
                    <a:lstStyle/>
                    <a:p>
                      <a:pPr marL="0" marR="30480">
                        <a:spcBef>
                          <a:spcPts val="0"/>
                        </a:spcBef>
                        <a:spcAft>
                          <a:spcPts val="0"/>
                        </a:spcAft>
                        <a:tabLst>
                          <a:tab pos="2743200" algn="ctr"/>
                          <a:tab pos="5486400" algn="r"/>
                          <a:tab pos="457200" algn="l"/>
                        </a:tabLst>
                      </a:pPr>
                      <a:r>
                        <a:rPr lang="en-US" sz="1600">
                          <a:effectLst/>
                        </a:rPr>
                        <a:t>C-Cl</a:t>
                      </a:r>
                      <a:endParaRPr lang="en-US" sz="1600">
                        <a:effectLst/>
                        <a:latin typeface="Times"/>
                        <a:ea typeface="Times"/>
                        <a:cs typeface="Times New Roman"/>
                      </a:endParaRPr>
                    </a:p>
                  </a:txBody>
                  <a:tcPr marL="68580" marR="68580" marT="0" marB="0"/>
                </a:tc>
                <a:tc>
                  <a:txBody>
                    <a:bodyPr/>
                    <a:lstStyle/>
                    <a:p>
                      <a:pPr marL="0" marR="95250" algn="ctr">
                        <a:spcBef>
                          <a:spcPts val="0"/>
                        </a:spcBef>
                        <a:spcAft>
                          <a:spcPts val="0"/>
                        </a:spcAft>
                        <a:tabLst>
                          <a:tab pos="2743200" algn="ctr"/>
                          <a:tab pos="5486400" algn="r"/>
                          <a:tab pos="457200" algn="l"/>
                        </a:tabLst>
                      </a:pPr>
                      <a:r>
                        <a:rPr lang="en-US" sz="1600" dirty="0">
                          <a:effectLst/>
                        </a:rPr>
                        <a:t>350 </a:t>
                      </a:r>
                      <a:r>
                        <a:rPr lang="en-US" sz="1600" dirty="0" smtClean="0">
                          <a:effectLst/>
                        </a:rPr>
                        <a:t>(</a:t>
                      </a:r>
                      <a:r>
                        <a:rPr lang="en-US" sz="1600" i="1" dirty="0" smtClean="0">
                          <a:effectLst/>
                        </a:rPr>
                        <a:t>sp</a:t>
                      </a:r>
                      <a:r>
                        <a:rPr lang="en-US" sz="1600" i="1" baseline="30000" dirty="0" smtClean="0">
                          <a:effectLst/>
                        </a:rPr>
                        <a:t>3</a:t>
                      </a:r>
                      <a:r>
                        <a:rPr lang="en-US" sz="1600" dirty="0" smtClean="0">
                          <a:effectLst/>
                        </a:rPr>
                        <a:t>), </a:t>
                      </a:r>
                      <a:r>
                        <a:rPr lang="en-US" sz="1600" dirty="0">
                          <a:effectLst/>
                        </a:rPr>
                        <a:t>400 </a:t>
                      </a:r>
                      <a:r>
                        <a:rPr lang="en-US" sz="1600" dirty="0" smtClean="0">
                          <a:effectLst/>
                        </a:rPr>
                        <a:t>(</a:t>
                      </a:r>
                      <a:r>
                        <a:rPr lang="en-US" sz="1600" i="1" dirty="0" smtClean="0">
                          <a:effectLst/>
                        </a:rPr>
                        <a:t>sp</a:t>
                      </a:r>
                      <a:r>
                        <a:rPr lang="en-US" sz="1600" i="1" baseline="30000" dirty="0" smtClean="0">
                          <a:effectLst/>
                        </a:rPr>
                        <a:t>2</a:t>
                      </a:r>
                      <a:r>
                        <a:rPr lang="en-US" sz="1600" dirty="0" smtClean="0">
                          <a:effectLst/>
                        </a:rPr>
                        <a:t>)</a:t>
                      </a:r>
                      <a:endParaRPr lang="en-US" sz="1600" dirty="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dirty="0">
                          <a:effectLst/>
                          <a:latin typeface="Times New Roman"/>
                          <a:ea typeface="Times"/>
                          <a:cs typeface="Times New Roman"/>
                        </a:rPr>
                        <a:t>181.2 pm (0.98)</a:t>
                      </a:r>
                      <a:endParaRPr lang="en-US" sz="1800" dirty="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a:effectLst/>
                          <a:latin typeface="Times New Roman"/>
                          <a:ea typeface="Times"/>
                          <a:cs typeface="Times New Roman"/>
                        </a:rPr>
                        <a:t>174.5 pm (1.02)</a:t>
                      </a:r>
                      <a:endParaRPr lang="en-US" sz="180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dirty="0">
                          <a:effectLst/>
                        </a:rPr>
                        <a:t>$5</a:t>
                      </a:r>
                      <a:endParaRPr lang="en-US" sz="1600" dirty="0">
                        <a:effectLst/>
                        <a:latin typeface="Times"/>
                        <a:ea typeface="Times"/>
                        <a:cs typeface="Times New Roman"/>
                      </a:endParaRPr>
                    </a:p>
                  </a:txBody>
                  <a:tcPr marL="68580" marR="68580" marT="0" marB="0"/>
                </a:tc>
              </a:tr>
              <a:tr h="198120">
                <a:tc>
                  <a:txBody>
                    <a:bodyPr/>
                    <a:lstStyle/>
                    <a:p>
                      <a:pPr marL="0" marR="30480">
                        <a:spcBef>
                          <a:spcPts val="0"/>
                        </a:spcBef>
                        <a:spcAft>
                          <a:spcPts val="0"/>
                        </a:spcAft>
                        <a:tabLst>
                          <a:tab pos="2743200" algn="ctr"/>
                          <a:tab pos="5486400" algn="r"/>
                          <a:tab pos="457200" algn="l"/>
                        </a:tabLst>
                      </a:pPr>
                      <a:r>
                        <a:rPr lang="en-US" sz="1600" dirty="0">
                          <a:effectLst/>
                        </a:rPr>
                        <a:t>C-Br</a:t>
                      </a:r>
                      <a:endParaRPr lang="en-US" sz="1600" dirty="0">
                        <a:effectLst/>
                        <a:latin typeface="Times"/>
                        <a:ea typeface="Times"/>
                        <a:cs typeface="Times New Roman"/>
                      </a:endParaRPr>
                    </a:p>
                  </a:txBody>
                  <a:tcPr marL="68580" marR="68580" marT="0" marB="0">
                    <a:solidFill>
                      <a:schemeClr val="accent4">
                        <a:lumMod val="40000"/>
                        <a:lumOff val="60000"/>
                      </a:schemeClr>
                    </a:solidFill>
                  </a:tcPr>
                </a:tc>
                <a:tc>
                  <a:txBody>
                    <a:bodyPr/>
                    <a:lstStyle/>
                    <a:p>
                      <a:pPr marL="0" marR="95250" algn="ctr">
                        <a:spcBef>
                          <a:spcPts val="0"/>
                        </a:spcBef>
                        <a:spcAft>
                          <a:spcPts val="0"/>
                        </a:spcAft>
                        <a:tabLst>
                          <a:tab pos="2743200" algn="ctr"/>
                          <a:tab pos="5486400" algn="r"/>
                          <a:tab pos="457200" algn="l"/>
                        </a:tabLst>
                      </a:pPr>
                      <a:r>
                        <a:rPr lang="en-US" sz="1600" dirty="0">
                          <a:effectLst/>
                        </a:rPr>
                        <a:t>294 </a:t>
                      </a:r>
                      <a:r>
                        <a:rPr lang="en-US" sz="1600" dirty="0" smtClean="0">
                          <a:effectLst/>
                        </a:rPr>
                        <a:t>(</a:t>
                      </a:r>
                      <a:r>
                        <a:rPr lang="en-US" sz="1600" i="1" dirty="0" smtClean="0">
                          <a:effectLst/>
                        </a:rPr>
                        <a:t>sp</a:t>
                      </a:r>
                      <a:r>
                        <a:rPr lang="en-US" sz="1600" i="1" baseline="30000" dirty="0" smtClean="0">
                          <a:effectLst/>
                        </a:rPr>
                        <a:t>3</a:t>
                      </a:r>
                      <a:r>
                        <a:rPr lang="en-US" sz="1600" dirty="0" smtClean="0">
                          <a:effectLst/>
                        </a:rPr>
                        <a:t>), </a:t>
                      </a:r>
                      <a:r>
                        <a:rPr lang="en-US" sz="1600" dirty="0">
                          <a:effectLst/>
                        </a:rPr>
                        <a:t>336 </a:t>
                      </a:r>
                      <a:r>
                        <a:rPr lang="en-US" sz="1600" dirty="0" smtClean="0">
                          <a:effectLst/>
                        </a:rPr>
                        <a:t>(</a:t>
                      </a:r>
                      <a:r>
                        <a:rPr lang="en-US" sz="1600" i="1" dirty="0" smtClean="0">
                          <a:effectLst/>
                        </a:rPr>
                        <a:t>sp</a:t>
                      </a:r>
                      <a:r>
                        <a:rPr lang="en-US" sz="1600" i="1" baseline="30000" dirty="0" smtClean="0">
                          <a:effectLst/>
                        </a:rPr>
                        <a:t>2</a:t>
                      </a:r>
                      <a:r>
                        <a:rPr lang="en-US" sz="1600" dirty="0" smtClean="0">
                          <a:effectLst/>
                        </a:rPr>
                        <a:t>)</a:t>
                      </a:r>
                      <a:endParaRPr lang="en-US" sz="1600" dirty="0">
                        <a:effectLst/>
                        <a:latin typeface="Times"/>
                        <a:ea typeface="Times"/>
                        <a:cs typeface="Times New Roman"/>
                      </a:endParaRPr>
                    </a:p>
                  </a:txBody>
                  <a:tcPr marL="68580" marR="68580" marT="0" marB="0">
                    <a:solidFill>
                      <a:schemeClr val="accent4">
                        <a:lumMod val="40000"/>
                        <a:lumOff val="60000"/>
                      </a:schemeClr>
                    </a:solidFill>
                  </a:tcPr>
                </a:tc>
                <a:tc>
                  <a:txBody>
                    <a:bodyPr/>
                    <a:lstStyle/>
                    <a:p>
                      <a:pPr marL="0" marR="0" algn="ctr">
                        <a:spcBef>
                          <a:spcPts val="0"/>
                        </a:spcBef>
                        <a:spcAft>
                          <a:spcPts val="0"/>
                        </a:spcAft>
                        <a:tabLst>
                          <a:tab pos="2743200" algn="ctr"/>
                          <a:tab pos="5486400" algn="r"/>
                          <a:tab pos="457200" algn="l"/>
                        </a:tabLst>
                      </a:pPr>
                      <a:r>
                        <a:rPr lang="en-US" sz="1600" dirty="0">
                          <a:effectLst/>
                          <a:latin typeface="Times New Roman"/>
                          <a:ea typeface="Times"/>
                          <a:cs typeface="Times New Roman"/>
                        </a:rPr>
                        <a:t>198.1 pm (0.97)</a:t>
                      </a:r>
                      <a:endParaRPr lang="en-US" sz="1800" dirty="0">
                        <a:effectLst/>
                        <a:latin typeface="Times"/>
                        <a:ea typeface="Times"/>
                        <a:cs typeface="Times New Roman"/>
                      </a:endParaRPr>
                    </a:p>
                  </a:txBody>
                  <a:tcPr marL="68580" marR="68580" marT="0" marB="0">
                    <a:solidFill>
                      <a:schemeClr val="accent4">
                        <a:lumMod val="40000"/>
                        <a:lumOff val="60000"/>
                      </a:schemeClr>
                    </a:solidFill>
                  </a:tcPr>
                </a:tc>
                <a:tc>
                  <a:txBody>
                    <a:bodyPr/>
                    <a:lstStyle/>
                    <a:p>
                      <a:pPr marL="0" marR="0" algn="ctr">
                        <a:spcBef>
                          <a:spcPts val="0"/>
                        </a:spcBef>
                        <a:spcAft>
                          <a:spcPts val="0"/>
                        </a:spcAft>
                        <a:tabLst>
                          <a:tab pos="2743200" algn="ctr"/>
                          <a:tab pos="5486400" algn="r"/>
                          <a:tab pos="457200" algn="l"/>
                        </a:tabLst>
                      </a:pPr>
                      <a:r>
                        <a:rPr lang="en-US" sz="1600" dirty="0">
                          <a:effectLst/>
                          <a:latin typeface="Times New Roman"/>
                          <a:ea typeface="Times"/>
                          <a:cs typeface="Times New Roman"/>
                        </a:rPr>
                        <a:t>190.5 pm (1.01)</a:t>
                      </a:r>
                      <a:endParaRPr lang="en-US" sz="1800" dirty="0">
                        <a:effectLst/>
                        <a:latin typeface="Times"/>
                        <a:ea typeface="Times"/>
                        <a:cs typeface="Times New Roman"/>
                      </a:endParaRPr>
                    </a:p>
                  </a:txBody>
                  <a:tcPr marL="68580" marR="68580" marT="0" marB="0">
                    <a:solidFill>
                      <a:schemeClr val="accent4">
                        <a:lumMod val="40000"/>
                        <a:lumOff val="60000"/>
                      </a:schemeClr>
                    </a:solidFill>
                  </a:tcPr>
                </a:tc>
                <a:tc>
                  <a:txBody>
                    <a:bodyPr/>
                    <a:lstStyle/>
                    <a:p>
                      <a:pPr marL="0" marR="0" algn="ctr">
                        <a:spcBef>
                          <a:spcPts val="0"/>
                        </a:spcBef>
                        <a:spcAft>
                          <a:spcPts val="0"/>
                        </a:spcAft>
                        <a:tabLst>
                          <a:tab pos="2743200" algn="ctr"/>
                          <a:tab pos="5486400" algn="r"/>
                          <a:tab pos="457200" algn="l"/>
                        </a:tabLst>
                      </a:pPr>
                      <a:r>
                        <a:rPr lang="en-US" sz="1600" dirty="0">
                          <a:effectLst/>
                        </a:rPr>
                        <a:t>$6</a:t>
                      </a:r>
                      <a:endParaRPr lang="en-US" sz="1600" dirty="0">
                        <a:effectLst/>
                        <a:latin typeface="Times"/>
                        <a:ea typeface="Times"/>
                        <a:cs typeface="Times New Roman"/>
                      </a:endParaRPr>
                    </a:p>
                  </a:txBody>
                  <a:tcPr marL="68580" marR="68580" marT="0" marB="0">
                    <a:solidFill>
                      <a:schemeClr val="accent4">
                        <a:lumMod val="40000"/>
                        <a:lumOff val="60000"/>
                      </a:schemeClr>
                    </a:solidFill>
                  </a:tcPr>
                </a:tc>
              </a:tr>
              <a:tr h="198120">
                <a:tc>
                  <a:txBody>
                    <a:bodyPr/>
                    <a:lstStyle/>
                    <a:p>
                      <a:pPr marL="0" marR="30480">
                        <a:spcBef>
                          <a:spcPts val="0"/>
                        </a:spcBef>
                        <a:spcAft>
                          <a:spcPts val="0"/>
                        </a:spcAft>
                        <a:tabLst>
                          <a:tab pos="2743200" algn="ctr"/>
                          <a:tab pos="5486400" algn="r"/>
                          <a:tab pos="457200" algn="l"/>
                        </a:tabLst>
                      </a:pPr>
                      <a:r>
                        <a:rPr lang="en-US" sz="1600">
                          <a:effectLst/>
                        </a:rPr>
                        <a:t>C-I</a:t>
                      </a:r>
                      <a:endParaRPr lang="en-US" sz="1600">
                        <a:effectLst/>
                        <a:latin typeface="Times"/>
                        <a:ea typeface="Times"/>
                        <a:cs typeface="Times New Roman"/>
                      </a:endParaRPr>
                    </a:p>
                  </a:txBody>
                  <a:tcPr marL="68580" marR="68580" marT="0" marB="0"/>
                </a:tc>
                <a:tc>
                  <a:txBody>
                    <a:bodyPr/>
                    <a:lstStyle/>
                    <a:p>
                      <a:pPr marL="0" marR="95250" algn="ctr">
                        <a:spcBef>
                          <a:spcPts val="0"/>
                        </a:spcBef>
                        <a:spcAft>
                          <a:spcPts val="0"/>
                        </a:spcAft>
                        <a:tabLst>
                          <a:tab pos="2743200" algn="ctr"/>
                          <a:tab pos="5486400" algn="r"/>
                          <a:tab pos="457200" algn="l"/>
                        </a:tabLst>
                      </a:pPr>
                      <a:r>
                        <a:rPr lang="en-US" sz="1600" dirty="0" smtClean="0">
                          <a:effectLst/>
                        </a:rPr>
                        <a:t>239 (</a:t>
                      </a:r>
                      <a:r>
                        <a:rPr lang="en-US" sz="1600" i="1" dirty="0" smtClean="0">
                          <a:effectLst/>
                        </a:rPr>
                        <a:t>sp</a:t>
                      </a:r>
                      <a:r>
                        <a:rPr lang="en-US" sz="1600" i="1" baseline="30000" dirty="0" smtClean="0">
                          <a:effectLst/>
                        </a:rPr>
                        <a:t>3</a:t>
                      </a:r>
                      <a:r>
                        <a:rPr lang="en-US" sz="1600" dirty="0" smtClean="0">
                          <a:effectLst/>
                        </a:rPr>
                        <a:t>), </a:t>
                      </a:r>
                      <a:r>
                        <a:rPr lang="en-US" sz="1600" dirty="0">
                          <a:effectLst/>
                        </a:rPr>
                        <a:t>272 (</a:t>
                      </a:r>
                      <a:r>
                        <a:rPr lang="en-US" sz="1600" i="1" dirty="0">
                          <a:effectLst/>
                        </a:rPr>
                        <a:t>sp</a:t>
                      </a:r>
                      <a:r>
                        <a:rPr lang="en-US" sz="1600" i="1" baseline="30000" dirty="0">
                          <a:effectLst/>
                        </a:rPr>
                        <a:t>2</a:t>
                      </a:r>
                      <a:r>
                        <a:rPr lang="en-US" sz="1600" dirty="0">
                          <a:effectLst/>
                        </a:rPr>
                        <a:t>)</a:t>
                      </a:r>
                      <a:endParaRPr lang="en-US" sz="1600" dirty="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dirty="0">
                          <a:effectLst/>
                          <a:latin typeface="Times New Roman"/>
                          <a:ea typeface="Times"/>
                          <a:cs typeface="Times New Roman"/>
                        </a:rPr>
                        <a:t>213.2 pm (1.19)</a:t>
                      </a:r>
                      <a:endParaRPr lang="en-US" sz="1800" dirty="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dirty="0">
                          <a:effectLst/>
                          <a:latin typeface="Times New Roman"/>
                          <a:ea typeface="Times"/>
                          <a:cs typeface="Times New Roman"/>
                        </a:rPr>
                        <a:t>210.8 pm (1.37)</a:t>
                      </a:r>
                      <a:endParaRPr lang="en-US" sz="1800" dirty="0">
                        <a:effectLst/>
                        <a:latin typeface="Times"/>
                        <a:ea typeface="Times"/>
                        <a:cs typeface="Times New Roman"/>
                      </a:endParaRPr>
                    </a:p>
                  </a:txBody>
                  <a:tcPr marL="68580" marR="68580" marT="0" marB="0"/>
                </a:tc>
                <a:tc>
                  <a:txBody>
                    <a:bodyPr/>
                    <a:lstStyle/>
                    <a:p>
                      <a:pPr marL="0" marR="0" algn="ctr">
                        <a:spcBef>
                          <a:spcPts val="0"/>
                        </a:spcBef>
                        <a:spcAft>
                          <a:spcPts val="0"/>
                        </a:spcAft>
                        <a:tabLst>
                          <a:tab pos="2743200" algn="ctr"/>
                          <a:tab pos="5486400" algn="r"/>
                          <a:tab pos="457200" algn="l"/>
                        </a:tabLst>
                      </a:pPr>
                      <a:r>
                        <a:rPr lang="en-US" sz="1600" dirty="0">
                          <a:effectLst/>
                        </a:rPr>
                        <a:t>$57</a:t>
                      </a:r>
                      <a:endParaRPr lang="en-US" sz="1600" dirty="0">
                        <a:effectLst/>
                        <a:latin typeface="Times"/>
                        <a:ea typeface="Times"/>
                        <a:cs typeface="Times New Roman"/>
                      </a:endParaRPr>
                    </a:p>
                  </a:txBody>
                  <a:tcPr marL="68580" marR="68580" marT="0" marB="0"/>
                </a:tc>
              </a:tr>
            </a:tbl>
          </a:graphicData>
        </a:graphic>
      </p:graphicFrame>
    </p:spTree>
    <p:extLst>
      <p:ext uri="{BB962C8B-B14F-4D97-AF65-F5344CB8AC3E}">
        <p14:creationId xmlns:p14="http://schemas.microsoft.com/office/powerpoint/2010/main" val="265460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barn(inVertical)">
                                      <p:cBhvr>
                                        <p:cTn id="19" dur="500"/>
                                        <p:tgtEl>
                                          <p:spTgt spid="2">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barn(inVertical)">
                                      <p:cBhvr>
                                        <p:cTn id="24" dur="500"/>
                                        <p:tgtEl>
                                          <p:spTgt spid="2">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barn(inVertical)">
                                      <p:cBhvr>
                                        <p:cTn id="29" dur="500"/>
                                        <p:tgtEl>
                                          <p:spTgt spid="2">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barn(inVertical)">
                                      <p:cBhvr>
                                        <p:cTn id="34"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Grignard Reagents III</a:t>
            </a:r>
            <a:endParaRPr lang="en-US" dirty="0"/>
          </a:p>
        </p:txBody>
      </p:sp>
      <p:sp>
        <p:nvSpPr>
          <p:cNvPr id="2" name="Content Placeholder 1"/>
          <p:cNvSpPr>
            <a:spLocks noGrp="1"/>
          </p:cNvSpPr>
          <p:nvPr>
            <p:ph idx="1"/>
          </p:nvPr>
        </p:nvSpPr>
        <p:spPr>
          <a:xfrm>
            <a:off x="457200" y="1600200"/>
            <a:ext cx="8305800" cy="4525963"/>
          </a:xfrm>
        </p:spPr>
        <p:txBody>
          <a:bodyPr>
            <a:normAutofit fontScale="70000" lnSpcReduction="20000"/>
          </a:bodyPr>
          <a:lstStyle/>
          <a:p>
            <a:r>
              <a:rPr lang="en-US" b="1" i="1" dirty="0" smtClean="0">
                <a:solidFill>
                  <a:srgbClr val="660033"/>
                </a:solidFill>
              </a:rPr>
              <a:t>2. Solvent</a:t>
            </a:r>
          </a:p>
          <a:p>
            <a:pPr lvl="1">
              <a:buFont typeface="Arial" panose="020B0604020202020204" pitchFamily="34" charset="0"/>
              <a:buChar char="•"/>
            </a:pPr>
            <a:r>
              <a:rPr lang="en-US" sz="2800" dirty="0" smtClean="0"/>
              <a:t>A solvent that contains acidic protons i.e., alcohols, amine, etc. or electrophilic atoms i.e., ester, ketone, nitro compounds, sulfoxide, etc. cannot be used</a:t>
            </a:r>
          </a:p>
          <a:p>
            <a:pPr lvl="1">
              <a:buFont typeface="Arial" panose="020B0604020202020204" pitchFamily="34" charset="0"/>
              <a:buChar char="•"/>
            </a:pPr>
            <a:r>
              <a:rPr lang="en-US" sz="2800" dirty="0" smtClean="0"/>
              <a:t>Hydrocarbons are non-polar and do not dissolve Grignard reagent </a:t>
            </a:r>
            <a:r>
              <a:rPr lang="en-US" sz="2800" dirty="0" smtClean="0"/>
              <a:t/>
            </a:r>
            <a:br>
              <a:rPr lang="en-US" sz="2800" dirty="0" smtClean="0"/>
            </a:br>
            <a:r>
              <a:rPr lang="en-US" sz="2800" dirty="0" smtClean="0"/>
              <a:t>well </a:t>
            </a:r>
            <a:r>
              <a:rPr lang="en-US" sz="2800" dirty="0" smtClean="0"/>
              <a:t>enough when they are used as a single solvent</a:t>
            </a:r>
          </a:p>
          <a:p>
            <a:pPr lvl="1">
              <a:buFont typeface="Arial" panose="020B0604020202020204" pitchFamily="34" charset="0"/>
              <a:buChar char="•"/>
            </a:pPr>
            <a:r>
              <a:rPr lang="en-US" sz="2800" dirty="0" smtClean="0"/>
              <a:t>Ethers are most commonly used because they are stable and </a:t>
            </a:r>
            <a:r>
              <a:rPr lang="en-US" sz="2800" dirty="0" smtClean="0"/>
              <a:t>polar </a:t>
            </a:r>
            <a:r>
              <a:rPr lang="en-US" sz="2800" dirty="0" smtClean="0"/>
              <a:t>enough to dissolve most Grignard reagents</a:t>
            </a:r>
          </a:p>
          <a:p>
            <a:pPr lvl="2"/>
            <a:r>
              <a:rPr lang="en-US" sz="2400" i="1" dirty="0" smtClean="0">
                <a:solidFill>
                  <a:srgbClr val="002060"/>
                </a:solidFill>
              </a:rPr>
              <a:t>Diethyl ether</a:t>
            </a:r>
            <a:r>
              <a:rPr lang="en-US" sz="2400" dirty="0" smtClean="0">
                <a:solidFill>
                  <a:srgbClr val="002060"/>
                </a:solidFill>
              </a:rPr>
              <a:t>: low boiling point (36 </a:t>
            </a:r>
            <a:r>
              <a:rPr lang="en-US" sz="2400" baseline="30000" dirty="0" smtClean="0">
                <a:solidFill>
                  <a:srgbClr val="002060"/>
                </a:solidFill>
              </a:rPr>
              <a:t>o</a:t>
            </a:r>
            <a:r>
              <a:rPr lang="en-US" sz="2400" dirty="0" smtClean="0">
                <a:solidFill>
                  <a:srgbClr val="002060"/>
                </a:solidFill>
              </a:rPr>
              <a:t>C), </a:t>
            </a:r>
            <a:r>
              <a:rPr lang="en-US" sz="2400" dirty="0">
                <a:solidFill>
                  <a:srgbClr val="002060"/>
                </a:solidFill>
              </a:rPr>
              <a:t>temperature in the system is </a:t>
            </a:r>
            <a:r>
              <a:rPr lang="en-US" sz="2400" dirty="0" smtClean="0">
                <a:solidFill>
                  <a:srgbClr val="002060"/>
                </a:solidFill>
              </a:rPr>
              <a:t>moderated, good phase separation with aqueous layers</a:t>
            </a:r>
          </a:p>
          <a:p>
            <a:pPr lvl="2"/>
            <a:r>
              <a:rPr lang="en-US" sz="2400" i="1" dirty="0" smtClean="0">
                <a:solidFill>
                  <a:srgbClr val="002060"/>
                </a:solidFill>
              </a:rPr>
              <a:t>Tetrahydrofuran</a:t>
            </a:r>
            <a:r>
              <a:rPr lang="en-US" sz="2400" dirty="0" smtClean="0">
                <a:solidFill>
                  <a:srgbClr val="002060"/>
                </a:solidFill>
              </a:rPr>
              <a:t>: higher boiling point (66 </a:t>
            </a:r>
            <a:r>
              <a:rPr lang="en-US" sz="2400" baseline="30000" dirty="0" smtClean="0">
                <a:solidFill>
                  <a:srgbClr val="002060"/>
                </a:solidFill>
              </a:rPr>
              <a:t>o</a:t>
            </a:r>
            <a:r>
              <a:rPr lang="en-US" sz="2400" dirty="0" smtClean="0">
                <a:solidFill>
                  <a:srgbClr val="002060"/>
                </a:solidFill>
              </a:rPr>
              <a:t>C), poorer separation with most aqueous layers because it’s miscibility with water, more difficult to dry than diethyl ether because it is much more hygroscopic</a:t>
            </a:r>
          </a:p>
          <a:p>
            <a:pPr lvl="2"/>
            <a:r>
              <a:rPr lang="en-US" sz="2400" dirty="0">
                <a:solidFill>
                  <a:srgbClr val="002060"/>
                </a:solidFill>
              </a:rPr>
              <a:t>A comparison of diethyl ether (</a:t>
            </a:r>
            <a:r>
              <a:rPr lang="en-US" sz="2400" dirty="0">
                <a:solidFill>
                  <a:srgbClr val="002060"/>
                </a:solidFill>
                <a:latin typeface="Symbol" pitchFamily="18" charset="2"/>
              </a:rPr>
              <a:t>m</a:t>
            </a:r>
            <a:r>
              <a:rPr lang="en-US" sz="2400" dirty="0">
                <a:solidFill>
                  <a:srgbClr val="002060"/>
                </a:solidFill>
              </a:rPr>
              <a:t>=1.15 D) and THF (</a:t>
            </a:r>
            <a:r>
              <a:rPr lang="en-US" sz="2400" dirty="0">
                <a:solidFill>
                  <a:srgbClr val="002060"/>
                </a:solidFill>
                <a:latin typeface="Symbol" pitchFamily="18" charset="2"/>
              </a:rPr>
              <a:t>m</a:t>
            </a:r>
            <a:r>
              <a:rPr lang="en-US" sz="2400" dirty="0">
                <a:solidFill>
                  <a:srgbClr val="002060"/>
                </a:solidFill>
              </a:rPr>
              <a:t>=1.75 D) shows that </a:t>
            </a:r>
            <a:r>
              <a:rPr lang="en-US" sz="2400" dirty="0" smtClean="0">
                <a:solidFill>
                  <a:srgbClr val="002060"/>
                </a:solidFill>
              </a:rPr>
              <a:t/>
            </a:r>
            <a:br>
              <a:rPr lang="en-US" sz="2400" dirty="0" smtClean="0">
                <a:solidFill>
                  <a:srgbClr val="002060"/>
                </a:solidFill>
              </a:rPr>
            </a:br>
            <a:r>
              <a:rPr lang="en-US" sz="2400" dirty="0" smtClean="0">
                <a:solidFill>
                  <a:srgbClr val="002060"/>
                </a:solidFill>
              </a:rPr>
              <a:t>THF </a:t>
            </a:r>
            <a:r>
              <a:rPr lang="en-US" sz="2400" dirty="0">
                <a:solidFill>
                  <a:srgbClr val="002060"/>
                </a:solidFill>
              </a:rPr>
              <a:t>is a stronger Lewis Base because of its higher dipole moment compared </a:t>
            </a:r>
            <a:r>
              <a:rPr lang="en-US" sz="2400" dirty="0" smtClean="0">
                <a:solidFill>
                  <a:srgbClr val="002060"/>
                </a:solidFill>
              </a:rPr>
              <a:t/>
            </a:r>
            <a:br>
              <a:rPr lang="en-US" sz="2400" dirty="0" smtClean="0">
                <a:solidFill>
                  <a:srgbClr val="002060"/>
                </a:solidFill>
              </a:rPr>
            </a:br>
            <a:r>
              <a:rPr lang="en-US" sz="2400" dirty="0" smtClean="0">
                <a:solidFill>
                  <a:srgbClr val="002060"/>
                </a:solidFill>
              </a:rPr>
              <a:t>to </a:t>
            </a:r>
            <a:r>
              <a:rPr lang="en-US" sz="2400" dirty="0">
                <a:solidFill>
                  <a:srgbClr val="002060"/>
                </a:solidFill>
              </a:rPr>
              <a:t>diethyl ether (d(Mg-O): 209 pm (THF), 213 pm (Et</a:t>
            </a:r>
            <a:r>
              <a:rPr lang="en-US" sz="2400" baseline="-25000" dirty="0">
                <a:solidFill>
                  <a:srgbClr val="002060"/>
                </a:solidFill>
              </a:rPr>
              <a:t>2</a:t>
            </a:r>
            <a:r>
              <a:rPr lang="en-US" sz="2400" dirty="0">
                <a:solidFill>
                  <a:srgbClr val="002060"/>
                </a:solidFill>
              </a:rPr>
              <a:t>O) (</a:t>
            </a:r>
            <a:r>
              <a:rPr lang="en-US" sz="2400" i="1" dirty="0">
                <a:solidFill>
                  <a:srgbClr val="002060"/>
                </a:solidFill>
              </a:rPr>
              <a:t>HF, 6-31G</a:t>
            </a:r>
            <a:r>
              <a:rPr lang="en-US" sz="2400" i="1" dirty="0" smtClean="0">
                <a:solidFill>
                  <a:srgbClr val="002060"/>
                </a:solidFill>
              </a:rPr>
              <a:t>**</a:t>
            </a:r>
            <a:r>
              <a:rPr lang="en-US" sz="2400" dirty="0" smtClean="0">
                <a:solidFill>
                  <a:srgbClr val="002060"/>
                </a:solidFill>
              </a:rPr>
              <a:t>) in </a:t>
            </a:r>
            <a:r>
              <a:rPr lang="en-US" sz="2400" dirty="0" err="1" smtClean="0">
                <a:solidFill>
                  <a:srgbClr val="002060"/>
                </a:solidFill>
              </a:rPr>
              <a:t>MeMgBr</a:t>
            </a:r>
            <a:r>
              <a:rPr lang="en-US" sz="2400" dirty="0" smtClean="0">
                <a:solidFill>
                  <a:srgbClr val="002060"/>
                </a:solidFill>
              </a:rPr>
              <a:t>*2 L). </a:t>
            </a:r>
            <a:endParaRPr lang="en-US" sz="2400" dirty="0">
              <a:solidFill>
                <a:srgbClr val="002060"/>
              </a:solidFill>
            </a:endParaRPr>
          </a:p>
        </p:txBody>
      </p:sp>
    </p:spTree>
    <p:extLst>
      <p:ext uri="{BB962C8B-B14F-4D97-AF65-F5344CB8AC3E}">
        <p14:creationId xmlns:p14="http://schemas.microsoft.com/office/powerpoint/2010/main" val="297452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Grignard </a:t>
            </a:r>
            <a:r>
              <a:rPr lang="en-US" dirty="0" smtClean="0">
                <a:solidFill>
                  <a:srgbClr val="002060"/>
                </a:solidFill>
              </a:rPr>
              <a:t>Reagents IV</a:t>
            </a:r>
            <a:endParaRPr lang="en-US" dirty="0"/>
          </a:p>
        </p:txBody>
      </p:sp>
      <p:sp>
        <p:nvSpPr>
          <p:cNvPr id="2" name="Content Placeholder 1"/>
          <p:cNvSpPr>
            <a:spLocks noGrp="1"/>
          </p:cNvSpPr>
          <p:nvPr>
            <p:ph idx="1"/>
          </p:nvPr>
        </p:nvSpPr>
        <p:spPr>
          <a:xfrm>
            <a:off x="457200" y="1524000"/>
            <a:ext cx="8305800" cy="4876800"/>
          </a:xfrm>
        </p:spPr>
        <p:txBody>
          <a:bodyPr>
            <a:normAutofit fontScale="70000" lnSpcReduction="20000"/>
          </a:bodyPr>
          <a:lstStyle/>
          <a:p>
            <a:r>
              <a:rPr lang="en-US" sz="3200" b="1" i="1" dirty="0" smtClean="0">
                <a:solidFill>
                  <a:srgbClr val="660033"/>
                </a:solidFill>
              </a:rPr>
              <a:t>3. Activity of the </a:t>
            </a:r>
            <a:r>
              <a:rPr lang="en-US" sz="3200" b="1" i="1" dirty="0" smtClean="0">
                <a:solidFill>
                  <a:srgbClr val="660033"/>
                </a:solidFill>
              </a:rPr>
              <a:t>Metal</a:t>
            </a:r>
            <a:endParaRPr lang="en-US" sz="3200" b="1" i="1" dirty="0" smtClean="0">
              <a:solidFill>
                <a:srgbClr val="660033"/>
              </a:solidFill>
            </a:endParaRPr>
          </a:p>
          <a:p>
            <a:pPr lvl="1">
              <a:buFont typeface="Arial" panose="020B0604020202020204" pitchFamily="34" charset="0"/>
              <a:buChar char="•"/>
            </a:pPr>
            <a:r>
              <a:rPr lang="en-US" sz="3200" dirty="0" smtClean="0"/>
              <a:t>Magnesium is covered with an oxide layer than prevents the electron transfer to occur </a:t>
            </a:r>
            <a:r>
              <a:rPr lang="en-US" sz="3200" dirty="0" smtClean="0">
                <a:sym typeface="Wingdings" pitchFamily="2" charset="2"/>
              </a:rPr>
              <a:t></a:t>
            </a:r>
          </a:p>
          <a:p>
            <a:pPr lvl="2"/>
            <a:endParaRPr lang="en-US" sz="2600" dirty="0" smtClean="0">
              <a:sym typeface="Wingdings" pitchFamily="2" charset="2"/>
            </a:endParaRPr>
          </a:p>
          <a:p>
            <a:pPr lvl="2"/>
            <a:endParaRPr lang="en-US" sz="2600" dirty="0">
              <a:sym typeface="Wingdings" pitchFamily="2" charset="2"/>
            </a:endParaRPr>
          </a:p>
          <a:p>
            <a:pPr lvl="2"/>
            <a:endParaRPr lang="en-US" sz="2600" dirty="0" smtClean="0">
              <a:sym typeface="Wingdings" pitchFamily="2" charset="2"/>
            </a:endParaRPr>
          </a:p>
          <a:p>
            <a:pPr lvl="2"/>
            <a:endParaRPr lang="en-US" sz="2600" dirty="0">
              <a:sym typeface="Wingdings" pitchFamily="2" charset="2"/>
            </a:endParaRPr>
          </a:p>
          <a:p>
            <a:pPr lvl="2"/>
            <a:endParaRPr lang="en-US" sz="2600" dirty="0" smtClean="0">
              <a:sym typeface="Wingdings" pitchFamily="2" charset="2"/>
            </a:endParaRPr>
          </a:p>
          <a:p>
            <a:pPr lvl="2"/>
            <a:endParaRPr lang="en-US" sz="2600" dirty="0" smtClean="0">
              <a:sym typeface="Wingdings" pitchFamily="2" charset="2"/>
            </a:endParaRPr>
          </a:p>
          <a:p>
            <a:pPr lvl="2"/>
            <a:endParaRPr lang="en-US" sz="2600" dirty="0" smtClean="0">
              <a:sym typeface="Wingdings" pitchFamily="2" charset="2"/>
            </a:endParaRPr>
          </a:p>
          <a:p>
            <a:pPr lvl="1">
              <a:buFont typeface="Arial" panose="020B0604020202020204" pitchFamily="34" charset="0"/>
              <a:buChar char="•"/>
            </a:pPr>
            <a:endParaRPr lang="en-US" sz="3000" dirty="0" smtClean="0">
              <a:sym typeface="Wingdings" pitchFamily="2" charset="2"/>
            </a:endParaRPr>
          </a:p>
          <a:p>
            <a:pPr lvl="1">
              <a:buFont typeface="Arial" panose="020B0604020202020204" pitchFamily="34" charset="0"/>
              <a:buChar char="•"/>
            </a:pPr>
            <a:r>
              <a:rPr lang="en-US" sz="3000" dirty="0" smtClean="0">
                <a:sym typeface="Wingdings" pitchFamily="2" charset="2"/>
              </a:rPr>
              <a:t>To remove the oxide layer, the magnesium turnings have to be crushed or etched i.e., iodine, bromine, CCl</a:t>
            </a:r>
            <a:r>
              <a:rPr lang="en-US" sz="3000" baseline="-25000" dirty="0" smtClean="0">
                <a:sym typeface="Wingdings" pitchFamily="2" charset="2"/>
              </a:rPr>
              <a:t>4</a:t>
            </a:r>
            <a:r>
              <a:rPr lang="en-US" sz="3000" dirty="0" smtClean="0">
                <a:sym typeface="Wingdings" pitchFamily="2" charset="2"/>
              </a:rPr>
              <a:t>, etc.</a:t>
            </a:r>
          </a:p>
          <a:p>
            <a:pPr lvl="1">
              <a:buFont typeface="Arial" panose="020B0604020202020204" pitchFamily="34" charset="0"/>
              <a:buChar char="•"/>
            </a:pPr>
            <a:r>
              <a:rPr lang="en-US" sz="3000" dirty="0" smtClean="0">
                <a:sym typeface="Wingdings" pitchFamily="2" charset="2"/>
              </a:rPr>
              <a:t>Highly reactive magnesium metal can be obtained by the reaction </a:t>
            </a:r>
            <a:br>
              <a:rPr lang="en-US" sz="3000" dirty="0" smtClean="0">
                <a:sym typeface="Wingdings" pitchFamily="2" charset="2"/>
              </a:rPr>
            </a:br>
            <a:r>
              <a:rPr lang="en-US" sz="3000" dirty="0" smtClean="0">
                <a:sym typeface="Wingdings" pitchFamily="2" charset="2"/>
              </a:rPr>
              <a:t>of MgCl</a:t>
            </a:r>
            <a:r>
              <a:rPr lang="en-US" sz="3000" baseline="-25000" dirty="0" smtClean="0">
                <a:sym typeface="Wingdings" pitchFamily="2" charset="2"/>
              </a:rPr>
              <a:t>2</a:t>
            </a:r>
            <a:r>
              <a:rPr lang="en-US" sz="3000" dirty="0" smtClean="0">
                <a:sym typeface="Wingdings" pitchFamily="2" charset="2"/>
              </a:rPr>
              <a:t> with potassium metal (</a:t>
            </a:r>
            <a:r>
              <a:rPr lang="en-US" sz="3000" i="1" dirty="0" smtClean="0">
                <a:sym typeface="Wingdings" pitchFamily="2" charset="2"/>
              </a:rPr>
              <a:t>Rieke magnesium</a:t>
            </a:r>
            <a:r>
              <a:rPr lang="en-US" sz="3000" dirty="0" smtClean="0">
                <a:sym typeface="Wingdings" pitchFamily="2" charset="2"/>
              </a:rPr>
              <a:t>, large surface area, no oxide layer, </a:t>
            </a:r>
            <a:r>
              <a:rPr lang="en-US" sz="3000" b="1" dirty="0" smtClean="0">
                <a:solidFill>
                  <a:srgbClr val="FF0000"/>
                </a:solidFill>
                <a:sym typeface="Wingdings" pitchFamily="2" charset="2"/>
              </a:rPr>
              <a:t>pyrophoric</a:t>
            </a:r>
            <a:r>
              <a:rPr lang="en-US" sz="3000" dirty="0" smtClean="0">
                <a:sym typeface="Wingdings" pitchFamily="2" charset="2"/>
              </a:rPr>
              <a:t>) under inert gas</a:t>
            </a:r>
            <a:endParaRPr lang="en-US" sz="3000" dirty="0"/>
          </a:p>
        </p:txBody>
      </p:sp>
      <p:pic>
        <p:nvPicPr>
          <p:cNvPr id="3074" name="Picture 1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491213"/>
            <a:ext cx="3048000" cy="2233187"/>
          </a:xfrm>
          <a:prstGeom prst="rect">
            <a:avLst/>
          </a:prstGeom>
          <a:solidFill>
            <a:schemeClr val="accent2">
              <a:lumMod val="40000"/>
              <a:lumOff val="60000"/>
            </a:schemeClr>
          </a:solidFill>
          <a:ln>
            <a:noFill/>
          </a:ln>
          <a:extLst/>
        </p:spPr>
      </p:pic>
    </p:spTree>
    <p:extLst>
      <p:ext uri="{BB962C8B-B14F-4D97-AF65-F5344CB8AC3E}">
        <p14:creationId xmlns:p14="http://schemas.microsoft.com/office/powerpoint/2010/main" val="374651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barn(inVertical)">
                                      <p:cBhvr>
                                        <p:cTn id="17" dur="500"/>
                                        <p:tgtEl>
                                          <p:spTgt spid="307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10" end="10"/>
                                            </p:txEl>
                                          </p:spTgt>
                                        </p:tgtEl>
                                        <p:attrNameLst>
                                          <p:attrName>style.visibility</p:attrName>
                                        </p:attrNameLst>
                                      </p:cBhvr>
                                      <p:to>
                                        <p:strVal val="visible"/>
                                      </p:to>
                                    </p:set>
                                    <p:animEffect transition="in" filter="barn(inVertical)">
                                      <p:cBhvr>
                                        <p:cTn id="22" dur="500"/>
                                        <p:tgtEl>
                                          <p:spTgt spid="2">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Effect transition="in" filter="barn(inVertical)">
                                      <p:cBhvr>
                                        <p:cTn id="2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2780</TotalTime>
  <Words>1108</Words>
  <Application>Microsoft Office PowerPoint</Application>
  <PresentationFormat>On-screen Show (4:3)</PresentationFormat>
  <Paragraphs>240</Paragraphs>
  <Slides>19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CS ChemDraw Drawing</vt:lpstr>
      <vt:lpstr>Lecture 9a</vt:lpstr>
      <vt:lpstr>Introduction I</vt:lpstr>
      <vt:lpstr>Introduction II</vt:lpstr>
      <vt:lpstr>Introduction III</vt:lpstr>
      <vt:lpstr>Introduction IV</vt:lpstr>
      <vt:lpstr>Grignard Reagents I</vt:lpstr>
      <vt:lpstr>Grignard Reagents II</vt:lpstr>
      <vt:lpstr>Grignard Reagents III</vt:lpstr>
      <vt:lpstr>Grignard Reagents IV</vt:lpstr>
      <vt:lpstr>Theory for In-lab Experiment I</vt:lpstr>
      <vt:lpstr>Theory for In-lab Experiment II</vt:lpstr>
      <vt:lpstr>Experiment I</vt:lpstr>
      <vt:lpstr>Experiment II</vt:lpstr>
      <vt:lpstr>Experiment III</vt:lpstr>
      <vt:lpstr>Experiment IV</vt:lpstr>
      <vt:lpstr>Experiment V</vt:lpstr>
      <vt:lpstr>Experiment VI</vt:lpstr>
      <vt:lpstr>Characterization I</vt:lpstr>
      <vt:lpstr>Additional Safety Notes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9a</dc:title>
  <dc:creator>bacher</dc:creator>
  <cp:lastModifiedBy>Alf Bacher</cp:lastModifiedBy>
  <cp:revision>121</cp:revision>
  <dcterms:created xsi:type="dcterms:W3CDTF">2010-10-20T00:34:52Z</dcterms:created>
  <dcterms:modified xsi:type="dcterms:W3CDTF">2015-01-29T23:02:43Z</dcterms:modified>
</cp:coreProperties>
</file>