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3" r:id="rId9"/>
    <p:sldId id="260" r:id="rId10"/>
    <p:sldId id="264" r:id="rId11"/>
    <p:sldId id="265" r:id="rId12"/>
    <p:sldId id="269" r:id="rId13"/>
    <p:sldId id="270" r:id="rId14"/>
    <p:sldId id="266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7C80"/>
    <a:srgbClr val="660033"/>
    <a:srgbClr val="FF0000"/>
    <a:srgbClr val="6633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3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4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6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8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8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1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317C7-4F4F-4F05-8346-A7C9DE9399A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51844-9310-425A-A591-B0F588389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8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11" Type="http://schemas.openxmlformats.org/officeDocument/2006/relationships/hyperlink" Target="http://en.wikipedia.org/wiki/File:Etorphine.png" TargetMode="External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b/bb/Prilocaine.png" TargetMode="External"/><Relationship Id="rId5" Type="http://schemas.openxmlformats.org/officeDocument/2006/relationships/image" Target="../media/image22.png"/><Relationship Id="rId4" Type="http://schemas.openxmlformats.org/officeDocument/2006/relationships/hyperlink" Target="http://en.wikipedia.org/wiki/File:Trimecaine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/index.php?title=File:GlucuronidationBiphenylAmine.svg&amp;page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8c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Drugs Design</a:t>
            </a:r>
            <a:endParaRPr lang="en-US" sz="3600" b="1" i="1" spc="0" dirty="0">
              <a:ln w="18000">
                <a:solidFill>
                  <a:srgbClr val="C00000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936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Morphine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If the </a:t>
            </a:r>
            <a:r>
              <a:rPr lang="en-US" sz="2400" i="1" dirty="0" err="1" smtClean="0"/>
              <a:t>NMe</a:t>
            </a:r>
            <a:r>
              <a:rPr lang="en-US" sz="2400" dirty="0" smtClean="0"/>
              <a:t> group is replaced by a </a:t>
            </a:r>
            <a:r>
              <a:rPr lang="en-US" sz="2400" i="1" dirty="0" smtClean="0"/>
              <a:t>NH</a:t>
            </a:r>
            <a:r>
              <a:rPr lang="en-US" sz="2400" dirty="0" smtClean="0"/>
              <a:t> function, the analgesic activity will decrease to 25 %, most likely due to the increased polarity of the compound (additional hydrogen bonding)</a:t>
            </a:r>
          </a:p>
          <a:p>
            <a:r>
              <a:rPr lang="en-US" sz="2400" dirty="0" smtClean="0"/>
              <a:t>If the nitrogen atom is missing from the structure, the compound displays no activity at all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The aromatic ring is important as well because without it the compound is inactive as well</a:t>
            </a:r>
          </a:p>
          <a:p>
            <a:r>
              <a:rPr lang="en-US" sz="2400" dirty="0" smtClean="0"/>
              <a:t>The ether bridge does not seem to be important</a:t>
            </a:r>
          </a:p>
          <a:p>
            <a:r>
              <a:rPr lang="en-US" sz="2400" dirty="0" smtClean="0"/>
              <a:t>An extension of the </a:t>
            </a:r>
            <a:r>
              <a:rPr lang="en-US" sz="2400" i="1" dirty="0" err="1" smtClean="0"/>
              <a:t>NMe</a:t>
            </a:r>
            <a:r>
              <a:rPr lang="en-US" sz="2400" dirty="0" smtClean="0"/>
              <a:t> group i.e., </a:t>
            </a:r>
            <a:r>
              <a:rPr lang="en-US" sz="2400" i="1" dirty="0" smtClean="0"/>
              <a:t>NCH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CH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Ph</a:t>
            </a:r>
            <a:r>
              <a:rPr lang="en-US" sz="2400" dirty="0" smtClean="0"/>
              <a:t> group affords  a compound that is 14 times more active than morphine itself</a:t>
            </a:r>
          </a:p>
          <a:p>
            <a:r>
              <a:rPr lang="en-US" sz="2400" dirty="0" smtClean="0"/>
              <a:t>An </a:t>
            </a:r>
            <a:r>
              <a:rPr lang="en-US" sz="2400" dirty="0" err="1" smtClean="0"/>
              <a:t>allyl</a:t>
            </a:r>
            <a:r>
              <a:rPr lang="en-US" sz="2400" dirty="0" smtClean="0"/>
              <a:t> group on the nitrogen (i.e., </a:t>
            </a:r>
            <a:r>
              <a:rPr lang="en-US" sz="2400" dirty="0" err="1" smtClean="0"/>
              <a:t>nalorphine</a:t>
            </a:r>
            <a:r>
              <a:rPr lang="en-US" sz="2400" dirty="0" smtClean="0"/>
              <a:t>) makes a compound an antagonists </a:t>
            </a:r>
            <a:r>
              <a:rPr lang="en-CA" sz="2400" dirty="0"/>
              <a:t>which counters morphine’s effect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393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Morphine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Important parts of the molecule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Hydrogen bond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Certain </a:t>
            </a:r>
            <a:r>
              <a:rPr lang="en-US" i="1" dirty="0" smtClean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-groups for van der Waals interactions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Ionic interaction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Chirality center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660033"/>
                </a:solidFill>
              </a:rPr>
              <a:t>Unimportant parts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Ether bridge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3300"/>
                </a:solidFill>
              </a:rPr>
              <a:t>Double bond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C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269239"/>
              </p:ext>
            </p:extLst>
          </p:nvPr>
        </p:nvGraphicFramePr>
        <p:xfrm>
          <a:off x="5640388" y="3459163"/>
          <a:ext cx="3082925" cy="271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CS ChemDraw Drawing" r:id="rId3" imgW="2578370" imgH="2269017" progId="ChemDraw.Document.6.0">
                  <p:embed/>
                </p:oleObj>
              </mc:Choice>
              <mc:Fallback>
                <p:oleObj name="CS ChemDraw Drawing" r:id="rId3" imgW="2578370" imgH="2269017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3459163"/>
                        <a:ext cx="3082925" cy="27130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5486400" y="3276600"/>
            <a:ext cx="533400" cy="533400"/>
          </a:xfrm>
          <a:prstGeom prst="ellipse">
            <a:avLst/>
          </a:prstGeom>
          <a:noFill/>
          <a:ln w="2540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48022" y="3398520"/>
            <a:ext cx="1097280" cy="109728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59040" y="4724400"/>
            <a:ext cx="365760" cy="365760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48600" y="4937760"/>
            <a:ext cx="548640" cy="54864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4422987"/>
            <a:ext cx="495300" cy="453813"/>
          </a:xfrm>
          <a:prstGeom prst="rect">
            <a:avLst/>
          </a:prstGeom>
          <a:noFill/>
          <a:ln w="25400">
            <a:solidFill>
              <a:srgbClr val="66003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19672" y="5410200"/>
            <a:ext cx="533400" cy="533400"/>
          </a:xfrm>
          <a:prstGeom prst="rect">
            <a:avLst/>
          </a:prstGeom>
          <a:noFill/>
          <a:ln w="25400">
            <a:solidFill>
              <a:srgbClr val="6633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73240" y="4892040"/>
            <a:ext cx="365760" cy="365760"/>
          </a:xfrm>
          <a:prstGeom prst="ellipse">
            <a:avLst/>
          </a:prstGeom>
          <a:noFill/>
          <a:ln w="25400">
            <a:solidFill>
              <a:srgbClr val="00206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14622" y="5490952"/>
            <a:ext cx="533400" cy="533400"/>
          </a:xfrm>
          <a:prstGeom prst="ellipse">
            <a:avLst/>
          </a:prstGeom>
          <a:noFill/>
          <a:ln w="2540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0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8" grpId="0" animBg="1"/>
      <p:bldP spid="11" grpId="0" animBg="1"/>
      <p:bldP spid="12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Pharmacophore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Ultimately, the structure can be reduced to a </a:t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pharmacophore</a:t>
            </a:r>
            <a:r>
              <a:rPr lang="en-US" sz="2400" dirty="0" smtClean="0"/>
              <a:t>, which is the “active part” of </a:t>
            </a:r>
            <a:br>
              <a:rPr lang="en-US" sz="2400" dirty="0" smtClean="0"/>
            </a:br>
            <a:r>
              <a:rPr lang="en-US" sz="2400" dirty="0" smtClean="0"/>
              <a:t>a drug involved in the molecular recognition</a:t>
            </a:r>
          </a:p>
          <a:p>
            <a:r>
              <a:rPr lang="en-US" sz="2400" dirty="0" smtClean="0"/>
              <a:t>However, not everything that contains the </a:t>
            </a:r>
            <a:r>
              <a:rPr lang="en-US" sz="2400" dirty="0" err="1" smtClean="0"/>
              <a:t>pharmacophore</a:t>
            </a:r>
            <a:r>
              <a:rPr lang="en-US" sz="2400" dirty="0" smtClean="0"/>
              <a:t> is active as well</a:t>
            </a:r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083799"/>
              </p:ext>
            </p:extLst>
          </p:nvPr>
        </p:nvGraphicFramePr>
        <p:xfrm>
          <a:off x="6955169" y="1676400"/>
          <a:ext cx="1503031" cy="1173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4" name="CS ChemDraw Drawing" r:id="rId3" imgW="1878789" imgH="1467299" progId="ChemDraw.Document.6.0">
                  <p:embed/>
                </p:oleObj>
              </mc:Choice>
              <mc:Fallback>
                <p:oleObj name="CS ChemDraw Drawing" r:id="rId3" imgW="1878789" imgH="1467299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169" y="1676400"/>
                        <a:ext cx="1503031" cy="1173839"/>
                      </a:xfrm>
                      <a:prstGeom prst="rect">
                        <a:avLst/>
                      </a:prstGeom>
                      <a:solidFill>
                        <a:srgbClr val="FADBB5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146029"/>
              </p:ext>
            </p:extLst>
          </p:nvPr>
        </p:nvGraphicFramePr>
        <p:xfrm>
          <a:off x="533400" y="4114800"/>
          <a:ext cx="1627199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5" name="CS ChemDraw Drawing" r:id="rId5" imgW="2221689" imgH="1997554" progId="ChemDraw.Document.6.0">
                  <p:embed/>
                </p:oleObj>
              </mc:Choice>
              <mc:Fallback>
                <p:oleObj name="CS ChemDraw Drawing" r:id="rId5" imgW="2221689" imgH="19975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4114800"/>
                        <a:ext cx="1627199" cy="146304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657600"/>
            <a:ext cx="17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008000"/>
                </a:solidFill>
              </a:rPr>
              <a:t>Levorphanol</a:t>
            </a:r>
            <a:r>
              <a:rPr lang="en-US" sz="1600" b="1" dirty="0" smtClean="0">
                <a:solidFill>
                  <a:srgbClr val="008000"/>
                </a:solidFill>
              </a:rPr>
              <a:t> (5x)</a:t>
            </a:r>
            <a:endParaRPr lang="en-US" sz="1600" b="1" dirty="0">
              <a:solidFill>
                <a:srgbClr val="008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027625"/>
              </p:ext>
            </p:extLst>
          </p:nvPr>
        </p:nvGraphicFramePr>
        <p:xfrm>
          <a:off x="2286000" y="4114799"/>
          <a:ext cx="2325481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" name="CS ChemDraw Drawing" r:id="rId7" imgW="2823723" imgH="1776502" progId="ChemDraw.Document.6.0">
                  <p:embed/>
                </p:oleObj>
              </mc:Choice>
              <mc:Fallback>
                <p:oleObj name="CS ChemDraw Drawing" r:id="rId7" imgW="2823723" imgH="17765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00" y="4114799"/>
                        <a:ext cx="2325481" cy="146304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0" y="3657600"/>
            <a:ext cx="19218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</a:rPr>
              <a:t>Bremazocine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(200x)</a:t>
            </a:r>
            <a:endParaRPr lang="en-US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27147"/>
              </p:ext>
            </p:extLst>
          </p:nvPr>
        </p:nvGraphicFramePr>
        <p:xfrm>
          <a:off x="6781800" y="4114799"/>
          <a:ext cx="1994895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7" name="CS ChemDraw Drawing" r:id="rId9" imgW="2784002" imgH="2041765" progId="ChemDraw.Document.6.0">
                  <p:embed/>
                </p:oleObj>
              </mc:Choice>
              <mc:Fallback>
                <p:oleObj name="CS ChemDraw Drawing" r:id="rId9" imgW="2784002" imgH="20417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81800" y="4114799"/>
                        <a:ext cx="1994895" cy="1463040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78215" y="3657600"/>
            <a:ext cx="13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Zero activity!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9235" name="Picture 19" descr="http://upload.wikimedia.org/wikipedia/commons/thumb/6/64/Etorphine.png/220px-Etorphine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745" y="4114800"/>
            <a:ext cx="1467055" cy="18004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11" name="TextBox 10"/>
          <p:cNvSpPr txBox="1"/>
          <p:nvPr/>
        </p:nvSpPr>
        <p:spPr>
          <a:xfrm>
            <a:off x="4495800" y="3657600"/>
            <a:ext cx="2255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</a:rPr>
              <a:t>Etorphine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 (1000-3000x)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7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Pharmacophore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Fentanyl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660033"/>
                </a:solidFill>
              </a:rPr>
              <a:t>It possesses most of the key parts of the morphine family (only missing the OH-group on the benzene 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660033"/>
                </a:solidFill>
              </a:rPr>
              <a:t>About 100 times more potent compared to morphine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660033"/>
                </a:solidFill>
              </a:rPr>
              <a:t>Mainly used for anesthesia in operating rooms</a:t>
            </a:r>
          </a:p>
          <a:p>
            <a:r>
              <a:rPr lang="en-US" sz="2000" b="1" dirty="0" smtClean="0"/>
              <a:t>3-Methylfentanyl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660033"/>
                </a:solidFill>
              </a:rPr>
              <a:t>About </a:t>
            </a:r>
            <a:r>
              <a:rPr lang="en-US" sz="1800" dirty="0" smtClean="0">
                <a:solidFill>
                  <a:srgbClr val="660033"/>
                </a:solidFill>
              </a:rPr>
              <a:t>400-6000 </a:t>
            </a:r>
            <a:r>
              <a:rPr lang="en-US" sz="1800" dirty="0">
                <a:solidFill>
                  <a:srgbClr val="660033"/>
                </a:solidFill>
              </a:rPr>
              <a:t>times more potent compared to </a:t>
            </a:r>
            <a:r>
              <a:rPr lang="en-US" sz="1800" dirty="0" smtClean="0">
                <a:solidFill>
                  <a:srgbClr val="660033"/>
                </a:solidFill>
              </a:rPr>
              <a:t>morphine (cis isomers are more potent than the trans isomers)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660033"/>
                </a:solidFill>
              </a:rPr>
              <a:t>Used as chemical weapon (i.e., 2002 Moscow Theatre Hostage Crisis in which 130 hostages died in a gas attack) </a:t>
            </a:r>
            <a:endParaRPr lang="en-US" sz="1800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651510"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endParaRPr lang="en-US" sz="2000" dirty="0"/>
          </a:p>
        </p:txBody>
      </p:sp>
      <p:pic>
        <p:nvPicPr>
          <p:cNvPr id="10242" name="Picture 2" descr="http://upload.wikimedia.org/wikipedia/commons/thumb/a/af/Fentanyl2DACS.svg/200px-Fentanyl2DA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99" y="5051528"/>
            <a:ext cx="1732546" cy="16459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0245" name="Picture 5" descr="http://upload.wikimedia.org/wikipedia/commons/thumb/0/01/3-Methylfentanyl.svg/200px-3-Methylfentany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248274"/>
            <a:ext cx="2073897" cy="10058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sp>
        <p:nvSpPr>
          <p:cNvPr id="4" name="Rounded Rectangle 3"/>
          <p:cNvSpPr/>
          <p:nvPr/>
        </p:nvSpPr>
        <p:spPr>
          <a:xfrm rot="2560797">
            <a:off x="2186801" y="5257917"/>
            <a:ext cx="1077519" cy="457200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4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Procaine/</a:t>
            </a:r>
            <a:r>
              <a:rPr lang="en-US" dirty="0" err="1" smtClean="0">
                <a:solidFill>
                  <a:srgbClr val="002060"/>
                </a:solidFill>
              </a:rPr>
              <a:t>Lidocaine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smtClean="0">
                <a:solidFill>
                  <a:srgbClr val="660033"/>
                </a:solidFill>
              </a:rPr>
              <a:t>Procaine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First synthesized in 1905 (A. </a:t>
            </a:r>
            <a:r>
              <a:rPr lang="en-US" dirty="0" err="1" smtClean="0">
                <a:solidFill>
                  <a:srgbClr val="002060"/>
                </a:solidFill>
              </a:rPr>
              <a:t>Einhorn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Trade name: Novocain(e)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Good local anesthetic, used in dentistry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Short lasting due to the hydrolysis of the ester function (half-life: 40-84 s, log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ow</a:t>
            </a:r>
            <a:r>
              <a:rPr lang="en-US" dirty="0" smtClean="0">
                <a:solidFill>
                  <a:srgbClr val="002060"/>
                </a:solidFill>
              </a:rPr>
              <a:t>=2.14, pK</a:t>
            </a:r>
            <a:r>
              <a:rPr lang="en-US" baseline="-25000" dirty="0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=8.05)</a:t>
            </a:r>
          </a:p>
          <a:p>
            <a:r>
              <a:rPr lang="en-US" b="1" i="1" dirty="0" err="1" smtClean="0">
                <a:solidFill>
                  <a:srgbClr val="008000"/>
                </a:solidFill>
              </a:rPr>
              <a:t>Lidocaine</a:t>
            </a:r>
            <a:endParaRPr lang="en-US" b="1" i="1" dirty="0" smtClean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Ester function replaced by amide function, which is chemically more robust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Two ortho-methyl group protect the amide from enzymatic degradation (half-life: 1.5-2 hours, </a:t>
            </a:r>
            <a:r>
              <a:rPr lang="en-US" dirty="0">
                <a:solidFill>
                  <a:srgbClr val="002060"/>
                </a:solidFill>
              </a:rPr>
              <a:t>log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ow</a:t>
            </a:r>
            <a:r>
              <a:rPr lang="en-US" dirty="0" smtClean="0">
                <a:solidFill>
                  <a:srgbClr val="002060"/>
                </a:solidFill>
              </a:rPr>
              <a:t>=2.44,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=7.90)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 descr="http://www.cainechemical.com/images/Procain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133600"/>
            <a:ext cx="2528888" cy="1066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07215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Local Anesthetics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marL="445770" lvl="1" indent="-45720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70C0"/>
                </a:solidFill>
              </a:rPr>
              <a:t>Mepivacaine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tx1"/>
                </a:solidFill>
              </a:rPr>
              <a:t>local anesthetic, faster onset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than procaine, (</a:t>
            </a:r>
            <a:r>
              <a:rPr lang="en-US" dirty="0">
                <a:solidFill>
                  <a:schemeClr val="tx1"/>
                </a:solidFill>
              </a:rPr>
              <a:t>log </a:t>
            </a:r>
            <a:r>
              <a:rPr lang="en-US" dirty="0" err="1" smtClean="0">
                <a:solidFill>
                  <a:schemeClr val="tx1"/>
                </a:solidFill>
              </a:rPr>
              <a:t>K</a:t>
            </a:r>
            <a:r>
              <a:rPr lang="en-US" baseline="-25000" dirty="0" err="1" smtClean="0">
                <a:solidFill>
                  <a:schemeClr val="tx1"/>
                </a:solidFill>
              </a:rPr>
              <a:t>ow</a:t>
            </a:r>
            <a:r>
              <a:rPr lang="en-US" dirty="0" smtClean="0">
                <a:solidFill>
                  <a:schemeClr val="tx1"/>
                </a:solidFill>
              </a:rPr>
              <a:t>=1.95, pK</a:t>
            </a:r>
            <a:r>
              <a:rPr 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=7.70)</a:t>
            </a:r>
          </a:p>
          <a:p>
            <a:endParaRPr lang="en-US" sz="3600" b="1" dirty="0" err="1"/>
          </a:p>
          <a:p>
            <a:pPr marL="445770" lvl="1" indent="-45720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70C0"/>
                </a:solidFill>
              </a:rPr>
              <a:t>Ropivacaine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tx1"/>
                </a:solidFill>
              </a:rPr>
              <a:t>local anesthetic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half-life: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1.5-6 hours, </a:t>
            </a:r>
            <a:r>
              <a:rPr lang="en-US" dirty="0">
                <a:solidFill>
                  <a:schemeClr val="tx1"/>
                </a:solidFill>
              </a:rPr>
              <a:t>(log </a:t>
            </a:r>
            <a:r>
              <a:rPr lang="en-US" dirty="0" err="1" smtClean="0">
                <a:solidFill>
                  <a:schemeClr val="tx1"/>
                </a:solidFill>
              </a:rPr>
              <a:t>K</a:t>
            </a:r>
            <a:r>
              <a:rPr lang="en-US" baseline="-25000" dirty="0" err="1" smtClean="0">
                <a:solidFill>
                  <a:schemeClr val="tx1"/>
                </a:solidFill>
              </a:rPr>
              <a:t>ow</a:t>
            </a:r>
            <a:r>
              <a:rPr lang="en-US" dirty="0" smtClean="0">
                <a:solidFill>
                  <a:schemeClr val="tx1"/>
                </a:solidFill>
              </a:rPr>
              <a:t>=2.90, pK</a:t>
            </a:r>
            <a:r>
              <a:rPr 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=8.07)</a:t>
            </a:r>
            <a:endParaRPr lang="en-US" dirty="0">
              <a:solidFill>
                <a:schemeClr val="tx1"/>
              </a:solidFill>
            </a:endParaRPr>
          </a:p>
          <a:p>
            <a:endParaRPr lang="en-US" sz="3200" dirty="0"/>
          </a:p>
          <a:p>
            <a:pPr marL="445770" lvl="1" indent="-45720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70C0"/>
                </a:solidFill>
              </a:rPr>
              <a:t>Trimecaine</a:t>
            </a:r>
            <a:r>
              <a:rPr lang="en-US" dirty="0" smtClean="0"/>
              <a:t>: </a:t>
            </a:r>
            <a:r>
              <a:rPr lang="en-US" dirty="0">
                <a:solidFill>
                  <a:schemeClr val="tx1"/>
                </a:solidFill>
              </a:rPr>
              <a:t>local </a:t>
            </a:r>
            <a:r>
              <a:rPr lang="en-US" dirty="0" smtClean="0">
                <a:solidFill>
                  <a:schemeClr val="tx1"/>
                </a:solidFill>
              </a:rPr>
              <a:t>anesthetic</a:t>
            </a:r>
            <a:r>
              <a:rPr lang="en-US" dirty="0">
                <a:solidFill>
                  <a:schemeClr val="tx1"/>
                </a:solidFill>
              </a:rPr>
              <a:t>, half-life: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1.5 hours, </a:t>
            </a:r>
            <a:r>
              <a:rPr lang="en-US" dirty="0">
                <a:solidFill>
                  <a:schemeClr val="tx1"/>
                </a:solidFill>
              </a:rPr>
              <a:t>(log </a:t>
            </a:r>
            <a:r>
              <a:rPr lang="en-US" dirty="0" err="1" smtClean="0">
                <a:solidFill>
                  <a:schemeClr val="tx1"/>
                </a:solidFill>
              </a:rPr>
              <a:t>K</a:t>
            </a:r>
            <a:r>
              <a:rPr lang="en-US" baseline="-25000" dirty="0" err="1" smtClean="0">
                <a:solidFill>
                  <a:schemeClr val="tx1"/>
                </a:solidFill>
              </a:rPr>
              <a:t>ow</a:t>
            </a:r>
            <a:r>
              <a:rPr lang="en-US" dirty="0" smtClean="0">
                <a:solidFill>
                  <a:schemeClr val="tx1"/>
                </a:solidFill>
              </a:rPr>
              <a:t>=2.41, </a:t>
            </a:r>
            <a:r>
              <a:rPr lang="en-US" dirty="0">
                <a:solidFill>
                  <a:schemeClr val="tx1"/>
                </a:solidFill>
              </a:rPr>
              <a:t>pK</a:t>
            </a:r>
            <a:r>
              <a:rPr lang="en-US" baseline="-25000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= ~8)</a:t>
            </a:r>
            <a:endParaRPr lang="en-US" dirty="0">
              <a:solidFill>
                <a:schemeClr val="tx1"/>
              </a:solidFill>
            </a:endParaRPr>
          </a:p>
          <a:p>
            <a:endParaRPr lang="en-US" sz="2800" dirty="0"/>
          </a:p>
          <a:p>
            <a:pPr marL="445770" lvl="1" indent="-45720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70C0"/>
                </a:solidFill>
              </a:rPr>
              <a:t>Prilocaine</a:t>
            </a:r>
            <a:r>
              <a:rPr lang="en-US" i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local </a:t>
            </a:r>
            <a:r>
              <a:rPr lang="en-US" dirty="0" smtClean="0">
                <a:solidFill>
                  <a:schemeClr val="tx1"/>
                </a:solidFill>
              </a:rPr>
              <a:t>anesthetic (dentistry),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half-life: 10-150 minutes, </a:t>
            </a:r>
            <a:r>
              <a:rPr lang="en-US" dirty="0">
                <a:solidFill>
                  <a:schemeClr val="tx1"/>
                </a:solidFill>
              </a:rPr>
              <a:t>(log </a:t>
            </a:r>
            <a:r>
              <a:rPr lang="en-US" dirty="0" err="1" smtClean="0">
                <a:solidFill>
                  <a:schemeClr val="tx1"/>
                </a:solidFill>
              </a:rPr>
              <a:t>K</a:t>
            </a:r>
            <a:r>
              <a:rPr lang="en-US" baseline="-25000" dirty="0" err="1" smtClean="0">
                <a:solidFill>
                  <a:schemeClr val="tx1"/>
                </a:solidFill>
              </a:rPr>
              <a:t>ow</a:t>
            </a:r>
            <a:r>
              <a:rPr lang="en-US" dirty="0" smtClean="0">
                <a:solidFill>
                  <a:schemeClr val="tx1"/>
                </a:solidFill>
              </a:rPr>
              <a:t>=2.11,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pK</a:t>
            </a:r>
            <a:r>
              <a:rPr 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=8.82)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743200"/>
            <a:ext cx="1828800" cy="9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371600"/>
            <a:ext cx="1828800" cy="1080654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2700000" scaled="0"/>
          </a:gradFill>
          <a:ln>
            <a:noFill/>
          </a:ln>
          <a:effectLst/>
        </p:spPr>
      </p:pic>
      <p:pic>
        <p:nvPicPr>
          <p:cNvPr id="8197" name="Picture 5" descr="http://upload.wikimedia.org/wikipedia/commons/thumb/f/f3/Trimecaine.png/200px-Trimecain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77639"/>
            <a:ext cx="1828800" cy="82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File:Prilocaine.png">
            <a:hlinkClick r:id="rId6"/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029200"/>
            <a:ext cx="1828800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5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Drug Development 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Toxicity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“All substances are poisons; there is none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that is not a poison. The right dose differentiates a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poison and a remedy” (</a:t>
            </a:r>
            <a:r>
              <a:rPr lang="en-US" i="1" dirty="0" smtClean="0">
                <a:solidFill>
                  <a:srgbClr val="002060"/>
                </a:solidFill>
              </a:rPr>
              <a:t>Paracelsus, 1538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33"/>
                </a:solidFill>
              </a:rPr>
              <a:t>Drug absorption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Injection</a:t>
            </a:r>
            <a:r>
              <a:rPr lang="en-US" dirty="0" smtClean="0">
                <a:solidFill>
                  <a:srgbClr val="660033"/>
                </a:solidFill>
              </a:rPr>
              <a:t>: intravenous, intramuscular, subcutaneous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Inhalation:</a:t>
            </a:r>
            <a:r>
              <a:rPr lang="en-US" dirty="0" smtClean="0">
                <a:solidFill>
                  <a:srgbClr val="660033"/>
                </a:solidFill>
              </a:rPr>
              <a:t> aerosol </a:t>
            </a:r>
            <a:r>
              <a:rPr lang="en-US" i="1" dirty="0" smtClean="0">
                <a:solidFill>
                  <a:srgbClr val="660033"/>
                </a:solidFill>
              </a:rPr>
              <a:t>(i.e., drugs for the treatment of emphysema, asthma, chronic obstructive pulmonary disease (COPD))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Insufflation:</a:t>
            </a:r>
            <a:r>
              <a:rPr lang="en-US" dirty="0" smtClean="0">
                <a:solidFill>
                  <a:srgbClr val="660033"/>
                </a:solidFill>
              </a:rPr>
              <a:t> snorted </a:t>
            </a:r>
            <a:r>
              <a:rPr lang="en-US" i="1" dirty="0" smtClean="0">
                <a:solidFill>
                  <a:srgbClr val="660033"/>
                </a:solidFill>
              </a:rPr>
              <a:t>(i.e., psychoactive drugs)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Oral:</a:t>
            </a:r>
            <a:r>
              <a:rPr lang="en-US" dirty="0" smtClean="0">
                <a:solidFill>
                  <a:srgbClr val="660033"/>
                </a:solidFill>
              </a:rPr>
              <a:t> needs to pass through the stomach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Sublingual (i.e., cardiovascular, steroids, barbiturates) 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Transdermal (i.e., lidocaine, estrogen, nicotine, nitroglycerin)</a:t>
            </a:r>
          </a:p>
          <a:p>
            <a:pPr lvl="2"/>
            <a:r>
              <a:rPr lang="en-US" i="1" dirty="0" smtClean="0">
                <a:solidFill>
                  <a:srgbClr val="660033"/>
                </a:solidFill>
              </a:rPr>
              <a:t>Rectal (i.e., suppository against fever)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00200"/>
            <a:ext cx="1406376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99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b="1" dirty="0"/>
              <a:t>Drug </a:t>
            </a:r>
            <a:r>
              <a:rPr lang="en-US" sz="2800" b="1" dirty="0" smtClean="0"/>
              <a:t>Development Consideration 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00FF"/>
                </a:solidFill>
              </a:rPr>
              <a:t>Drug distribution</a:t>
            </a:r>
          </a:p>
          <a:p>
            <a:pPr lvl="2"/>
            <a:r>
              <a:rPr lang="en-US" sz="2000" i="1" dirty="0" smtClean="0"/>
              <a:t>Blood-brain barrier (BBB)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 smtClean="0"/>
              <a:t>Only small molecules pass i.e., water, oxygen, carbon dioxide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 smtClean="0"/>
              <a:t>Lipophilic compounds permeate as well but not polar or ionic compounds (log K</a:t>
            </a:r>
            <a:r>
              <a:rPr lang="en-US" sz="1800" baseline="-25000" dirty="0" smtClean="0"/>
              <a:t>OW</a:t>
            </a:r>
            <a:r>
              <a:rPr lang="en-US" sz="1800" dirty="0" smtClean="0"/>
              <a:t> is important here)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00FF"/>
                </a:solidFill>
              </a:rPr>
              <a:t>Drug redistribution and storage</a:t>
            </a:r>
          </a:p>
          <a:p>
            <a:pPr lvl="2"/>
            <a:r>
              <a:rPr lang="en-US" sz="1800" dirty="0" smtClean="0"/>
              <a:t>Body fat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00FF"/>
                </a:solidFill>
              </a:rPr>
              <a:t>Drug metabolism and excretion</a:t>
            </a:r>
          </a:p>
          <a:p>
            <a:pPr lvl="2"/>
            <a:r>
              <a:rPr lang="en-US" sz="1800" i="1" dirty="0" smtClean="0"/>
              <a:t>Phase I:</a:t>
            </a:r>
            <a:r>
              <a:rPr lang="en-US" sz="1800" dirty="0" smtClean="0"/>
              <a:t> biotransformation in the liver</a:t>
            </a:r>
          </a:p>
          <a:p>
            <a:pPr lvl="2"/>
            <a:r>
              <a:rPr lang="en-US" sz="1800" i="1" dirty="0" smtClean="0"/>
              <a:t>Phase II: </a:t>
            </a:r>
            <a:r>
              <a:rPr lang="en-US" sz="1800" dirty="0" smtClean="0"/>
              <a:t>conjugation (</a:t>
            </a:r>
            <a:r>
              <a:rPr lang="en-US" sz="1800" dirty="0" err="1" smtClean="0"/>
              <a:t>glucuronic</a:t>
            </a:r>
            <a:r>
              <a:rPr lang="en-US" sz="1800" dirty="0" smtClean="0"/>
              <a:t> acid)</a:t>
            </a:r>
          </a:p>
          <a:p>
            <a:pPr lvl="2"/>
            <a:endParaRPr lang="en-US" sz="2000" dirty="0"/>
          </a:p>
          <a:p>
            <a:endParaRPr lang="en-US" sz="2800" dirty="0"/>
          </a:p>
        </p:txBody>
      </p:sp>
      <p:pic>
        <p:nvPicPr>
          <p:cNvPr id="10242" name="Picture 2" descr="GlucuronidationBiphenylAmine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715000"/>
            <a:ext cx="4048125" cy="9391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9161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Aspirin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Salicylic acid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was known to reduce fever (Hippocrates, 5</a:t>
            </a:r>
            <a:r>
              <a:rPr lang="en-US" baseline="30000" dirty="0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 century 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Salicin</a:t>
            </a:r>
            <a:r>
              <a:rPr lang="en-US" dirty="0" smtClean="0">
                <a:solidFill>
                  <a:srgbClr val="002060"/>
                </a:solidFill>
              </a:rPr>
              <a:t> was isolated from the bark of willow trees       (Salix alba) by extraction leading to a tincture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Problem</a:t>
            </a:r>
            <a:r>
              <a:rPr lang="en-US" dirty="0" smtClean="0">
                <a:solidFill>
                  <a:srgbClr val="002060"/>
                </a:solidFill>
              </a:rPr>
              <a:t>: It causes nausea and vomiting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Aspirin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Chemical Name: acetylsalicylic acid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was first obtained by Gerhardt in 1853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Bayer AG started to promote it as replacement for salicylic acid in 1899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a pro-drug for salicylic acid and generally has less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side-effects (gastrointestinal bleeding, hives, etc.)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42" name="Picture 2" descr="http://upload.wikimedia.org/wikipedia/commons/thumb/d/da/Whitewillowtincture.jpg/120px-Whitewillowtin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743200"/>
            <a:ext cx="906162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85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Aspirin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How does aspirin work?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transfers an acetyl group to a serine group and suppresses the prostaglandin synthesis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1448" y="2087880"/>
            <a:ext cx="4340352" cy="28651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704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Morphine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is used as treatment for dull, consistent pain</a:t>
            </a:r>
          </a:p>
          <a:p>
            <a:r>
              <a:rPr lang="en-US" dirty="0" smtClean="0"/>
              <a:t>It acts by elevating the pain threshold by decreasing </a:t>
            </a:r>
            <a:br>
              <a:rPr lang="en-US" dirty="0" smtClean="0"/>
            </a:br>
            <a:r>
              <a:rPr lang="en-US" dirty="0" smtClean="0"/>
              <a:t>pain awareness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Side effects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Depression of respiratory center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Constipation (used in the treatment of diarrhea)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Excitation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Euphoria (used in the treatment of terminally ill patients)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Nausea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Pupil constriction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Tolerance and dependence (leads to withdrawal symptoms)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1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Codeine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methylation of the phenol function leads to the formation of </a:t>
            </a:r>
            <a:r>
              <a:rPr lang="en-US" dirty="0"/>
              <a:t>codeine </a:t>
            </a:r>
            <a:r>
              <a:rPr lang="en-US" dirty="0" smtClean="0"/>
              <a:t>(morphine: </a:t>
            </a:r>
            <a:r>
              <a:rPr lang="en-US" dirty="0"/>
              <a:t>log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ow</a:t>
            </a:r>
            <a:r>
              <a:rPr lang="en-US" dirty="0" smtClean="0"/>
              <a:t>=0.89, codeine: log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ow</a:t>
            </a:r>
            <a:r>
              <a:rPr lang="en-US" dirty="0" smtClean="0"/>
              <a:t>=1.19)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analgesic activity of codeine is only 0.1 % of morphine. It </a:t>
            </a:r>
            <a:r>
              <a:rPr lang="en-US" dirty="0"/>
              <a:t>is converted to morphine by the </a:t>
            </a:r>
            <a:r>
              <a:rPr lang="en-US" dirty="0" smtClean="0"/>
              <a:t>liver where the methoxy </a:t>
            </a:r>
            <a:r>
              <a:rPr lang="en-US" dirty="0"/>
              <a:t>group </a:t>
            </a:r>
            <a:r>
              <a:rPr lang="en-US" dirty="0" smtClean="0"/>
              <a:t>is converted back to the phenol group which make </a:t>
            </a:r>
            <a:r>
              <a:rPr lang="en-US" dirty="0"/>
              <a:t>it </a:t>
            </a:r>
            <a:r>
              <a:rPr lang="en-US" dirty="0" smtClean="0"/>
              <a:t>20 % </a:t>
            </a:r>
            <a:r>
              <a:rPr lang="en-US" dirty="0"/>
              <a:t>as strong </a:t>
            </a:r>
            <a:r>
              <a:rPr lang="en-US" dirty="0" smtClean="0"/>
              <a:t>compared to morphine</a:t>
            </a:r>
          </a:p>
          <a:p>
            <a:r>
              <a:rPr lang="en-US" dirty="0" smtClean="0"/>
              <a:t>Codeine is considered a pro-drug of morphine with a reduced initial activity due to the stable ether function</a:t>
            </a:r>
          </a:p>
          <a:p>
            <a:r>
              <a:rPr lang="en-US" dirty="0" smtClean="0"/>
              <a:t>Often administered in combination with other drugs (i.e., </a:t>
            </a:r>
            <a:r>
              <a:rPr lang="en-US" dirty="0" err="1" smtClean="0"/>
              <a:t>guaifenesin</a:t>
            </a:r>
            <a:r>
              <a:rPr lang="en-US" dirty="0" smtClean="0"/>
              <a:t>, phenylephrine, pseudoephedrine)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36458"/>
              </p:ext>
            </p:extLst>
          </p:nvPr>
        </p:nvGraphicFramePr>
        <p:xfrm>
          <a:off x="2290763" y="2209799"/>
          <a:ext cx="1795453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4" name="CS ChemDraw Drawing" r:id="rId3" imgW="2038755" imgH="2073844" progId="ChemDraw.Document.6.0">
                  <p:embed/>
                </p:oleObj>
              </mc:Choice>
              <mc:Fallback>
                <p:oleObj name="CS ChemDraw Drawing" r:id="rId3" imgW="2038755" imgH="2073844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2209799"/>
                        <a:ext cx="1795453" cy="1828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803470"/>
              </p:ext>
            </p:extLst>
          </p:nvPr>
        </p:nvGraphicFramePr>
        <p:xfrm>
          <a:off x="5486400" y="2209800"/>
          <a:ext cx="1918603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5" name="CS ChemDraw Drawing" r:id="rId5" imgW="2153055" imgH="2052278" progId="ChemDraw.Document.6.0">
                  <p:embed/>
                </p:oleObj>
              </mc:Choice>
              <mc:Fallback>
                <p:oleObj name="CS ChemDraw Drawing" r:id="rId5" imgW="2153055" imgH="2052278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09800"/>
                        <a:ext cx="1918603" cy="1828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>
          <a:xfrm>
            <a:off x="4279392" y="2819400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410200" y="2133600"/>
            <a:ext cx="457200" cy="2286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6-Acetylmorphine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modification of the alcohol function in morphine leads to enhanced analgesic activity (4-5 times)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particularly the acetyl compound (R=CH</a:t>
            </a:r>
            <a:r>
              <a:rPr lang="en-US" baseline="-25000" dirty="0" smtClean="0"/>
              <a:t>3</a:t>
            </a:r>
            <a:r>
              <a:rPr lang="en-US" dirty="0" smtClean="0"/>
              <a:t>CO) has shown to be much more </a:t>
            </a:r>
            <a:r>
              <a:rPr lang="en-US" dirty="0"/>
              <a:t>effective </a:t>
            </a:r>
            <a:r>
              <a:rPr lang="en-US" dirty="0" smtClean="0"/>
              <a:t>(log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ow</a:t>
            </a:r>
            <a:r>
              <a:rPr lang="en-US" dirty="0" smtClean="0"/>
              <a:t>=1.55)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less polar than morphine due of the loss of one OH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Thus, it can cross lipophilic blood-brain barrier (BBB) better  which means that is has a faster onset</a:t>
            </a:r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279392" y="2971800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176787"/>
              </p:ext>
            </p:extLst>
          </p:nvPr>
        </p:nvGraphicFramePr>
        <p:xfrm>
          <a:off x="5486400" y="2362200"/>
          <a:ext cx="18232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" name="CS ChemDraw Drawing" r:id="rId3" imgW="2035513" imgH="2041765" progId="ChemDraw.Document.6.0">
                  <p:embed/>
                </p:oleObj>
              </mc:Choice>
              <mc:Fallback>
                <p:oleObj name="CS ChemDraw Drawing" r:id="rId3" imgW="2035513" imgH="20417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2362200"/>
                        <a:ext cx="1823200" cy="1828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652518"/>
              </p:ext>
            </p:extLst>
          </p:nvPr>
        </p:nvGraphicFramePr>
        <p:xfrm>
          <a:off x="2286000" y="2362199"/>
          <a:ext cx="1795453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5" name="CS ChemDraw Drawing" r:id="rId5" imgW="2038755" imgH="2095141" progId="ChemDraw.Document.6.0">
                  <p:embed/>
                </p:oleObj>
              </mc:Choice>
              <mc:Fallback>
                <p:oleObj name="CS ChemDraw Drawing" r:id="rId5" imgW="2038755" imgH="209514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62199"/>
                        <a:ext cx="1795453" cy="1828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5334000" y="3962400"/>
            <a:ext cx="457200" cy="228600"/>
          </a:xfrm>
          <a:prstGeom prst="roundRect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4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Diacetylmorphine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acetylation of both OH groups in morphine affords the </a:t>
            </a:r>
            <a:r>
              <a:rPr lang="en-US" dirty="0" err="1" smtClean="0"/>
              <a:t>diacylation</a:t>
            </a:r>
            <a:r>
              <a:rPr lang="en-US" dirty="0" smtClean="0"/>
              <a:t> product (</a:t>
            </a:r>
            <a:r>
              <a:rPr lang="en-US" i="1" dirty="0" smtClean="0"/>
              <a:t>Heroin</a:t>
            </a:r>
            <a:r>
              <a:rPr lang="en-US" dirty="0" smtClean="0"/>
              <a:t>, Bayer AG, </a:t>
            </a:r>
            <a:r>
              <a:rPr lang="en-US" dirty="0"/>
              <a:t>(1898-1910</a:t>
            </a:r>
            <a:r>
              <a:rPr lang="en-US" dirty="0" smtClean="0"/>
              <a:t>))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Its analgesic activity </a:t>
            </a:r>
            <a:r>
              <a:rPr lang="en-US" dirty="0"/>
              <a:t>compared to </a:t>
            </a:r>
            <a:r>
              <a:rPr lang="en-US" dirty="0" smtClean="0"/>
              <a:t>morphine only about doubles</a:t>
            </a:r>
          </a:p>
          <a:p>
            <a:r>
              <a:rPr lang="en-US" dirty="0" smtClean="0"/>
              <a:t>It is significantly less polar than morphine (log K</a:t>
            </a:r>
            <a:r>
              <a:rPr lang="en-US" baseline="-25000" dirty="0" smtClean="0"/>
              <a:t>OW</a:t>
            </a:r>
            <a:r>
              <a:rPr lang="en-US" dirty="0" smtClean="0"/>
              <a:t>=2.36) because </a:t>
            </a:r>
            <a:br>
              <a:rPr lang="en-US" dirty="0" smtClean="0"/>
            </a:br>
            <a:r>
              <a:rPr lang="en-US" dirty="0" smtClean="0"/>
              <a:t>it does not possess a free phenol group but the ester function rapidly hydrolyzed in the brain</a:t>
            </a:r>
          </a:p>
          <a:p>
            <a:r>
              <a:rPr lang="en-US" dirty="0" smtClean="0"/>
              <a:t>Heroin was used as cough suppressant and as non-addictive morphine substitute until it was found that it is habit forming as well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870" y="2286000"/>
            <a:ext cx="137316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3898392" y="2819400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263467"/>
              </p:ext>
            </p:extLst>
          </p:nvPr>
        </p:nvGraphicFramePr>
        <p:xfrm>
          <a:off x="5054174" y="2285999"/>
          <a:ext cx="2108626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CS ChemDraw Drawing" r:id="rId4" imgW="2364632" imgH="2052278" progId="ChemDraw.Document.6.0">
                  <p:embed/>
                </p:oleObj>
              </mc:Choice>
              <mc:Fallback>
                <p:oleObj name="CS ChemDraw Drawing" r:id="rId4" imgW="2364632" imgH="2052278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174" y="2285999"/>
                        <a:ext cx="2108626" cy="1828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522739"/>
              </p:ext>
            </p:extLst>
          </p:nvPr>
        </p:nvGraphicFramePr>
        <p:xfrm>
          <a:off x="1828800" y="2285999"/>
          <a:ext cx="1795454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CS ChemDraw Drawing" r:id="rId6" imgW="2038755" imgH="2095141" progId="ChemDraw.Document.6.0">
                  <p:embed/>
                </p:oleObj>
              </mc:Choice>
              <mc:Fallback>
                <p:oleObj name="CS ChemDraw Drawing" r:id="rId6" imgW="2038755" imgH="2095141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85999"/>
                        <a:ext cx="1795454" cy="1828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5029200" y="2209800"/>
            <a:ext cx="533400" cy="2286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029200" y="3886200"/>
            <a:ext cx="533400" cy="228600"/>
          </a:xfrm>
          <a:prstGeom prst="roundRect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5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767</Words>
  <Application>Microsoft Office PowerPoint</Application>
  <PresentationFormat>On-screen Show 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CS ChemDraw Drawing</vt:lpstr>
      <vt:lpstr>Lecture 8c</vt:lpstr>
      <vt:lpstr>Introduction I</vt:lpstr>
      <vt:lpstr>Introduction II</vt:lpstr>
      <vt:lpstr>Aspirin I</vt:lpstr>
      <vt:lpstr>Aspirin II</vt:lpstr>
      <vt:lpstr>Morphine I</vt:lpstr>
      <vt:lpstr>Codeine</vt:lpstr>
      <vt:lpstr>6-Acetylmorphine</vt:lpstr>
      <vt:lpstr>Diacetylmorphine</vt:lpstr>
      <vt:lpstr>Morphine II</vt:lpstr>
      <vt:lpstr>Morphine III</vt:lpstr>
      <vt:lpstr>Pharmacophore I</vt:lpstr>
      <vt:lpstr>Pharmacophore II</vt:lpstr>
      <vt:lpstr>Procaine/Lidocaine</vt:lpstr>
      <vt:lpstr>Local Anesthetics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10a</dc:title>
  <dc:creator>A. Bacher</dc:creator>
  <cp:lastModifiedBy>Alf Bacher</cp:lastModifiedBy>
  <cp:revision>95</cp:revision>
  <dcterms:created xsi:type="dcterms:W3CDTF">2010-10-21T22:15:07Z</dcterms:created>
  <dcterms:modified xsi:type="dcterms:W3CDTF">2015-01-22T22:17:45Z</dcterms:modified>
</cp:coreProperties>
</file>